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4"/>
  </p:notesMasterIdLst>
  <p:sldIdLst>
    <p:sldId id="262" r:id="rId2"/>
    <p:sldId id="263" r:id="rId3"/>
    <p:sldId id="286" r:id="rId4"/>
    <p:sldId id="287" r:id="rId5"/>
    <p:sldId id="288" r:id="rId6"/>
    <p:sldId id="289" r:id="rId7"/>
    <p:sldId id="290" r:id="rId8"/>
    <p:sldId id="291" r:id="rId9"/>
    <p:sldId id="292" r:id="rId10"/>
    <p:sldId id="293" r:id="rId11"/>
    <p:sldId id="294" r:id="rId12"/>
    <p:sldId id="295" r:id="rId13"/>
    <p:sldId id="296" r:id="rId14"/>
    <p:sldId id="297" r:id="rId15"/>
    <p:sldId id="298" r:id="rId16"/>
    <p:sldId id="299" r:id="rId17"/>
    <p:sldId id="300" r:id="rId18"/>
    <p:sldId id="301" r:id="rId19"/>
    <p:sldId id="320" r:id="rId20"/>
    <p:sldId id="303" r:id="rId21"/>
    <p:sldId id="304" r:id="rId22"/>
    <p:sldId id="305" r:id="rId23"/>
    <p:sldId id="306" r:id="rId24"/>
    <p:sldId id="307" r:id="rId25"/>
    <p:sldId id="308" r:id="rId26"/>
    <p:sldId id="309" r:id="rId27"/>
    <p:sldId id="310" r:id="rId28"/>
    <p:sldId id="311" r:id="rId29"/>
    <p:sldId id="312" r:id="rId30"/>
    <p:sldId id="313" r:id="rId31"/>
    <p:sldId id="314" r:id="rId32"/>
    <p:sldId id="315" r:id="rId33"/>
    <p:sldId id="316" r:id="rId34"/>
    <p:sldId id="317" r:id="rId35"/>
    <p:sldId id="318" r:id="rId36"/>
    <p:sldId id="319" r:id="rId37"/>
    <p:sldId id="321" r:id="rId38"/>
    <p:sldId id="325" r:id="rId39"/>
    <p:sldId id="326" r:id="rId40"/>
    <p:sldId id="327" r:id="rId41"/>
    <p:sldId id="328" r:id="rId42"/>
    <p:sldId id="329" r:id="rId43"/>
    <p:sldId id="330" r:id="rId44"/>
    <p:sldId id="331" r:id="rId45"/>
    <p:sldId id="332" r:id="rId46"/>
    <p:sldId id="333" r:id="rId47"/>
    <p:sldId id="334" r:id="rId48"/>
    <p:sldId id="335" r:id="rId49"/>
    <p:sldId id="336" r:id="rId50"/>
    <p:sldId id="337" r:id="rId51"/>
    <p:sldId id="338" r:id="rId52"/>
    <p:sldId id="339" r:id="rId53"/>
    <p:sldId id="322" r:id="rId54"/>
    <p:sldId id="340" r:id="rId55"/>
    <p:sldId id="323" r:id="rId56"/>
    <p:sldId id="341" r:id="rId57"/>
    <p:sldId id="342" r:id="rId58"/>
    <p:sldId id="470" r:id="rId59"/>
    <p:sldId id="471" r:id="rId60"/>
    <p:sldId id="472" r:id="rId61"/>
    <p:sldId id="473" r:id="rId62"/>
    <p:sldId id="474" r:id="rId63"/>
    <p:sldId id="475" r:id="rId64"/>
    <p:sldId id="476" r:id="rId65"/>
    <p:sldId id="477" r:id="rId66"/>
    <p:sldId id="478" r:id="rId67"/>
    <p:sldId id="479" r:id="rId68"/>
    <p:sldId id="480" r:id="rId69"/>
    <p:sldId id="481" r:id="rId70"/>
    <p:sldId id="482" r:id="rId71"/>
    <p:sldId id="483" r:id="rId72"/>
    <p:sldId id="484" r:id="rId73"/>
    <p:sldId id="485" r:id="rId74"/>
    <p:sldId id="486" r:id="rId75"/>
    <p:sldId id="487" r:id="rId76"/>
    <p:sldId id="343" r:id="rId77"/>
    <p:sldId id="344" r:id="rId78"/>
    <p:sldId id="345" r:id="rId79"/>
    <p:sldId id="346" r:id="rId80"/>
    <p:sldId id="347" r:id="rId81"/>
    <p:sldId id="348" r:id="rId82"/>
    <p:sldId id="349" r:id="rId83"/>
    <p:sldId id="350" r:id="rId84"/>
    <p:sldId id="351" r:id="rId85"/>
    <p:sldId id="352" r:id="rId86"/>
    <p:sldId id="353" r:id="rId87"/>
    <p:sldId id="354" r:id="rId88"/>
    <p:sldId id="355" r:id="rId89"/>
    <p:sldId id="356" r:id="rId90"/>
    <p:sldId id="357" r:id="rId91"/>
    <p:sldId id="358" r:id="rId92"/>
    <p:sldId id="359" r:id="rId93"/>
    <p:sldId id="360" r:id="rId94"/>
    <p:sldId id="361" r:id="rId95"/>
    <p:sldId id="362" r:id="rId96"/>
    <p:sldId id="363" r:id="rId97"/>
    <p:sldId id="364" r:id="rId98"/>
    <p:sldId id="365" r:id="rId99"/>
    <p:sldId id="366" r:id="rId100"/>
    <p:sldId id="367" r:id="rId101"/>
    <p:sldId id="368" r:id="rId102"/>
    <p:sldId id="369" r:id="rId103"/>
    <p:sldId id="370" r:id="rId104"/>
    <p:sldId id="371" r:id="rId105"/>
    <p:sldId id="372" r:id="rId106"/>
    <p:sldId id="373" r:id="rId107"/>
    <p:sldId id="374" r:id="rId108"/>
    <p:sldId id="375" r:id="rId109"/>
    <p:sldId id="376" r:id="rId110"/>
    <p:sldId id="377" r:id="rId111"/>
    <p:sldId id="378" r:id="rId112"/>
    <p:sldId id="379" r:id="rId113"/>
    <p:sldId id="380" r:id="rId114"/>
    <p:sldId id="381" r:id="rId115"/>
    <p:sldId id="382" r:id="rId116"/>
    <p:sldId id="383" r:id="rId117"/>
    <p:sldId id="384" r:id="rId118"/>
    <p:sldId id="385" r:id="rId119"/>
    <p:sldId id="386" r:id="rId120"/>
    <p:sldId id="387" r:id="rId121"/>
    <p:sldId id="388" r:id="rId122"/>
    <p:sldId id="389" r:id="rId123"/>
    <p:sldId id="390" r:id="rId124"/>
    <p:sldId id="391" r:id="rId125"/>
    <p:sldId id="392" r:id="rId126"/>
    <p:sldId id="393" r:id="rId127"/>
    <p:sldId id="394" r:id="rId128"/>
    <p:sldId id="395" r:id="rId129"/>
    <p:sldId id="396" r:id="rId130"/>
    <p:sldId id="397" r:id="rId131"/>
    <p:sldId id="398" r:id="rId132"/>
    <p:sldId id="399" r:id="rId133"/>
    <p:sldId id="400" r:id="rId134"/>
    <p:sldId id="401" r:id="rId135"/>
    <p:sldId id="402" r:id="rId136"/>
    <p:sldId id="403" r:id="rId137"/>
    <p:sldId id="404" r:id="rId138"/>
    <p:sldId id="405" r:id="rId139"/>
    <p:sldId id="406" r:id="rId140"/>
    <p:sldId id="407" r:id="rId141"/>
    <p:sldId id="408" r:id="rId142"/>
    <p:sldId id="409" r:id="rId143"/>
    <p:sldId id="410" r:id="rId144"/>
    <p:sldId id="411" r:id="rId145"/>
    <p:sldId id="412" r:id="rId146"/>
    <p:sldId id="488" r:id="rId147"/>
    <p:sldId id="414" r:id="rId148"/>
    <p:sldId id="415" r:id="rId149"/>
    <p:sldId id="416" r:id="rId150"/>
    <p:sldId id="417" r:id="rId151"/>
    <p:sldId id="418" r:id="rId152"/>
    <p:sldId id="419" r:id="rId153"/>
    <p:sldId id="420" r:id="rId154"/>
    <p:sldId id="421" r:id="rId155"/>
    <p:sldId id="422" r:id="rId156"/>
    <p:sldId id="423" r:id="rId157"/>
    <p:sldId id="424" r:id="rId158"/>
    <p:sldId id="425" r:id="rId159"/>
    <p:sldId id="426" r:id="rId160"/>
    <p:sldId id="427" r:id="rId161"/>
    <p:sldId id="428" r:id="rId162"/>
    <p:sldId id="429" r:id="rId163"/>
    <p:sldId id="430" r:id="rId164"/>
    <p:sldId id="431" r:id="rId165"/>
    <p:sldId id="432" r:id="rId166"/>
    <p:sldId id="433" r:id="rId167"/>
    <p:sldId id="434" r:id="rId168"/>
    <p:sldId id="435" r:id="rId169"/>
    <p:sldId id="436" r:id="rId170"/>
    <p:sldId id="437" r:id="rId171"/>
    <p:sldId id="489" r:id="rId172"/>
    <p:sldId id="439" r:id="rId173"/>
    <p:sldId id="440" r:id="rId174"/>
    <p:sldId id="441" r:id="rId175"/>
    <p:sldId id="442" r:id="rId176"/>
    <p:sldId id="443" r:id="rId177"/>
    <p:sldId id="444" r:id="rId178"/>
    <p:sldId id="445" r:id="rId179"/>
    <p:sldId id="446" r:id="rId180"/>
    <p:sldId id="447" r:id="rId181"/>
    <p:sldId id="448" r:id="rId182"/>
    <p:sldId id="449" r:id="rId183"/>
    <p:sldId id="450" r:id="rId184"/>
    <p:sldId id="451" r:id="rId185"/>
    <p:sldId id="452" r:id="rId186"/>
    <p:sldId id="490" r:id="rId187"/>
    <p:sldId id="453" r:id="rId188"/>
    <p:sldId id="454" r:id="rId189"/>
    <p:sldId id="455" r:id="rId190"/>
    <p:sldId id="456" r:id="rId191"/>
    <p:sldId id="457" r:id="rId192"/>
    <p:sldId id="458" r:id="rId193"/>
    <p:sldId id="459" r:id="rId194"/>
    <p:sldId id="460" r:id="rId195"/>
    <p:sldId id="461" r:id="rId196"/>
    <p:sldId id="462" r:id="rId197"/>
    <p:sldId id="463" r:id="rId198"/>
    <p:sldId id="464" r:id="rId199"/>
    <p:sldId id="465" r:id="rId200"/>
    <p:sldId id="466" r:id="rId201"/>
    <p:sldId id="467" r:id="rId202"/>
    <p:sldId id="491" r:id="rId20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72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presProps" Target="pres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viewProps" Target="viewProp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theme" Target="theme/theme1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190" Type="http://schemas.openxmlformats.org/officeDocument/2006/relationships/slide" Target="slides/slide189.xml"/><Relationship Id="rId204" Type="http://schemas.openxmlformats.org/officeDocument/2006/relationships/notesMaster" Target="notesMasters/notes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Призовое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Республиканский</c:v>
                </c:pt>
                <c:pt idx="1">
                  <c:v>Всероссийский</c:v>
                </c:pt>
                <c:pt idx="2">
                  <c:v>Международный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136</c:v>
                </c:pt>
                <c:pt idx="1">
                  <c:v>55</c:v>
                </c:pt>
                <c:pt idx="2">
                  <c:v>143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74A-48BA-9FA0-F21BF32A1A4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Участие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Республиканский</c:v>
                </c:pt>
                <c:pt idx="1">
                  <c:v>Всероссийский</c:v>
                </c:pt>
                <c:pt idx="2">
                  <c:v>Международный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174</c:v>
                </c:pt>
                <c:pt idx="1">
                  <c:v>69</c:v>
                </c:pt>
                <c:pt idx="2">
                  <c:v>171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74A-48BA-9FA0-F21BF32A1A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cylinder"/>
        <c:axId val="231851888"/>
        <c:axId val="231853008"/>
        <c:axId val="0"/>
      </c:bar3DChart>
      <c:catAx>
        <c:axId val="2318518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1853008"/>
        <c:crosses val="autoZero"/>
        <c:auto val="1"/>
        <c:lblAlgn val="ctr"/>
        <c:lblOffset val="100"/>
        <c:noMultiLvlLbl val="0"/>
      </c:catAx>
      <c:valAx>
        <c:axId val="231853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1851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Призовое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Муниципальный</c:v>
                </c:pt>
                <c:pt idx="1">
                  <c:v>Всероссийский</c:v>
                </c:pt>
                <c:pt idx="2">
                  <c:v>Международный</c:v>
                </c:pt>
                <c:pt idx="3">
                  <c:v>Дугии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55</c:v>
                </c:pt>
                <c:pt idx="1">
                  <c:v>40</c:v>
                </c:pt>
                <c:pt idx="2">
                  <c:v>95</c:v>
                </c:pt>
                <c:pt idx="3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74A-48BA-9FA0-F21BF32A1A4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Участие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Муниципальный</c:v>
                </c:pt>
                <c:pt idx="1">
                  <c:v>Всероссийский</c:v>
                </c:pt>
                <c:pt idx="2">
                  <c:v>Международный</c:v>
                </c:pt>
                <c:pt idx="3">
                  <c:v>Дугии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78</c:v>
                </c:pt>
                <c:pt idx="1">
                  <c:v>50</c:v>
                </c:pt>
                <c:pt idx="2">
                  <c:v>162</c:v>
                </c:pt>
                <c:pt idx="3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74A-48BA-9FA0-F21BF32A1A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cylinder"/>
        <c:axId val="231835040"/>
        <c:axId val="231833920"/>
        <c:axId val="0"/>
      </c:bar3DChart>
      <c:catAx>
        <c:axId val="2318350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1833920"/>
        <c:crosses val="autoZero"/>
        <c:auto val="1"/>
        <c:lblAlgn val="ctr"/>
        <c:lblOffset val="100"/>
        <c:noMultiLvlLbl val="0"/>
      </c:catAx>
      <c:valAx>
        <c:axId val="231833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1835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ГВЭ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  <c:pt idx="4">
                  <c:v>2018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3.6</c:v>
                </c:pt>
                <c:pt idx="1">
                  <c:v>4.2</c:v>
                </c:pt>
                <c:pt idx="2">
                  <c:v>4.5</c:v>
                </c:pt>
                <c:pt idx="3">
                  <c:v>4.5</c:v>
                </c:pt>
                <c:pt idx="4">
                  <c:v>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44F-4A85-AAF6-ED6DDEDE575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ЕГЭ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  <c:pt idx="4">
                  <c:v>2018 год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53</c:v>
                </c:pt>
                <c:pt idx="1">
                  <c:v>69</c:v>
                </c:pt>
                <c:pt idx="2">
                  <c:v>58</c:v>
                </c:pt>
                <c:pt idx="3">
                  <c:v>72</c:v>
                </c:pt>
                <c:pt idx="4">
                  <c:v>72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44F-4A85-AAF6-ED6DDEDE575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cylinder"/>
        <c:axId val="231362896"/>
        <c:axId val="231362336"/>
        <c:axId val="0"/>
      </c:bar3DChart>
      <c:catAx>
        <c:axId val="23136289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1362336"/>
        <c:crosses val="autoZero"/>
        <c:auto val="1"/>
        <c:lblAlgn val="ctr"/>
        <c:lblOffset val="100"/>
        <c:noMultiLvlLbl val="0"/>
      </c:catAx>
      <c:valAx>
        <c:axId val="231362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баллы</a:t>
                </a:r>
              </a:p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rich>
          </c:tx>
          <c:layout>
            <c:manualLayout>
              <c:xMode val="edge"/>
              <c:yMode val="edge"/>
              <c:x val="0.19685634690778089"/>
              <c:y val="1.7413188658050342E-3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1362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2016 год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z="1100" dirty="0" smtClean="0"/>
                      <a:t>132</a:t>
                    </a:r>
                    <a:endParaRPr lang="en-US" sz="11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6422-4A22-89EA-32DF48E6EDE8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100" dirty="0" smtClean="0"/>
                      <a:t>84</a:t>
                    </a:r>
                    <a:endParaRPr lang="en-US" sz="11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422-4A22-89EA-32DF48E6EDE8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100" dirty="0"/>
                      <a:t>12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6422-4A22-89EA-32DF48E6EDE8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z="1100" dirty="0"/>
                      <a:t>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422-4A22-89EA-32DF48E6EDE8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6180796425269775E-2"/>
                  <c:y val="6.0125895102564365E-3"/>
                </c:manualLayout>
              </c:layout>
              <c:tx>
                <c:rich>
                  <a:bodyPr/>
                  <a:lstStyle/>
                  <a:p>
                    <a:r>
                      <a:rPr lang="en-US" sz="1100" dirty="0"/>
                      <a:t>205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6422-4A22-89EA-32DF48E6EDE8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sz="1200" dirty="0"/>
                      <a:t>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422-4A22-89EA-32DF48E6EDE8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1.1326468312899001E-2"/>
                  <c:y val="4.008393006837683E-3"/>
                </c:manualLayout>
              </c:layout>
              <c:tx>
                <c:rich>
                  <a:bodyPr/>
                  <a:lstStyle/>
                  <a:p>
                    <a:r>
                      <a:rPr lang="en-US" sz="1100" dirty="0"/>
                      <a:t>114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6422-4A22-89EA-32DF48E6EDE8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Соматические заболевания</c:v>
                </c:pt>
                <c:pt idx="1">
                  <c:v>Нарушения опорно-двиг. аппарата</c:v>
                </c:pt>
                <c:pt idx="2">
                  <c:v>Нарушения зрения</c:v>
                </c:pt>
                <c:pt idx="3">
                  <c:v>Нарушения слуха</c:v>
                </c:pt>
                <c:pt idx="4">
                  <c:v>Задержка психического развития </c:v>
                </c:pt>
                <c:pt idx="5">
                  <c:v>Расстройства аутистического спектра</c:v>
                </c:pt>
                <c:pt idx="6">
                  <c:v>Нарушения интеллекта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132</c:v>
                </c:pt>
                <c:pt idx="1">
                  <c:v>84</c:v>
                </c:pt>
                <c:pt idx="2">
                  <c:v>12</c:v>
                </c:pt>
                <c:pt idx="3">
                  <c:v>5</c:v>
                </c:pt>
                <c:pt idx="4">
                  <c:v>205</c:v>
                </c:pt>
                <c:pt idx="5">
                  <c:v>2</c:v>
                </c:pt>
                <c:pt idx="6">
                  <c:v>114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6422-4A22-89EA-32DF48E6EDE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 год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9.7084014110562708E-3"/>
                  <c:y val="2.0041965034188302E-3"/>
                </c:manualLayout>
              </c:layout>
              <c:tx>
                <c:rich>
                  <a:bodyPr/>
                  <a:lstStyle/>
                  <a:p>
                    <a:r>
                      <a:rPr lang="en-US" sz="1100" dirty="0" smtClean="0"/>
                      <a:t>129</a:t>
                    </a:r>
                    <a:endParaRPr lang="en-US" sz="11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6422-4A22-89EA-32DF48E6EDE8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100" dirty="0" smtClean="0"/>
                      <a:t>119</a:t>
                    </a:r>
                    <a:endParaRPr lang="en-US" sz="11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6422-4A22-89EA-32DF48E6EDE8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100" dirty="0"/>
                      <a:t>14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6422-4A22-89EA-32DF48E6EDE8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z="1100" dirty="0"/>
                      <a:t>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6422-4A22-89EA-32DF48E6EDE8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8.0903345092135526E-3"/>
                  <c:y val="-4.0083930068376475E-3"/>
                </c:manualLayout>
              </c:layout>
              <c:tx>
                <c:rich>
                  <a:bodyPr/>
                  <a:lstStyle/>
                  <a:p>
                    <a:r>
                      <a:rPr lang="en-US" sz="1100" dirty="0" smtClean="0"/>
                      <a:t>169</a:t>
                    </a:r>
                    <a:endParaRPr lang="en-US" sz="11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6422-4A22-89EA-32DF48E6EDE8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sz="1200" dirty="0"/>
                      <a:t>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6422-4A22-89EA-32DF48E6EDE8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 sz="1100" dirty="0"/>
                      <a:t>116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6422-4A22-89EA-32DF48E6EDE8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Соматические заболевания</c:v>
                </c:pt>
                <c:pt idx="1">
                  <c:v>Нарушения опорно-двиг. аппарата</c:v>
                </c:pt>
                <c:pt idx="2">
                  <c:v>Нарушения зрения</c:v>
                </c:pt>
                <c:pt idx="3">
                  <c:v>Нарушения слуха</c:v>
                </c:pt>
                <c:pt idx="4">
                  <c:v>Задержка психического развития </c:v>
                </c:pt>
                <c:pt idx="5">
                  <c:v>Расстройства аутистического спектра</c:v>
                </c:pt>
                <c:pt idx="6">
                  <c:v>Нарушения интеллекта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129</c:v>
                </c:pt>
                <c:pt idx="1">
                  <c:v>119</c:v>
                </c:pt>
                <c:pt idx="2">
                  <c:v>14</c:v>
                </c:pt>
                <c:pt idx="3">
                  <c:v>4</c:v>
                </c:pt>
                <c:pt idx="4">
                  <c:v>169</c:v>
                </c:pt>
                <c:pt idx="5">
                  <c:v>3</c:v>
                </c:pt>
                <c:pt idx="6">
                  <c:v>116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F-6422-4A22-89EA-32DF48E6EDE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2018 год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accent3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3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8.0903345092135526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z="1100" dirty="0" smtClean="0"/>
                      <a:t>107</a:t>
                    </a:r>
                    <a:endParaRPr lang="en-US" sz="11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0-6422-4A22-89EA-32DF48E6EDE8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100" dirty="0" smtClean="0"/>
                      <a:t>145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6422-4A22-89EA-32DF48E6EDE8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100" dirty="0" smtClean="0"/>
                      <a:t>22</a:t>
                    </a:r>
                    <a:endParaRPr lang="en-US" sz="11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2-6422-4A22-89EA-32DF48E6EDE8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z="1100" dirty="0" smtClean="0"/>
                      <a:t>5</a:t>
                    </a:r>
                    <a:endParaRPr lang="en-US" sz="11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3-6422-4A22-89EA-32DF48E6EDE8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5889070429483536E-2"/>
                  <c:y val="1.4029375523931679E-2"/>
                </c:manualLayout>
              </c:layout>
              <c:tx>
                <c:rich>
                  <a:bodyPr/>
                  <a:lstStyle/>
                  <a:p>
                    <a:r>
                      <a:rPr lang="en-US" sz="1100" dirty="0" smtClean="0"/>
                      <a:t>138</a:t>
                    </a:r>
                    <a:endParaRPr lang="en-US" sz="11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4-6422-4A22-89EA-32DF48E6EDE8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sz="1200" dirty="0" smtClean="0"/>
                      <a:t>5</a:t>
                    </a:r>
                    <a:endParaRPr lang="en-US" sz="12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5-6422-4A22-89EA-32DF48E6EDE8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1.4562602116584399E-2"/>
                  <c:y val="3.6743178102349943E-17"/>
                </c:manualLayout>
              </c:layout>
              <c:tx>
                <c:rich>
                  <a:bodyPr/>
                  <a:lstStyle/>
                  <a:p>
                    <a:r>
                      <a:rPr lang="en-US" sz="1100" dirty="0" smtClean="0"/>
                      <a:t>123</a:t>
                    </a:r>
                    <a:endParaRPr lang="en-US" sz="11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6-6422-4A22-89EA-32DF48E6EDE8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Соматические заболевания</c:v>
                </c:pt>
                <c:pt idx="1">
                  <c:v>Нарушения опорно-двиг. аппарата</c:v>
                </c:pt>
                <c:pt idx="2">
                  <c:v>Нарушения зрения</c:v>
                </c:pt>
                <c:pt idx="3">
                  <c:v>Нарушения слуха</c:v>
                </c:pt>
                <c:pt idx="4">
                  <c:v>Задержка психического развития </c:v>
                </c:pt>
                <c:pt idx="5">
                  <c:v>Расстройства аутистического спектра</c:v>
                </c:pt>
                <c:pt idx="6">
                  <c:v>Нарушения интеллекта</c:v>
                </c:pt>
              </c:strCache>
            </c:strRef>
          </c:cat>
          <c:val>
            <c:numRef>
              <c:f>Лист1!$D$2:$D$8</c:f>
              <c:numCache>
                <c:formatCode>General</c:formatCode>
                <c:ptCount val="7"/>
                <c:pt idx="0">
                  <c:v>107</c:v>
                </c:pt>
                <c:pt idx="1">
                  <c:v>145</c:v>
                </c:pt>
                <c:pt idx="2">
                  <c:v>22</c:v>
                </c:pt>
                <c:pt idx="3">
                  <c:v>5</c:v>
                </c:pt>
                <c:pt idx="4">
                  <c:v>138</c:v>
                </c:pt>
                <c:pt idx="5">
                  <c:v>5</c:v>
                </c:pt>
                <c:pt idx="6">
                  <c:v>123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7-6422-4A22-89EA-32DF48E6EDE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cylinder"/>
        <c:axId val="134691472"/>
        <c:axId val="134690912"/>
        <c:axId val="0"/>
      </c:bar3DChart>
      <c:catAx>
        <c:axId val="1346914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4690912"/>
        <c:crosses val="autoZero"/>
        <c:auto val="1"/>
        <c:lblAlgn val="ctr"/>
        <c:lblOffset val="100"/>
        <c:noMultiLvlLbl val="0"/>
      </c:catAx>
      <c:valAx>
        <c:axId val="134690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wordArtVert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обучающихся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4691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Учитель-дефектолог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5.4563915975148116E-3"/>
                  <c:y val="5.63429460218705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E120-42AF-BF02-F3DE7EA9E95B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</c:f>
              <c:strCache>
                <c:ptCount val="1"/>
                <c:pt idx="0">
                  <c:v>количество специалистов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120-42AF-BF02-F3DE7EA9E95B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Олигофренопедагог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2.3004690300111548E-2"/>
                  <c:y val="1.75090624333644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E120-42AF-BF02-F3DE7EA9E95B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</c:f>
              <c:strCache>
                <c:ptCount val="1"/>
                <c:pt idx="0">
                  <c:v>количество специалистов</c:v>
                </c:pt>
              </c:strCache>
            </c:strRef>
          </c:cat>
          <c:val>
            <c:numRef>
              <c:f>Лист1!$B$3</c:f>
              <c:numCache>
                <c:formatCode>General</c:formatCode>
                <c:ptCount val="1"/>
                <c:pt idx="0">
                  <c:v>64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E120-42AF-BF02-F3DE7EA9E95B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Сурдопедагог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accent3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3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1.1502345150055791E-2"/>
                  <c:y val="5.83635414445485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E120-42AF-BF02-F3DE7EA9E95B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</c:f>
              <c:strCache>
                <c:ptCount val="1"/>
                <c:pt idx="0">
                  <c:v>количество специалистов</c:v>
                </c:pt>
              </c:strCache>
            </c:strRef>
          </c:cat>
          <c:val>
            <c:numRef>
              <c:f>Лист1!$B$4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E120-42AF-BF02-F3DE7EA9E95B}"/>
            </c:ext>
          </c:extLst>
        </c:ser>
        <c:ser>
          <c:idx val="3"/>
          <c:order val="3"/>
          <c:tx>
            <c:strRef>
              <c:f>Лист1!$A$5</c:f>
              <c:strCache>
                <c:ptCount val="1"/>
                <c:pt idx="0">
                  <c:v>Учитель-логопед</c:v>
                </c:pt>
              </c:strCache>
            </c:strRef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accent4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4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1.2387245434267989E-2"/>
                  <c:y val="-5.8363696550723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E120-42AF-BF02-F3DE7EA9E95B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</c:f>
              <c:strCache>
                <c:ptCount val="1"/>
                <c:pt idx="0">
                  <c:v>количество специалистов</c:v>
                </c:pt>
              </c:strCache>
            </c:strRef>
          </c:cat>
          <c:val>
            <c:numRef>
              <c:f>Лист1!$B$5</c:f>
              <c:numCache>
                <c:formatCode>General</c:formatCode>
                <c:ptCount val="1"/>
                <c:pt idx="0">
                  <c:v>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E120-42AF-BF02-F3DE7EA9E95B}"/>
            </c:ext>
          </c:extLst>
        </c:ser>
        <c:ser>
          <c:idx val="4"/>
          <c:order val="4"/>
          <c:tx>
            <c:strRef>
              <c:f>Лист1!$A$6</c:f>
              <c:strCache>
                <c:ptCount val="1"/>
                <c:pt idx="0">
                  <c:v>Педагог-психолог</c:v>
                </c:pt>
              </c:strCache>
            </c:strRef>
          </c:tx>
          <c:spPr>
            <a:solidFill>
              <a:schemeClr val="accent5">
                <a:alpha val="85000"/>
              </a:schemeClr>
            </a:solidFill>
            <a:ln w="9525" cap="flat" cmpd="sng" algn="ctr">
              <a:solidFill>
                <a:schemeClr val="accent5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5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2.6838805350130206E-2"/>
                  <c:y val="1.16727082889096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E120-42AF-BF02-F3DE7EA9E95B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</c:f>
              <c:strCache>
                <c:ptCount val="1"/>
                <c:pt idx="0">
                  <c:v>количество специалистов</c:v>
                </c:pt>
              </c:strCache>
            </c:strRef>
          </c:cat>
          <c:val>
            <c:numRef>
              <c:f>Лист1!$B$6</c:f>
              <c:numCache>
                <c:formatCode>General</c:formatCode>
                <c:ptCount val="1"/>
                <c:pt idx="0">
                  <c:v>62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E120-42AF-BF02-F3DE7EA9E95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235005824"/>
        <c:axId val="235405264"/>
        <c:axId val="0"/>
      </c:bar3DChart>
      <c:catAx>
        <c:axId val="2350058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5405264"/>
        <c:crosses val="autoZero"/>
        <c:auto val="1"/>
        <c:lblAlgn val="ctr"/>
        <c:lblOffset val="100"/>
        <c:noMultiLvlLbl val="0"/>
      </c:catAx>
      <c:valAx>
        <c:axId val="235405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чел.</a:t>
                </a:r>
              </a:p>
            </c:rich>
          </c:tx>
          <c:layout>
            <c:manualLayout>
              <c:xMode val="edge"/>
              <c:yMode val="edge"/>
              <c:x val="0.17304086939058053"/>
              <c:y val="2.0935882407623649E-3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5005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Высшая категория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37</c:v>
                </c:pt>
                <c:pt idx="1">
                  <c:v>50</c:v>
                </c:pt>
                <c:pt idx="2">
                  <c:v>57</c:v>
                </c:pt>
                <c:pt idx="3">
                  <c:v>67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093-4ECD-A465-DCABBEFB2D9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Первая категория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1.8458765733554261E-2"/>
                  <c:y val="2.35159056401141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F093-4ECD-A465-DCABBEFB2D9B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538230477796188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F093-4ECD-A465-DCABBEFB2D9B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9.229382866777184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F093-4ECD-A465-DCABBEFB2D9B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34</c:v>
                </c:pt>
                <c:pt idx="1">
                  <c:v>35</c:v>
                </c:pt>
                <c:pt idx="2">
                  <c:v>31</c:v>
                </c:pt>
                <c:pt idx="3">
                  <c:v>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093-4ECD-A465-DCABBEFB2D9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По стажу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accent3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3">
                  <a:lumMod val="75000"/>
                </a:schemeClr>
              </a:contourClr>
            </a:sp3d>
          </c:spPr>
          <c:invertIfNegative val="0"/>
          <c:cat>
            <c:strRef>
              <c:f>Лист1!$A$2:$A$5</c:f>
              <c:strCache>
                <c:ptCount val="4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0.8</c:v>
                </c:pt>
                <c:pt idx="1">
                  <c:v>0</c:v>
                </c:pt>
                <c:pt idx="2">
                  <c:v>0</c:v>
                </c:pt>
                <c:pt idx="3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F093-4ECD-A465-DCABBEFB2D9B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Соответствие</c:v>
                </c:pt>
              </c:strCache>
            </c:strRef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accent4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4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6.1529219111847522E-3"/>
                  <c:y val="1.76369292300855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F093-4ECD-A465-DCABBEFB2D9B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0764609555923839E-3"/>
                  <c:y val="2.35159056401141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F093-4ECD-A465-DCABBEFB2D9B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28.2</c:v>
                </c:pt>
                <c:pt idx="1">
                  <c:v>15</c:v>
                </c:pt>
                <c:pt idx="2">
                  <c:v>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F093-4ECD-A465-DCABBEFB2D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235409184"/>
        <c:axId val="235409744"/>
        <c:axId val="0"/>
      </c:bar3DChart>
      <c:catAx>
        <c:axId val="23540918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5409744"/>
        <c:crosses val="autoZero"/>
        <c:auto val="1"/>
        <c:lblAlgn val="ctr"/>
        <c:lblOffset val="100"/>
        <c:noMultiLvlLbl val="0"/>
      </c:catAx>
      <c:valAx>
        <c:axId val="235409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%</a:t>
                </a:r>
              </a:p>
            </c:rich>
          </c:tx>
          <c:layout>
            <c:manualLayout>
              <c:xMode val="edge"/>
              <c:yMode val="edge"/>
              <c:x val="0.14582100167376666"/>
              <c:y val="9.2381039787859228E-5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5409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E74451-C57A-49EE-8080-3BBC477A58EF}" type="doc">
      <dgm:prSet loTypeId="urn:microsoft.com/office/officeart/2005/8/layout/vList2" loCatId="list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65571115-73C6-49C8-A239-1480FD1F7832}">
      <dgm:prSet custT="1"/>
      <dgm:spPr/>
      <dgm:t>
        <a:bodyPr/>
        <a:lstStyle/>
        <a:p>
          <a:pPr algn="ctr" rtl="0"/>
          <a:r>
            <a:rPr lang="ru-RU" sz="2400" b="1" u="none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Проблемы доступности </a:t>
          </a:r>
          <a:r>
            <a:rPr lang="ru-RU" sz="2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образования</a:t>
          </a:r>
          <a:endParaRPr lang="ru-RU" sz="24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38E2BD-B7CA-4951-AD2E-7FABBB1DD33A}" type="parTrans" cxnId="{4F36B447-8C63-4F3F-B5AD-B0B91FDD08B0}">
      <dgm:prSet/>
      <dgm:spPr/>
      <dgm:t>
        <a:bodyPr/>
        <a:lstStyle/>
        <a:p>
          <a:endParaRPr lang="ru-RU" sz="2400"/>
        </a:p>
      </dgm:t>
    </dgm:pt>
    <dgm:pt modelId="{8ACE8444-F40C-454C-8433-74F294846FA7}" type="sibTrans" cxnId="{4F36B447-8C63-4F3F-B5AD-B0B91FDD08B0}">
      <dgm:prSet/>
      <dgm:spPr/>
      <dgm:t>
        <a:bodyPr/>
        <a:lstStyle/>
        <a:p>
          <a:endParaRPr lang="ru-RU" sz="2400"/>
        </a:p>
      </dgm:t>
    </dgm:pt>
    <dgm:pt modelId="{47E7DA57-2E6E-49D8-9421-94A2E627827D}">
      <dgm:prSet custT="1"/>
      <dgm:spPr/>
      <dgm:t>
        <a:bodyPr/>
        <a:lstStyle/>
        <a:p>
          <a:pPr algn="ctr" rtl="0"/>
          <a:r>
            <a:rPr lang="ru-RU" sz="2400" b="1" u="none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Соответствие условий образования возможностям и потребностям обучающихся</a:t>
          </a:r>
          <a:endParaRPr lang="ru-RU" sz="2400" b="1" u="none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857DE51-86FD-437C-8420-57C16EF30E64}" type="parTrans" cxnId="{99E35283-70BF-40BE-9E8E-8569BFB91EDC}">
      <dgm:prSet/>
      <dgm:spPr/>
      <dgm:t>
        <a:bodyPr/>
        <a:lstStyle/>
        <a:p>
          <a:endParaRPr lang="ru-RU" sz="2400"/>
        </a:p>
      </dgm:t>
    </dgm:pt>
    <dgm:pt modelId="{A2542823-8F98-4069-AFC4-7B6512962D97}" type="sibTrans" cxnId="{99E35283-70BF-40BE-9E8E-8569BFB91EDC}">
      <dgm:prSet/>
      <dgm:spPr/>
      <dgm:t>
        <a:bodyPr/>
        <a:lstStyle/>
        <a:p>
          <a:endParaRPr lang="ru-RU" sz="2400"/>
        </a:p>
      </dgm:t>
    </dgm:pt>
    <dgm:pt modelId="{2CE6F33B-8E06-4A10-88E1-36FF2BDBED40}">
      <dgm:prSet custT="1"/>
      <dgm:spPr/>
      <dgm:t>
        <a:bodyPr/>
        <a:lstStyle/>
        <a:p>
          <a:pPr algn="ctr" rtl="0"/>
          <a:r>
            <a:rPr lang="ru-RU" sz="2400" b="1" i="0" u="none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Качество образовательных услуг</a:t>
          </a:r>
          <a:endParaRPr lang="ru-RU" sz="2400" b="1" i="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5767447-0441-44A8-9705-91BD543819FC}" type="parTrans" cxnId="{F29BD7F0-2F7F-4448-AA25-8C4E29BD4F55}">
      <dgm:prSet/>
      <dgm:spPr/>
      <dgm:t>
        <a:bodyPr/>
        <a:lstStyle/>
        <a:p>
          <a:endParaRPr lang="ru-RU" sz="2400"/>
        </a:p>
      </dgm:t>
    </dgm:pt>
    <dgm:pt modelId="{713F8020-A003-4EEF-921B-3B891868AAF7}" type="sibTrans" cxnId="{F29BD7F0-2F7F-4448-AA25-8C4E29BD4F55}">
      <dgm:prSet/>
      <dgm:spPr/>
      <dgm:t>
        <a:bodyPr/>
        <a:lstStyle/>
        <a:p>
          <a:endParaRPr lang="ru-RU" sz="2400"/>
        </a:p>
      </dgm:t>
    </dgm:pt>
    <dgm:pt modelId="{6D53BA5B-33B0-4361-82AF-B822656352A1}" type="pres">
      <dgm:prSet presAssocID="{D8E74451-C57A-49EE-8080-3BBC477A58E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43D73D3-1BC7-43A0-AAF9-072DBF126323}" type="pres">
      <dgm:prSet presAssocID="{65571115-73C6-49C8-A239-1480FD1F7832}" presName="parentText" presStyleLbl="node1" presStyleIdx="0" presStyleCnt="3" custScaleY="122900" custLinFactY="-41000" custLinFactNeighborX="-909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7D9997-6708-4406-81B8-7A953BA9D971}" type="pres">
      <dgm:prSet presAssocID="{8ACE8444-F40C-454C-8433-74F294846FA7}" presName="spacer" presStyleCnt="0"/>
      <dgm:spPr/>
      <dgm:t>
        <a:bodyPr/>
        <a:lstStyle/>
        <a:p>
          <a:endParaRPr lang="ru-RU"/>
        </a:p>
      </dgm:t>
    </dgm:pt>
    <dgm:pt modelId="{7ACD42BA-55E8-4D8B-86E2-A12F1F8D345F}" type="pres">
      <dgm:prSet presAssocID="{47E7DA57-2E6E-49D8-9421-94A2E627827D}" presName="parentText" presStyleLbl="node1" presStyleIdx="1" presStyleCnt="3" custScaleY="137430" custLinFactY="-519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D97171-7847-4701-B321-4B2904840411}" type="pres">
      <dgm:prSet presAssocID="{A2542823-8F98-4069-AFC4-7B6512962D97}" presName="spacer" presStyleCnt="0"/>
      <dgm:spPr/>
      <dgm:t>
        <a:bodyPr/>
        <a:lstStyle/>
        <a:p>
          <a:endParaRPr lang="ru-RU"/>
        </a:p>
      </dgm:t>
    </dgm:pt>
    <dgm:pt modelId="{852FCF4D-C82B-498E-AA71-7E7F9DC79505}" type="pres">
      <dgm:prSet presAssocID="{2CE6F33B-8E06-4A10-88E1-36FF2BDBED40}" presName="parentText" presStyleLbl="node1" presStyleIdx="2" presStyleCnt="3" custScaleY="122254" custLinFactY="-15453" custLinFactNeighborX="415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AC22EAD-E024-4242-A9E8-703A75145C81}" type="presOf" srcId="{47E7DA57-2E6E-49D8-9421-94A2E627827D}" destId="{7ACD42BA-55E8-4D8B-86E2-A12F1F8D345F}" srcOrd="0" destOrd="0" presId="urn:microsoft.com/office/officeart/2005/8/layout/vList2"/>
    <dgm:cxn modelId="{4F36B447-8C63-4F3F-B5AD-B0B91FDD08B0}" srcId="{D8E74451-C57A-49EE-8080-3BBC477A58EF}" destId="{65571115-73C6-49C8-A239-1480FD1F7832}" srcOrd="0" destOrd="0" parTransId="{FD38E2BD-B7CA-4951-AD2E-7FABBB1DD33A}" sibTransId="{8ACE8444-F40C-454C-8433-74F294846FA7}"/>
    <dgm:cxn modelId="{35B8E44E-D9CE-49DA-9C4E-81C7AD6E7137}" type="presOf" srcId="{D8E74451-C57A-49EE-8080-3BBC477A58EF}" destId="{6D53BA5B-33B0-4361-82AF-B822656352A1}" srcOrd="0" destOrd="0" presId="urn:microsoft.com/office/officeart/2005/8/layout/vList2"/>
    <dgm:cxn modelId="{99E35283-70BF-40BE-9E8E-8569BFB91EDC}" srcId="{D8E74451-C57A-49EE-8080-3BBC477A58EF}" destId="{47E7DA57-2E6E-49D8-9421-94A2E627827D}" srcOrd="1" destOrd="0" parTransId="{7857DE51-86FD-437C-8420-57C16EF30E64}" sibTransId="{A2542823-8F98-4069-AFC4-7B6512962D97}"/>
    <dgm:cxn modelId="{F29BD7F0-2F7F-4448-AA25-8C4E29BD4F55}" srcId="{D8E74451-C57A-49EE-8080-3BBC477A58EF}" destId="{2CE6F33B-8E06-4A10-88E1-36FF2BDBED40}" srcOrd="2" destOrd="0" parTransId="{C5767447-0441-44A8-9705-91BD543819FC}" sibTransId="{713F8020-A003-4EEF-921B-3B891868AAF7}"/>
    <dgm:cxn modelId="{23E67DAD-C5E1-4E5E-9F2E-9EDB8A991343}" type="presOf" srcId="{65571115-73C6-49C8-A239-1480FD1F7832}" destId="{F43D73D3-1BC7-43A0-AAF9-072DBF126323}" srcOrd="0" destOrd="0" presId="urn:microsoft.com/office/officeart/2005/8/layout/vList2"/>
    <dgm:cxn modelId="{2E7CF2E7-C113-4871-A6E1-E0B0EAB12475}" type="presOf" srcId="{2CE6F33B-8E06-4A10-88E1-36FF2BDBED40}" destId="{852FCF4D-C82B-498E-AA71-7E7F9DC79505}" srcOrd="0" destOrd="0" presId="urn:microsoft.com/office/officeart/2005/8/layout/vList2"/>
    <dgm:cxn modelId="{FD831602-A1B7-435E-89AE-A81A0A7C88DA}" type="presParOf" srcId="{6D53BA5B-33B0-4361-82AF-B822656352A1}" destId="{F43D73D3-1BC7-43A0-AAF9-072DBF126323}" srcOrd="0" destOrd="0" presId="urn:microsoft.com/office/officeart/2005/8/layout/vList2"/>
    <dgm:cxn modelId="{5CD2D41D-1E45-4761-A064-A830E8B2CA7C}" type="presParOf" srcId="{6D53BA5B-33B0-4361-82AF-B822656352A1}" destId="{097D9997-6708-4406-81B8-7A953BA9D971}" srcOrd="1" destOrd="0" presId="urn:microsoft.com/office/officeart/2005/8/layout/vList2"/>
    <dgm:cxn modelId="{7A32DA6E-5243-4FBA-8187-889016288C60}" type="presParOf" srcId="{6D53BA5B-33B0-4361-82AF-B822656352A1}" destId="{7ACD42BA-55E8-4D8B-86E2-A12F1F8D345F}" srcOrd="2" destOrd="0" presId="urn:microsoft.com/office/officeart/2005/8/layout/vList2"/>
    <dgm:cxn modelId="{FB3B7998-609F-41D0-A5D4-E91E3A429653}" type="presParOf" srcId="{6D53BA5B-33B0-4361-82AF-B822656352A1}" destId="{57D97171-7847-4701-B321-4B2904840411}" srcOrd="3" destOrd="0" presId="urn:microsoft.com/office/officeart/2005/8/layout/vList2"/>
    <dgm:cxn modelId="{BDE3CEB8-76FB-4BD4-B83B-EAAD24F6A608}" type="presParOf" srcId="{6D53BA5B-33B0-4361-82AF-B822656352A1}" destId="{852FCF4D-C82B-498E-AA71-7E7F9DC7950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09D8CE-1530-480F-9487-FE2F29D3B383}" type="doc">
      <dgm:prSet loTypeId="urn:microsoft.com/office/officeart/2005/8/layout/vList2" loCatId="list" qsTypeId="urn:microsoft.com/office/officeart/2005/8/quickstyle/simple3" qsCatId="simple" csTypeId="urn:microsoft.com/office/officeart/2005/8/colors/accent2_5" csCatId="accent2"/>
      <dgm:spPr/>
      <dgm:t>
        <a:bodyPr/>
        <a:lstStyle/>
        <a:p>
          <a:endParaRPr lang="ru-RU"/>
        </a:p>
      </dgm:t>
    </dgm:pt>
    <dgm:pt modelId="{64B4EBF8-E1DB-4BFC-B87C-1AC9BE4FC5E0}">
      <dgm:prSet/>
      <dgm:spPr/>
      <dgm:t>
        <a:bodyPr/>
        <a:lstStyle/>
        <a:p>
          <a:pPr rtl="0"/>
          <a:r>
            <a:rPr lang="ru-RU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проведение обследования детей в возрасте от 0 до 18 лет в целях своевременного выявления особенностей в физическом и (или) психическом развитии и (или) отклонений в поведении детей; </a:t>
          </a:r>
          <a:endParaRPr lang="ru-RU" b="1" dirty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813D86-C5B9-43D8-B886-4BF4E3A0FEF0}" type="parTrans" cxnId="{8DC93BEE-C8C9-4AE4-B1F4-5B5167D6648A}">
      <dgm:prSet/>
      <dgm:spPr/>
      <dgm:t>
        <a:bodyPr/>
        <a:lstStyle/>
        <a:p>
          <a:endParaRPr lang="ru-RU"/>
        </a:p>
      </dgm:t>
    </dgm:pt>
    <dgm:pt modelId="{F6677486-71A4-438D-846D-7A3639A41E92}" type="sibTrans" cxnId="{8DC93BEE-C8C9-4AE4-B1F4-5B5167D6648A}">
      <dgm:prSet/>
      <dgm:spPr/>
      <dgm:t>
        <a:bodyPr/>
        <a:lstStyle/>
        <a:p>
          <a:endParaRPr lang="ru-RU"/>
        </a:p>
      </dgm:t>
    </dgm:pt>
    <dgm:pt modelId="{6EAAEE4F-D989-4026-993E-2281A825F940}">
      <dgm:prSet/>
      <dgm:spPr/>
      <dgm:t>
        <a:bodyPr/>
        <a:lstStyle/>
        <a:p>
          <a:pPr rtl="0"/>
          <a:r>
            <a:rPr lang="ru-RU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подготовка по результатам обследования рекомендаций по оказанию детям психолого-медико-педагогической помощи и организации их обучения и воспитания, подтверждение, уточнение или изменение ранее данных комиссией рекомендаций;</a:t>
          </a:r>
          <a:endParaRPr lang="ru-RU" b="1" dirty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26F2B3-6238-4E97-A99E-FD0893B5B0C3}" type="parTrans" cxnId="{4BB2660C-979A-4592-9362-73DB536C8543}">
      <dgm:prSet/>
      <dgm:spPr/>
      <dgm:t>
        <a:bodyPr/>
        <a:lstStyle/>
        <a:p>
          <a:endParaRPr lang="ru-RU"/>
        </a:p>
      </dgm:t>
    </dgm:pt>
    <dgm:pt modelId="{C6F368A7-CEC9-47FB-BAC8-102C793196DD}" type="sibTrans" cxnId="{4BB2660C-979A-4592-9362-73DB536C8543}">
      <dgm:prSet/>
      <dgm:spPr/>
      <dgm:t>
        <a:bodyPr/>
        <a:lstStyle/>
        <a:p>
          <a:endParaRPr lang="ru-RU"/>
        </a:p>
      </dgm:t>
    </dgm:pt>
    <dgm:pt modelId="{509979D1-CEE0-40E2-8202-9476C5680D83}">
      <dgm:prSet/>
      <dgm:spPr/>
      <dgm:t>
        <a:bodyPr/>
        <a:lstStyle/>
        <a:p>
          <a:pPr rtl="0"/>
          <a:r>
            <a:rPr lang="ru-RU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оказание консультативной помощи родителям (законным представителям) детей, работникам образовательных организаций, организаций, осуществляющих социальное обслуживание, медицинских организаций, других организаций по вопросам воспитания, обучения и коррекции нарушений развития детей с ограниченными возможностями здоровья и (или) </a:t>
          </a:r>
          <a:r>
            <a:rPr lang="ru-RU" b="1" dirty="0" err="1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девиантным</a:t>
          </a:r>
          <a:r>
            <a:rPr lang="ru-RU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 (общественно опасным) поведением;</a:t>
          </a:r>
          <a:endParaRPr lang="ru-RU" b="1" dirty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5ABED55-BF20-4D43-B07F-1D2FDDD75F11}" type="parTrans" cxnId="{5FCA62C0-0C29-4E62-8D04-AA84ABC30BE3}">
      <dgm:prSet/>
      <dgm:spPr/>
      <dgm:t>
        <a:bodyPr/>
        <a:lstStyle/>
        <a:p>
          <a:endParaRPr lang="ru-RU"/>
        </a:p>
      </dgm:t>
    </dgm:pt>
    <dgm:pt modelId="{DD927F8E-A5FB-4E6A-922A-9A629BB578D5}" type="sibTrans" cxnId="{5FCA62C0-0C29-4E62-8D04-AA84ABC30BE3}">
      <dgm:prSet/>
      <dgm:spPr/>
      <dgm:t>
        <a:bodyPr/>
        <a:lstStyle/>
        <a:p>
          <a:endParaRPr lang="ru-RU"/>
        </a:p>
      </dgm:t>
    </dgm:pt>
    <dgm:pt modelId="{C8809D77-EF3B-4CA7-ABBF-75BF18BF41BC}">
      <dgm:prSet/>
      <dgm:spPr/>
      <dgm:t>
        <a:bodyPr/>
        <a:lstStyle/>
        <a:p>
          <a:pPr rtl="0"/>
          <a:r>
            <a:rPr lang="ru-RU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оказание федеральным учреждениям медико-социальной экспертизы содействия в разработке индивидуальной программы реабилитации ребенка-инвалида.</a:t>
          </a:r>
          <a:endParaRPr lang="ru-RU" b="1" dirty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BB537D-F867-4C6E-8521-01756DF567F7}" type="parTrans" cxnId="{6F0CF6C3-41E7-49A1-A21C-8F0923CDA33D}">
      <dgm:prSet/>
      <dgm:spPr/>
      <dgm:t>
        <a:bodyPr/>
        <a:lstStyle/>
        <a:p>
          <a:endParaRPr lang="ru-RU"/>
        </a:p>
      </dgm:t>
    </dgm:pt>
    <dgm:pt modelId="{9174F601-99FD-487D-9702-9CE2E48F04DA}" type="sibTrans" cxnId="{6F0CF6C3-41E7-49A1-A21C-8F0923CDA33D}">
      <dgm:prSet/>
      <dgm:spPr/>
      <dgm:t>
        <a:bodyPr/>
        <a:lstStyle/>
        <a:p>
          <a:endParaRPr lang="ru-RU"/>
        </a:p>
      </dgm:t>
    </dgm:pt>
    <dgm:pt modelId="{875793A4-83A8-4D92-96D1-0AB71E626086}">
      <dgm:prSet/>
      <dgm:spPr/>
      <dgm:t>
        <a:bodyPr/>
        <a:lstStyle/>
        <a:p>
          <a:pPr rtl="0"/>
          <a:r>
            <a:rPr lang="ru-RU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участие в организации информационно-просветительской работы с населением в области предупреждения и коррекции недостатков в физическом и (или) психическом развитии и (или) отклонений в поведении детей</a:t>
          </a:r>
          <a:endParaRPr lang="ru-RU" b="1" dirty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59DC33-18A0-4058-914D-C748FA74F4C7}" type="parTrans" cxnId="{8BB6FF86-AED2-48A8-8B17-B6526BD2F404}">
      <dgm:prSet/>
      <dgm:spPr/>
      <dgm:t>
        <a:bodyPr/>
        <a:lstStyle/>
        <a:p>
          <a:endParaRPr lang="ru-RU"/>
        </a:p>
      </dgm:t>
    </dgm:pt>
    <dgm:pt modelId="{4DAD31A7-3CC5-4F8A-90D3-CD527999BBEC}" type="sibTrans" cxnId="{8BB6FF86-AED2-48A8-8B17-B6526BD2F404}">
      <dgm:prSet/>
      <dgm:spPr/>
      <dgm:t>
        <a:bodyPr/>
        <a:lstStyle/>
        <a:p>
          <a:endParaRPr lang="ru-RU"/>
        </a:p>
      </dgm:t>
    </dgm:pt>
    <dgm:pt modelId="{ACEA549F-8992-4D79-8E83-F77F8E855389}" type="pres">
      <dgm:prSet presAssocID="{0909D8CE-1530-480F-9487-FE2F29D3B38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7DB3559-E6C5-43EE-94E8-037F0A72F701}" type="pres">
      <dgm:prSet presAssocID="{64B4EBF8-E1DB-4BFC-B87C-1AC9BE4FC5E0}" presName="parentText" presStyleLbl="node1" presStyleIdx="0" presStyleCnt="5" custLinFactY="7517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542D50-2341-4508-9664-A8FC01F5D53C}" type="pres">
      <dgm:prSet presAssocID="{F6677486-71A4-438D-846D-7A3639A41E92}" presName="spacer" presStyleCnt="0"/>
      <dgm:spPr/>
      <dgm:t>
        <a:bodyPr/>
        <a:lstStyle/>
        <a:p>
          <a:endParaRPr lang="ru-RU"/>
        </a:p>
      </dgm:t>
    </dgm:pt>
    <dgm:pt modelId="{B8259C10-82C5-49C7-A6A4-E1C1E4A0C9C6}" type="pres">
      <dgm:prSet presAssocID="{6EAAEE4F-D989-4026-993E-2281A825F940}" presName="parentText" presStyleLbl="node1" presStyleIdx="1" presStyleCnt="5" custLinFactY="7517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F1E4D4-E68D-4BAD-8F0A-0673B73A00CD}" type="pres">
      <dgm:prSet presAssocID="{C6F368A7-CEC9-47FB-BAC8-102C793196DD}" presName="spacer" presStyleCnt="0"/>
      <dgm:spPr/>
      <dgm:t>
        <a:bodyPr/>
        <a:lstStyle/>
        <a:p>
          <a:endParaRPr lang="ru-RU"/>
        </a:p>
      </dgm:t>
    </dgm:pt>
    <dgm:pt modelId="{678FC68B-BC04-4781-8F57-FCB46B77D58E}" type="pres">
      <dgm:prSet presAssocID="{509979D1-CEE0-40E2-8202-9476C5680D83}" presName="parentText" presStyleLbl="node1" presStyleIdx="2" presStyleCnt="5" custLinFactY="7517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7A7C4D-5D19-4D49-ABC8-F6DAABAEDCE0}" type="pres">
      <dgm:prSet presAssocID="{DD927F8E-A5FB-4E6A-922A-9A629BB578D5}" presName="spacer" presStyleCnt="0"/>
      <dgm:spPr/>
      <dgm:t>
        <a:bodyPr/>
        <a:lstStyle/>
        <a:p>
          <a:endParaRPr lang="ru-RU"/>
        </a:p>
      </dgm:t>
    </dgm:pt>
    <dgm:pt modelId="{3237C8DA-9438-4542-AE53-86C5FC302CA5}" type="pres">
      <dgm:prSet presAssocID="{C8809D77-EF3B-4CA7-ABBF-75BF18BF41BC}" presName="parentText" presStyleLbl="node1" presStyleIdx="3" presStyleCnt="5" custLinFactY="7517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F268A4-459A-450C-B1D6-A8A59B9E730B}" type="pres">
      <dgm:prSet presAssocID="{9174F601-99FD-487D-9702-9CE2E48F04DA}" presName="spacer" presStyleCnt="0"/>
      <dgm:spPr/>
      <dgm:t>
        <a:bodyPr/>
        <a:lstStyle/>
        <a:p>
          <a:endParaRPr lang="ru-RU"/>
        </a:p>
      </dgm:t>
    </dgm:pt>
    <dgm:pt modelId="{59D116B4-6D50-4C26-B73D-AD9A40D2F13A}" type="pres">
      <dgm:prSet presAssocID="{875793A4-83A8-4D92-96D1-0AB71E626086}" presName="parentText" presStyleLbl="node1" presStyleIdx="4" presStyleCnt="5" custLinFactY="596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FCA62C0-0C29-4E62-8D04-AA84ABC30BE3}" srcId="{0909D8CE-1530-480F-9487-FE2F29D3B383}" destId="{509979D1-CEE0-40E2-8202-9476C5680D83}" srcOrd="2" destOrd="0" parTransId="{F5ABED55-BF20-4D43-B07F-1D2FDDD75F11}" sibTransId="{DD927F8E-A5FB-4E6A-922A-9A629BB578D5}"/>
    <dgm:cxn modelId="{C091D001-5C9D-4B72-8303-239297C71DEB}" type="presOf" srcId="{C8809D77-EF3B-4CA7-ABBF-75BF18BF41BC}" destId="{3237C8DA-9438-4542-AE53-86C5FC302CA5}" srcOrd="0" destOrd="0" presId="urn:microsoft.com/office/officeart/2005/8/layout/vList2"/>
    <dgm:cxn modelId="{4BB2660C-979A-4592-9362-73DB536C8543}" srcId="{0909D8CE-1530-480F-9487-FE2F29D3B383}" destId="{6EAAEE4F-D989-4026-993E-2281A825F940}" srcOrd="1" destOrd="0" parTransId="{C126F2B3-6238-4E97-A99E-FD0893B5B0C3}" sibTransId="{C6F368A7-CEC9-47FB-BAC8-102C793196DD}"/>
    <dgm:cxn modelId="{8DC93BEE-C8C9-4AE4-B1F4-5B5167D6648A}" srcId="{0909D8CE-1530-480F-9487-FE2F29D3B383}" destId="{64B4EBF8-E1DB-4BFC-B87C-1AC9BE4FC5E0}" srcOrd="0" destOrd="0" parTransId="{58813D86-C5B9-43D8-B886-4BF4E3A0FEF0}" sibTransId="{F6677486-71A4-438D-846D-7A3639A41E92}"/>
    <dgm:cxn modelId="{8BB6FF86-AED2-48A8-8B17-B6526BD2F404}" srcId="{0909D8CE-1530-480F-9487-FE2F29D3B383}" destId="{875793A4-83A8-4D92-96D1-0AB71E626086}" srcOrd="4" destOrd="0" parTransId="{F159DC33-18A0-4058-914D-C748FA74F4C7}" sibTransId="{4DAD31A7-3CC5-4F8A-90D3-CD527999BBEC}"/>
    <dgm:cxn modelId="{6F0CF6C3-41E7-49A1-A21C-8F0923CDA33D}" srcId="{0909D8CE-1530-480F-9487-FE2F29D3B383}" destId="{C8809D77-EF3B-4CA7-ABBF-75BF18BF41BC}" srcOrd="3" destOrd="0" parTransId="{82BB537D-F867-4C6E-8521-01756DF567F7}" sibTransId="{9174F601-99FD-487D-9702-9CE2E48F04DA}"/>
    <dgm:cxn modelId="{D77DB66B-EABC-4FB4-A561-56C12CAD3838}" type="presOf" srcId="{875793A4-83A8-4D92-96D1-0AB71E626086}" destId="{59D116B4-6D50-4C26-B73D-AD9A40D2F13A}" srcOrd="0" destOrd="0" presId="urn:microsoft.com/office/officeart/2005/8/layout/vList2"/>
    <dgm:cxn modelId="{16C03742-E501-4782-9C8A-668FCCC53330}" type="presOf" srcId="{64B4EBF8-E1DB-4BFC-B87C-1AC9BE4FC5E0}" destId="{67DB3559-E6C5-43EE-94E8-037F0A72F701}" srcOrd="0" destOrd="0" presId="urn:microsoft.com/office/officeart/2005/8/layout/vList2"/>
    <dgm:cxn modelId="{2D29FB83-DA05-4AE1-A44A-1D6D8C8613CF}" type="presOf" srcId="{6EAAEE4F-D989-4026-993E-2281A825F940}" destId="{B8259C10-82C5-49C7-A6A4-E1C1E4A0C9C6}" srcOrd="0" destOrd="0" presId="urn:microsoft.com/office/officeart/2005/8/layout/vList2"/>
    <dgm:cxn modelId="{CA277E78-AD66-4C55-9444-FBFA969B9DBF}" type="presOf" srcId="{0909D8CE-1530-480F-9487-FE2F29D3B383}" destId="{ACEA549F-8992-4D79-8E83-F77F8E855389}" srcOrd="0" destOrd="0" presId="urn:microsoft.com/office/officeart/2005/8/layout/vList2"/>
    <dgm:cxn modelId="{A03085C0-B857-4AC5-9F66-E7ACE62D2B29}" type="presOf" srcId="{509979D1-CEE0-40E2-8202-9476C5680D83}" destId="{678FC68B-BC04-4781-8F57-FCB46B77D58E}" srcOrd="0" destOrd="0" presId="urn:microsoft.com/office/officeart/2005/8/layout/vList2"/>
    <dgm:cxn modelId="{160828E8-3578-4740-9765-302C220C8CDE}" type="presParOf" srcId="{ACEA549F-8992-4D79-8E83-F77F8E855389}" destId="{67DB3559-E6C5-43EE-94E8-037F0A72F701}" srcOrd="0" destOrd="0" presId="urn:microsoft.com/office/officeart/2005/8/layout/vList2"/>
    <dgm:cxn modelId="{81C5E00A-A188-4864-A0C9-02519F33BD12}" type="presParOf" srcId="{ACEA549F-8992-4D79-8E83-F77F8E855389}" destId="{19542D50-2341-4508-9664-A8FC01F5D53C}" srcOrd="1" destOrd="0" presId="urn:microsoft.com/office/officeart/2005/8/layout/vList2"/>
    <dgm:cxn modelId="{6FFDACB4-8199-4B4F-BE02-E386DC160B30}" type="presParOf" srcId="{ACEA549F-8992-4D79-8E83-F77F8E855389}" destId="{B8259C10-82C5-49C7-A6A4-E1C1E4A0C9C6}" srcOrd="2" destOrd="0" presId="urn:microsoft.com/office/officeart/2005/8/layout/vList2"/>
    <dgm:cxn modelId="{7DD1E30A-6B90-4748-AC0D-1D5CDA123C71}" type="presParOf" srcId="{ACEA549F-8992-4D79-8E83-F77F8E855389}" destId="{0AF1E4D4-E68D-4BAD-8F0A-0673B73A00CD}" srcOrd="3" destOrd="0" presId="urn:microsoft.com/office/officeart/2005/8/layout/vList2"/>
    <dgm:cxn modelId="{B221275D-36A5-4246-8C0B-45DCF0F13D29}" type="presParOf" srcId="{ACEA549F-8992-4D79-8E83-F77F8E855389}" destId="{678FC68B-BC04-4781-8F57-FCB46B77D58E}" srcOrd="4" destOrd="0" presId="urn:microsoft.com/office/officeart/2005/8/layout/vList2"/>
    <dgm:cxn modelId="{4D77F2A5-DE86-499D-ADE4-824A44E2FA2B}" type="presParOf" srcId="{ACEA549F-8992-4D79-8E83-F77F8E855389}" destId="{FE7A7C4D-5D19-4D49-ABC8-F6DAABAEDCE0}" srcOrd="5" destOrd="0" presId="urn:microsoft.com/office/officeart/2005/8/layout/vList2"/>
    <dgm:cxn modelId="{381A0B4F-FA61-4331-921E-16607872987D}" type="presParOf" srcId="{ACEA549F-8992-4D79-8E83-F77F8E855389}" destId="{3237C8DA-9438-4542-AE53-86C5FC302CA5}" srcOrd="6" destOrd="0" presId="urn:microsoft.com/office/officeart/2005/8/layout/vList2"/>
    <dgm:cxn modelId="{F3F94B8B-8C54-49E3-BB53-E54A481A5EED}" type="presParOf" srcId="{ACEA549F-8992-4D79-8E83-F77F8E855389}" destId="{2DF268A4-459A-450C-B1D6-A8A59B9E730B}" srcOrd="7" destOrd="0" presId="urn:microsoft.com/office/officeart/2005/8/layout/vList2"/>
    <dgm:cxn modelId="{1F53137C-C533-4161-A61B-49094576D7A4}" type="presParOf" srcId="{ACEA549F-8992-4D79-8E83-F77F8E855389}" destId="{59D116B4-6D50-4C26-B73D-AD9A40D2F13A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66B9631-A94C-4D24-8BA3-9E60977904C2}" type="doc">
      <dgm:prSet loTypeId="urn:microsoft.com/office/officeart/2005/8/layout/vList2" loCatId="list" qsTypeId="urn:microsoft.com/office/officeart/2005/8/quickstyle/simple3" qsCatId="simple" csTypeId="urn:microsoft.com/office/officeart/2005/8/colors/accent5_5" csCatId="accent5"/>
      <dgm:spPr/>
      <dgm:t>
        <a:bodyPr/>
        <a:lstStyle/>
        <a:p>
          <a:endParaRPr lang="ru-RU"/>
        </a:p>
      </dgm:t>
    </dgm:pt>
    <dgm:pt modelId="{0EC22685-8766-44B1-A986-61B8B45A0FDB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использование специальных образовательных программ и методов обучения и воспитания, </a:t>
          </a:r>
          <a:endParaRPr lang="ru-RU" sz="1200" b="1" dirty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2A563E-4EE9-422B-B3C0-D8E3631E3AD5}" type="parTrans" cxnId="{01511AD6-69A2-4BC4-BE45-DF7D5CC2666E}">
      <dgm:prSet/>
      <dgm:spPr/>
      <dgm:t>
        <a:bodyPr/>
        <a:lstStyle/>
        <a:p>
          <a:endParaRPr lang="ru-RU" sz="1200" b="1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91C033D-C7E8-4506-841C-D29DE5698C32}" type="sibTrans" cxnId="{01511AD6-69A2-4BC4-BE45-DF7D5CC2666E}">
      <dgm:prSet/>
      <dgm:spPr/>
      <dgm:t>
        <a:bodyPr/>
        <a:lstStyle/>
        <a:p>
          <a:endParaRPr lang="ru-RU" sz="1200" b="1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B8C5EA2-1815-4D7D-9A3B-B0F49A0F8703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специальных учебников, учебных пособий и дидактических материалов, </a:t>
          </a:r>
          <a:endParaRPr lang="ru-RU" sz="1200" b="1" dirty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6972AD-816C-44C9-A10D-AF4F29107AF4}" type="parTrans" cxnId="{242561A3-86DD-4C9B-BA5A-E93BB91ACFAF}">
      <dgm:prSet/>
      <dgm:spPr/>
      <dgm:t>
        <a:bodyPr/>
        <a:lstStyle/>
        <a:p>
          <a:endParaRPr lang="ru-RU" sz="1200" b="1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44EB93-9435-4DF3-8F5C-305ECE3503F9}" type="sibTrans" cxnId="{242561A3-86DD-4C9B-BA5A-E93BB91ACFAF}">
      <dgm:prSet/>
      <dgm:spPr/>
      <dgm:t>
        <a:bodyPr/>
        <a:lstStyle/>
        <a:p>
          <a:endParaRPr lang="ru-RU" sz="1200" b="1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BD61AD-F362-4CC4-8508-ECC47DBF3AE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специальных технических средств обучения коллективного и индивидуального пользования, </a:t>
          </a:r>
          <a:endParaRPr lang="ru-RU" sz="1200" b="1" dirty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F8D1F5-0FE2-42E7-9229-65FB4C612634}" type="parTrans" cxnId="{B2708DFD-7CA0-435A-82E1-30B4D056FFEA}">
      <dgm:prSet/>
      <dgm:spPr/>
      <dgm:t>
        <a:bodyPr/>
        <a:lstStyle/>
        <a:p>
          <a:endParaRPr lang="ru-RU" sz="1200" b="1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2E30906-8DFE-49A2-AE69-94A8F81C9A22}" type="sibTrans" cxnId="{B2708DFD-7CA0-435A-82E1-30B4D056FFEA}">
      <dgm:prSet/>
      <dgm:spPr/>
      <dgm:t>
        <a:bodyPr/>
        <a:lstStyle/>
        <a:p>
          <a:endParaRPr lang="ru-RU" sz="1200" b="1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B6222B5-99A1-4BC5-AE8B-7C3132FBB5A6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предоставление услуг ассистента (помощника), оказывающего обучающимся необходимую техническую помощь, </a:t>
          </a:r>
          <a:endParaRPr lang="ru-RU" sz="1200" b="1" dirty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D055B6-8A54-40D3-9255-465049E68F58}" type="parTrans" cxnId="{B4352754-E659-4338-AD13-28142BC43492}">
      <dgm:prSet/>
      <dgm:spPr/>
      <dgm:t>
        <a:bodyPr/>
        <a:lstStyle/>
        <a:p>
          <a:endParaRPr lang="ru-RU" sz="1200" b="1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C9E8170-6FD7-4920-9D50-5D54F52E662A}" type="sibTrans" cxnId="{B4352754-E659-4338-AD13-28142BC43492}">
      <dgm:prSet/>
      <dgm:spPr/>
      <dgm:t>
        <a:bodyPr/>
        <a:lstStyle/>
        <a:p>
          <a:endParaRPr lang="ru-RU" sz="1200" b="1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9FA42BC-3017-46D2-B932-0E9860413D94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проведение групповых и индивидуальных коррекционных занятий, </a:t>
          </a:r>
          <a:endParaRPr lang="ru-RU" sz="1200" b="1" dirty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00091A2-8436-43B7-B90A-5E7ED3A751B2}" type="parTrans" cxnId="{C6AFCCB3-D30F-45EF-8441-AE63C66363C2}">
      <dgm:prSet/>
      <dgm:spPr/>
      <dgm:t>
        <a:bodyPr/>
        <a:lstStyle/>
        <a:p>
          <a:endParaRPr lang="ru-RU" sz="1200" b="1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FC56602-7701-4418-86D6-F74E220E770B}" type="sibTrans" cxnId="{C6AFCCB3-D30F-45EF-8441-AE63C66363C2}">
      <dgm:prSet/>
      <dgm:spPr/>
      <dgm:t>
        <a:bodyPr/>
        <a:lstStyle/>
        <a:p>
          <a:endParaRPr lang="ru-RU" sz="1200" b="1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D0BACC-C1E6-415D-B57B-3BE4D94763B2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обеспечение доступа в здания организаций, осуществляющих образовательную деятельность, </a:t>
          </a:r>
          <a:endParaRPr lang="ru-RU" sz="1200" b="1" dirty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14E3A0-05B9-49DE-BC7F-3F84EC5D0866}" type="parTrans" cxnId="{AF680B5F-1401-4B42-AC20-9D26CC34BFB8}">
      <dgm:prSet/>
      <dgm:spPr/>
      <dgm:t>
        <a:bodyPr/>
        <a:lstStyle/>
        <a:p>
          <a:endParaRPr lang="ru-RU" sz="1200" b="1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5F1578-30C7-422B-B7B8-3BB8E510834F}" type="sibTrans" cxnId="{AF680B5F-1401-4B42-AC20-9D26CC34BFB8}">
      <dgm:prSet/>
      <dgm:spPr/>
      <dgm:t>
        <a:bodyPr/>
        <a:lstStyle/>
        <a:p>
          <a:endParaRPr lang="ru-RU" sz="1200" b="1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504385D-9AC0-42A3-B8DF-9B3A0403598C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и другие условия, без которых невозможно или затруднено освоение образовательных программ обучающимися с ограниченными возможностями здоровья.</a:t>
          </a:r>
          <a:endParaRPr lang="ru-RU" sz="1200" b="1" dirty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2C7CFCE-2968-46DB-AA98-E4E4C982E973}" type="parTrans" cxnId="{8E1B6C05-B450-471C-97D0-8E60AF4FE371}">
      <dgm:prSet/>
      <dgm:spPr/>
      <dgm:t>
        <a:bodyPr/>
        <a:lstStyle/>
        <a:p>
          <a:endParaRPr lang="ru-RU" sz="1200" b="1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4C0F4B7-1E19-4CBF-81B5-7BB3654A1D97}" type="sibTrans" cxnId="{8E1B6C05-B450-471C-97D0-8E60AF4FE371}">
      <dgm:prSet/>
      <dgm:spPr/>
      <dgm:t>
        <a:bodyPr/>
        <a:lstStyle/>
        <a:p>
          <a:endParaRPr lang="ru-RU" sz="1200" b="1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132AB77-79EB-4040-9196-1D27DF1CA033}" type="pres">
      <dgm:prSet presAssocID="{B66B9631-A94C-4D24-8BA3-9E60977904C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39561A8-6412-4934-9E83-48E0BF0AA7FA}" type="pres">
      <dgm:prSet presAssocID="{0EC22685-8766-44B1-A986-61B8B45A0FDB}" presName="parentText" presStyleLbl="node1" presStyleIdx="0" presStyleCnt="7" custLinFactY="12844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7525BE-76ED-476D-BD54-7DD3E5712A44}" type="pres">
      <dgm:prSet presAssocID="{091C033D-C7E8-4506-841C-D29DE5698C32}" presName="spacer" presStyleCnt="0"/>
      <dgm:spPr/>
      <dgm:t>
        <a:bodyPr/>
        <a:lstStyle/>
        <a:p>
          <a:endParaRPr lang="ru-RU"/>
        </a:p>
      </dgm:t>
    </dgm:pt>
    <dgm:pt modelId="{7E74CBC6-3924-4F81-B0D2-2C5274FE3440}" type="pres">
      <dgm:prSet presAssocID="{DB8C5EA2-1815-4D7D-9A3B-B0F49A0F8703}" presName="parentText" presStyleLbl="node1" presStyleIdx="1" presStyleCnt="7" custLinFactY="12958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A45A9D-8B7F-4C27-AF28-BBC273DD8C69}" type="pres">
      <dgm:prSet presAssocID="{E444EB93-9435-4DF3-8F5C-305ECE3503F9}" presName="spacer" presStyleCnt="0"/>
      <dgm:spPr/>
      <dgm:t>
        <a:bodyPr/>
        <a:lstStyle/>
        <a:p>
          <a:endParaRPr lang="ru-RU"/>
        </a:p>
      </dgm:t>
    </dgm:pt>
    <dgm:pt modelId="{0EAF13DA-795B-458B-9AD9-7941B9C7B2A6}" type="pres">
      <dgm:prSet presAssocID="{97BD61AD-F362-4CC4-8508-ECC47DBF3AEF}" presName="parentText" presStyleLbl="node1" presStyleIdx="2" presStyleCnt="7" custLinFactY="12958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07F9B5-E65E-4242-BCB6-855B36E1BB29}" type="pres">
      <dgm:prSet presAssocID="{C2E30906-8DFE-49A2-AE69-94A8F81C9A22}" presName="spacer" presStyleCnt="0"/>
      <dgm:spPr/>
      <dgm:t>
        <a:bodyPr/>
        <a:lstStyle/>
        <a:p>
          <a:endParaRPr lang="ru-RU"/>
        </a:p>
      </dgm:t>
    </dgm:pt>
    <dgm:pt modelId="{3129229B-4DD1-4C2C-B815-D78987A77B77}" type="pres">
      <dgm:prSet presAssocID="{9B6222B5-99A1-4BC5-AE8B-7C3132FBB5A6}" presName="parentText" presStyleLbl="node1" presStyleIdx="3" presStyleCnt="7" custLinFactY="12958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9643F1-FF3C-42A9-9857-BC0D2EB9D32B}" type="pres">
      <dgm:prSet presAssocID="{2C9E8170-6FD7-4920-9D50-5D54F52E662A}" presName="spacer" presStyleCnt="0"/>
      <dgm:spPr/>
      <dgm:t>
        <a:bodyPr/>
        <a:lstStyle/>
        <a:p>
          <a:endParaRPr lang="ru-RU"/>
        </a:p>
      </dgm:t>
    </dgm:pt>
    <dgm:pt modelId="{C59F5F64-FAB4-4D27-AA87-FE5F57CC30D5}" type="pres">
      <dgm:prSet presAssocID="{B9FA42BC-3017-46D2-B932-0E9860413D94}" presName="parentText" presStyleLbl="node1" presStyleIdx="4" presStyleCnt="7" custLinFactY="12958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AB18EB-D1BD-4A33-96FF-978BA1553CD6}" type="pres">
      <dgm:prSet presAssocID="{9FC56602-7701-4418-86D6-F74E220E770B}" presName="spacer" presStyleCnt="0"/>
      <dgm:spPr/>
      <dgm:t>
        <a:bodyPr/>
        <a:lstStyle/>
        <a:p>
          <a:endParaRPr lang="ru-RU"/>
        </a:p>
      </dgm:t>
    </dgm:pt>
    <dgm:pt modelId="{6C1238B6-58CE-487D-9F22-CE652FB15C6A}" type="pres">
      <dgm:prSet presAssocID="{93D0BACC-C1E6-415D-B57B-3BE4D94763B2}" presName="parentText" presStyleLbl="node1" presStyleIdx="5" presStyleCnt="7" custLinFactY="12958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BF543D-D583-4459-A35B-4D946E1691F0}" type="pres">
      <dgm:prSet presAssocID="{3D5F1578-30C7-422B-B7B8-3BB8E510834F}" presName="spacer" presStyleCnt="0"/>
      <dgm:spPr/>
      <dgm:t>
        <a:bodyPr/>
        <a:lstStyle/>
        <a:p>
          <a:endParaRPr lang="ru-RU"/>
        </a:p>
      </dgm:t>
    </dgm:pt>
    <dgm:pt modelId="{58531C4F-98AD-43AC-B903-831244715E61}" type="pres">
      <dgm:prSet presAssocID="{0504385D-9AC0-42A3-B8DF-9B3A0403598C}" presName="parentText" presStyleLbl="node1" presStyleIdx="6" presStyleCnt="7" custLinFactNeighborX="18" custLinFactNeighborY="2662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42561A3-86DD-4C9B-BA5A-E93BB91ACFAF}" srcId="{B66B9631-A94C-4D24-8BA3-9E60977904C2}" destId="{DB8C5EA2-1815-4D7D-9A3B-B0F49A0F8703}" srcOrd="1" destOrd="0" parTransId="{B06972AD-816C-44C9-A10D-AF4F29107AF4}" sibTransId="{E444EB93-9435-4DF3-8F5C-305ECE3503F9}"/>
    <dgm:cxn modelId="{B7D019D4-AC46-4C13-8A80-5011F98643ED}" type="presOf" srcId="{97BD61AD-F362-4CC4-8508-ECC47DBF3AEF}" destId="{0EAF13DA-795B-458B-9AD9-7941B9C7B2A6}" srcOrd="0" destOrd="0" presId="urn:microsoft.com/office/officeart/2005/8/layout/vList2"/>
    <dgm:cxn modelId="{BD37BDFE-1204-4D67-810A-00DBCB81870E}" type="presOf" srcId="{0EC22685-8766-44B1-A986-61B8B45A0FDB}" destId="{639561A8-6412-4934-9E83-48E0BF0AA7FA}" srcOrd="0" destOrd="0" presId="urn:microsoft.com/office/officeart/2005/8/layout/vList2"/>
    <dgm:cxn modelId="{C6AFCCB3-D30F-45EF-8441-AE63C66363C2}" srcId="{B66B9631-A94C-4D24-8BA3-9E60977904C2}" destId="{B9FA42BC-3017-46D2-B932-0E9860413D94}" srcOrd="4" destOrd="0" parTransId="{300091A2-8436-43B7-B90A-5E7ED3A751B2}" sibTransId="{9FC56602-7701-4418-86D6-F74E220E770B}"/>
    <dgm:cxn modelId="{01511AD6-69A2-4BC4-BE45-DF7D5CC2666E}" srcId="{B66B9631-A94C-4D24-8BA3-9E60977904C2}" destId="{0EC22685-8766-44B1-A986-61B8B45A0FDB}" srcOrd="0" destOrd="0" parTransId="{B72A563E-4EE9-422B-B3C0-D8E3631E3AD5}" sibTransId="{091C033D-C7E8-4506-841C-D29DE5698C32}"/>
    <dgm:cxn modelId="{8754A0D4-3A2A-4839-B447-78C707B459A6}" type="presOf" srcId="{B66B9631-A94C-4D24-8BA3-9E60977904C2}" destId="{8132AB77-79EB-4040-9196-1D27DF1CA033}" srcOrd="0" destOrd="0" presId="urn:microsoft.com/office/officeart/2005/8/layout/vList2"/>
    <dgm:cxn modelId="{8E1B6C05-B450-471C-97D0-8E60AF4FE371}" srcId="{B66B9631-A94C-4D24-8BA3-9E60977904C2}" destId="{0504385D-9AC0-42A3-B8DF-9B3A0403598C}" srcOrd="6" destOrd="0" parTransId="{42C7CFCE-2968-46DB-AA98-E4E4C982E973}" sibTransId="{54C0F4B7-1E19-4CBF-81B5-7BB3654A1D97}"/>
    <dgm:cxn modelId="{AC20CA49-CBDF-45B1-8CD6-2AE3F7428616}" type="presOf" srcId="{DB8C5EA2-1815-4D7D-9A3B-B0F49A0F8703}" destId="{7E74CBC6-3924-4F81-B0D2-2C5274FE3440}" srcOrd="0" destOrd="0" presId="urn:microsoft.com/office/officeart/2005/8/layout/vList2"/>
    <dgm:cxn modelId="{B4352754-E659-4338-AD13-28142BC43492}" srcId="{B66B9631-A94C-4D24-8BA3-9E60977904C2}" destId="{9B6222B5-99A1-4BC5-AE8B-7C3132FBB5A6}" srcOrd="3" destOrd="0" parTransId="{56D055B6-8A54-40D3-9255-465049E68F58}" sibTransId="{2C9E8170-6FD7-4920-9D50-5D54F52E662A}"/>
    <dgm:cxn modelId="{B2708DFD-7CA0-435A-82E1-30B4D056FFEA}" srcId="{B66B9631-A94C-4D24-8BA3-9E60977904C2}" destId="{97BD61AD-F362-4CC4-8508-ECC47DBF3AEF}" srcOrd="2" destOrd="0" parTransId="{CEF8D1F5-0FE2-42E7-9229-65FB4C612634}" sibTransId="{C2E30906-8DFE-49A2-AE69-94A8F81C9A22}"/>
    <dgm:cxn modelId="{C59D5D82-49C4-4D62-8392-E4469A534A94}" type="presOf" srcId="{9B6222B5-99A1-4BC5-AE8B-7C3132FBB5A6}" destId="{3129229B-4DD1-4C2C-B815-D78987A77B77}" srcOrd="0" destOrd="0" presId="urn:microsoft.com/office/officeart/2005/8/layout/vList2"/>
    <dgm:cxn modelId="{B88FF1A6-0EFA-4F35-9A94-275CE43B7059}" type="presOf" srcId="{0504385D-9AC0-42A3-B8DF-9B3A0403598C}" destId="{58531C4F-98AD-43AC-B903-831244715E61}" srcOrd="0" destOrd="0" presId="urn:microsoft.com/office/officeart/2005/8/layout/vList2"/>
    <dgm:cxn modelId="{2877B6F1-C9C0-4E28-A14B-6BB4166F277B}" type="presOf" srcId="{B9FA42BC-3017-46D2-B932-0E9860413D94}" destId="{C59F5F64-FAB4-4D27-AA87-FE5F57CC30D5}" srcOrd="0" destOrd="0" presId="urn:microsoft.com/office/officeart/2005/8/layout/vList2"/>
    <dgm:cxn modelId="{7F6E0817-1740-4404-9D2F-076E555239AD}" type="presOf" srcId="{93D0BACC-C1E6-415D-B57B-3BE4D94763B2}" destId="{6C1238B6-58CE-487D-9F22-CE652FB15C6A}" srcOrd="0" destOrd="0" presId="urn:microsoft.com/office/officeart/2005/8/layout/vList2"/>
    <dgm:cxn modelId="{AF680B5F-1401-4B42-AC20-9D26CC34BFB8}" srcId="{B66B9631-A94C-4D24-8BA3-9E60977904C2}" destId="{93D0BACC-C1E6-415D-B57B-3BE4D94763B2}" srcOrd="5" destOrd="0" parTransId="{FD14E3A0-05B9-49DE-BC7F-3F84EC5D0866}" sibTransId="{3D5F1578-30C7-422B-B7B8-3BB8E510834F}"/>
    <dgm:cxn modelId="{6A79B8A7-8C06-4BD6-AE42-30C516C66139}" type="presParOf" srcId="{8132AB77-79EB-4040-9196-1D27DF1CA033}" destId="{639561A8-6412-4934-9E83-48E0BF0AA7FA}" srcOrd="0" destOrd="0" presId="urn:microsoft.com/office/officeart/2005/8/layout/vList2"/>
    <dgm:cxn modelId="{9713AF24-D5FE-455A-AD2C-75BA9D79300E}" type="presParOf" srcId="{8132AB77-79EB-4040-9196-1D27DF1CA033}" destId="{377525BE-76ED-476D-BD54-7DD3E5712A44}" srcOrd="1" destOrd="0" presId="urn:microsoft.com/office/officeart/2005/8/layout/vList2"/>
    <dgm:cxn modelId="{355C6C02-FAA1-463E-9FB4-496BB78F1855}" type="presParOf" srcId="{8132AB77-79EB-4040-9196-1D27DF1CA033}" destId="{7E74CBC6-3924-4F81-B0D2-2C5274FE3440}" srcOrd="2" destOrd="0" presId="urn:microsoft.com/office/officeart/2005/8/layout/vList2"/>
    <dgm:cxn modelId="{D9CA085A-E8CB-41F0-8783-20AB098187B1}" type="presParOf" srcId="{8132AB77-79EB-4040-9196-1D27DF1CA033}" destId="{EFA45A9D-8B7F-4C27-AF28-BBC273DD8C69}" srcOrd="3" destOrd="0" presId="urn:microsoft.com/office/officeart/2005/8/layout/vList2"/>
    <dgm:cxn modelId="{9C8DDB7C-C3BA-4534-B44C-BA89044A1627}" type="presParOf" srcId="{8132AB77-79EB-4040-9196-1D27DF1CA033}" destId="{0EAF13DA-795B-458B-9AD9-7941B9C7B2A6}" srcOrd="4" destOrd="0" presId="urn:microsoft.com/office/officeart/2005/8/layout/vList2"/>
    <dgm:cxn modelId="{F17C0968-6DED-4377-BCF2-7C1DF79A82B1}" type="presParOf" srcId="{8132AB77-79EB-4040-9196-1D27DF1CA033}" destId="{7507F9B5-E65E-4242-BCB6-855B36E1BB29}" srcOrd="5" destOrd="0" presId="urn:microsoft.com/office/officeart/2005/8/layout/vList2"/>
    <dgm:cxn modelId="{C4FB3849-A27E-42D0-9B62-9EFFA415A5E9}" type="presParOf" srcId="{8132AB77-79EB-4040-9196-1D27DF1CA033}" destId="{3129229B-4DD1-4C2C-B815-D78987A77B77}" srcOrd="6" destOrd="0" presId="urn:microsoft.com/office/officeart/2005/8/layout/vList2"/>
    <dgm:cxn modelId="{69154386-F4F0-4306-832A-06187141A90A}" type="presParOf" srcId="{8132AB77-79EB-4040-9196-1D27DF1CA033}" destId="{DD9643F1-FF3C-42A9-9857-BC0D2EB9D32B}" srcOrd="7" destOrd="0" presId="urn:microsoft.com/office/officeart/2005/8/layout/vList2"/>
    <dgm:cxn modelId="{90850D86-528D-4411-AE7D-3FABED3FEEA7}" type="presParOf" srcId="{8132AB77-79EB-4040-9196-1D27DF1CA033}" destId="{C59F5F64-FAB4-4D27-AA87-FE5F57CC30D5}" srcOrd="8" destOrd="0" presId="urn:microsoft.com/office/officeart/2005/8/layout/vList2"/>
    <dgm:cxn modelId="{169F5734-AC14-48B7-AF5B-749C70A5206D}" type="presParOf" srcId="{8132AB77-79EB-4040-9196-1D27DF1CA033}" destId="{B2AB18EB-D1BD-4A33-96FF-978BA1553CD6}" srcOrd="9" destOrd="0" presId="urn:microsoft.com/office/officeart/2005/8/layout/vList2"/>
    <dgm:cxn modelId="{23100820-0B14-408C-8497-699D2C24BE70}" type="presParOf" srcId="{8132AB77-79EB-4040-9196-1D27DF1CA033}" destId="{6C1238B6-58CE-487D-9F22-CE652FB15C6A}" srcOrd="10" destOrd="0" presId="urn:microsoft.com/office/officeart/2005/8/layout/vList2"/>
    <dgm:cxn modelId="{EEB54D2D-CD8B-4E0A-958C-2FE4DC4DF044}" type="presParOf" srcId="{8132AB77-79EB-4040-9196-1D27DF1CA033}" destId="{2BBF543D-D583-4459-A35B-4D946E1691F0}" srcOrd="11" destOrd="0" presId="urn:microsoft.com/office/officeart/2005/8/layout/vList2"/>
    <dgm:cxn modelId="{989763A7-F176-4A27-B255-DF3A44564F2B}" type="presParOf" srcId="{8132AB77-79EB-4040-9196-1D27DF1CA033}" destId="{58531C4F-98AD-43AC-B903-831244715E61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BBD3702-9976-4C45-BA60-0FF439396455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1E6F87D-5F2C-49E3-A42D-2F8F68D04721}">
      <dgm:prSet phldrT="[Текст]" custT="1"/>
      <dgm:spPr/>
      <dgm:t>
        <a:bodyPr/>
        <a:lstStyle/>
        <a:p>
          <a:r>
            <a:rPr lang="ru-RU" sz="10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2009год . </a:t>
          </a:r>
          <a:br>
            <a:rPr lang="ru-RU" sz="10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0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ПНП «Образование» на 2009-2012 гг.</a:t>
          </a:r>
          <a:br>
            <a:rPr lang="ru-RU" sz="10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0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57 детей-инвалидов</a:t>
          </a:r>
          <a:br>
            <a:rPr lang="ru-RU" sz="10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0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12 учителей</a:t>
          </a:r>
          <a:r>
            <a:rPr lang="ru-RU" sz="9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ru-RU" sz="9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9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1 Центр</a:t>
          </a:r>
          <a:endParaRPr lang="ru-RU" sz="900" b="1" dirty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3F6AF82-F742-4003-B2A5-AC976290CB06}" type="parTrans" cxnId="{847CD071-1345-40D7-830E-27A288A82185}">
      <dgm:prSet/>
      <dgm:spPr/>
      <dgm:t>
        <a:bodyPr/>
        <a:lstStyle/>
        <a:p>
          <a:endParaRPr lang="ru-RU"/>
        </a:p>
      </dgm:t>
    </dgm:pt>
    <dgm:pt modelId="{2DF62D7E-A618-4E0D-9D69-58813E7246C7}" type="sibTrans" cxnId="{847CD071-1345-40D7-830E-27A288A82185}">
      <dgm:prSet/>
      <dgm:spPr/>
      <dgm:t>
        <a:bodyPr/>
        <a:lstStyle/>
        <a:p>
          <a:endParaRPr lang="ru-RU"/>
        </a:p>
      </dgm:t>
    </dgm:pt>
    <dgm:pt modelId="{6DEED62D-6EDC-4C75-9C26-614B471A1CE5}">
      <dgm:prSet phldrT="[Текст]" custT="1"/>
      <dgm:spPr/>
      <dgm:t>
        <a:bodyPr/>
        <a:lstStyle/>
        <a:p>
          <a:r>
            <a:rPr lang="ru-RU" sz="10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2012 год. </a:t>
          </a:r>
          <a:br>
            <a:rPr lang="ru-RU" sz="10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0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554 ребенка-инвалида</a:t>
          </a:r>
          <a:br>
            <a:rPr lang="ru-RU" sz="10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0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700 педагогов</a:t>
          </a:r>
          <a:br>
            <a:rPr lang="ru-RU" sz="10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0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7 подразделений Центра</a:t>
          </a:r>
          <a:endParaRPr lang="ru-RU" sz="1000" b="1" dirty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3C9E87-354A-4A42-B0D5-87113EECB4F4}" type="parTrans" cxnId="{01AE810D-5F36-4FAE-8A1E-DB8E6895AC75}">
      <dgm:prSet/>
      <dgm:spPr/>
      <dgm:t>
        <a:bodyPr/>
        <a:lstStyle/>
        <a:p>
          <a:endParaRPr lang="ru-RU"/>
        </a:p>
      </dgm:t>
    </dgm:pt>
    <dgm:pt modelId="{320C8C71-0190-4348-B250-84586185222D}" type="sibTrans" cxnId="{01AE810D-5F36-4FAE-8A1E-DB8E6895AC75}">
      <dgm:prSet/>
      <dgm:spPr/>
      <dgm:t>
        <a:bodyPr/>
        <a:lstStyle/>
        <a:p>
          <a:endParaRPr lang="ru-RU"/>
        </a:p>
      </dgm:t>
    </dgm:pt>
    <dgm:pt modelId="{9BDD19C2-0A74-4B22-8181-C16D0C5A443A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0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2016 год.</a:t>
          </a:r>
          <a:br>
            <a:rPr lang="ru-RU" sz="10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0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554 ребенка-инвалида</a:t>
          </a:r>
          <a:br>
            <a:rPr lang="ru-RU" sz="10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0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679 педагогов</a:t>
          </a:r>
        </a:p>
        <a:p>
          <a:pPr>
            <a:spcAft>
              <a:spcPts val="0"/>
            </a:spcAft>
          </a:pPr>
          <a:r>
            <a:rPr lang="ru-RU" sz="10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7 подразделений Центра</a:t>
          </a:r>
          <a:r>
            <a:rPr lang="ru-RU" sz="9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ru-RU" sz="9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endParaRPr lang="ru-RU" sz="900" b="1" dirty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78793D-7815-424F-87C9-86AB8AA910BE}" type="parTrans" cxnId="{088076C6-08C0-4CE7-9979-5D89490CBE6F}">
      <dgm:prSet/>
      <dgm:spPr/>
      <dgm:t>
        <a:bodyPr/>
        <a:lstStyle/>
        <a:p>
          <a:endParaRPr lang="ru-RU"/>
        </a:p>
      </dgm:t>
    </dgm:pt>
    <dgm:pt modelId="{0F771972-E1E9-4403-971E-6FA055DB229C}" type="sibTrans" cxnId="{088076C6-08C0-4CE7-9979-5D89490CBE6F}">
      <dgm:prSet/>
      <dgm:spPr/>
      <dgm:t>
        <a:bodyPr/>
        <a:lstStyle/>
        <a:p>
          <a:endParaRPr lang="ru-RU"/>
        </a:p>
      </dgm:t>
    </dgm:pt>
    <dgm:pt modelId="{F8C737FC-8F4A-4219-BB91-E00A3B8054F9}" type="pres">
      <dgm:prSet presAssocID="{ABBD3702-9976-4C45-BA60-0FF439396455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1942420-926D-4D45-A836-EB55EC0DC1A5}" type="pres">
      <dgm:prSet presAssocID="{ABBD3702-9976-4C45-BA60-0FF439396455}" presName="arrow" presStyleLbl="bgShp" presStyleIdx="0" presStyleCnt="1" custAng="0" custScaleX="227639" custLinFactNeighborX="3932" custLinFactNeighborY="-52059"/>
      <dgm:spPr/>
    </dgm:pt>
    <dgm:pt modelId="{E81FAF71-4F24-4242-8332-D0B6FC7803D8}" type="pres">
      <dgm:prSet presAssocID="{ABBD3702-9976-4C45-BA60-0FF439396455}" presName="arrowDiagram3" presStyleCnt="0"/>
      <dgm:spPr/>
    </dgm:pt>
    <dgm:pt modelId="{3AC8A400-A5C9-4E04-83B3-28D7AB8C3513}" type="pres">
      <dgm:prSet presAssocID="{31E6F87D-5F2C-49E3-A42D-2F8F68D04721}" presName="bullet3a" presStyleLbl="node1" presStyleIdx="0" presStyleCnt="3" custScaleX="307091" custScaleY="222780" custLinFactX="-1338790" custLinFactY="279870" custLinFactNeighborX="-1400000" custLinFactNeighborY="300000"/>
      <dgm:spPr/>
    </dgm:pt>
    <dgm:pt modelId="{76BA5080-7035-4DFA-B427-D0FA25EF75F1}" type="pres">
      <dgm:prSet presAssocID="{31E6F87D-5F2C-49E3-A42D-2F8F68D04721}" presName="textBox3a" presStyleLbl="revTx" presStyleIdx="0" presStyleCnt="3" custScaleX="281759" custScaleY="181850" custLinFactX="-200000" custLinFactNeighborX="-251261" custLinFactNeighborY="-344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AEB0DB-9E6B-44B3-9F9E-C4F9599B8A0F}" type="pres">
      <dgm:prSet presAssocID="{6DEED62D-6EDC-4C75-9C26-614B471A1CE5}" presName="bullet3b" presStyleLbl="node1" presStyleIdx="1" presStyleCnt="3" custScaleX="172046" custScaleY="154689" custLinFactX="-700000" custLinFactNeighborX="-704352" custLinFactNeighborY="-77710"/>
      <dgm:spPr/>
    </dgm:pt>
    <dgm:pt modelId="{CA75A140-A287-40A4-90A4-4BFED1402421}" type="pres">
      <dgm:prSet presAssocID="{6DEED62D-6EDC-4C75-9C26-614B471A1CE5}" presName="textBox3b" presStyleLbl="revTx" presStyleIdx="1" presStyleCnt="3" custScaleX="238046" custLinFactX="-92629" custLinFactNeighborX="-100000" custLinFactNeighborY="-276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5C3028-69F3-4D4A-8A66-8049352944A5}" type="pres">
      <dgm:prSet presAssocID="{9BDD19C2-0A74-4B22-8181-C16D0C5A443A}" presName="bullet3c" presStyleLbl="node1" presStyleIdx="2" presStyleCnt="3" custScaleX="141286" custScaleY="128994" custLinFactNeighborX="-75032" custLinFactNeighborY="9288"/>
      <dgm:spPr/>
      <dgm:t>
        <a:bodyPr/>
        <a:lstStyle/>
        <a:p>
          <a:endParaRPr lang="ru-RU"/>
        </a:p>
      </dgm:t>
    </dgm:pt>
    <dgm:pt modelId="{F07E2B9F-E69D-4587-93F1-5FCAB2BFCD8B}" type="pres">
      <dgm:prSet presAssocID="{9BDD19C2-0A74-4B22-8181-C16D0C5A443A}" presName="textBox3c" presStyleLbl="revTx" presStyleIdx="2" presStyleCnt="3" custScaleX="221426" custScaleY="70568" custLinFactNeighborX="64444" custLinFactNeighborY="-280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B8B6128-4DF2-495A-94BF-90D9B0EA37DD}" type="presOf" srcId="{9BDD19C2-0A74-4B22-8181-C16D0C5A443A}" destId="{F07E2B9F-E69D-4587-93F1-5FCAB2BFCD8B}" srcOrd="0" destOrd="0" presId="urn:microsoft.com/office/officeart/2005/8/layout/arrow2"/>
    <dgm:cxn modelId="{088076C6-08C0-4CE7-9979-5D89490CBE6F}" srcId="{ABBD3702-9976-4C45-BA60-0FF439396455}" destId="{9BDD19C2-0A74-4B22-8181-C16D0C5A443A}" srcOrd="2" destOrd="0" parTransId="{9778793D-7815-424F-87C9-86AB8AA910BE}" sibTransId="{0F771972-E1E9-4403-971E-6FA055DB229C}"/>
    <dgm:cxn modelId="{6CC64E86-C4D8-4C60-B9BB-94325ED0AA4B}" type="presOf" srcId="{31E6F87D-5F2C-49E3-A42D-2F8F68D04721}" destId="{76BA5080-7035-4DFA-B427-D0FA25EF75F1}" srcOrd="0" destOrd="0" presId="urn:microsoft.com/office/officeart/2005/8/layout/arrow2"/>
    <dgm:cxn modelId="{0EF676AE-EFFB-4F9A-8A6E-0752970FFB24}" type="presOf" srcId="{ABBD3702-9976-4C45-BA60-0FF439396455}" destId="{F8C737FC-8F4A-4219-BB91-E00A3B8054F9}" srcOrd="0" destOrd="0" presId="urn:microsoft.com/office/officeart/2005/8/layout/arrow2"/>
    <dgm:cxn modelId="{92EFD468-F301-4169-9974-864A4554801D}" type="presOf" srcId="{6DEED62D-6EDC-4C75-9C26-614B471A1CE5}" destId="{CA75A140-A287-40A4-90A4-4BFED1402421}" srcOrd="0" destOrd="0" presId="urn:microsoft.com/office/officeart/2005/8/layout/arrow2"/>
    <dgm:cxn modelId="{01AE810D-5F36-4FAE-8A1E-DB8E6895AC75}" srcId="{ABBD3702-9976-4C45-BA60-0FF439396455}" destId="{6DEED62D-6EDC-4C75-9C26-614B471A1CE5}" srcOrd="1" destOrd="0" parTransId="{793C9E87-354A-4A42-B0D5-87113EECB4F4}" sibTransId="{320C8C71-0190-4348-B250-84586185222D}"/>
    <dgm:cxn modelId="{847CD071-1345-40D7-830E-27A288A82185}" srcId="{ABBD3702-9976-4C45-BA60-0FF439396455}" destId="{31E6F87D-5F2C-49E3-A42D-2F8F68D04721}" srcOrd="0" destOrd="0" parTransId="{E3F6AF82-F742-4003-B2A5-AC976290CB06}" sibTransId="{2DF62D7E-A618-4E0D-9D69-58813E7246C7}"/>
    <dgm:cxn modelId="{05B5E646-F22B-44F7-A68A-20A9F1A1CF1B}" type="presParOf" srcId="{F8C737FC-8F4A-4219-BB91-E00A3B8054F9}" destId="{71942420-926D-4D45-A836-EB55EC0DC1A5}" srcOrd="0" destOrd="0" presId="urn:microsoft.com/office/officeart/2005/8/layout/arrow2"/>
    <dgm:cxn modelId="{79F63345-0813-4EDF-B9EA-84D6080899DD}" type="presParOf" srcId="{F8C737FC-8F4A-4219-BB91-E00A3B8054F9}" destId="{E81FAF71-4F24-4242-8332-D0B6FC7803D8}" srcOrd="1" destOrd="0" presId="urn:microsoft.com/office/officeart/2005/8/layout/arrow2"/>
    <dgm:cxn modelId="{B42CCB62-6D88-4261-A237-FF46ACA96666}" type="presParOf" srcId="{E81FAF71-4F24-4242-8332-D0B6FC7803D8}" destId="{3AC8A400-A5C9-4E04-83B3-28D7AB8C3513}" srcOrd="0" destOrd="0" presId="urn:microsoft.com/office/officeart/2005/8/layout/arrow2"/>
    <dgm:cxn modelId="{F606731E-7158-4D86-9401-621F43D16EC8}" type="presParOf" srcId="{E81FAF71-4F24-4242-8332-D0B6FC7803D8}" destId="{76BA5080-7035-4DFA-B427-D0FA25EF75F1}" srcOrd="1" destOrd="0" presId="urn:microsoft.com/office/officeart/2005/8/layout/arrow2"/>
    <dgm:cxn modelId="{848A8470-0574-4350-BFA3-F65D76C43A69}" type="presParOf" srcId="{E81FAF71-4F24-4242-8332-D0B6FC7803D8}" destId="{7BAEB0DB-9E6B-44B3-9F9E-C4F9599B8A0F}" srcOrd="2" destOrd="0" presId="urn:microsoft.com/office/officeart/2005/8/layout/arrow2"/>
    <dgm:cxn modelId="{F7472ABC-4E5D-45B2-B3FA-0D1A29150779}" type="presParOf" srcId="{E81FAF71-4F24-4242-8332-D0B6FC7803D8}" destId="{CA75A140-A287-40A4-90A4-4BFED1402421}" srcOrd="3" destOrd="0" presId="urn:microsoft.com/office/officeart/2005/8/layout/arrow2"/>
    <dgm:cxn modelId="{2A964E84-269A-4DF2-8A97-92EA7056B2BA}" type="presParOf" srcId="{E81FAF71-4F24-4242-8332-D0B6FC7803D8}" destId="{4B5C3028-69F3-4D4A-8A66-8049352944A5}" srcOrd="4" destOrd="0" presId="urn:microsoft.com/office/officeart/2005/8/layout/arrow2"/>
    <dgm:cxn modelId="{7E220F01-2296-4C34-AADD-CC6BAC7B62B4}" type="presParOf" srcId="{E81FAF71-4F24-4242-8332-D0B6FC7803D8}" destId="{F07E2B9F-E69D-4587-93F1-5FCAB2BFCD8B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C0959B1-3D25-4B9E-934B-F70622721A52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932E57A-8EAF-4BD3-972C-7CC7482078AD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Дети, двигательные нарушения которых вызваны органическим </a:t>
          </a:r>
          <a:r>
            <a:rPr lang="ru-RU" sz="1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опражением</a:t>
          </a:r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 ЦНС</a:t>
          </a:r>
          <a:endParaRPr lang="ru-RU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67629A-96B3-4106-82FF-D6F1E142AA2A}" type="parTrans" cxnId="{6407FEBC-165E-44E0-997C-2B1AFE653433}">
      <dgm:prSet/>
      <dgm:spPr/>
      <dgm:t>
        <a:bodyPr/>
        <a:lstStyle/>
        <a:p>
          <a:endParaRPr lang="ru-RU"/>
        </a:p>
      </dgm:t>
    </dgm:pt>
    <dgm:pt modelId="{AFB27F48-95F3-4409-ACF5-9A67D92A9895}" type="sibTrans" cxnId="{6407FEBC-165E-44E0-997C-2B1AFE653433}">
      <dgm:prSet/>
      <dgm:spPr/>
      <dgm:t>
        <a:bodyPr/>
        <a:lstStyle/>
        <a:p>
          <a:endParaRPr lang="ru-RU"/>
        </a:p>
      </dgm:t>
    </dgm:pt>
    <dgm:pt modelId="{BA4301C2-004E-4E5C-8062-72FA0DFC8945}">
      <dgm:prSet phldrT="[Текст]" custT="1"/>
      <dgm:spPr/>
      <dgm:t>
        <a:bodyPr/>
        <a:lstStyle/>
        <a:p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Дети с врожденной ортопедической патологией </a:t>
          </a:r>
          <a:endParaRPr lang="ru-RU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5BF84E5-9836-4EFE-A0A4-87865824149D}" type="parTrans" cxnId="{4987B7A7-DC88-4422-B36B-E4111AAC8A02}">
      <dgm:prSet/>
      <dgm:spPr/>
      <dgm:t>
        <a:bodyPr/>
        <a:lstStyle/>
        <a:p>
          <a:endParaRPr lang="ru-RU"/>
        </a:p>
      </dgm:t>
    </dgm:pt>
    <dgm:pt modelId="{E58F432B-74EE-4688-8CED-14734E822272}" type="sibTrans" cxnId="{4987B7A7-DC88-4422-B36B-E4111AAC8A02}">
      <dgm:prSet/>
      <dgm:spPr/>
      <dgm:t>
        <a:bodyPr/>
        <a:lstStyle/>
        <a:p>
          <a:endParaRPr lang="ru-RU"/>
        </a:p>
      </dgm:t>
    </dgm:pt>
    <dgm:pt modelId="{00871EA0-7B33-4607-9D7B-9B5FEA9075D7}">
      <dgm:prSet phldrT="[Текст]" custT="1"/>
      <dgm:spPr/>
      <dgm:t>
        <a:bodyPr/>
        <a:lstStyle/>
        <a:p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Дети с приобретенной ортопедической патологией </a:t>
          </a:r>
          <a:endParaRPr lang="ru-RU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811C40D-C377-4255-815B-3D15D67C68BF}" type="parTrans" cxnId="{AF0538D0-94BA-4E95-B95F-26950C3453A3}">
      <dgm:prSet/>
      <dgm:spPr/>
      <dgm:t>
        <a:bodyPr/>
        <a:lstStyle/>
        <a:p>
          <a:endParaRPr lang="ru-RU"/>
        </a:p>
      </dgm:t>
    </dgm:pt>
    <dgm:pt modelId="{5ACC9756-4DC7-403D-9F97-AC92837BC56B}" type="sibTrans" cxnId="{AF0538D0-94BA-4E95-B95F-26950C3453A3}">
      <dgm:prSet/>
      <dgm:spPr/>
      <dgm:t>
        <a:bodyPr/>
        <a:lstStyle/>
        <a:p>
          <a:endParaRPr lang="ru-RU"/>
        </a:p>
      </dgm:t>
    </dgm:pt>
    <dgm:pt modelId="{670CA1A8-165A-4631-9976-7AF6A2DC0631}">
      <dgm:prSet phldrT="[Текст]" custT="1"/>
      <dgm:spPr/>
      <dgm:t>
        <a:bodyPr/>
        <a:lstStyle/>
        <a:p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врожденный вывих бедра; кривошея; косолапость и другие деформации стоп; аномалии развития позвоночника; недоразвитие и дефекты конечностей.</a:t>
          </a:r>
          <a:endParaRPr lang="ru-RU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9B2F153-2536-43F2-A508-CDF5DD90F98D}" type="parTrans" cxnId="{C64E746C-19F5-4DEC-BB54-754B9170E684}">
      <dgm:prSet/>
      <dgm:spPr/>
      <dgm:t>
        <a:bodyPr/>
        <a:lstStyle/>
        <a:p>
          <a:endParaRPr lang="ru-RU"/>
        </a:p>
      </dgm:t>
    </dgm:pt>
    <dgm:pt modelId="{AD11F577-F6C8-439B-B50D-B79A88192E19}" type="sibTrans" cxnId="{C64E746C-19F5-4DEC-BB54-754B9170E684}">
      <dgm:prSet/>
      <dgm:spPr/>
      <dgm:t>
        <a:bodyPr/>
        <a:lstStyle/>
        <a:p>
          <a:endParaRPr lang="ru-RU"/>
        </a:p>
      </dgm:t>
    </dgm:pt>
    <dgm:pt modelId="{919853EE-6154-4D4A-B9B4-969705C37BDC}">
      <dgm:prSet custT="1"/>
      <dgm:spPr/>
      <dgm:t>
        <a:bodyPr/>
        <a:lstStyle/>
        <a:p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Травматические повреждения спинного мозга, головного мозга и конечностей; полиартрит; заболевания скелета (туберкулез, опухоли костей, остеомиелит); системные заболевания скелета (</a:t>
          </a:r>
          <a:r>
            <a:rPr lang="ru-RU" sz="1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хондрострофия</a:t>
          </a:r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, рахит).</a:t>
          </a:r>
          <a:endParaRPr lang="ru-RU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D151D6A-A17E-4625-A974-BBBCF78E748E}" type="parTrans" cxnId="{C66E81FF-7967-4CC3-8716-23D15D11DA59}">
      <dgm:prSet/>
      <dgm:spPr/>
      <dgm:t>
        <a:bodyPr/>
        <a:lstStyle/>
        <a:p>
          <a:endParaRPr lang="ru-RU"/>
        </a:p>
      </dgm:t>
    </dgm:pt>
    <dgm:pt modelId="{3277EA5D-D18C-48EE-8A19-35D187C40660}" type="sibTrans" cxnId="{C66E81FF-7967-4CC3-8716-23D15D11DA59}">
      <dgm:prSet/>
      <dgm:spPr/>
      <dgm:t>
        <a:bodyPr/>
        <a:lstStyle/>
        <a:p>
          <a:endParaRPr lang="ru-RU"/>
        </a:p>
      </dgm:t>
    </dgm:pt>
    <dgm:pt modelId="{586DEC4D-5C73-44C1-B781-55194F1E87C1}">
      <dgm:prSet custT="1"/>
      <dgm:spPr/>
      <dgm:t>
        <a:bodyPr/>
        <a:lstStyle/>
        <a:p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Дети с ДЦП</a:t>
          </a:r>
          <a:endParaRPr lang="ru-RU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1D309C-A023-4A57-A4D8-0121A65064FA}" type="parTrans" cxnId="{B493D016-B132-48BB-99B4-D841C9CC6D82}">
      <dgm:prSet/>
      <dgm:spPr/>
      <dgm:t>
        <a:bodyPr/>
        <a:lstStyle/>
        <a:p>
          <a:endParaRPr lang="ru-RU"/>
        </a:p>
      </dgm:t>
    </dgm:pt>
    <dgm:pt modelId="{C9F4D422-B5AF-442D-B054-0FB592C2784C}" type="sibTrans" cxnId="{B493D016-B132-48BB-99B4-D841C9CC6D82}">
      <dgm:prSet/>
      <dgm:spPr/>
      <dgm:t>
        <a:bodyPr/>
        <a:lstStyle/>
        <a:p>
          <a:endParaRPr lang="ru-RU"/>
        </a:p>
      </dgm:t>
    </dgm:pt>
    <dgm:pt modelId="{37CFA5AE-4A0C-4706-B086-D06644684B4B}" type="pres">
      <dgm:prSet presAssocID="{9C0959B1-3D25-4B9E-934B-F70622721A5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F055188-0C3B-4301-93F1-7F815927DE38}" type="pres">
      <dgm:prSet presAssocID="{D932E57A-8EAF-4BD3-972C-7CC7482078AD}" presName="composite" presStyleCnt="0"/>
      <dgm:spPr/>
    </dgm:pt>
    <dgm:pt modelId="{163E75FC-0B41-45B5-8CCF-D89A83616049}" type="pres">
      <dgm:prSet presAssocID="{D932E57A-8EAF-4BD3-972C-7CC7482078AD}" presName="parTx" presStyleLbl="alignNode1" presStyleIdx="0" presStyleCnt="3" custScaleX="127738" custScaleY="134349" custLinFactNeighborX="3546" custLinFactNeighborY="23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9C9CFF-7DE8-418D-8E80-7D93294788AB}" type="pres">
      <dgm:prSet presAssocID="{D932E57A-8EAF-4BD3-972C-7CC7482078AD}" presName="desTx" presStyleLbl="alignAccFollowNode1" presStyleIdx="0" presStyleCnt="3" custScaleX="126432" custScaleY="100000" custLinFactY="200000" custLinFactNeighborX="2693" custLinFactNeighborY="2042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ED4F93-B4DC-4B9B-ABB3-BBC44F081594}" type="pres">
      <dgm:prSet presAssocID="{AFB27F48-95F3-4409-ACF5-9A67D92A9895}" presName="space" presStyleCnt="0"/>
      <dgm:spPr/>
    </dgm:pt>
    <dgm:pt modelId="{0018D960-EC32-47DA-A8B3-431FFCB13A91}" type="pres">
      <dgm:prSet presAssocID="{BA4301C2-004E-4E5C-8062-72FA0DFC8945}" presName="composite" presStyleCnt="0"/>
      <dgm:spPr/>
    </dgm:pt>
    <dgm:pt modelId="{BC7A60FE-9CC8-49D8-829E-ACD2601D0514}" type="pres">
      <dgm:prSet presAssocID="{BA4301C2-004E-4E5C-8062-72FA0DFC8945}" presName="parTx" presStyleLbl="alignNode1" presStyleIdx="1" presStyleCnt="3" custLinFactNeighborX="1079" custLinFactNeighborY="-308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4403B0-9176-41F9-B545-B329A234F0BD}" type="pres">
      <dgm:prSet presAssocID="{BA4301C2-004E-4E5C-8062-72FA0DFC8945}" presName="desTx" presStyleLbl="alignAccFollowNode1" presStyleIdx="1" presStyleCnt="3" custScaleX="97357" custScaleY="100000" custLinFactY="43436" custLinFactNeighborX="563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945628-1781-4F70-8981-EDF2F2FF2651}" type="pres">
      <dgm:prSet presAssocID="{E58F432B-74EE-4688-8CED-14734E822272}" presName="space" presStyleCnt="0"/>
      <dgm:spPr/>
    </dgm:pt>
    <dgm:pt modelId="{213254BD-A153-409C-BBA1-78A57C62F5FA}" type="pres">
      <dgm:prSet presAssocID="{00871EA0-7B33-4607-9D7B-9B5FEA9075D7}" presName="composite" presStyleCnt="0"/>
      <dgm:spPr/>
    </dgm:pt>
    <dgm:pt modelId="{03E69CFE-BD6F-4075-95CE-B08D7E11F824}" type="pres">
      <dgm:prSet presAssocID="{00871EA0-7B33-4607-9D7B-9B5FEA9075D7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958E6C-D849-49C2-8C93-87F682715270}" type="pres">
      <dgm:prSet presAssocID="{00871EA0-7B33-4607-9D7B-9B5FEA9075D7}" presName="desTx" presStyleLbl="alignAccFollowNode1" presStyleIdx="2" presStyleCnt="3" custLinFactY="143458" custLinFactNeighborX="122" custLinFactNeighborY="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93D016-B132-48BB-99B4-D841C9CC6D82}" srcId="{D932E57A-8EAF-4BD3-972C-7CC7482078AD}" destId="{586DEC4D-5C73-44C1-B781-55194F1E87C1}" srcOrd="0" destOrd="0" parTransId="{3D1D309C-A023-4A57-A4D8-0121A65064FA}" sibTransId="{C9F4D422-B5AF-442D-B054-0FB592C2784C}"/>
    <dgm:cxn modelId="{AF0538D0-94BA-4E95-B95F-26950C3453A3}" srcId="{9C0959B1-3D25-4B9E-934B-F70622721A52}" destId="{00871EA0-7B33-4607-9D7B-9B5FEA9075D7}" srcOrd="2" destOrd="0" parTransId="{7811C40D-C377-4255-815B-3D15D67C68BF}" sibTransId="{5ACC9756-4DC7-403D-9F97-AC92837BC56B}"/>
    <dgm:cxn modelId="{C82C85EF-CE06-4C5F-914C-9BF13BC1D329}" type="presOf" srcId="{00871EA0-7B33-4607-9D7B-9B5FEA9075D7}" destId="{03E69CFE-BD6F-4075-95CE-B08D7E11F824}" srcOrd="0" destOrd="0" presId="urn:microsoft.com/office/officeart/2005/8/layout/hList1"/>
    <dgm:cxn modelId="{F41BAD60-C619-4060-AFEE-A200D0D2F4DF}" type="presOf" srcId="{9C0959B1-3D25-4B9E-934B-F70622721A52}" destId="{37CFA5AE-4A0C-4706-B086-D06644684B4B}" srcOrd="0" destOrd="0" presId="urn:microsoft.com/office/officeart/2005/8/layout/hList1"/>
    <dgm:cxn modelId="{C66E81FF-7967-4CC3-8716-23D15D11DA59}" srcId="{00871EA0-7B33-4607-9D7B-9B5FEA9075D7}" destId="{919853EE-6154-4D4A-B9B4-969705C37BDC}" srcOrd="0" destOrd="0" parTransId="{8D151D6A-A17E-4625-A974-BBBCF78E748E}" sibTransId="{3277EA5D-D18C-48EE-8A19-35D187C40660}"/>
    <dgm:cxn modelId="{4987B7A7-DC88-4422-B36B-E4111AAC8A02}" srcId="{9C0959B1-3D25-4B9E-934B-F70622721A52}" destId="{BA4301C2-004E-4E5C-8062-72FA0DFC8945}" srcOrd="1" destOrd="0" parTransId="{25BF84E5-9836-4EFE-A0A4-87865824149D}" sibTransId="{E58F432B-74EE-4688-8CED-14734E822272}"/>
    <dgm:cxn modelId="{C64E746C-19F5-4DEC-BB54-754B9170E684}" srcId="{BA4301C2-004E-4E5C-8062-72FA0DFC8945}" destId="{670CA1A8-165A-4631-9976-7AF6A2DC0631}" srcOrd="0" destOrd="0" parTransId="{59B2F153-2536-43F2-A508-CDF5DD90F98D}" sibTransId="{AD11F577-F6C8-439B-B50D-B79A88192E19}"/>
    <dgm:cxn modelId="{D144598E-E1D6-47E4-909E-BF4929462225}" type="presOf" srcId="{586DEC4D-5C73-44C1-B781-55194F1E87C1}" destId="{4A9C9CFF-7DE8-418D-8E80-7D93294788AB}" srcOrd="0" destOrd="0" presId="urn:microsoft.com/office/officeart/2005/8/layout/hList1"/>
    <dgm:cxn modelId="{6407FEBC-165E-44E0-997C-2B1AFE653433}" srcId="{9C0959B1-3D25-4B9E-934B-F70622721A52}" destId="{D932E57A-8EAF-4BD3-972C-7CC7482078AD}" srcOrd="0" destOrd="0" parTransId="{5D67629A-96B3-4106-82FF-D6F1E142AA2A}" sibTransId="{AFB27F48-95F3-4409-ACF5-9A67D92A9895}"/>
    <dgm:cxn modelId="{6416E4D3-35B3-4E5C-8C25-903064336C15}" type="presOf" srcId="{BA4301C2-004E-4E5C-8062-72FA0DFC8945}" destId="{BC7A60FE-9CC8-49D8-829E-ACD2601D0514}" srcOrd="0" destOrd="0" presId="urn:microsoft.com/office/officeart/2005/8/layout/hList1"/>
    <dgm:cxn modelId="{52D035B2-B72A-4CF8-8802-F2BB0269AF61}" type="presOf" srcId="{919853EE-6154-4D4A-B9B4-969705C37BDC}" destId="{51958E6C-D849-49C2-8C93-87F682715270}" srcOrd="0" destOrd="0" presId="urn:microsoft.com/office/officeart/2005/8/layout/hList1"/>
    <dgm:cxn modelId="{1BDE42B7-F251-447A-8034-14417880A860}" type="presOf" srcId="{670CA1A8-165A-4631-9976-7AF6A2DC0631}" destId="{4E4403B0-9176-41F9-B545-B329A234F0BD}" srcOrd="0" destOrd="0" presId="urn:microsoft.com/office/officeart/2005/8/layout/hList1"/>
    <dgm:cxn modelId="{29C16563-BD53-4A00-8C60-0E9F81B26E57}" type="presOf" srcId="{D932E57A-8EAF-4BD3-972C-7CC7482078AD}" destId="{163E75FC-0B41-45B5-8CCF-D89A83616049}" srcOrd="0" destOrd="0" presId="urn:microsoft.com/office/officeart/2005/8/layout/hList1"/>
    <dgm:cxn modelId="{19565648-69C3-41D8-B2EC-12A80A052E3E}" type="presParOf" srcId="{37CFA5AE-4A0C-4706-B086-D06644684B4B}" destId="{EF055188-0C3B-4301-93F1-7F815927DE38}" srcOrd="0" destOrd="0" presId="urn:microsoft.com/office/officeart/2005/8/layout/hList1"/>
    <dgm:cxn modelId="{4BEEB442-9716-4ABA-BB02-07A50E6F3410}" type="presParOf" srcId="{EF055188-0C3B-4301-93F1-7F815927DE38}" destId="{163E75FC-0B41-45B5-8CCF-D89A83616049}" srcOrd="0" destOrd="0" presId="urn:microsoft.com/office/officeart/2005/8/layout/hList1"/>
    <dgm:cxn modelId="{F79E8696-B79C-4B45-A93B-191427D576C0}" type="presParOf" srcId="{EF055188-0C3B-4301-93F1-7F815927DE38}" destId="{4A9C9CFF-7DE8-418D-8E80-7D93294788AB}" srcOrd="1" destOrd="0" presId="urn:microsoft.com/office/officeart/2005/8/layout/hList1"/>
    <dgm:cxn modelId="{B4E7978F-CCF5-4CF6-9D76-CF9C9C34CCD4}" type="presParOf" srcId="{37CFA5AE-4A0C-4706-B086-D06644684B4B}" destId="{19ED4F93-B4DC-4B9B-ABB3-BBC44F081594}" srcOrd="1" destOrd="0" presId="urn:microsoft.com/office/officeart/2005/8/layout/hList1"/>
    <dgm:cxn modelId="{DE4D3ABD-F036-4785-A33A-95924E1FBEF4}" type="presParOf" srcId="{37CFA5AE-4A0C-4706-B086-D06644684B4B}" destId="{0018D960-EC32-47DA-A8B3-431FFCB13A91}" srcOrd="2" destOrd="0" presId="urn:microsoft.com/office/officeart/2005/8/layout/hList1"/>
    <dgm:cxn modelId="{2CEF4F32-A59C-45A8-9D9B-DEDDC1B8626D}" type="presParOf" srcId="{0018D960-EC32-47DA-A8B3-431FFCB13A91}" destId="{BC7A60FE-9CC8-49D8-829E-ACD2601D0514}" srcOrd="0" destOrd="0" presId="urn:microsoft.com/office/officeart/2005/8/layout/hList1"/>
    <dgm:cxn modelId="{CBB320BF-8270-47B8-AD20-8C5F3FC71D46}" type="presParOf" srcId="{0018D960-EC32-47DA-A8B3-431FFCB13A91}" destId="{4E4403B0-9176-41F9-B545-B329A234F0BD}" srcOrd="1" destOrd="0" presId="urn:microsoft.com/office/officeart/2005/8/layout/hList1"/>
    <dgm:cxn modelId="{FA38D627-FDF2-4ED4-B4CC-6D0A88190626}" type="presParOf" srcId="{37CFA5AE-4A0C-4706-B086-D06644684B4B}" destId="{92945628-1781-4F70-8981-EDF2F2FF2651}" srcOrd="3" destOrd="0" presId="urn:microsoft.com/office/officeart/2005/8/layout/hList1"/>
    <dgm:cxn modelId="{17F87647-FBFF-4AA0-A4F7-A8ECD98FC7C3}" type="presParOf" srcId="{37CFA5AE-4A0C-4706-B086-D06644684B4B}" destId="{213254BD-A153-409C-BBA1-78A57C62F5FA}" srcOrd="4" destOrd="0" presId="urn:microsoft.com/office/officeart/2005/8/layout/hList1"/>
    <dgm:cxn modelId="{F2EDF734-64E5-479A-B5B0-3EE50B42CF93}" type="presParOf" srcId="{213254BD-A153-409C-BBA1-78A57C62F5FA}" destId="{03E69CFE-BD6F-4075-95CE-B08D7E11F824}" srcOrd="0" destOrd="0" presId="urn:microsoft.com/office/officeart/2005/8/layout/hList1"/>
    <dgm:cxn modelId="{F38986C4-F1DB-4A3C-92A5-B7D7C91EF6FC}" type="presParOf" srcId="{213254BD-A153-409C-BBA1-78A57C62F5FA}" destId="{51958E6C-D849-49C2-8C93-87F68271527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9D0774D-8E4D-4014-96B4-68DB4C3D9DA6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E9E013D-4C63-49AA-96A2-8E923562EA96}">
      <dgm:prSet phldrT="[Текст]"/>
      <dgm:spPr/>
      <dgm:t>
        <a:bodyPr/>
        <a:lstStyle/>
        <a:p>
          <a:r>
            <a:rPr lang="ru-RU" dirty="0" smtClean="0"/>
            <a:t>Ограниченный запас знаний и представлений об окружающем мире</a:t>
          </a:r>
          <a:endParaRPr lang="ru-RU" dirty="0"/>
        </a:p>
      </dgm:t>
    </dgm:pt>
    <dgm:pt modelId="{BB2B8BD0-9770-45AD-99DC-B94F69892786}" type="parTrans" cxnId="{798CD2D6-157F-4858-B27F-AFD480F9A8E6}">
      <dgm:prSet/>
      <dgm:spPr/>
      <dgm:t>
        <a:bodyPr/>
        <a:lstStyle/>
        <a:p>
          <a:endParaRPr lang="ru-RU"/>
        </a:p>
      </dgm:t>
    </dgm:pt>
    <dgm:pt modelId="{9C7771D7-75D1-43B2-BFCE-0C1BB930FAC9}" type="sibTrans" cxnId="{798CD2D6-157F-4858-B27F-AFD480F9A8E6}">
      <dgm:prSet/>
      <dgm:spPr/>
      <dgm:t>
        <a:bodyPr/>
        <a:lstStyle/>
        <a:p>
          <a:endParaRPr lang="ru-RU"/>
        </a:p>
      </dgm:t>
    </dgm:pt>
    <dgm:pt modelId="{A907E48D-B7B4-41EE-8863-48E0E9CA9D77}">
      <dgm:prSet phldrT="[Текст]"/>
      <dgm:spPr/>
      <dgm:t>
        <a:bodyPr/>
        <a:lstStyle/>
        <a:p>
          <a:r>
            <a:rPr lang="ru-RU" dirty="0" smtClean="0"/>
            <a:t>Обогащение знаний об окружающем мире</a:t>
          </a:r>
          <a:endParaRPr lang="ru-RU" dirty="0"/>
        </a:p>
      </dgm:t>
    </dgm:pt>
    <dgm:pt modelId="{8CD00C41-BE55-45FF-AE0D-5D866E268891}" type="parTrans" cxnId="{ED23F7EE-6A08-43F7-86F7-13062C8206D4}">
      <dgm:prSet/>
      <dgm:spPr/>
      <dgm:t>
        <a:bodyPr/>
        <a:lstStyle/>
        <a:p>
          <a:endParaRPr lang="ru-RU"/>
        </a:p>
      </dgm:t>
    </dgm:pt>
    <dgm:pt modelId="{DEE3B61B-9DBB-4C8E-9D9D-B9444CAE232C}" type="sibTrans" cxnId="{ED23F7EE-6A08-43F7-86F7-13062C8206D4}">
      <dgm:prSet/>
      <dgm:spPr/>
      <dgm:t>
        <a:bodyPr/>
        <a:lstStyle/>
        <a:p>
          <a:endParaRPr lang="ru-RU"/>
        </a:p>
      </dgm:t>
    </dgm:pt>
    <dgm:pt modelId="{44794D6D-96B0-4537-9F5F-067825494090}">
      <dgm:prSet phldrT="[Текст]"/>
      <dgm:spPr/>
      <dgm:t>
        <a:bodyPr/>
        <a:lstStyle/>
        <a:p>
          <a:r>
            <a:rPr lang="ru-RU" dirty="0" smtClean="0"/>
            <a:t>Важно организовать практический опыт самого ребенка</a:t>
          </a:r>
          <a:endParaRPr lang="ru-RU" dirty="0"/>
        </a:p>
      </dgm:t>
    </dgm:pt>
    <dgm:pt modelId="{48420181-61F4-45C9-B7FC-ABE8AC40A3AC}" type="parTrans" cxnId="{235BB052-7F95-4083-B15C-9234D902D000}">
      <dgm:prSet/>
      <dgm:spPr/>
      <dgm:t>
        <a:bodyPr/>
        <a:lstStyle/>
        <a:p>
          <a:endParaRPr lang="ru-RU"/>
        </a:p>
      </dgm:t>
    </dgm:pt>
    <dgm:pt modelId="{42778E6E-ED18-4013-9390-4D37CBE63944}" type="sibTrans" cxnId="{235BB052-7F95-4083-B15C-9234D902D000}">
      <dgm:prSet/>
      <dgm:spPr/>
      <dgm:t>
        <a:bodyPr/>
        <a:lstStyle/>
        <a:p>
          <a:endParaRPr lang="ru-RU"/>
        </a:p>
      </dgm:t>
    </dgm:pt>
    <dgm:pt modelId="{79D94F4A-F486-438F-A9CC-16B5590DFC33}">
      <dgm:prSet phldrT="[Текст]"/>
      <dgm:spPr/>
      <dgm:t>
        <a:bodyPr/>
        <a:lstStyle/>
        <a:p>
          <a:r>
            <a:rPr lang="ru-RU" dirty="0" smtClean="0"/>
            <a:t>Повышенная утомляемость (астенические проявления)</a:t>
          </a:r>
          <a:endParaRPr lang="ru-RU" dirty="0"/>
        </a:p>
      </dgm:t>
    </dgm:pt>
    <dgm:pt modelId="{A853B68F-8ECA-4B10-BD26-20E74D9C115B}" type="parTrans" cxnId="{3357754D-5D2C-4296-8CC1-61D4BF31E202}">
      <dgm:prSet/>
      <dgm:spPr/>
      <dgm:t>
        <a:bodyPr/>
        <a:lstStyle/>
        <a:p>
          <a:endParaRPr lang="ru-RU"/>
        </a:p>
      </dgm:t>
    </dgm:pt>
    <dgm:pt modelId="{D5C7C288-74D4-4851-840D-4E8DA467C708}" type="sibTrans" cxnId="{3357754D-5D2C-4296-8CC1-61D4BF31E202}">
      <dgm:prSet/>
      <dgm:spPr/>
      <dgm:t>
        <a:bodyPr/>
        <a:lstStyle/>
        <a:p>
          <a:endParaRPr lang="ru-RU"/>
        </a:p>
      </dgm:t>
    </dgm:pt>
    <dgm:pt modelId="{7CE2443B-780C-47B3-A8CD-EAE422705D0F}">
      <dgm:prSet phldrT="[Текст]"/>
      <dgm:spPr/>
      <dgm:t>
        <a:bodyPr/>
        <a:lstStyle/>
        <a:p>
          <a:r>
            <a:rPr lang="ru-RU" dirty="0" smtClean="0"/>
            <a:t>Использование четкой дозировки нагрузок</a:t>
          </a:r>
          <a:endParaRPr lang="ru-RU" dirty="0"/>
        </a:p>
      </dgm:t>
    </dgm:pt>
    <dgm:pt modelId="{78D177D5-831E-4B34-BD00-52B54820518B}" type="parTrans" cxnId="{A620C0AD-6F25-4995-83D2-2A737B25FE92}">
      <dgm:prSet/>
      <dgm:spPr/>
      <dgm:t>
        <a:bodyPr/>
        <a:lstStyle/>
        <a:p>
          <a:endParaRPr lang="ru-RU"/>
        </a:p>
      </dgm:t>
    </dgm:pt>
    <dgm:pt modelId="{E58F8F86-EDD3-4F44-8B74-5A6C4F6C09F2}" type="sibTrans" cxnId="{A620C0AD-6F25-4995-83D2-2A737B25FE92}">
      <dgm:prSet/>
      <dgm:spPr/>
      <dgm:t>
        <a:bodyPr/>
        <a:lstStyle/>
        <a:p>
          <a:endParaRPr lang="ru-RU"/>
        </a:p>
      </dgm:t>
    </dgm:pt>
    <dgm:pt modelId="{FE7B700F-A3B6-45B6-82AB-0C766C17F0BE}">
      <dgm:prSet phldrT="[Текст]"/>
      <dgm:spPr/>
      <dgm:t>
        <a:bodyPr/>
        <a:lstStyle/>
        <a:p>
          <a:r>
            <a:rPr lang="ru-RU" dirty="0" smtClean="0"/>
            <a:t>Замедленный темп усвоения нового материала</a:t>
          </a:r>
          <a:endParaRPr lang="ru-RU" dirty="0"/>
        </a:p>
      </dgm:t>
    </dgm:pt>
    <dgm:pt modelId="{47E052D5-96B7-4A9E-B59E-E96AB91C21B0}" type="parTrans" cxnId="{9572AFF3-8A14-426F-B725-DD0B2F0F02FF}">
      <dgm:prSet/>
      <dgm:spPr/>
      <dgm:t>
        <a:bodyPr/>
        <a:lstStyle/>
        <a:p>
          <a:endParaRPr lang="ru-RU"/>
        </a:p>
      </dgm:t>
    </dgm:pt>
    <dgm:pt modelId="{462CB5D5-0285-4953-BA57-43D9E8786194}" type="sibTrans" cxnId="{9572AFF3-8A14-426F-B725-DD0B2F0F02FF}">
      <dgm:prSet/>
      <dgm:spPr/>
      <dgm:t>
        <a:bodyPr/>
        <a:lstStyle/>
        <a:p>
          <a:endParaRPr lang="ru-RU"/>
        </a:p>
      </dgm:t>
    </dgm:pt>
    <dgm:pt modelId="{3025B361-A50F-454F-9124-A07E6C025879}">
      <dgm:prSet phldrT="[Текст]"/>
      <dgm:spPr/>
      <dgm:t>
        <a:bodyPr/>
        <a:lstStyle/>
        <a:p>
          <a:r>
            <a:rPr lang="ru-RU" dirty="0" smtClean="0"/>
            <a:t>Учитывать при планировании учебного материала</a:t>
          </a:r>
          <a:endParaRPr lang="ru-RU" dirty="0"/>
        </a:p>
      </dgm:t>
    </dgm:pt>
    <dgm:pt modelId="{3D3F6050-648D-47E6-BB50-930D571FA383}" type="parTrans" cxnId="{26C5B120-83DF-4BB2-8076-86DA59554958}">
      <dgm:prSet/>
      <dgm:spPr/>
      <dgm:t>
        <a:bodyPr/>
        <a:lstStyle/>
        <a:p>
          <a:endParaRPr lang="ru-RU"/>
        </a:p>
      </dgm:t>
    </dgm:pt>
    <dgm:pt modelId="{82AA8954-671D-4B67-BC1B-8D833430B477}" type="sibTrans" cxnId="{26C5B120-83DF-4BB2-8076-86DA59554958}">
      <dgm:prSet/>
      <dgm:spPr/>
      <dgm:t>
        <a:bodyPr/>
        <a:lstStyle/>
        <a:p>
          <a:endParaRPr lang="ru-RU"/>
        </a:p>
      </dgm:t>
    </dgm:pt>
    <dgm:pt modelId="{CCB337B2-F976-44C5-BCAF-E6B5B5D2F751}">
      <dgm:prSet phldrT="[Текст]"/>
      <dgm:spPr/>
      <dgm:t>
        <a:bodyPr/>
        <a:lstStyle/>
        <a:p>
          <a:r>
            <a:rPr lang="ru-RU" dirty="0" smtClean="0"/>
            <a:t>Использовать сочетание словесного и практического опыта</a:t>
          </a:r>
          <a:endParaRPr lang="ru-RU" dirty="0"/>
        </a:p>
      </dgm:t>
    </dgm:pt>
    <dgm:pt modelId="{83B01356-D347-49A1-9692-1BB46C2ECBA0}" type="parTrans" cxnId="{E1AC8A0C-71E5-4E3B-AFFD-E8E8E6BE809E}">
      <dgm:prSet/>
      <dgm:spPr/>
      <dgm:t>
        <a:bodyPr/>
        <a:lstStyle/>
        <a:p>
          <a:endParaRPr lang="ru-RU"/>
        </a:p>
      </dgm:t>
    </dgm:pt>
    <dgm:pt modelId="{DDD28EFB-6BEC-4540-A813-882074705F1D}" type="sibTrans" cxnId="{E1AC8A0C-71E5-4E3B-AFFD-E8E8E6BE809E}">
      <dgm:prSet/>
      <dgm:spPr/>
      <dgm:t>
        <a:bodyPr/>
        <a:lstStyle/>
        <a:p>
          <a:endParaRPr lang="ru-RU"/>
        </a:p>
      </dgm:t>
    </dgm:pt>
    <dgm:pt modelId="{2355455D-C000-4EA8-98AD-88BE80074D94}">
      <dgm:prSet phldrT="[Текст]"/>
      <dgm:spPr/>
      <dgm:t>
        <a:bodyPr/>
        <a:lstStyle/>
        <a:p>
          <a:r>
            <a:rPr lang="ru-RU" dirty="0" smtClean="0"/>
            <a:t>Частая смена различных видов деятельности</a:t>
          </a:r>
          <a:endParaRPr lang="ru-RU" dirty="0"/>
        </a:p>
      </dgm:t>
    </dgm:pt>
    <dgm:pt modelId="{5B59320D-D88A-437D-9E7B-E4471FF29B1C}" type="parTrans" cxnId="{6DAAC00D-6D46-40E4-90D1-44C18AF8E1C2}">
      <dgm:prSet/>
      <dgm:spPr/>
      <dgm:t>
        <a:bodyPr/>
        <a:lstStyle/>
        <a:p>
          <a:endParaRPr lang="ru-RU"/>
        </a:p>
      </dgm:t>
    </dgm:pt>
    <dgm:pt modelId="{E847C0C2-8C9E-4AEA-8431-5B656F0741B5}" type="sibTrans" cxnId="{6DAAC00D-6D46-40E4-90D1-44C18AF8E1C2}">
      <dgm:prSet/>
      <dgm:spPr/>
      <dgm:t>
        <a:bodyPr/>
        <a:lstStyle/>
        <a:p>
          <a:endParaRPr lang="ru-RU"/>
        </a:p>
      </dgm:t>
    </dgm:pt>
    <dgm:pt modelId="{B6BA56D8-A8F1-4B4D-9C31-58C5F7793739}">
      <dgm:prSet phldrT="[Текст]"/>
      <dgm:spPr/>
      <dgm:t>
        <a:bodyPr/>
        <a:lstStyle/>
        <a:p>
          <a:r>
            <a:rPr lang="ru-RU" dirty="0" smtClean="0"/>
            <a:t>Сочетание интеллектуальной и физической нагрузки</a:t>
          </a:r>
          <a:endParaRPr lang="ru-RU" dirty="0"/>
        </a:p>
      </dgm:t>
    </dgm:pt>
    <dgm:pt modelId="{3B6782D4-4BC1-4E53-AD86-370FCB6C0F18}" type="parTrans" cxnId="{D1CF3126-32FC-47AC-9686-81E462641A5D}">
      <dgm:prSet/>
      <dgm:spPr/>
      <dgm:t>
        <a:bodyPr/>
        <a:lstStyle/>
        <a:p>
          <a:endParaRPr lang="ru-RU"/>
        </a:p>
      </dgm:t>
    </dgm:pt>
    <dgm:pt modelId="{D1D0A20C-5996-4803-8A7E-593B56D2B41C}" type="sibTrans" cxnId="{D1CF3126-32FC-47AC-9686-81E462641A5D}">
      <dgm:prSet/>
      <dgm:spPr/>
      <dgm:t>
        <a:bodyPr/>
        <a:lstStyle/>
        <a:p>
          <a:endParaRPr lang="ru-RU"/>
        </a:p>
      </dgm:t>
    </dgm:pt>
    <dgm:pt modelId="{9F665695-1150-448B-A49B-321DF104F3AE}">
      <dgm:prSet phldrT="[Текст]"/>
      <dgm:spPr/>
      <dgm:t>
        <a:bodyPr/>
        <a:lstStyle/>
        <a:p>
          <a:r>
            <a:rPr lang="ru-RU" dirty="0" smtClean="0"/>
            <a:t>Использование большего количества повторений, показа</a:t>
          </a:r>
          <a:endParaRPr lang="ru-RU" dirty="0"/>
        </a:p>
      </dgm:t>
    </dgm:pt>
    <dgm:pt modelId="{C8CC691D-457B-49EE-A045-75CBAF9B15CF}" type="parTrans" cxnId="{51062C7F-2AE4-48BA-8C33-8C6D7015E6F0}">
      <dgm:prSet/>
      <dgm:spPr/>
      <dgm:t>
        <a:bodyPr/>
        <a:lstStyle/>
        <a:p>
          <a:endParaRPr lang="ru-RU"/>
        </a:p>
      </dgm:t>
    </dgm:pt>
    <dgm:pt modelId="{5409A5E6-9F1F-49B5-B2AF-6B96A6D95FB0}" type="sibTrans" cxnId="{51062C7F-2AE4-48BA-8C33-8C6D7015E6F0}">
      <dgm:prSet/>
      <dgm:spPr/>
      <dgm:t>
        <a:bodyPr/>
        <a:lstStyle/>
        <a:p>
          <a:endParaRPr lang="ru-RU"/>
        </a:p>
      </dgm:t>
    </dgm:pt>
    <dgm:pt modelId="{CBE1C505-3ABD-4906-8BBE-F143D4CDF498}" type="pres">
      <dgm:prSet presAssocID="{79D0774D-8E4D-4014-96B4-68DB4C3D9DA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CB8182F-ED1C-4DE1-B809-926EFD616487}" type="pres">
      <dgm:prSet presAssocID="{FE9E013D-4C63-49AA-96A2-8E923562EA96}" presName="linNode" presStyleCnt="0"/>
      <dgm:spPr/>
    </dgm:pt>
    <dgm:pt modelId="{7BE9D2F7-A8F5-498D-A491-18AC1D668B70}" type="pres">
      <dgm:prSet presAssocID="{FE9E013D-4C63-49AA-96A2-8E923562EA96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E2E3D8-82AD-42D0-A2C6-5AC7ECCA8D62}" type="pres">
      <dgm:prSet presAssocID="{FE9E013D-4C63-49AA-96A2-8E923562EA96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7F9CF5-A1C7-48A5-9320-92CBD108E23E}" type="pres">
      <dgm:prSet presAssocID="{9C7771D7-75D1-43B2-BFCE-0C1BB930FAC9}" presName="sp" presStyleCnt="0"/>
      <dgm:spPr/>
    </dgm:pt>
    <dgm:pt modelId="{F2223568-7BC1-498D-809F-A395C86A9C33}" type="pres">
      <dgm:prSet presAssocID="{79D94F4A-F486-438F-A9CC-16B5590DFC33}" presName="linNode" presStyleCnt="0"/>
      <dgm:spPr/>
    </dgm:pt>
    <dgm:pt modelId="{1E021775-C69E-408D-B128-7A45F625443E}" type="pres">
      <dgm:prSet presAssocID="{79D94F4A-F486-438F-A9CC-16B5590DFC33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672863-F420-417B-97FB-FF745E70E011}" type="pres">
      <dgm:prSet presAssocID="{79D94F4A-F486-438F-A9CC-16B5590DFC33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19E84E-1888-4C3B-BD51-29FE099CB0B5}" type="pres">
      <dgm:prSet presAssocID="{D5C7C288-74D4-4851-840D-4E8DA467C708}" presName="sp" presStyleCnt="0"/>
      <dgm:spPr/>
    </dgm:pt>
    <dgm:pt modelId="{EC33B327-2F14-4F96-8BBC-687FAE44D4A8}" type="pres">
      <dgm:prSet presAssocID="{FE7B700F-A3B6-45B6-82AB-0C766C17F0BE}" presName="linNode" presStyleCnt="0"/>
      <dgm:spPr/>
    </dgm:pt>
    <dgm:pt modelId="{DAFC0371-CC53-4295-8245-74123B66EC5A}" type="pres">
      <dgm:prSet presAssocID="{FE7B700F-A3B6-45B6-82AB-0C766C17F0BE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C7B188-BB9D-4904-B443-228A2341F552}" type="pres">
      <dgm:prSet presAssocID="{FE7B700F-A3B6-45B6-82AB-0C766C17F0BE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98CD2D6-157F-4858-B27F-AFD480F9A8E6}" srcId="{79D0774D-8E4D-4014-96B4-68DB4C3D9DA6}" destId="{FE9E013D-4C63-49AA-96A2-8E923562EA96}" srcOrd="0" destOrd="0" parTransId="{BB2B8BD0-9770-45AD-99DC-B94F69892786}" sibTransId="{9C7771D7-75D1-43B2-BFCE-0C1BB930FAC9}"/>
    <dgm:cxn modelId="{D1CF3126-32FC-47AC-9686-81E462641A5D}" srcId="{79D94F4A-F486-438F-A9CC-16B5590DFC33}" destId="{B6BA56D8-A8F1-4B4D-9C31-58C5F7793739}" srcOrd="2" destOrd="0" parTransId="{3B6782D4-4BC1-4E53-AD86-370FCB6C0F18}" sibTransId="{D1D0A20C-5996-4803-8A7E-593B56D2B41C}"/>
    <dgm:cxn modelId="{24FBBB13-0088-4B6C-8C59-200226CC11EC}" type="presOf" srcId="{B6BA56D8-A8F1-4B4D-9C31-58C5F7793739}" destId="{4C672863-F420-417B-97FB-FF745E70E011}" srcOrd="0" destOrd="2" presId="urn:microsoft.com/office/officeart/2005/8/layout/vList5"/>
    <dgm:cxn modelId="{C64AE7F4-45E7-43CF-B1D8-F260065E9BAC}" type="presOf" srcId="{2355455D-C000-4EA8-98AD-88BE80074D94}" destId="{4C672863-F420-417B-97FB-FF745E70E011}" srcOrd="0" destOrd="1" presId="urn:microsoft.com/office/officeart/2005/8/layout/vList5"/>
    <dgm:cxn modelId="{3357754D-5D2C-4296-8CC1-61D4BF31E202}" srcId="{79D0774D-8E4D-4014-96B4-68DB4C3D9DA6}" destId="{79D94F4A-F486-438F-A9CC-16B5590DFC33}" srcOrd="1" destOrd="0" parTransId="{A853B68F-8ECA-4B10-BD26-20E74D9C115B}" sibTransId="{D5C7C288-74D4-4851-840D-4E8DA467C708}"/>
    <dgm:cxn modelId="{ED23F7EE-6A08-43F7-86F7-13062C8206D4}" srcId="{FE9E013D-4C63-49AA-96A2-8E923562EA96}" destId="{A907E48D-B7B4-41EE-8863-48E0E9CA9D77}" srcOrd="0" destOrd="0" parTransId="{8CD00C41-BE55-45FF-AE0D-5D866E268891}" sibTransId="{DEE3B61B-9DBB-4C8E-9D9D-B9444CAE232C}"/>
    <dgm:cxn modelId="{6DAAC00D-6D46-40E4-90D1-44C18AF8E1C2}" srcId="{79D94F4A-F486-438F-A9CC-16B5590DFC33}" destId="{2355455D-C000-4EA8-98AD-88BE80074D94}" srcOrd="1" destOrd="0" parTransId="{5B59320D-D88A-437D-9E7B-E4471FF29B1C}" sibTransId="{E847C0C2-8C9E-4AEA-8431-5B656F0741B5}"/>
    <dgm:cxn modelId="{FF2D8587-2576-4D3D-A8F7-3F5978877160}" type="presOf" srcId="{FE9E013D-4C63-49AA-96A2-8E923562EA96}" destId="{7BE9D2F7-A8F5-498D-A491-18AC1D668B70}" srcOrd="0" destOrd="0" presId="urn:microsoft.com/office/officeart/2005/8/layout/vList5"/>
    <dgm:cxn modelId="{A620C0AD-6F25-4995-83D2-2A737B25FE92}" srcId="{79D94F4A-F486-438F-A9CC-16B5590DFC33}" destId="{7CE2443B-780C-47B3-A8CD-EAE422705D0F}" srcOrd="0" destOrd="0" parTransId="{78D177D5-831E-4B34-BD00-52B54820518B}" sibTransId="{E58F8F86-EDD3-4F44-8B74-5A6C4F6C09F2}"/>
    <dgm:cxn modelId="{235BB052-7F95-4083-B15C-9234D902D000}" srcId="{FE9E013D-4C63-49AA-96A2-8E923562EA96}" destId="{44794D6D-96B0-4537-9F5F-067825494090}" srcOrd="1" destOrd="0" parTransId="{48420181-61F4-45C9-B7FC-ABE8AC40A3AC}" sibTransId="{42778E6E-ED18-4013-9390-4D37CBE63944}"/>
    <dgm:cxn modelId="{D43E7B4D-93F8-40B0-B4D1-C486436AFE33}" type="presOf" srcId="{79D94F4A-F486-438F-A9CC-16B5590DFC33}" destId="{1E021775-C69E-408D-B128-7A45F625443E}" srcOrd="0" destOrd="0" presId="urn:microsoft.com/office/officeart/2005/8/layout/vList5"/>
    <dgm:cxn modelId="{D9DA2A0A-5805-44B8-B1AC-DC40C7B8595B}" type="presOf" srcId="{7CE2443B-780C-47B3-A8CD-EAE422705D0F}" destId="{4C672863-F420-417B-97FB-FF745E70E011}" srcOrd="0" destOrd="0" presId="urn:microsoft.com/office/officeart/2005/8/layout/vList5"/>
    <dgm:cxn modelId="{E3B55948-C3EA-42DC-9952-79FC23521F50}" type="presOf" srcId="{79D0774D-8E4D-4014-96B4-68DB4C3D9DA6}" destId="{CBE1C505-3ABD-4906-8BBE-F143D4CDF498}" srcOrd="0" destOrd="0" presId="urn:microsoft.com/office/officeart/2005/8/layout/vList5"/>
    <dgm:cxn modelId="{9572AFF3-8A14-426F-B725-DD0B2F0F02FF}" srcId="{79D0774D-8E4D-4014-96B4-68DB4C3D9DA6}" destId="{FE7B700F-A3B6-45B6-82AB-0C766C17F0BE}" srcOrd="2" destOrd="0" parTransId="{47E052D5-96B7-4A9E-B59E-E96AB91C21B0}" sibTransId="{462CB5D5-0285-4953-BA57-43D9E8786194}"/>
    <dgm:cxn modelId="{95737AD9-F045-475A-B333-1ED1E6CFE5ED}" type="presOf" srcId="{FE7B700F-A3B6-45B6-82AB-0C766C17F0BE}" destId="{DAFC0371-CC53-4295-8245-74123B66EC5A}" srcOrd="0" destOrd="0" presId="urn:microsoft.com/office/officeart/2005/8/layout/vList5"/>
    <dgm:cxn modelId="{809BFDB2-8E5E-4303-BD30-B8AB12753A17}" type="presOf" srcId="{9F665695-1150-448B-A49B-321DF104F3AE}" destId="{54C7B188-BB9D-4904-B443-228A2341F552}" srcOrd="0" destOrd="1" presId="urn:microsoft.com/office/officeart/2005/8/layout/vList5"/>
    <dgm:cxn modelId="{EE17194B-7231-42C1-951F-145D15FD0170}" type="presOf" srcId="{A907E48D-B7B4-41EE-8863-48E0E9CA9D77}" destId="{D2E2E3D8-82AD-42D0-A2C6-5AC7ECCA8D62}" srcOrd="0" destOrd="0" presId="urn:microsoft.com/office/officeart/2005/8/layout/vList5"/>
    <dgm:cxn modelId="{65416C9C-DE27-461E-9E58-187A20E708E7}" type="presOf" srcId="{44794D6D-96B0-4537-9F5F-067825494090}" destId="{D2E2E3D8-82AD-42D0-A2C6-5AC7ECCA8D62}" srcOrd="0" destOrd="1" presId="urn:microsoft.com/office/officeart/2005/8/layout/vList5"/>
    <dgm:cxn modelId="{A7161C69-9FF3-403A-AEB2-533C40D781A5}" type="presOf" srcId="{3025B361-A50F-454F-9124-A07E6C025879}" destId="{54C7B188-BB9D-4904-B443-228A2341F552}" srcOrd="0" destOrd="0" presId="urn:microsoft.com/office/officeart/2005/8/layout/vList5"/>
    <dgm:cxn modelId="{E1AC8A0C-71E5-4E3B-AFFD-E8E8E6BE809E}" srcId="{FE9E013D-4C63-49AA-96A2-8E923562EA96}" destId="{CCB337B2-F976-44C5-BCAF-E6B5B5D2F751}" srcOrd="2" destOrd="0" parTransId="{83B01356-D347-49A1-9692-1BB46C2ECBA0}" sibTransId="{DDD28EFB-6BEC-4540-A813-882074705F1D}"/>
    <dgm:cxn modelId="{20673B21-4369-42F6-B212-764C826EAF48}" type="presOf" srcId="{CCB337B2-F976-44C5-BCAF-E6B5B5D2F751}" destId="{D2E2E3D8-82AD-42D0-A2C6-5AC7ECCA8D62}" srcOrd="0" destOrd="2" presId="urn:microsoft.com/office/officeart/2005/8/layout/vList5"/>
    <dgm:cxn modelId="{26C5B120-83DF-4BB2-8076-86DA59554958}" srcId="{FE7B700F-A3B6-45B6-82AB-0C766C17F0BE}" destId="{3025B361-A50F-454F-9124-A07E6C025879}" srcOrd="0" destOrd="0" parTransId="{3D3F6050-648D-47E6-BB50-930D571FA383}" sibTransId="{82AA8954-671D-4B67-BC1B-8D833430B477}"/>
    <dgm:cxn modelId="{51062C7F-2AE4-48BA-8C33-8C6D7015E6F0}" srcId="{FE7B700F-A3B6-45B6-82AB-0C766C17F0BE}" destId="{9F665695-1150-448B-A49B-321DF104F3AE}" srcOrd="1" destOrd="0" parTransId="{C8CC691D-457B-49EE-A045-75CBAF9B15CF}" sibTransId="{5409A5E6-9F1F-49B5-B2AF-6B96A6D95FB0}"/>
    <dgm:cxn modelId="{715B4E53-41B6-4216-9D36-45C8BD6C8E26}" type="presParOf" srcId="{CBE1C505-3ABD-4906-8BBE-F143D4CDF498}" destId="{2CB8182F-ED1C-4DE1-B809-926EFD616487}" srcOrd="0" destOrd="0" presId="urn:microsoft.com/office/officeart/2005/8/layout/vList5"/>
    <dgm:cxn modelId="{F48EBA1B-760F-4A67-A181-664C43D1F217}" type="presParOf" srcId="{2CB8182F-ED1C-4DE1-B809-926EFD616487}" destId="{7BE9D2F7-A8F5-498D-A491-18AC1D668B70}" srcOrd="0" destOrd="0" presId="urn:microsoft.com/office/officeart/2005/8/layout/vList5"/>
    <dgm:cxn modelId="{17477E27-6D20-478F-8EDF-257C2D8D512C}" type="presParOf" srcId="{2CB8182F-ED1C-4DE1-B809-926EFD616487}" destId="{D2E2E3D8-82AD-42D0-A2C6-5AC7ECCA8D62}" srcOrd="1" destOrd="0" presId="urn:microsoft.com/office/officeart/2005/8/layout/vList5"/>
    <dgm:cxn modelId="{6F226E26-2C0E-4EC3-BCFF-446C4C4E028D}" type="presParOf" srcId="{CBE1C505-3ABD-4906-8BBE-F143D4CDF498}" destId="{A07F9CF5-A1C7-48A5-9320-92CBD108E23E}" srcOrd="1" destOrd="0" presId="urn:microsoft.com/office/officeart/2005/8/layout/vList5"/>
    <dgm:cxn modelId="{DF377A30-53DF-4989-AD57-4B93A8F8BF1B}" type="presParOf" srcId="{CBE1C505-3ABD-4906-8BBE-F143D4CDF498}" destId="{F2223568-7BC1-498D-809F-A395C86A9C33}" srcOrd="2" destOrd="0" presId="urn:microsoft.com/office/officeart/2005/8/layout/vList5"/>
    <dgm:cxn modelId="{682E56CA-2DE3-4362-93D3-A13AA537EDF3}" type="presParOf" srcId="{F2223568-7BC1-498D-809F-A395C86A9C33}" destId="{1E021775-C69E-408D-B128-7A45F625443E}" srcOrd="0" destOrd="0" presId="urn:microsoft.com/office/officeart/2005/8/layout/vList5"/>
    <dgm:cxn modelId="{F140F848-6481-43A7-A516-F90335ECBCE5}" type="presParOf" srcId="{F2223568-7BC1-498D-809F-A395C86A9C33}" destId="{4C672863-F420-417B-97FB-FF745E70E011}" srcOrd="1" destOrd="0" presId="urn:microsoft.com/office/officeart/2005/8/layout/vList5"/>
    <dgm:cxn modelId="{AB56B845-5924-4CE4-98BE-AD356737E48D}" type="presParOf" srcId="{CBE1C505-3ABD-4906-8BBE-F143D4CDF498}" destId="{6019E84E-1888-4C3B-BD51-29FE099CB0B5}" srcOrd="3" destOrd="0" presId="urn:microsoft.com/office/officeart/2005/8/layout/vList5"/>
    <dgm:cxn modelId="{985E8A6E-5774-458B-9E6D-547B00B2AD19}" type="presParOf" srcId="{CBE1C505-3ABD-4906-8BBE-F143D4CDF498}" destId="{EC33B327-2F14-4F96-8BBC-687FAE44D4A8}" srcOrd="4" destOrd="0" presId="urn:microsoft.com/office/officeart/2005/8/layout/vList5"/>
    <dgm:cxn modelId="{F26F10B5-9D68-485B-A0C4-F0D7B77154BA}" type="presParOf" srcId="{EC33B327-2F14-4F96-8BBC-687FAE44D4A8}" destId="{DAFC0371-CC53-4295-8245-74123B66EC5A}" srcOrd="0" destOrd="0" presId="urn:microsoft.com/office/officeart/2005/8/layout/vList5"/>
    <dgm:cxn modelId="{4D004D24-8DE4-468B-B8B0-4738BCE08D48}" type="presParOf" srcId="{EC33B327-2F14-4F96-8BBC-687FAE44D4A8}" destId="{54C7B188-BB9D-4904-B443-228A2341F55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9D0774D-8E4D-4014-96B4-68DB4C3D9DA6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E9E013D-4C63-49AA-96A2-8E923562EA96}">
      <dgm:prSet phldrT="[Текст]"/>
      <dgm:spPr/>
      <dgm:t>
        <a:bodyPr/>
        <a:lstStyle/>
        <a:p>
          <a:r>
            <a:rPr lang="ru-RU" dirty="0" smtClean="0"/>
            <a:t>Низкий уровень долговременного запоминания </a:t>
          </a:r>
          <a:endParaRPr lang="ru-RU" dirty="0"/>
        </a:p>
      </dgm:t>
    </dgm:pt>
    <dgm:pt modelId="{BB2B8BD0-9770-45AD-99DC-B94F69892786}" type="parTrans" cxnId="{798CD2D6-157F-4858-B27F-AFD480F9A8E6}">
      <dgm:prSet/>
      <dgm:spPr/>
      <dgm:t>
        <a:bodyPr/>
        <a:lstStyle/>
        <a:p>
          <a:endParaRPr lang="ru-RU"/>
        </a:p>
      </dgm:t>
    </dgm:pt>
    <dgm:pt modelId="{9C7771D7-75D1-43B2-BFCE-0C1BB930FAC9}" type="sibTrans" cxnId="{798CD2D6-157F-4858-B27F-AFD480F9A8E6}">
      <dgm:prSet/>
      <dgm:spPr/>
      <dgm:t>
        <a:bodyPr/>
        <a:lstStyle/>
        <a:p>
          <a:endParaRPr lang="ru-RU"/>
        </a:p>
      </dgm:t>
    </dgm:pt>
    <dgm:pt modelId="{A907E48D-B7B4-41EE-8863-48E0E9CA9D77}">
      <dgm:prSet phldrT="[Текст]" custT="1"/>
      <dgm:spPr/>
      <dgm:t>
        <a:bodyPr/>
        <a:lstStyle/>
        <a:p>
          <a:r>
            <a:rPr lang="ru-RU" sz="1600" dirty="0" smtClean="0"/>
            <a:t>Важен линейно-концентрический принцип обучения</a:t>
          </a:r>
          <a:endParaRPr lang="ru-RU" sz="1600" dirty="0"/>
        </a:p>
      </dgm:t>
    </dgm:pt>
    <dgm:pt modelId="{8CD00C41-BE55-45FF-AE0D-5D866E268891}" type="parTrans" cxnId="{ED23F7EE-6A08-43F7-86F7-13062C8206D4}">
      <dgm:prSet/>
      <dgm:spPr/>
      <dgm:t>
        <a:bodyPr/>
        <a:lstStyle/>
        <a:p>
          <a:endParaRPr lang="ru-RU"/>
        </a:p>
      </dgm:t>
    </dgm:pt>
    <dgm:pt modelId="{DEE3B61B-9DBB-4C8E-9D9D-B9444CAE232C}" type="sibTrans" cxnId="{ED23F7EE-6A08-43F7-86F7-13062C8206D4}">
      <dgm:prSet/>
      <dgm:spPr/>
      <dgm:t>
        <a:bodyPr/>
        <a:lstStyle/>
        <a:p>
          <a:endParaRPr lang="ru-RU"/>
        </a:p>
      </dgm:t>
    </dgm:pt>
    <dgm:pt modelId="{44794D6D-96B0-4537-9F5F-067825494090}">
      <dgm:prSet phldrT="[Текст]" custT="1"/>
      <dgm:spPr/>
      <dgm:t>
        <a:bodyPr/>
        <a:lstStyle/>
        <a:p>
          <a:r>
            <a:rPr lang="ru-RU" sz="1600" dirty="0" smtClean="0"/>
            <a:t> В процессе обучения использовать повторение </a:t>
          </a:r>
          <a:endParaRPr lang="ru-RU" sz="1600" dirty="0"/>
        </a:p>
      </dgm:t>
    </dgm:pt>
    <dgm:pt modelId="{48420181-61F4-45C9-B7FC-ABE8AC40A3AC}" type="parTrans" cxnId="{235BB052-7F95-4083-B15C-9234D902D000}">
      <dgm:prSet/>
      <dgm:spPr/>
      <dgm:t>
        <a:bodyPr/>
        <a:lstStyle/>
        <a:p>
          <a:endParaRPr lang="ru-RU"/>
        </a:p>
      </dgm:t>
    </dgm:pt>
    <dgm:pt modelId="{42778E6E-ED18-4013-9390-4D37CBE63944}" type="sibTrans" cxnId="{235BB052-7F95-4083-B15C-9234D902D000}">
      <dgm:prSet/>
      <dgm:spPr/>
      <dgm:t>
        <a:bodyPr/>
        <a:lstStyle/>
        <a:p>
          <a:endParaRPr lang="ru-RU"/>
        </a:p>
      </dgm:t>
    </dgm:pt>
    <dgm:pt modelId="{79D94F4A-F486-438F-A9CC-16B5590DFC33}">
      <dgm:prSet phldrT="[Текст]"/>
      <dgm:spPr/>
      <dgm:t>
        <a:bodyPr/>
        <a:lstStyle/>
        <a:p>
          <a:r>
            <a:rPr lang="ru-RU" dirty="0" smtClean="0"/>
            <a:t> Неравномерность нарушений отдельных психических функций</a:t>
          </a:r>
          <a:endParaRPr lang="ru-RU" dirty="0"/>
        </a:p>
      </dgm:t>
    </dgm:pt>
    <dgm:pt modelId="{A853B68F-8ECA-4B10-BD26-20E74D9C115B}" type="parTrans" cxnId="{3357754D-5D2C-4296-8CC1-61D4BF31E202}">
      <dgm:prSet/>
      <dgm:spPr/>
      <dgm:t>
        <a:bodyPr/>
        <a:lstStyle/>
        <a:p>
          <a:endParaRPr lang="ru-RU"/>
        </a:p>
      </dgm:t>
    </dgm:pt>
    <dgm:pt modelId="{D5C7C288-74D4-4851-840D-4E8DA467C708}" type="sibTrans" cxnId="{3357754D-5D2C-4296-8CC1-61D4BF31E202}">
      <dgm:prSet/>
      <dgm:spPr/>
      <dgm:t>
        <a:bodyPr/>
        <a:lstStyle/>
        <a:p>
          <a:endParaRPr lang="ru-RU"/>
        </a:p>
      </dgm:t>
    </dgm:pt>
    <dgm:pt modelId="{7CE2443B-780C-47B3-A8CD-EAE422705D0F}">
      <dgm:prSet phldrT="[Текст]" custT="1"/>
      <dgm:spPr/>
      <dgm:t>
        <a:bodyPr/>
        <a:lstStyle/>
        <a:p>
          <a:r>
            <a:rPr lang="ru-RU" sz="1600" dirty="0" smtClean="0"/>
            <a:t>Дифференцированный подход  </a:t>
          </a:r>
          <a:endParaRPr lang="ru-RU" sz="1600" dirty="0"/>
        </a:p>
      </dgm:t>
    </dgm:pt>
    <dgm:pt modelId="{78D177D5-831E-4B34-BD00-52B54820518B}" type="parTrans" cxnId="{A620C0AD-6F25-4995-83D2-2A737B25FE92}">
      <dgm:prSet/>
      <dgm:spPr/>
      <dgm:t>
        <a:bodyPr/>
        <a:lstStyle/>
        <a:p>
          <a:endParaRPr lang="ru-RU"/>
        </a:p>
      </dgm:t>
    </dgm:pt>
    <dgm:pt modelId="{E58F8F86-EDD3-4F44-8B74-5A6C4F6C09F2}" type="sibTrans" cxnId="{A620C0AD-6F25-4995-83D2-2A737B25FE92}">
      <dgm:prSet/>
      <dgm:spPr/>
      <dgm:t>
        <a:bodyPr/>
        <a:lstStyle/>
        <a:p>
          <a:endParaRPr lang="ru-RU"/>
        </a:p>
      </dgm:t>
    </dgm:pt>
    <dgm:pt modelId="{FE7B700F-A3B6-45B6-82AB-0C766C17F0BE}">
      <dgm:prSet phldrT="[Текст]"/>
      <dgm:spPr/>
      <dgm:t>
        <a:bodyPr/>
        <a:lstStyle/>
        <a:p>
          <a:r>
            <a:rPr lang="ru-RU" dirty="0" smtClean="0"/>
            <a:t> Сочетание двигательных расстройств, речевых нарушений, задержка формирования отдельных психических функций</a:t>
          </a:r>
          <a:endParaRPr lang="ru-RU" dirty="0"/>
        </a:p>
      </dgm:t>
    </dgm:pt>
    <dgm:pt modelId="{47E052D5-96B7-4A9E-B59E-E96AB91C21B0}" type="parTrans" cxnId="{9572AFF3-8A14-426F-B725-DD0B2F0F02FF}">
      <dgm:prSet/>
      <dgm:spPr/>
      <dgm:t>
        <a:bodyPr/>
        <a:lstStyle/>
        <a:p>
          <a:endParaRPr lang="ru-RU"/>
        </a:p>
      </dgm:t>
    </dgm:pt>
    <dgm:pt modelId="{462CB5D5-0285-4953-BA57-43D9E8786194}" type="sibTrans" cxnId="{9572AFF3-8A14-426F-B725-DD0B2F0F02FF}">
      <dgm:prSet/>
      <dgm:spPr/>
      <dgm:t>
        <a:bodyPr/>
        <a:lstStyle/>
        <a:p>
          <a:endParaRPr lang="ru-RU"/>
        </a:p>
      </dgm:t>
    </dgm:pt>
    <dgm:pt modelId="{3025B361-A50F-454F-9124-A07E6C025879}">
      <dgm:prSet phldrT="[Текст]" custT="1"/>
      <dgm:spPr/>
      <dgm:t>
        <a:bodyPr/>
        <a:lstStyle/>
        <a:p>
          <a:r>
            <a:rPr lang="ru-RU" sz="1600" dirty="0" smtClean="0"/>
            <a:t>Лечебно-восстановительная работа</a:t>
          </a:r>
          <a:endParaRPr lang="ru-RU" sz="1600" dirty="0"/>
        </a:p>
      </dgm:t>
    </dgm:pt>
    <dgm:pt modelId="{3D3F6050-648D-47E6-BB50-930D571FA383}" type="parTrans" cxnId="{26C5B120-83DF-4BB2-8076-86DA59554958}">
      <dgm:prSet/>
      <dgm:spPr/>
      <dgm:t>
        <a:bodyPr/>
        <a:lstStyle/>
        <a:p>
          <a:endParaRPr lang="ru-RU"/>
        </a:p>
      </dgm:t>
    </dgm:pt>
    <dgm:pt modelId="{82AA8954-671D-4B67-BC1B-8D833430B477}" type="sibTrans" cxnId="{26C5B120-83DF-4BB2-8076-86DA59554958}">
      <dgm:prSet/>
      <dgm:spPr/>
      <dgm:t>
        <a:bodyPr/>
        <a:lstStyle/>
        <a:p>
          <a:endParaRPr lang="ru-RU"/>
        </a:p>
      </dgm:t>
    </dgm:pt>
    <dgm:pt modelId="{482FF133-2838-46B1-8D77-A378D86FF168}">
      <dgm:prSet phldrT="[Текст]"/>
      <dgm:spPr/>
      <dgm:t>
        <a:bodyPr/>
        <a:lstStyle/>
        <a:p>
          <a:endParaRPr lang="ru-RU" sz="900" dirty="0"/>
        </a:p>
      </dgm:t>
    </dgm:pt>
    <dgm:pt modelId="{1B4CC07E-35F1-4532-9DBA-83B09AC1E5F4}" type="parTrans" cxnId="{DF260B7A-2F07-456C-9621-E462164C444F}">
      <dgm:prSet/>
      <dgm:spPr/>
      <dgm:t>
        <a:bodyPr/>
        <a:lstStyle/>
        <a:p>
          <a:endParaRPr lang="ru-RU"/>
        </a:p>
      </dgm:t>
    </dgm:pt>
    <dgm:pt modelId="{F60191F5-B27B-4270-8B79-E30073CF7FF1}" type="sibTrans" cxnId="{DF260B7A-2F07-456C-9621-E462164C444F}">
      <dgm:prSet/>
      <dgm:spPr/>
      <dgm:t>
        <a:bodyPr/>
        <a:lstStyle/>
        <a:p>
          <a:endParaRPr lang="ru-RU"/>
        </a:p>
      </dgm:t>
    </dgm:pt>
    <dgm:pt modelId="{6FC017FB-B83E-46BC-B0E7-030D410B4DDE}">
      <dgm:prSet phldrT="[Текст]"/>
      <dgm:spPr/>
      <dgm:t>
        <a:bodyPr/>
        <a:lstStyle/>
        <a:p>
          <a:endParaRPr lang="ru-RU" sz="900" dirty="0"/>
        </a:p>
      </dgm:t>
    </dgm:pt>
    <dgm:pt modelId="{01A084D4-E9E0-4A57-BC01-112C27BCA6E4}" type="parTrans" cxnId="{EF77703C-EEAA-4D95-AD4C-99AFEF3448F4}">
      <dgm:prSet/>
      <dgm:spPr/>
      <dgm:t>
        <a:bodyPr/>
        <a:lstStyle/>
        <a:p>
          <a:endParaRPr lang="ru-RU"/>
        </a:p>
      </dgm:t>
    </dgm:pt>
    <dgm:pt modelId="{1B3629DA-505E-4635-86BB-A3C438FAF0E4}" type="sibTrans" cxnId="{EF77703C-EEAA-4D95-AD4C-99AFEF3448F4}">
      <dgm:prSet/>
      <dgm:spPr/>
      <dgm:t>
        <a:bodyPr/>
        <a:lstStyle/>
        <a:p>
          <a:endParaRPr lang="ru-RU"/>
        </a:p>
      </dgm:t>
    </dgm:pt>
    <dgm:pt modelId="{750D5E8A-80A8-4D12-9950-52E32AF429E4}">
      <dgm:prSet phldrT="[Текст]"/>
      <dgm:spPr/>
      <dgm:t>
        <a:bodyPr/>
        <a:lstStyle/>
        <a:p>
          <a:endParaRPr lang="ru-RU" sz="900" dirty="0"/>
        </a:p>
      </dgm:t>
    </dgm:pt>
    <dgm:pt modelId="{5058D4F5-C440-4DF3-8012-917F8C97F14F}" type="parTrans" cxnId="{3417B929-B28A-4F58-8155-F3BA0BC81AB9}">
      <dgm:prSet/>
      <dgm:spPr/>
      <dgm:t>
        <a:bodyPr/>
        <a:lstStyle/>
        <a:p>
          <a:endParaRPr lang="ru-RU"/>
        </a:p>
      </dgm:t>
    </dgm:pt>
    <dgm:pt modelId="{7F54089D-34B2-45B0-8DCF-E3FD8640A9AC}" type="sibTrans" cxnId="{3417B929-B28A-4F58-8155-F3BA0BC81AB9}">
      <dgm:prSet/>
      <dgm:spPr/>
      <dgm:t>
        <a:bodyPr/>
        <a:lstStyle/>
        <a:p>
          <a:endParaRPr lang="ru-RU"/>
        </a:p>
      </dgm:t>
    </dgm:pt>
    <dgm:pt modelId="{AFE4AF16-C5FC-4268-B56A-48A6926E5E11}">
      <dgm:prSet phldrT="[Текст]" custT="1"/>
      <dgm:spPr/>
      <dgm:t>
        <a:bodyPr/>
        <a:lstStyle/>
        <a:p>
          <a:r>
            <a:rPr lang="ru-RU" sz="1600" dirty="0" smtClean="0"/>
            <a:t>Взаимодействие с семьей </a:t>
          </a:r>
          <a:endParaRPr lang="ru-RU" sz="1600" dirty="0"/>
        </a:p>
      </dgm:t>
    </dgm:pt>
    <dgm:pt modelId="{45A2876C-9E47-4DFD-A21D-F52F79BDA409}" type="parTrans" cxnId="{979128D9-9FB8-4B7C-947F-809CE84E2BD5}">
      <dgm:prSet/>
      <dgm:spPr/>
      <dgm:t>
        <a:bodyPr/>
        <a:lstStyle/>
        <a:p>
          <a:endParaRPr lang="ru-RU"/>
        </a:p>
      </dgm:t>
    </dgm:pt>
    <dgm:pt modelId="{A15B1E7F-AE9B-4751-96A5-8177AA7753E6}" type="sibTrans" cxnId="{979128D9-9FB8-4B7C-947F-809CE84E2BD5}">
      <dgm:prSet/>
      <dgm:spPr/>
      <dgm:t>
        <a:bodyPr/>
        <a:lstStyle/>
        <a:p>
          <a:endParaRPr lang="ru-RU"/>
        </a:p>
      </dgm:t>
    </dgm:pt>
    <dgm:pt modelId="{89B235ED-DBC5-4971-A20A-3E9CCFB68188}">
      <dgm:prSet phldrT="[Текст]" custT="1"/>
      <dgm:spPr/>
      <dgm:t>
        <a:bodyPr/>
        <a:lstStyle/>
        <a:p>
          <a:endParaRPr lang="ru-RU" sz="1600" dirty="0"/>
        </a:p>
      </dgm:t>
    </dgm:pt>
    <dgm:pt modelId="{C749E9D2-DFE8-43D5-B4C8-42364C37A218}" type="parTrans" cxnId="{EDA101E2-2463-4CC5-A8D3-5E1FD53FB77E}">
      <dgm:prSet/>
      <dgm:spPr/>
    </dgm:pt>
    <dgm:pt modelId="{31426C9A-E265-4473-A062-9ACB917B9EC7}" type="sibTrans" cxnId="{EDA101E2-2463-4CC5-A8D3-5E1FD53FB77E}">
      <dgm:prSet/>
      <dgm:spPr/>
    </dgm:pt>
    <dgm:pt modelId="{B8B18D76-ACB6-41E1-9BE4-6DB349941EE0}">
      <dgm:prSet phldrT="[Текст]" custT="1"/>
      <dgm:spPr/>
      <dgm:t>
        <a:bodyPr/>
        <a:lstStyle/>
        <a:p>
          <a:endParaRPr lang="ru-RU" sz="1600" dirty="0"/>
        </a:p>
      </dgm:t>
    </dgm:pt>
    <dgm:pt modelId="{405CB52C-3B4D-48EB-8925-7C2369BC5B25}" type="parTrans" cxnId="{B9DFBDB7-2788-47AE-9DD0-AFD7886C2537}">
      <dgm:prSet/>
      <dgm:spPr/>
    </dgm:pt>
    <dgm:pt modelId="{FC69A353-EAF3-4D83-A597-D408A124C778}" type="sibTrans" cxnId="{B9DFBDB7-2788-47AE-9DD0-AFD7886C2537}">
      <dgm:prSet/>
      <dgm:spPr/>
    </dgm:pt>
    <dgm:pt modelId="{8E32C3D3-7FDE-45C7-8A4A-0A46CC3A1580}">
      <dgm:prSet phldrT="[Текст]" custT="1"/>
      <dgm:spPr/>
      <dgm:t>
        <a:bodyPr/>
        <a:lstStyle/>
        <a:p>
          <a:r>
            <a:rPr lang="ru-RU" sz="1600" dirty="0" smtClean="0"/>
            <a:t>Коррекционно-педагогическая помощь</a:t>
          </a:r>
          <a:endParaRPr lang="ru-RU" sz="1600" dirty="0"/>
        </a:p>
      </dgm:t>
    </dgm:pt>
    <dgm:pt modelId="{B57A8E76-9D36-4AC8-9C4C-F2ECDF47B293}" type="parTrans" cxnId="{C8C9C606-EFAB-4E4E-85B8-AFEF29ACB9EC}">
      <dgm:prSet/>
      <dgm:spPr/>
    </dgm:pt>
    <dgm:pt modelId="{5A5FE0C5-AC4A-4CDC-8E81-EBDCCA3C21A4}" type="sibTrans" cxnId="{C8C9C606-EFAB-4E4E-85B8-AFEF29ACB9EC}">
      <dgm:prSet/>
      <dgm:spPr/>
    </dgm:pt>
    <dgm:pt modelId="{CBE1C505-3ABD-4906-8BBE-F143D4CDF498}" type="pres">
      <dgm:prSet presAssocID="{79D0774D-8E4D-4014-96B4-68DB4C3D9DA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CB8182F-ED1C-4DE1-B809-926EFD616487}" type="pres">
      <dgm:prSet presAssocID="{FE9E013D-4C63-49AA-96A2-8E923562EA96}" presName="linNode" presStyleCnt="0"/>
      <dgm:spPr/>
    </dgm:pt>
    <dgm:pt modelId="{7BE9D2F7-A8F5-498D-A491-18AC1D668B70}" type="pres">
      <dgm:prSet presAssocID="{FE9E013D-4C63-49AA-96A2-8E923562EA96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E2E3D8-82AD-42D0-A2C6-5AC7ECCA8D62}" type="pres">
      <dgm:prSet presAssocID="{FE9E013D-4C63-49AA-96A2-8E923562EA96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7F9CF5-A1C7-48A5-9320-92CBD108E23E}" type="pres">
      <dgm:prSet presAssocID="{9C7771D7-75D1-43B2-BFCE-0C1BB930FAC9}" presName="sp" presStyleCnt="0"/>
      <dgm:spPr/>
    </dgm:pt>
    <dgm:pt modelId="{F2223568-7BC1-498D-809F-A395C86A9C33}" type="pres">
      <dgm:prSet presAssocID="{79D94F4A-F486-438F-A9CC-16B5590DFC33}" presName="linNode" presStyleCnt="0"/>
      <dgm:spPr/>
    </dgm:pt>
    <dgm:pt modelId="{1E021775-C69E-408D-B128-7A45F625443E}" type="pres">
      <dgm:prSet presAssocID="{79D94F4A-F486-438F-A9CC-16B5590DFC33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672863-F420-417B-97FB-FF745E70E011}" type="pres">
      <dgm:prSet presAssocID="{79D94F4A-F486-438F-A9CC-16B5590DFC33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19E84E-1888-4C3B-BD51-29FE099CB0B5}" type="pres">
      <dgm:prSet presAssocID="{D5C7C288-74D4-4851-840D-4E8DA467C708}" presName="sp" presStyleCnt="0"/>
      <dgm:spPr/>
    </dgm:pt>
    <dgm:pt modelId="{EC33B327-2F14-4F96-8BBC-687FAE44D4A8}" type="pres">
      <dgm:prSet presAssocID="{FE7B700F-A3B6-45B6-82AB-0C766C17F0BE}" presName="linNode" presStyleCnt="0"/>
      <dgm:spPr/>
    </dgm:pt>
    <dgm:pt modelId="{DAFC0371-CC53-4295-8245-74123B66EC5A}" type="pres">
      <dgm:prSet presAssocID="{FE7B700F-A3B6-45B6-82AB-0C766C17F0BE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C7B188-BB9D-4904-B443-228A2341F552}" type="pres">
      <dgm:prSet presAssocID="{FE7B700F-A3B6-45B6-82AB-0C766C17F0BE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CD82647-AFDF-430C-AD84-E4B1CC09AD7E}" type="presOf" srcId="{8E32C3D3-7FDE-45C7-8A4A-0A46CC3A1580}" destId="{54C7B188-BB9D-4904-B443-228A2341F552}" srcOrd="0" destOrd="3" presId="urn:microsoft.com/office/officeart/2005/8/layout/vList5"/>
    <dgm:cxn modelId="{26C5B120-83DF-4BB2-8076-86DA59554958}" srcId="{FE7B700F-A3B6-45B6-82AB-0C766C17F0BE}" destId="{3025B361-A50F-454F-9124-A07E6C025879}" srcOrd="2" destOrd="0" parTransId="{3D3F6050-648D-47E6-BB50-930D571FA383}" sibTransId="{82AA8954-671D-4B67-BC1B-8D833430B477}"/>
    <dgm:cxn modelId="{ED23F7EE-6A08-43F7-86F7-13062C8206D4}" srcId="{FE9E013D-4C63-49AA-96A2-8E923562EA96}" destId="{A907E48D-B7B4-41EE-8863-48E0E9CA9D77}" srcOrd="0" destOrd="0" parTransId="{8CD00C41-BE55-45FF-AE0D-5D866E268891}" sibTransId="{DEE3B61B-9DBB-4C8E-9D9D-B9444CAE232C}"/>
    <dgm:cxn modelId="{5E2837E8-18EE-40E2-A1A5-5D66D10185C5}" type="presOf" srcId="{A907E48D-B7B4-41EE-8863-48E0E9CA9D77}" destId="{D2E2E3D8-82AD-42D0-A2C6-5AC7ECCA8D62}" srcOrd="0" destOrd="0" presId="urn:microsoft.com/office/officeart/2005/8/layout/vList5"/>
    <dgm:cxn modelId="{3417B929-B28A-4F58-8155-F3BA0BC81AB9}" srcId="{FE7B700F-A3B6-45B6-82AB-0C766C17F0BE}" destId="{750D5E8A-80A8-4D12-9950-52E32AF429E4}" srcOrd="5" destOrd="0" parTransId="{5058D4F5-C440-4DF3-8012-917F8C97F14F}" sibTransId="{7F54089D-34B2-45B0-8DCF-E3FD8640A9AC}"/>
    <dgm:cxn modelId="{D7DAC2C6-6E09-45A4-81CB-D279632748AE}" type="presOf" srcId="{FE9E013D-4C63-49AA-96A2-8E923562EA96}" destId="{7BE9D2F7-A8F5-498D-A491-18AC1D668B70}" srcOrd="0" destOrd="0" presId="urn:microsoft.com/office/officeart/2005/8/layout/vList5"/>
    <dgm:cxn modelId="{DF260B7A-2F07-456C-9621-E462164C444F}" srcId="{79D94F4A-F486-438F-A9CC-16B5590DFC33}" destId="{482FF133-2838-46B1-8D77-A378D86FF168}" srcOrd="1" destOrd="0" parTransId="{1B4CC07E-35F1-4532-9DBA-83B09AC1E5F4}" sibTransId="{F60191F5-B27B-4270-8B79-E30073CF7FF1}"/>
    <dgm:cxn modelId="{844A3509-0A62-497F-94C8-74766606CE45}" type="presOf" srcId="{482FF133-2838-46B1-8D77-A378D86FF168}" destId="{4C672863-F420-417B-97FB-FF745E70E011}" srcOrd="0" destOrd="1" presId="urn:microsoft.com/office/officeart/2005/8/layout/vList5"/>
    <dgm:cxn modelId="{235BB052-7F95-4083-B15C-9234D902D000}" srcId="{FE9E013D-4C63-49AA-96A2-8E923562EA96}" destId="{44794D6D-96B0-4537-9F5F-067825494090}" srcOrd="1" destOrd="0" parTransId="{48420181-61F4-45C9-B7FC-ABE8AC40A3AC}" sibTransId="{42778E6E-ED18-4013-9390-4D37CBE63944}"/>
    <dgm:cxn modelId="{EDA101E2-2463-4CC5-A8D3-5E1FD53FB77E}" srcId="{FE7B700F-A3B6-45B6-82AB-0C766C17F0BE}" destId="{89B235ED-DBC5-4971-A20A-3E9CCFB68188}" srcOrd="0" destOrd="0" parTransId="{C749E9D2-DFE8-43D5-B4C8-42364C37A218}" sibTransId="{31426C9A-E265-4473-A062-9ACB917B9EC7}"/>
    <dgm:cxn modelId="{DC34E382-28AC-4AC6-BE2E-C6F3C6BE6491}" type="presOf" srcId="{89B235ED-DBC5-4971-A20A-3E9CCFB68188}" destId="{54C7B188-BB9D-4904-B443-228A2341F552}" srcOrd="0" destOrd="0" presId="urn:microsoft.com/office/officeart/2005/8/layout/vList5"/>
    <dgm:cxn modelId="{3357754D-5D2C-4296-8CC1-61D4BF31E202}" srcId="{79D0774D-8E4D-4014-96B4-68DB4C3D9DA6}" destId="{79D94F4A-F486-438F-A9CC-16B5590DFC33}" srcOrd="1" destOrd="0" parTransId="{A853B68F-8ECA-4B10-BD26-20E74D9C115B}" sibTransId="{D5C7C288-74D4-4851-840D-4E8DA467C708}"/>
    <dgm:cxn modelId="{8BE88ED2-3197-4E53-98F7-546E8626FE05}" type="presOf" srcId="{FE7B700F-A3B6-45B6-82AB-0C766C17F0BE}" destId="{DAFC0371-CC53-4295-8245-74123B66EC5A}" srcOrd="0" destOrd="0" presId="urn:microsoft.com/office/officeart/2005/8/layout/vList5"/>
    <dgm:cxn modelId="{A0EDD223-D636-4D94-A916-854B12BBCAE0}" type="presOf" srcId="{79D94F4A-F486-438F-A9CC-16B5590DFC33}" destId="{1E021775-C69E-408D-B128-7A45F625443E}" srcOrd="0" destOrd="0" presId="urn:microsoft.com/office/officeart/2005/8/layout/vList5"/>
    <dgm:cxn modelId="{1F66EB6B-E25B-4EB5-B43A-E5586BCC3993}" type="presOf" srcId="{44794D6D-96B0-4537-9F5F-067825494090}" destId="{D2E2E3D8-82AD-42D0-A2C6-5AC7ECCA8D62}" srcOrd="0" destOrd="1" presId="urn:microsoft.com/office/officeart/2005/8/layout/vList5"/>
    <dgm:cxn modelId="{A0F87A1F-E68F-45CB-B7BD-A0B0E59B4F20}" type="presOf" srcId="{AFE4AF16-C5FC-4268-B56A-48A6926E5E11}" destId="{54C7B188-BB9D-4904-B443-228A2341F552}" srcOrd="0" destOrd="4" presId="urn:microsoft.com/office/officeart/2005/8/layout/vList5"/>
    <dgm:cxn modelId="{AA1E468F-4989-4D19-91CE-DADB1210935E}" type="presOf" srcId="{B8B18D76-ACB6-41E1-9BE4-6DB349941EE0}" destId="{54C7B188-BB9D-4904-B443-228A2341F552}" srcOrd="0" destOrd="1" presId="urn:microsoft.com/office/officeart/2005/8/layout/vList5"/>
    <dgm:cxn modelId="{D023EC9F-F9C3-470C-96B0-75E84E83A4A4}" type="presOf" srcId="{3025B361-A50F-454F-9124-A07E6C025879}" destId="{54C7B188-BB9D-4904-B443-228A2341F552}" srcOrd="0" destOrd="2" presId="urn:microsoft.com/office/officeart/2005/8/layout/vList5"/>
    <dgm:cxn modelId="{B9DFBDB7-2788-47AE-9DD0-AFD7886C2537}" srcId="{FE7B700F-A3B6-45B6-82AB-0C766C17F0BE}" destId="{B8B18D76-ACB6-41E1-9BE4-6DB349941EE0}" srcOrd="1" destOrd="0" parTransId="{405CB52C-3B4D-48EB-8925-7C2369BC5B25}" sibTransId="{FC69A353-EAF3-4D83-A597-D408A124C778}"/>
    <dgm:cxn modelId="{A3AA876C-BE90-4B3D-9B45-7DF024306CB8}" type="presOf" srcId="{6FC017FB-B83E-46BC-B0E7-030D410B4DDE}" destId="{54C7B188-BB9D-4904-B443-228A2341F552}" srcOrd="0" destOrd="6" presId="urn:microsoft.com/office/officeart/2005/8/layout/vList5"/>
    <dgm:cxn modelId="{A620C0AD-6F25-4995-83D2-2A737B25FE92}" srcId="{79D94F4A-F486-438F-A9CC-16B5590DFC33}" destId="{7CE2443B-780C-47B3-A8CD-EAE422705D0F}" srcOrd="0" destOrd="0" parTransId="{78D177D5-831E-4B34-BD00-52B54820518B}" sibTransId="{E58F8F86-EDD3-4F44-8B74-5A6C4F6C09F2}"/>
    <dgm:cxn modelId="{979128D9-9FB8-4B7C-947F-809CE84E2BD5}" srcId="{FE7B700F-A3B6-45B6-82AB-0C766C17F0BE}" destId="{AFE4AF16-C5FC-4268-B56A-48A6926E5E11}" srcOrd="4" destOrd="0" parTransId="{45A2876C-9E47-4DFD-A21D-F52F79BDA409}" sibTransId="{A15B1E7F-AE9B-4751-96A5-8177AA7753E6}"/>
    <dgm:cxn modelId="{C8C9C606-EFAB-4E4E-85B8-AFEF29ACB9EC}" srcId="{FE7B700F-A3B6-45B6-82AB-0C766C17F0BE}" destId="{8E32C3D3-7FDE-45C7-8A4A-0A46CC3A1580}" srcOrd="3" destOrd="0" parTransId="{B57A8E76-9D36-4AC8-9C4C-F2ECDF47B293}" sibTransId="{5A5FE0C5-AC4A-4CDC-8E81-EBDCCA3C21A4}"/>
    <dgm:cxn modelId="{9572AFF3-8A14-426F-B725-DD0B2F0F02FF}" srcId="{79D0774D-8E4D-4014-96B4-68DB4C3D9DA6}" destId="{FE7B700F-A3B6-45B6-82AB-0C766C17F0BE}" srcOrd="2" destOrd="0" parTransId="{47E052D5-96B7-4A9E-B59E-E96AB91C21B0}" sibTransId="{462CB5D5-0285-4953-BA57-43D9E8786194}"/>
    <dgm:cxn modelId="{EF77703C-EEAA-4D95-AD4C-99AFEF3448F4}" srcId="{FE7B700F-A3B6-45B6-82AB-0C766C17F0BE}" destId="{6FC017FB-B83E-46BC-B0E7-030D410B4DDE}" srcOrd="6" destOrd="0" parTransId="{01A084D4-E9E0-4A57-BC01-112C27BCA6E4}" sibTransId="{1B3629DA-505E-4635-86BB-A3C438FAF0E4}"/>
    <dgm:cxn modelId="{FAF02E7B-C4C1-442B-A674-51D70AC83217}" type="presOf" srcId="{7CE2443B-780C-47B3-A8CD-EAE422705D0F}" destId="{4C672863-F420-417B-97FB-FF745E70E011}" srcOrd="0" destOrd="0" presId="urn:microsoft.com/office/officeart/2005/8/layout/vList5"/>
    <dgm:cxn modelId="{798CD2D6-157F-4858-B27F-AFD480F9A8E6}" srcId="{79D0774D-8E4D-4014-96B4-68DB4C3D9DA6}" destId="{FE9E013D-4C63-49AA-96A2-8E923562EA96}" srcOrd="0" destOrd="0" parTransId="{BB2B8BD0-9770-45AD-99DC-B94F69892786}" sibTransId="{9C7771D7-75D1-43B2-BFCE-0C1BB930FAC9}"/>
    <dgm:cxn modelId="{45C7B4E1-38EC-4848-AADF-74C1D5015D39}" type="presOf" srcId="{750D5E8A-80A8-4D12-9950-52E32AF429E4}" destId="{54C7B188-BB9D-4904-B443-228A2341F552}" srcOrd="0" destOrd="5" presId="urn:microsoft.com/office/officeart/2005/8/layout/vList5"/>
    <dgm:cxn modelId="{CC4E39F9-6EE9-4B7D-AD1A-41044F468423}" type="presOf" srcId="{79D0774D-8E4D-4014-96B4-68DB4C3D9DA6}" destId="{CBE1C505-3ABD-4906-8BBE-F143D4CDF498}" srcOrd="0" destOrd="0" presId="urn:microsoft.com/office/officeart/2005/8/layout/vList5"/>
    <dgm:cxn modelId="{6BD91E2E-AE20-4E23-B437-0B16B649921C}" type="presParOf" srcId="{CBE1C505-3ABD-4906-8BBE-F143D4CDF498}" destId="{2CB8182F-ED1C-4DE1-B809-926EFD616487}" srcOrd="0" destOrd="0" presId="urn:microsoft.com/office/officeart/2005/8/layout/vList5"/>
    <dgm:cxn modelId="{8BC93818-3D4A-4F43-AA70-4FF5BB70516D}" type="presParOf" srcId="{2CB8182F-ED1C-4DE1-B809-926EFD616487}" destId="{7BE9D2F7-A8F5-498D-A491-18AC1D668B70}" srcOrd="0" destOrd="0" presId="urn:microsoft.com/office/officeart/2005/8/layout/vList5"/>
    <dgm:cxn modelId="{DFF71A6D-6BE7-4119-BB7E-740800AFB874}" type="presParOf" srcId="{2CB8182F-ED1C-4DE1-B809-926EFD616487}" destId="{D2E2E3D8-82AD-42D0-A2C6-5AC7ECCA8D62}" srcOrd="1" destOrd="0" presId="urn:microsoft.com/office/officeart/2005/8/layout/vList5"/>
    <dgm:cxn modelId="{F6348170-1A61-459D-9E82-4E84BE82225A}" type="presParOf" srcId="{CBE1C505-3ABD-4906-8BBE-F143D4CDF498}" destId="{A07F9CF5-A1C7-48A5-9320-92CBD108E23E}" srcOrd="1" destOrd="0" presId="urn:microsoft.com/office/officeart/2005/8/layout/vList5"/>
    <dgm:cxn modelId="{26FB68AE-E5AF-4E99-9EF1-7A8CE0AAE4E4}" type="presParOf" srcId="{CBE1C505-3ABD-4906-8BBE-F143D4CDF498}" destId="{F2223568-7BC1-498D-809F-A395C86A9C33}" srcOrd="2" destOrd="0" presId="urn:microsoft.com/office/officeart/2005/8/layout/vList5"/>
    <dgm:cxn modelId="{64C909A2-E992-4CC7-A243-C9359FEEEE14}" type="presParOf" srcId="{F2223568-7BC1-498D-809F-A395C86A9C33}" destId="{1E021775-C69E-408D-B128-7A45F625443E}" srcOrd="0" destOrd="0" presId="urn:microsoft.com/office/officeart/2005/8/layout/vList5"/>
    <dgm:cxn modelId="{A3BF3B5D-DB13-4F7B-8170-105E8186FF39}" type="presParOf" srcId="{F2223568-7BC1-498D-809F-A395C86A9C33}" destId="{4C672863-F420-417B-97FB-FF745E70E011}" srcOrd="1" destOrd="0" presId="urn:microsoft.com/office/officeart/2005/8/layout/vList5"/>
    <dgm:cxn modelId="{7BB53102-E540-4F43-B9A4-02F0B622EFD8}" type="presParOf" srcId="{CBE1C505-3ABD-4906-8BBE-F143D4CDF498}" destId="{6019E84E-1888-4C3B-BD51-29FE099CB0B5}" srcOrd="3" destOrd="0" presId="urn:microsoft.com/office/officeart/2005/8/layout/vList5"/>
    <dgm:cxn modelId="{B7017035-B4BC-473F-A851-8BCDDAF20E43}" type="presParOf" srcId="{CBE1C505-3ABD-4906-8BBE-F143D4CDF498}" destId="{EC33B327-2F14-4F96-8BBC-687FAE44D4A8}" srcOrd="4" destOrd="0" presId="urn:microsoft.com/office/officeart/2005/8/layout/vList5"/>
    <dgm:cxn modelId="{AA3CA884-B502-4819-9020-610EB3659479}" type="presParOf" srcId="{EC33B327-2F14-4F96-8BBC-687FAE44D4A8}" destId="{DAFC0371-CC53-4295-8245-74123B66EC5A}" srcOrd="0" destOrd="0" presId="urn:microsoft.com/office/officeart/2005/8/layout/vList5"/>
    <dgm:cxn modelId="{B7E88F16-C900-4C68-BE98-6E6E96F94387}" type="presParOf" srcId="{EC33B327-2F14-4F96-8BBC-687FAE44D4A8}" destId="{54C7B188-BB9D-4904-B443-228A2341F55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04E361-09D2-46DF-8823-35650E9D873E}" type="datetimeFigureOut">
              <a:rPr lang="ru-RU" smtClean="0"/>
              <a:pPr/>
              <a:t>01.02.2019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065060-449B-4F91-8276-B555B5FB2F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17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DA6A60-729C-457C-9821-6957C2B2B315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193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89E94-532B-494D-AD7A-712B16D9F5A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543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89E94-532B-494D-AD7A-712B16D9F5A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324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89E94-532B-494D-AD7A-712B16D9F5A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346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89E94-532B-494D-AD7A-712B16D9F5A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3945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3283644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A095C-71C4-477B-9AFA-B846DEFD3E29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5411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5FE70-3468-4911-8019-794EDB92890C}" type="slidenum">
              <a:rPr lang="ru-RU" smtClean="0"/>
              <a:pPr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9122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896E1-6899-4214-B6EE-C6DB27A7F020}" type="datetimeFigureOut">
              <a:rPr lang="ru-RU" smtClean="0"/>
              <a:pPr/>
              <a:t>01.02.2019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D371C-DBF3-406C-86DD-B6EB3D7FF6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919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896E1-6899-4214-B6EE-C6DB27A7F020}" type="datetimeFigureOut">
              <a:rPr lang="ru-RU" smtClean="0"/>
              <a:pPr/>
              <a:t>01.02.2019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D371C-DBF3-406C-86DD-B6EB3D7FF6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1229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896E1-6899-4214-B6EE-C6DB27A7F020}" type="datetimeFigureOut">
              <a:rPr lang="ru-RU" smtClean="0"/>
              <a:pPr/>
              <a:t>01.02.2019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D371C-DBF3-406C-86DD-B6EB3D7FF6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58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896E1-6899-4214-B6EE-C6DB27A7F020}" type="datetimeFigureOut">
              <a:rPr lang="ru-RU" smtClean="0"/>
              <a:pPr/>
              <a:t>01.02.2019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D371C-DBF3-406C-86DD-B6EB3D7FF6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1332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896E1-6899-4214-B6EE-C6DB27A7F020}" type="datetimeFigureOut">
              <a:rPr lang="ru-RU" smtClean="0"/>
              <a:pPr/>
              <a:t>01.02.2019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D371C-DBF3-406C-86DD-B6EB3D7FF6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9431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896E1-6899-4214-B6EE-C6DB27A7F020}" type="datetimeFigureOut">
              <a:rPr lang="ru-RU" smtClean="0"/>
              <a:pPr/>
              <a:t>01.02.2019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D371C-DBF3-406C-86DD-B6EB3D7FF6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8036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896E1-6899-4214-B6EE-C6DB27A7F020}" type="datetimeFigureOut">
              <a:rPr lang="ru-RU" smtClean="0"/>
              <a:pPr/>
              <a:t>01.02.2019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D371C-DBF3-406C-86DD-B6EB3D7FF6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254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896E1-6899-4214-B6EE-C6DB27A7F020}" type="datetimeFigureOut">
              <a:rPr lang="ru-RU" smtClean="0"/>
              <a:pPr/>
              <a:t>01.02.2019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D371C-DBF3-406C-86DD-B6EB3D7FF6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84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896E1-6899-4214-B6EE-C6DB27A7F020}" type="datetimeFigureOut">
              <a:rPr lang="ru-RU" smtClean="0"/>
              <a:pPr/>
              <a:t>01.02.2019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D371C-DBF3-406C-86DD-B6EB3D7FF6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651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896E1-6899-4214-B6EE-C6DB27A7F020}" type="datetimeFigureOut">
              <a:rPr lang="ru-RU" smtClean="0"/>
              <a:pPr/>
              <a:t>01.02.2019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D371C-DBF3-406C-86DD-B6EB3D7FF6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798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896E1-6899-4214-B6EE-C6DB27A7F020}" type="datetimeFigureOut">
              <a:rPr lang="ru-RU" smtClean="0"/>
              <a:pPr/>
              <a:t>01.02.2019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D371C-DBF3-406C-86DD-B6EB3D7FF6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292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896E1-6899-4214-B6EE-C6DB27A7F020}" type="datetimeFigureOut">
              <a:rPr lang="ru-RU" smtClean="0"/>
              <a:pPr/>
              <a:t>01.02.2019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D371C-DBF3-406C-86DD-B6EB3D7FF6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022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27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7" Type="http://schemas.openxmlformats.org/officeDocument/2006/relationships/image" Target="../media/image5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35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41.jpeg"/><Relationship Id="rId7" Type="http://schemas.openxmlformats.org/officeDocument/2006/relationships/image" Target="../media/image145.jpe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3.jpe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5.jpe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hyperlink" Target="http://elitagroup.ru/pages/ElBraille.php?Mode=0" TargetMode="External"/><Relationship Id="rId7" Type="http://schemas.openxmlformats.org/officeDocument/2006/relationships/image" Target="../media/image2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5.pn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0.jpe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2.jpe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7.jpe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9.jpe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5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5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5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5.jpeg"/><Relationship Id="rId4" Type="http://schemas.openxmlformats.org/officeDocument/2006/relationships/image" Target="../media/image174.jpe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7.jpe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0.jpeg"/><Relationship Id="rId4" Type="http://schemas.openxmlformats.org/officeDocument/2006/relationships/image" Target="../media/image179.jpe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3.jpeg"/><Relationship Id="rId4" Type="http://schemas.openxmlformats.org/officeDocument/2006/relationships/image" Target="../media/image182.jpe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7.jpe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9.jpe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2.jpeg"/><Relationship Id="rId4" Type="http://schemas.openxmlformats.org/officeDocument/2006/relationships/image" Target="../media/image191.jpeg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hyperlink" Target="mailto:schoolinternat13@yandex.ru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&#1096;&#1082;&#1086;&#1083;&#1072;-&#1080;&#1085;&#1090;&#1077;&#1088;&#1085;&#1072;&#1090;13.&#1088;&#1092;/" TargetMode="Externa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5.pn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1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9.png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1.jpeg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image" Target="../media/image205.png"/><Relationship Id="rId4" Type="http://schemas.openxmlformats.org/officeDocument/2006/relationships/image" Target="../media/image204.wmf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png"/><Relationship Id="rId5" Type="http://schemas.openxmlformats.org/officeDocument/2006/relationships/image" Target="../media/image207.png"/><Relationship Id="rId4" Type="http://schemas.openxmlformats.org/officeDocument/2006/relationships/image" Target="../media/image205.wmf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.png"/><Relationship Id="rId5" Type="http://schemas.openxmlformats.org/officeDocument/2006/relationships/image" Target="../media/image209.png"/><Relationship Id="rId4" Type="http://schemas.openxmlformats.org/officeDocument/2006/relationships/image" Target="../media/image206.wmf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3.gif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2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5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gif"/><Relationship Id="rId3" Type="http://schemas.openxmlformats.org/officeDocument/2006/relationships/image" Target="../media/image54.gif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gif"/><Relationship Id="rId5" Type="http://schemas.openxmlformats.org/officeDocument/2006/relationships/image" Target="../media/image56.gif"/><Relationship Id="rId10" Type="http://schemas.openxmlformats.org/officeDocument/2006/relationships/image" Target="../media/image5.png"/><Relationship Id="rId4" Type="http://schemas.openxmlformats.org/officeDocument/2006/relationships/image" Target="../media/image55.gif"/><Relationship Id="rId9" Type="http://schemas.openxmlformats.org/officeDocument/2006/relationships/image" Target="../media/image60.gif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slide" Target="slide21.xml"/><Relationship Id="rId7" Type="http://schemas.openxmlformats.org/officeDocument/2006/relationships/diagramQuickStyle" Target="../diagrams/quickStyle4.xml"/><Relationship Id="rId2" Type="http://schemas.openxmlformats.org/officeDocument/2006/relationships/slide" Target="slide22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10" Type="http://schemas.openxmlformats.org/officeDocument/2006/relationships/image" Target="../media/image5.png"/><Relationship Id="rId4" Type="http://schemas.openxmlformats.org/officeDocument/2006/relationships/slide" Target="slide8.xml"/><Relationship Id="rId9" Type="http://schemas.microsoft.com/office/2007/relationships/diagramDrawing" Target="../diagrams/drawing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1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Relationship Id="rId9" Type="http://schemas.openxmlformats.org/officeDocument/2006/relationships/image" Target="../media/image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file:///\\localhost\Users\4pc\Desktop\%25D0%25B8%25D0%25BD%25D1%2584%25D0%25BE%25D0%25B3%25D1%2580%25D0%25B0%25D1%2584%25D0%25B8%25D0%25BA%25D0%25B0%20%25D0%25B4%25D0%25B8%25D1%2581%25D1%2582%25D0%25B0%25D0%25BD%25D1%2586%25D0%25B8%25D0%25BE%25D0%25BD%25D0%25BD%25D0%25BE%25D0%25B5%20%25D0%25BE%25D0%25B1%25D1%2580%20(1).pptx#-1,3,&#1055;&#1088;&#1077;&#1079;&#1077;&#1085;&#1090;&#1072;&#1094;&#1080;&#1103; PowerPoint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file:///\\localhost\Users\4pc\Desktop\%25D0%25B8%25D0%25BD%25D1%2584%25D0%25BE%25D0%25B3%25D1%2580%25D0%25B0%25D1%2584%25D0%25B8%25D0%25BA%25D0%25B0%20%25D0%25B4%25D0%25B8%25D1%2581%25D1%2582%25D0%25B0%25D0%25BD%25D1%2586%25D0%25B8%25D0%25BE%25D0%25BD%25D0%25BD%25D0%25BE%25D0%25B5%20%25D0%25BE%25D0%25B1%25D1%2580%20(1).pptx#-1,3,&#1055;&#1088;&#1077;&#1079;&#1077;&#1085;&#1090;&#1072;&#1094;&#1080;&#1103; PowerPoint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7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0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5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microsoft.com/office/2007/relationships/hdphoto" Target="../media/hdphoto2.wdp"/><Relationship Id="rId4" Type="http://schemas.openxmlformats.org/officeDocument/2006/relationships/image" Target="../media/image97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03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51520" y="3435846"/>
            <a:ext cx="8640960" cy="164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ru-RU" sz="2800" b="1" dirty="0">
                <a:solidFill>
                  <a:srgbClr val="002060"/>
                </a:solidFill>
                <a:latin typeface="Arial" charset="0"/>
              </a:rPr>
              <a:t>Дискуссионная площадка </a:t>
            </a:r>
            <a:r>
              <a:rPr lang="ru-RU" sz="2800" b="1" dirty="0" smtClean="0">
                <a:solidFill>
                  <a:srgbClr val="002060"/>
                </a:solidFill>
                <a:latin typeface="Arial" charset="0"/>
              </a:rPr>
              <a:t>№ </a:t>
            </a:r>
            <a:r>
              <a:rPr lang="en-US" sz="2800" b="1" dirty="0" smtClean="0">
                <a:solidFill>
                  <a:srgbClr val="002060"/>
                </a:solidFill>
                <a:latin typeface="Arial" charset="0"/>
              </a:rPr>
              <a:t>2</a:t>
            </a:r>
            <a:endParaRPr lang="ru-RU" sz="2800" b="1" dirty="0" smtClean="0">
              <a:solidFill>
                <a:srgbClr val="002060"/>
              </a:solidFill>
              <a:latin typeface="Arial" charset="0"/>
            </a:endParaRPr>
          </a:p>
          <a:p>
            <a:pPr algn="ctr" eaLnBrk="1" hangingPunct="1">
              <a:lnSpc>
                <a:spcPct val="12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Arial" charset="0"/>
              </a:rPr>
              <a:t>«Равные образовательные возможности </a:t>
            </a:r>
            <a:endParaRPr lang="en-US" sz="2800" b="1" dirty="0" smtClean="0">
              <a:solidFill>
                <a:srgbClr val="002060"/>
              </a:solidFill>
              <a:latin typeface="Arial" charset="0"/>
            </a:endParaRPr>
          </a:p>
          <a:p>
            <a:pPr algn="ctr" eaLnBrk="1" hangingPunct="1">
              <a:lnSpc>
                <a:spcPct val="12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Arial" charset="0"/>
              </a:rPr>
              <a:t>для каждого»</a:t>
            </a:r>
            <a:endParaRPr lang="ru-RU" sz="2800" b="1" dirty="0">
              <a:solidFill>
                <a:srgbClr val="002060"/>
              </a:solidFill>
              <a:latin typeface="Arial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648" y="195486"/>
            <a:ext cx="5826704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53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Школа для всех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Фото  </a:t>
            </a:r>
            <a:endParaRPr lang="ru-RU" dirty="0"/>
          </a:p>
        </p:txBody>
      </p:sp>
      <p:pic>
        <p:nvPicPr>
          <p:cNvPr id="1026" name="Picture 2" descr="https://mebel-go.ru/mebelgoer/525666bc045590449.56023657055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7595"/>
            <a:ext cx="4644008" cy="2772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api-platform.newtonew.com/uploads/59e6077836f3f273503117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69672"/>
            <a:ext cx="4499992" cy="29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177" y="195486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52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51520" y="3435846"/>
            <a:ext cx="8640960" cy="164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ru-RU" sz="2800" b="1" dirty="0">
                <a:solidFill>
                  <a:srgbClr val="002060"/>
                </a:solidFill>
                <a:latin typeface="Arial" charset="0"/>
              </a:rPr>
              <a:t>Дискуссионная площадка </a:t>
            </a:r>
            <a:r>
              <a:rPr lang="ru-RU" sz="2800" b="1" dirty="0" smtClean="0">
                <a:solidFill>
                  <a:srgbClr val="002060"/>
                </a:solidFill>
                <a:latin typeface="Arial" charset="0"/>
              </a:rPr>
              <a:t>№ </a:t>
            </a:r>
            <a:r>
              <a:rPr lang="en-US" sz="2800" b="1" dirty="0" smtClean="0">
                <a:solidFill>
                  <a:srgbClr val="002060"/>
                </a:solidFill>
                <a:latin typeface="Arial" charset="0"/>
              </a:rPr>
              <a:t>2</a:t>
            </a:r>
            <a:endParaRPr lang="ru-RU" sz="2800" b="1" dirty="0" smtClean="0">
              <a:solidFill>
                <a:srgbClr val="002060"/>
              </a:solidFill>
              <a:latin typeface="Arial" charset="0"/>
            </a:endParaRPr>
          </a:p>
          <a:p>
            <a:pPr algn="ctr" eaLnBrk="1" hangingPunct="1">
              <a:lnSpc>
                <a:spcPct val="12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Arial" charset="0"/>
              </a:rPr>
              <a:t>«Равные образовательные возможности </a:t>
            </a:r>
            <a:endParaRPr lang="en-US" sz="2800" b="1" dirty="0" smtClean="0">
              <a:solidFill>
                <a:srgbClr val="002060"/>
              </a:solidFill>
              <a:latin typeface="Arial" charset="0"/>
            </a:endParaRPr>
          </a:p>
          <a:p>
            <a:pPr algn="ctr" eaLnBrk="1" hangingPunct="1">
              <a:lnSpc>
                <a:spcPct val="12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Arial" charset="0"/>
              </a:rPr>
              <a:t>для каждого»</a:t>
            </a:r>
            <a:endParaRPr lang="ru-RU" sz="2800" b="1" dirty="0">
              <a:solidFill>
                <a:srgbClr val="002060"/>
              </a:solidFill>
              <a:latin typeface="Arial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648" y="195486"/>
            <a:ext cx="5826704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34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3999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51670"/>
            <a:ext cx="3237057" cy="1800000"/>
          </a:xfrm>
          <a:prstGeom prst="rect">
            <a:avLst/>
          </a:prstGeom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251520" y="1419622"/>
            <a:ext cx="7902549" cy="1323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4000" b="1" dirty="0" smtClean="0">
                <a:solidFill>
                  <a:schemeClr val="tx2"/>
                </a:solidFill>
                <a:latin typeface="Arial" charset="0"/>
              </a:rPr>
              <a:t>ИШЕМБИТОВА </a:t>
            </a:r>
          </a:p>
          <a:p>
            <a:pPr eaLnBrk="1" hangingPunct="1"/>
            <a:r>
              <a:rPr lang="ru-RU" sz="4000" b="1" dirty="0" err="1" smtClean="0">
                <a:solidFill>
                  <a:schemeClr val="tx2"/>
                </a:solidFill>
                <a:latin typeface="Arial" charset="0"/>
              </a:rPr>
              <a:t>Зульфия</a:t>
            </a:r>
            <a:r>
              <a:rPr lang="ru-RU" sz="4000" b="1" dirty="0" smtClean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ru-RU" sz="4000" b="1" dirty="0" err="1" smtClean="0">
                <a:solidFill>
                  <a:schemeClr val="tx2"/>
                </a:solidFill>
                <a:latin typeface="Arial" charset="0"/>
              </a:rPr>
              <a:t>Биктимеровна</a:t>
            </a:r>
            <a:endParaRPr lang="ru-RU" sz="4000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51520" y="4011910"/>
            <a:ext cx="8640960" cy="646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ДИРЕКТОР ГАПОУ САЛАВАТСКИЙ КОЛЛЕДЖ ОБРАЗОВАНИЯ И ПРОФЕССИОНАЛЬНЫХ ТЕХНОЛОГИЙ</a:t>
            </a:r>
            <a:endParaRPr lang="ru-RU" sz="1800" b="1" dirty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539552" y="2852239"/>
            <a:ext cx="7902549" cy="1015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b="1" dirty="0" smtClean="0">
                <a:solidFill>
                  <a:schemeClr val="tx2"/>
                </a:solidFill>
                <a:latin typeface="Arial" charset="0"/>
              </a:rPr>
              <a:t>ПРОФЕССИОНАЛЬНОЕ ОБРАЗОВАНИЕ  И ПРОФЕССИОНАЛЬНОЕ ОБУЧЕНИЕ В ЖИЗНЕННОЙ ТРАЕКТОРИИ РЕБЕНКА  С ИНВАЛИДНОСТЬЮ</a:t>
            </a:r>
            <a:endParaRPr lang="ru-RU" b="1" dirty="0">
              <a:solidFill>
                <a:schemeClr val="tx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6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71552"/>
            <a:ext cx="8229600" cy="3084373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marL="0" indent="468000" algn="just">
              <a:spcAft>
                <a:spcPts val="600"/>
              </a:spcAft>
              <a:buNone/>
            </a:pPr>
            <a:r>
              <a:rPr lang="ru-RU" sz="26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Среднее профессиональное образование направлено на решение задач интеллектуального, культурного и профессионального развития человека и имеет целью подготовку квалифицированных рабочих или служащих и специалистов среднего звена по всем основным направлениям общественно полезной деятельности в соответствии с потребностями общества и государства, а также удовлетворение потребностей личности в углублении и расширении образования.</a:t>
            </a:r>
          </a:p>
          <a:p>
            <a:pPr marL="0" indent="468000" algn="just">
              <a:spcAft>
                <a:spcPts val="600"/>
              </a:spcAft>
              <a:buNone/>
            </a:pPr>
            <a:endParaRPr lang="ru-RU" sz="1000" b="1" dirty="0" smtClean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marL="0" indent="468000" algn="r">
              <a:spcAft>
                <a:spcPts val="600"/>
              </a:spcAft>
              <a:buNone/>
            </a:pPr>
            <a:r>
              <a:rPr lang="ru-RU" sz="23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(Федеральный закон от 29.12.2012 N 273-ФЗ (ред. от 25.12.2018) </a:t>
            </a:r>
          </a:p>
          <a:p>
            <a:pPr marL="0" indent="468000" algn="r">
              <a:spcAft>
                <a:spcPts val="600"/>
              </a:spcAft>
              <a:buNone/>
            </a:pPr>
            <a:r>
              <a:rPr lang="ru-RU" sz="23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«Об образовании в Российской Федерации»)</a:t>
            </a:r>
          </a:p>
          <a:p>
            <a:pPr marL="0" indent="468000" algn="just">
              <a:spcAft>
                <a:spcPts val="600"/>
              </a:spcAft>
              <a:buNone/>
            </a:pPr>
            <a:endParaRPr lang="ru-RU" sz="31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6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23528" y="822166"/>
          <a:ext cx="8568952" cy="4053840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4284028"/>
                <a:gridCol w="4284924"/>
              </a:tblGrid>
              <a:tr h="180000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2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Подготовка квалифицированных рабочих, служащих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2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Подготовка специалистов </a:t>
                      </a:r>
                      <a:r>
                        <a:rPr lang="ru-RU" sz="1400" b="1" kern="1200" dirty="0" smtClean="0">
                          <a:solidFill>
                            <a:schemeClr val="tx2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/>
                      </a:r>
                      <a:br>
                        <a:rPr lang="ru-RU" sz="1400" b="1" kern="1200" dirty="0" smtClean="0">
                          <a:solidFill>
                            <a:schemeClr val="tx2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</a:br>
                      <a:r>
                        <a:rPr lang="ru-RU" sz="1400" b="1" kern="1200" dirty="0" smtClean="0">
                          <a:solidFill>
                            <a:schemeClr val="tx2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среднего </a:t>
                      </a:r>
                      <a:r>
                        <a:rPr lang="ru-RU" sz="1400" b="1" kern="1200" dirty="0">
                          <a:solidFill>
                            <a:schemeClr val="tx2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звена</a:t>
                      </a:r>
                    </a:p>
                  </a:txBody>
                  <a:tcPr marL="68580" marR="68580" marT="0" marB="0" anchor="ctr"/>
                </a:tc>
              </a:tr>
              <a:tr h="180000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2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Повар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2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Право и организация социального обеспечения</a:t>
                      </a:r>
                    </a:p>
                  </a:txBody>
                  <a:tcPr marL="68580" marR="68580" marT="0" marB="0" anchor="ctr"/>
                </a:tc>
              </a:tr>
              <a:tr h="180000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2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Хозяйка усадьбы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tx2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Туризм</a:t>
                      </a:r>
                    </a:p>
                  </a:txBody>
                  <a:tcPr marL="68580" marR="68580" marT="0" marB="0" anchor="ctr"/>
                </a:tc>
              </a:tr>
              <a:tr h="180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tx2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Тракторист-машинист сельскохозяйственного производства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tx2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Программирование в компьютерных системах</a:t>
                      </a:r>
                    </a:p>
                  </a:txBody>
                  <a:tcPr marL="68580" marR="68580" marT="0" marB="0" anchor="ctr"/>
                </a:tc>
              </a:tr>
              <a:tr h="180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tx2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Мастер сельскохозяйственного производства</a:t>
                      </a:r>
                      <a:endParaRPr lang="ru-RU" sz="1400" b="1" kern="1200" dirty="0">
                        <a:solidFill>
                          <a:schemeClr val="tx2"/>
                        </a:solidFill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2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Дошкольное образование</a:t>
                      </a:r>
                    </a:p>
                  </a:txBody>
                  <a:tcPr marL="68580" marR="68580" marT="0" marB="0" anchor="ctr"/>
                </a:tc>
              </a:tr>
              <a:tr h="180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tx2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Мастер по обработке цифровой информации</a:t>
                      </a:r>
                      <a:endParaRPr lang="ru-RU" sz="1400" b="1" kern="1200" dirty="0">
                        <a:solidFill>
                          <a:schemeClr val="tx2"/>
                        </a:solidFill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2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Преподавание в начальных классах</a:t>
                      </a:r>
                    </a:p>
                  </a:txBody>
                  <a:tcPr marL="68580" marR="68580" marT="0" marB="0" anchor="ctr"/>
                </a:tc>
              </a:tr>
              <a:tr h="180000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2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Портной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2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Прикладная информатика</a:t>
                      </a:r>
                    </a:p>
                  </a:txBody>
                  <a:tcPr marL="68580" marR="68580" marT="0" marB="0" anchor="ctr"/>
                </a:tc>
              </a:tr>
              <a:tr h="180000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2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Сварщик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2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Экономика и бухгалтерский учет</a:t>
                      </a:r>
                    </a:p>
                  </a:txBody>
                  <a:tcPr marL="68580" marR="68580" marT="0" marB="0" anchor="ctr"/>
                </a:tc>
              </a:tr>
              <a:tr h="180000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2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Парикмахер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2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Физическая культура</a:t>
                      </a:r>
                    </a:p>
                  </a:txBody>
                  <a:tcPr marL="68580" marR="68580" marT="0" marB="0" anchor="ctr"/>
                </a:tc>
              </a:tr>
              <a:tr h="180000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2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Фотограф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2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Повар-кондитер</a:t>
                      </a:r>
                    </a:p>
                  </a:txBody>
                  <a:tcPr marL="68580" marR="68580" marT="0" marB="0" anchor="ctr"/>
                </a:tc>
              </a:tr>
              <a:tr h="180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tx2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Мастер столярного и мебельного производства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2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Документационное обеспечение управления и архивоведение</a:t>
                      </a:r>
                    </a:p>
                  </a:txBody>
                  <a:tcPr marL="68580" marR="68580" marT="0" marB="0" anchor="ctr"/>
                </a:tc>
              </a:tr>
              <a:tr h="180000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2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Переплетчик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2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Исполнитель художественно-оформительских работ</a:t>
                      </a:r>
                    </a:p>
                  </a:txBody>
                  <a:tcPr marL="68580" marR="68580" marT="0" marB="0" anchor="ctr"/>
                </a:tc>
              </a:tr>
              <a:tr h="180000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2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Мастер печатного дела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2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Сестринское дело</a:t>
                      </a:r>
                    </a:p>
                  </a:txBody>
                  <a:tcPr marL="68580" marR="68580" marT="0" marB="0" anchor="ctr"/>
                </a:tc>
              </a:tr>
              <a:tr h="180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tx2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Дизайн</a:t>
                      </a:r>
                      <a:endParaRPr lang="ru-RU" sz="1400" b="1" kern="1200" dirty="0">
                        <a:solidFill>
                          <a:schemeClr val="tx2"/>
                        </a:solidFill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2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Лабораторная диагностика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72008" y="201583"/>
            <a:ext cx="7668344" cy="3539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7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Востребованные направления профессионального образования</a:t>
            </a:r>
            <a:endParaRPr lang="ru-RU" sz="1700" b="1" dirty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75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33468"/>
            <a:ext cx="7740352" cy="8771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7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Информация о колледжах Республики Башкортостан, обучающих студентов с инвалидностью и особыми образовательными потребностями (</a:t>
            </a:r>
            <a:r>
              <a:rPr lang="ru-RU" sz="1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Сайт: </a:t>
            </a:r>
            <a:r>
              <a:rPr lang="en-US" sz="1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rumcskoipt.ru</a:t>
            </a:r>
            <a:r>
              <a:rPr lang="ru-RU" sz="17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17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E:\РУМЦ\Логотип РУМЦ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4368" y="4227934"/>
            <a:ext cx="1008112" cy="756084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16002" t="6401" r="16991" b="3989"/>
          <a:stretch>
            <a:fillRect/>
          </a:stretch>
        </p:blipFill>
        <p:spPr bwMode="auto">
          <a:xfrm>
            <a:off x="1115616" y="1029489"/>
            <a:ext cx="6480720" cy="40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00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contrast="-10000"/>
          </a:blip>
          <a:srcRect l="32497" t="12491" r="31499" b="8747"/>
          <a:stretch>
            <a:fillRect/>
          </a:stretch>
        </p:blipFill>
        <p:spPr bwMode="auto">
          <a:xfrm>
            <a:off x="251520" y="771568"/>
            <a:ext cx="4371309" cy="432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lum contrast="-10000"/>
          </a:blip>
          <a:srcRect l="34004" t="14402" r="31992" b="10390"/>
          <a:stretch>
            <a:fillRect/>
          </a:stretch>
        </p:blipFill>
        <p:spPr bwMode="auto">
          <a:xfrm>
            <a:off x="4644009" y="771550"/>
            <a:ext cx="4323065" cy="4319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58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125131"/>
            <a:ext cx="8229600" cy="2814771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468000" algn="just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Профессиональное обучение направлено на приобретение лицами различного возраста профессиональной компетенции, в том числе для работы с конкретным оборудованием, технологиями, аппаратно-программными и иными профессиональными средствами, получение указанными лицами квалификационных разрядов, классов, категорий по профессии рабочего или должности служащего без изменения уровня образования.</a:t>
            </a:r>
          </a:p>
          <a:p>
            <a:pPr marL="0" indent="468000" algn="just">
              <a:spcBef>
                <a:spcPts val="0"/>
              </a:spcBef>
              <a:buNone/>
            </a:pPr>
            <a:endParaRPr lang="ru-RU" sz="1600" b="1" dirty="0" smtClean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marL="0" indent="468000" algn="just">
              <a:spcBef>
                <a:spcPts val="0"/>
              </a:spcBef>
              <a:buNone/>
            </a:pPr>
            <a:endParaRPr lang="ru-RU" sz="100" b="1" dirty="0" smtClean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marL="0" indent="468000" algn="r"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(Федеральный закон от 29.12.2012 N 273-ФЗ (ред. от 25.12.2018) </a:t>
            </a:r>
          </a:p>
          <a:p>
            <a:pPr marL="0" indent="468000" algn="r"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«Об образовании в Российской Федерации»)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19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08" y="195486"/>
            <a:ext cx="7524328" cy="69158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17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Основные направления реализации инклюзивного образования </a:t>
            </a:r>
            <a:br>
              <a:rPr lang="ru-RU" sz="17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ru-RU" sz="17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в колледжах</a:t>
            </a:r>
            <a:endParaRPr lang="ru-RU" sz="17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275606"/>
            <a:ext cx="8507288" cy="3207804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marL="0" lvl="0" indent="0" fontAlgn="base">
              <a:spcBef>
                <a:spcPct val="0"/>
              </a:spcBef>
              <a:buNone/>
            </a:pPr>
            <a:endParaRPr lang="ru-RU" sz="22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lvl="0" indent="0" fontAlgn="base">
              <a:spcBef>
                <a:spcPct val="0"/>
              </a:spcBef>
              <a:buFont typeface="Wingdings" pitchFamily="2" charset="2"/>
              <a:buChar char="ü"/>
            </a:pPr>
            <a:r>
              <a:rPr lang="ru-RU" sz="1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Нормативно-правовое обеспечение инклюзивного образования.</a:t>
            </a:r>
          </a:p>
          <a:p>
            <a:pPr marL="0" lvl="0" indent="0" fontAlgn="base">
              <a:spcBef>
                <a:spcPct val="0"/>
              </a:spcBef>
              <a:buFont typeface="Wingdings" pitchFamily="2" charset="2"/>
              <a:buChar char="ü"/>
            </a:pPr>
            <a:r>
              <a:rPr lang="ru-RU" sz="1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Создание безбарьерной среды.</a:t>
            </a:r>
          </a:p>
          <a:p>
            <a:pPr marL="0" lvl="0" indent="0" fontAlgn="base">
              <a:spcBef>
                <a:spcPct val="0"/>
              </a:spcBef>
              <a:buFont typeface="Wingdings" pitchFamily="2" charset="2"/>
              <a:buChar char="ü"/>
            </a:pPr>
            <a:r>
              <a:rPr lang="ru-RU" sz="1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Организация социально-психолого-педагогического сопровождения лиц с ограниченными возможностями здоровья.</a:t>
            </a:r>
          </a:p>
          <a:p>
            <a:pPr marL="0" lvl="0" indent="0" fontAlgn="base">
              <a:spcBef>
                <a:spcPct val="0"/>
              </a:spcBef>
              <a:buFont typeface="Wingdings" pitchFamily="2" charset="2"/>
              <a:buChar char="ü"/>
            </a:pPr>
            <a:r>
              <a:rPr lang="ru-RU" sz="1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Организация деятельности психолого-медико-педагогического консилиума.</a:t>
            </a:r>
          </a:p>
          <a:p>
            <a:pPr marL="0" lvl="0" indent="0" fontAlgn="base">
              <a:spcBef>
                <a:spcPct val="0"/>
              </a:spcBef>
              <a:buFont typeface="Wingdings" pitchFamily="2" charset="2"/>
              <a:buChar char="ü"/>
            </a:pPr>
            <a:r>
              <a:rPr lang="ru-RU" sz="1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Профориентационная работа с абитуриентами из числа инвалидов, а также с их родителями.</a:t>
            </a:r>
          </a:p>
          <a:p>
            <a:pPr marL="0" lvl="0" indent="0" fontAlgn="base">
              <a:spcBef>
                <a:spcPct val="0"/>
              </a:spcBef>
              <a:buFont typeface="Wingdings" pitchFamily="2" charset="2"/>
              <a:buChar char="ü"/>
            </a:pPr>
            <a:r>
              <a:rPr lang="ru-RU" sz="1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Организация образовательного процесса со студентами с ограниченными возможностями здоровья.</a:t>
            </a:r>
          </a:p>
          <a:p>
            <a:pPr marL="0" lvl="0" indent="0" fontAlgn="base">
              <a:spcBef>
                <a:spcPct val="0"/>
              </a:spcBef>
              <a:buFont typeface="Wingdings" pitchFamily="2" charset="2"/>
              <a:buChar char="ü"/>
            </a:pPr>
            <a:r>
              <a:rPr lang="ru-RU" sz="1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Дистанционное и электронное образование.</a:t>
            </a:r>
          </a:p>
          <a:p>
            <a:pPr marL="0" lvl="0" indent="0" fontAlgn="base">
              <a:spcBef>
                <a:spcPct val="0"/>
              </a:spcBef>
              <a:buFont typeface="Wingdings" pitchFamily="2" charset="2"/>
              <a:buChar char="ü"/>
            </a:pPr>
            <a:r>
              <a:rPr lang="ru-RU" sz="1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Определение индивидуального образовательного маршрута и составление адаптированных образовательных программ.</a:t>
            </a:r>
          </a:p>
          <a:p>
            <a:pPr marL="0" lvl="0" indent="0" fontAlgn="base">
              <a:spcBef>
                <a:spcPct val="0"/>
              </a:spcBef>
              <a:buFont typeface="Wingdings" pitchFamily="2" charset="2"/>
              <a:buChar char="ü"/>
            </a:pPr>
            <a:r>
              <a:rPr lang="ru-RU" sz="1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Повышение профессиональной квалификации преподавателей.</a:t>
            </a:r>
          </a:p>
          <a:p>
            <a:pPr>
              <a:buFont typeface="Wingdings" pitchFamily="2" charset="2"/>
              <a:buChar char="ü"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34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ctrTitle"/>
          </p:nvPr>
        </p:nvSpPr>
        <p:spPr>
          <a:xfrm>
            <a:off x="2339752" y="1462572"/>
            <a:ext cx="4752528" cy="569119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/>
            <a:r>
              <a:rPr lang="ru-RU" sz="17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Проект «Беби-Абилимпикс»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922729" y="2225628"/>
            <a:ext cx="3569918" cy="2344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44576" y="2225628"/>
            <a:ext cx="3661454" cy="2344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0" y="87474"/>
            <a:ext cx="7740352" cy="11881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bIns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US" sz="2800" b="1" cap="non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1800" b="1" cap="none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IV</a:t>
            </a:r>
            <a:r>
              <a:rPr lang="ru-RU" sz="1800" b="1" cap="none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Региональный этап чемпионата </a:t>
            </a:r>
          </a:p>
          <a:p>
            <a:pPr algn="ctr">
              <a:defRPr/>
            </a:pPr>
            <a:r>
              <a:rPr lang="ru-RU" sz="1800" b="1" cap="none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по профессиональному мастерству среди инвалидов </a:t>
            </a:r>
          </a:p>
          <a:p>
            <a:pPr algn="ctr">
              <a:defRPr/>
            </a:pPr>
            <a:r>
              <a:rPr lang="ru-RU" sz="1800" b="1" cap="none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 лиц с ограниченными возможностями здоровья </a:t>
            </a:r>
          </a:p>
          <a:p>
            <a:pPr algn="ctr">
              <a:defRPr/>
            </a:pPr>
            <a:r>
              <a:rPr lang="ru-RU" sz="1800" b="1" cap="none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в Республике Башкортостан </a:t>
            </a:r>
            <a:endParaRPr lang="ru-RU" sz="1800" b="1" cap="none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36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" y="195486"/>
            <a:ext cx="7740350" cy="43204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indent="449263" eaLnBrk="1" hangingPunct="1">
              <a:lnSpc>
                <a:spcPct val="150000"/>
              </a:lnSpc>
              <a:defRPr/>
            </a:pPr>
            <a:r>
              <a:rPr lang="ru-RU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Компетенция  «Поварское дело»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17984" y="754908"/>
            <a:ext cx="3273897" cy="23028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/>
          </a:blip>
          <a:srcRect l="23052" t="297" r="26438" b="21049"/>
          <a:stretch/>
        </p:blipFill>
        <p:spPr>
          <a:xfrm>
            <a:off x="5652120" y="789552"/>
            <a:ext cx="3168352" cy="30914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2843809" y="2733768"/>
            <a:ext cx="3189043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20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20"/>
          <p:cNvSpPr/>
          <p:nvPr/>
        </p:nvSpPr>
        <p:spPr>
          <a:xfrm>
            <a:off x="1475656" y="3579862"/>
            <a:ext cx="7430122" cy="648072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kern="0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kern="0" dirty="0">
              <a:solidFill>
                <a:sysClr val="window" lastClr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57158" y="1167594"/>
            <a:ext cx="911159" cy="857256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chemeClr val="accent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sz="2400" b="1" kern="0" dirty="0" smtClean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endParaRPr lang="en-US" sz="2400" b="1" kern="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ectangle 29"/>
          <p:cNvSpPr/>
          <p:nvPr/>
        </p:nvSpPr>
        <p:spPr>
          <a:xfrm>
            <a:off x="321266" y="2298880"/>
            <a:ext cx="911159" cy="903477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chemeClr val="accent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sz="2400" b="1" kern="0" dirty="0" smtClean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</a:t>
            </a:r>
            <a:endParaRPr lang="en-US" sz="2400" b="1" kern="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20"/>
          <p:cNvSpPr/>
          <p:nvPr/>
        </p:nvSpPr>
        <p:spPr>
          <a:xfrm>
            <a:off x="1428728" y="1167594"/>
            <a:ext cx="7430122" cy="857256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kern="0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kern="0" dirty="0">
              <a:solidFill>
                <a:sysClr val="window" lastClr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75656" y="1203598"/>
            <a:ext cx="73608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 с родителями о необходимости создания специальных условий , которые определяются </a:t>
            </a:r>
            <a:r>
              <a:rPr lang="ru-RU" sz="1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ПМПк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Подготовка диагностических документов для ПМПК.</a:t>
            </a:r>
            <a:endParaRPr lang="en-US" sz="1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20"/>
          <p:cNvSpPr/>
          <p:nvPr/>
        </p:nvSpPr>
        <p:spPr>
          <a:xfrm>
            <a:off x="1428728" y="2298880"/>
            <a:ext cx="7430122" cy="903477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kern="0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kern="0" dirty="0">
              <a:solidFill>
                <a:sysClr val="window" lastClr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9089" name="Rectangle 1"/>
          <p:cNvSpPr>
            <a:spLocks noChangeArrowheads="1"/>
          </p:cNvSpPr>
          <p:nvPr/>
        </p:nvSpPr>
        <p:spPr bwMode="auto">
          <a:xfrm>
            <a:off x="1571889" y="2335120"/>
            <a:ext cx="7143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адаптированной образовательной программы: индивидуального учебного плана, учитывающих ИПРА ребенка с инвалидностью</a:t>
            </a:r>
          </a:p>
        </p:txBody>
      </p:sp>
      <p:sp>
        <p:nvSpPr>
          <p:cNvPr id="35" name="Rectangle 1"/>
          <p:cNvSpPr>
            <a:spLocks noChangeArrowheads="1"/>
          </p:cNvSpPr>
          <p:nvPr/>
        </p:nvSpPr>
        <p:spPr bwMode="auto">
          <a:xfrm>
            <a:off x="1500166" y="3526598"/>
            <a:ext cx="7143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Адаптация программ дополнительного образования с учетом потребностей  детей с ОВЗ</a:t>
            </a:r>
          </a:p>
        </p:txBody>
      </p:sp>
      <p:sp>
        <p:nvSpPr>
          <p:cNvPr id="44" name="Rectangle 29"/>
          <p:cNvSpPr/>
          <p:nvPr/>
        </p:nvSpPr>
        <p:spPr>
          <a:xfrm>
            <a:off x="362975" y="3590542"/>
            <a:ext cx="928694" cy="648072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chemeClr val="accent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sz="2400" b="1" kern="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  <a:endParaRPr lang="en-US" sz="2400" b="1" kern="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177" y="195486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85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950" y="195262"/>
            <a:ext cx="8496300" cy="35718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926057" y="1059583"/>
            <a:ext cx="3095702" cy="1564017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381357" y="894848"/>
            <a:ext cx="2628644" cy="35716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2940055" y="2811031"/>
            <a:ext cx="3085410" cy="16554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838685" y="894847"/>
            <a:ext cx="1837373" cy="35716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" y="195486"/>
            <a:ext cx="7740350" cy="43204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0" indent="449263" algn="ctr">
              <a:lnSpc>
                <a:spcPct val="150000"/>
              </a:lnSpc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Компетенция «Художники»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94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61862" y="1150465"/>
            <a:ext cx="2661260" cy="14774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449743" y="1176961"/>
            <a:ext cx="3194968" cy="32480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361862" y="2687951"/>
            <a:ext cx="2661260" cy="1763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3316779" y="1150466"/>
            <a:ext cx="1839309" cy="33010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3" y="195486"/>
            <a:ext cx="7740350" cy="43204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indent="449263" algn="ctr">
              <a:lnSpc>
                <a:spcPct val="150000"/>
              </a:lnSpc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Компетенция «Робототехника»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18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/>
          </a:blip>
          <a:srcRect l="12970" t="16848" r="16394" b="12122"/>
          <a:stretch/>
        </p:blipFill>
        <p:spPr>
          <a:xfrm>
            <a:off x="5868144" y="897564"/>
            <a:ext cx="2530672" cy="19085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67544" y="897565"/>
            <a:ext cx="4392488" cy="20997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" y="195486"/>
            <a:ext cx="7740350" cy="43204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indent="449263" algn="ctr">
              <a:lnSpc>
                <a:spcPct val="150000"/>
              </a:lnSpc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Компетенция «Флористика»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/>
          </a:blip>
          <a:srcRect t="4727" r="484" b="8848"/>
          <a:stretch/>
        </p:blipFill>
        <p:spPr>
          <a:xfrm>
            <a:off x="2987824" y="2625757"/>
            <a:ext cx="3456384" cy="2251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1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szoom\Desktop\IMG_99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843558"/>
            <a:ext cx="4104456" cy="20522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387" name="Picture 3" descr="C:\Users\szoom\Desktop\IMG_99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843558"/>
            <a:ext cx="4392488" cy="20522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390" name="Picture 6" descr="C:\Users\szoom\Desktop\IMG_9193.JPG"/>
          <p:cNvPicPr>
            <a:picLocks noChangeAspect="1" noChangeArrowheads="1"/>
          </p:cNvPicPr>
          <p:nvPr/>
        </p:nvPicPr>
        <p:blipFill>
          <a:blip r:embed="rId4" cstate="print"/>
          <a:srcRect l="18391"/>
          <a:stretch>
            <a:fillRect/>
          </a:stretch>
        </p:blipFill>
        <p:spPr bwMode="auto">
          <a:xfrm>
            <a:off x="6300192" y="3057804"/>
            <a:ext cx="2556284" cy="1728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391" name="Picture 7" descr="C:\Users\szoom\Desktop\IMG_95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9" y="3057804"/>
            <a:ext cx="3348373" cy="1728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392" name="Picture 8" descr="C:\Users\szoom\Desktop\IMG_9240.JPG"/>
          <p:cNvPicPr>
            <a:picLocks noChangeAspect="1" noChangeArrowheads="1"/>
          </p:cNvPicPr>
          <p:nvPr/>
        </p:nvPicPr>
        <p:blipFill>
          <a:blip r:embed="rId6" cstate="print"/>
          <a:srcRect l="26633"/>
          <a:stretch>
            <a:fillRect/>
          </a:stretch>
        </p:blipFill>
        <p:spPr bwMode="auto">
          <a:xfrm>
            <a:off x="179512" y="3057804"/>
            <a:ext cx="2520280" cy="17175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" y="141480"/>
            <a:ext cx="7740350" cy="48605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indent="449263" algn="ctr">
              <a:lnSpc>
                <a:spcPct val="150000"/>
              </a:lnSpc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«Билет в будущее»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94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Абилимпикс </a:t>
            </a:r>
            <a:r>
              <a:rPr lang="ru-RU" dirty="0" err="1" smtClean="0"/>
              <a:t>рФ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8166927"/>
              </p:ext>
            </p:extLst>
          </p:nvPr>
        </p:nvGraphicFramePr>
        <p:xfrm>
          <a:off x="648073" y="1275606"/>
          <a:ext cx="7956375" cy="3456384"/>
        </p:xfrm>
        <a:graphic>
          <a:graphicData uri="http://schemas.openxmlformats.org/drawingml/2006/table">
            <a:tbl>
              <a:tblPr firstRow="1" firstCol="1" bandRow="1">
                <a:tableStyleId>{69C7853C-536D-4A76-A0AE-DD22124D55A5}</a:tableStyleId>
              </a:tblPr>
              <a:tblGrid>
                <a:gridCol w="953379"/>
                <a:gridCol w="1720414"/>
                <a:gridCol w="2825466"/>
                <a:gridCol w="2457116"/>
              </a:tblGrid>
              <a:tr h="1580372">
                <a:tc>
                  <a:txBody>
                    <a:bodyPr/>
                    <a:lstStyle/>
                    <a:p>
                      <a:pPr marL="4763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№п/п</a:t>
                      </a:r>
                      <a:endParaRPr lang="ru-RU" sz="1500" b="1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763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Годы</a:t>
                      </a:r>
                      <a:endParaRPr lang="ru-RU" sz="1500" b="1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763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Количество ПОО</a:t>
                      </a:r>
                      <a:endParaRPr lang="ru-RU" sz="1500" b="1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763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Количество обучающихся</a:t>
                      </a:r>
                      <a:endParaRPr lang="ru-RU" sz="1500" b="1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6900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500" b="1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2015</a:t>
                      </a:r>
                      <a:endParaRPr lang="ru-RU" sz="1500" b="1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1500" b="1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  <a:endParaRPr lang="ru-RU" sz="1500" b="1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46900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500" b="1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2016</a:t>
                      </a:r>
                      <a:endParaRPr lang="ru-RU" sz="1500" b="1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ru-RU" sz="1500" b="1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  <a:endParaRPr lang="ru-RU" sz="1500" b="1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46900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500" b="1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2017</a:t>
                      </a:r>
                      <a:endParaRPr lang="ru-RU" sz="1500" b="1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22</a:t>
                      </a:r>
                      <a:endParaRPr lang="ru-RU" sz="1500" b="1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  <a:endParaRPr lang="ru-RU" sz="1500" b="1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46900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1500" b="1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2018</a:t>
                      </a:r>
                      <a:endParaRPr lang="ru-RU" sz="1500" b="1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39</a:t>
                      </a:r>
                      <a:endParaRPr lang="ru-RU" sz="1500" b="1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135</a:t>
                      </a:r>
                      <a:endParaRPr lang="ru-RU" sz="1500" b="1" dirty="0"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199188"/>
            <a:ext cx="7740352" cy="8771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7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Участники Региональных чемпионатов по профессиональному мастерству среди инвалидов и лиц с ограниченными возможностями здоровья «Абилимпикс» в категории «Студенты»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89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C:\Users\szoom\Desktop\IMG_20181121_1306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239602"/>
            <a:ext cx="3552395" cy="19982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263960"/>
            <a:ext cx="2664296" cy="20278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 descr="C:\Users\szoom\Desktop\abi1-1.png"/>
          <p:cNvPicPr>
            <a:picLocks noChangeAspect="1" noChangeArrowheads="1"/>
          </p:cNvPicPr>
          <p:nvPr/>
        </p:nvPicPr>
        <p:blipFill>
          <a:blip r:embed="rId4" cstate="print"/>
          <a:srcRect t="8064" r="209" b="11297"/>
          <a:stretch>
            <a:fillRect/>
          </a:stretch>
        </p:blipFill>
        <p:spPr bwMode="auto">
          <a:xfrm>
            <a:off x="2195736" y="2766499"/>
            <a:ext cx="4680520" cy="21275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105330"/>
            <a:ext cx="7740352" cy="10156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IV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Национальный чемпионат по профессиональному мастерству среди инвалидов и лиц с ограниченными возможностями здоровья «Абилимпикс»</a:t>
            </a:r>
            <a:endParaRPr lang="ru-RU" b="1" dirty="0">
              <a:solidFill>
                <a:schemeClr val="tx2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7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szoom\Desktop\abi1-1.jpg"/>
          <p:cNvPicPr>
            <a:picLocks noChangeAspect="1" noChangeArrowheads="1"/>
          </p:cNvPicPr>
          <p:nvPr/>
        </p:nvPicPr>
        <p:blipFill>
          <a:blip r:embed="rId2" cstate="print"/>
          <a:srcRect b="25363"/>
          <a:stretch>
            <a:fillRect/>
          </a:stretch>
        </p:blipFill>
        <p:spPr bwMode="auto">
          <a:xfrm>
            <a:off x="5580112" y="1221600"/>
            <a:ext cx="2664296" cy="19249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3" descr="C:\Users\szoom\Desktop\Новая папка\IMG-20181124-WA0000.jpg"/>
          <p:cNvPicPr>
            <a:picLocks noChangeAspect="1" noChangeArrowheads="1"/>
          </p:cNvPicPr>
          <p:nvPr/>
        </p:nvPicPr>
        <p:blipFill>
          <a:blip r:embed="rId3" cstate="print"/>
          <a:srcRect l="10728" r="15924" b="-317"/>
          <a:stretch>
            <a:fillRect/>
          </a:stretch>
        </p:blipFill>
        <p:spPr bwMode="auto">
          <a:xfrm>
            <a:off x="5076056" y="3219823"/>
            <a:ext cx="3096344" cy="17865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 descr="C:\Users\szoom\Desktop\IMG-20181121-WA0000.jpg"/>
          <p:cNvPicPr>
            <a:picLocks noChangeAspect="1" noChangeArrowheads="1"/>
          </p:cNvPicPr>
          <p:nvPr/>
        </p:nvPicPr>
        <p:blipFill>
          <a:blip r:embed="rId4" cstate="print"/>
          <a:srcRect l="5717" t="18803" b="11849"/>
          <a:stretch>
            <a:fillRect/>
          </a:stretch>
        </p:blipFill>
        <p:spPr bwMode="auto">
          <a:xfrm>
            <a:off x="418199" y="1233112"/>
            <a:ext cx="4801873" cy="1986710"/>
          </a:xfrm>
          <a:prstGeom prst="round2DiagRect">
            <a:avLst>
              <a:gd name="adj1" fmla="val 16667"/>
              <a:gd name="adj2" fmla="val 4045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0" y="105330"/>
            <a:ext cx="7740352" cy="10156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IV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Национальный чемпионат по профессиональному мастерству среди инвалидов и лиц с ограниченными возможностями здоровья «Абилимпикс»</a:t>
            </a:r>
            <a:endParaRPr lang="ru-RU" b="1" dirty="0">
              <a:solidFill>
                <a:schemeClr val="tx2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  <p:pic>
        <p:nvPicPr>
          <p:cNvPr id="6" name="Picture 2" descr="C:\Users\szoom\Desktop\IMG-20181123-WA0012.jpg"/>
          <p:cNvPicPr>
            <a:picLocks noChangeAspect="1" noChangeArrowheads="1"/>
          </p:cNvPicPr>
          <p:nvPr/>
        </p:nvPicPr>
        <p:blipFill>
          <a:blip r:embed="rId5" cstate="print"/>
          <a:srcRect b="10163"/>
          <a:stretch>
            <a:fillRect/>
          </a:stretch>
        </p:blipFill>
        <p:spPr bwMode="auto">
          <a:xfrm>
            <a:off x="1115616" y="3297124"/>
            <a:ext cx="3312368" cy="17048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58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05978"/>
            <a:ext cx="7740352" cy="114163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17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Информация об образовательных организациях, </a:t>
            </a:r>
            <a:br>
              <a:rPr lang="ru-RU" sz="17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ru-RU" sz="17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принявших участие в </a:t>
            </a:r>
            <a:r>
              <a:rPr lang="en-US" sz="17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IV </a:t>
            </a:r>
            <a:r>
              <a:rPr lang="ru-RU" sz="17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Национальном чемпионате по профессиональному мастерству среди людей с инвалидностью и ограниченными возможностями здоровья «</a:t>
            </a:r>
            <a:r>
              <a:rPr lang="ru-RU" sz="17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Абилимпикс</a:t>
            </a:r>
            <a:r>
              <a:rPr lang="ru-RU" sz="17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»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39552" y="1620366"/>
          <a:ext cx="8136904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74489"/>
                <a:gridCol w="1162415"/>
              </a:tblGrid>
              <a:tr h="252000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МБОУ Башкирская гимназия №25 ГО г. Салават </a:t>
                      </a:r>
                      <a:endParaRPr lang="ru-RU" sz="1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I </a:t>
                      </a: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место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ГБОУ Уфимская коррекционная школа-интернат для обучающихся 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 ОВЗ №92 </a:t>
                      </a:r>
                      <a:endParaRPr lang="ru-RU" sz="1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II</a:t>
                      </a: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место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ГБОУ </a:t>
                      </a:r>
                      <a:r>
                        <a:rPr lang="ru-RU" sz="1400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Илишевская</a:t>
                      </a:r>
                      <a:r>
                        <a:rPr lang="ru-RU" sz="1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коррекционная школа-интернат для обучающихся с ОВЗ </a:t>
                      </a:r>
                      <a:endParaRPr lang="ru-RU" sz="1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III</a:t>
                      </a: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место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37 место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ГБОУ Уфимская коррекционная школа-интернат для обучающихся 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 ОВЗ №59 </a:t>
                      </a:r>
                      <a:endParaRPr lang="ru-RU" sz="1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III</a:t>
                      </a: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место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VII</a:t>
                      </a: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место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ГБОУ Уфимская коррекционная школа-интернат для обучающихся 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 нарушениями опорно-двигательного аппарата №13 </a:t>
                      </a:r>
                      <a:endParaRPr lang="ru-RU" sz="1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III</a:t>
                      </a: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место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МБУ ДО «Станция юных техников» г. Сибай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IV </a:t>
                      </a:r>
                      <a:r>
                        <a:rPr lang="ru-RU" sz="1400" b="1" kern="1200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место</a:t>
                      </a:r>
                      <a:endParaRPr lang="ru-RU" sz="1400" b="1" kern="1200" dirty="0">
                        <a:solidFill>
                          <a:srgbClr val="FF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ГБОУ  </a:t>
                      </a:r>
                      <a:r>
                        <a:rPr lang="ru-RU" sz="1400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Белебеевская</a:t>
                      </a:r>
                      <a:r>
                        <a:rPr lang="ru-RU" sz="1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коррекционная школа для обучающихся с ОВЗ</a:t>
                      </a:r>
                      <a:endParaRPr lang="ru-RU" sz="1400" dirty="0"/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IV </a:t>
                      </a:r>
                      <a:r>
                        <a:rPr lang="ru-RU" sz="1400" b="1" kern="1200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место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ГБОУ Уфимская коррекционная школа-интернат № 63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IX </a:t>
                      </a:r>
                      <a:r>
                        <a:rPr lang="ru-RU" sz="1400" b="1" kern="1200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место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82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05978"/>
            <a:ext cx="7740352" cy="142966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17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Информация об образовательных организациях, </a:t>
            </a:r>
            <a:br>
              <a:rPr lang="ru-RU" sz="17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7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предоставивших заявки на участие в </a:t>
            </a:r>
            <a:r>
              <a:rPr lang="en-US" sz="17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 </a:t>
            </a:r>
            <a:r>
              <a:rPr lang="ru-RU" sz="17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региональном отборочном этапе Национального чемпионата по профессиональному мастерству среди людей с инвалидностью и ограниченными возможностями здоровья «</a:t>
            </a:r>
            <a:r>
              <a:rPr lang="ru-RU" sz="1700" b="1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Абилимпикс</a:t>
            </a:r>
            <a:r>
              <a:rPr lang="ru-RU" sz="17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419622"/>
            <a:ext cx="8640960" cy="38344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lvl="0" indent="-228600">
              <a:buFont typeface="+mj-lt"/>
              <a:buAutoNum type="arabicPeriod"/>
            </a:pPr>
            <a:r>
              <a:rPr 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МБОУ Башкирская гимназия №25 ГО г. Салават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ГБОУ  </a:t>
            </a:r>
            <a:r>
              <a:rPr lang="ru-RU" sz="1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Белебеевская</a:t>
            </a:r>
            <a:r>
              <a:rPr 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коррекционная школа для обучающихся с ОВЗ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ГБОУ  Республиканский центр дистанционного образования г. Стерлитамак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ГБОУ Воскресенская коррекционная школа-интернат для обучающихся с ОВЗ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ГБОУ </a:t>
            </a:r>
            <a:r>
              <a:rPr lang="ru-RU" sz="1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Ермолаевская</a:t>
            </a:r>
            <a:r>
              <a:rPr 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коррекционная школа-интернат для ОВЗ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ГБОУ </a:t>
            </a:r>
            <a:r>
              <a:rPr lang="ru-RU" sz="1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Зилаирская</a:t>
            </a:r>
            <a:r>
              <a:rPr 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коррекционная школа-интернат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ГБОУ </a:t>
            </a:r>
            <a:r>
              <a:rPr lang="ru-RU" sz="1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Илишевская</a:t>
            </a:r>
            <a:r>
              <a:rPr 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коррекционная школа-интернат для обучающихся с ОВЗ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ГБОУ </a:t>
            </a:r>
            <a:r>
              <a:rPr lang="ru-RU" sz="1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Нефтекамская</a:t>
            </a:r>
            <a:r>
              <a:rPr 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коррекционная школа-интернат для обучающихся с ОВЗ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ГБОУ </a:t>
            </a:r>
            <a:r>
              <a:rPr lang="ru-RU" sz="1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Салаватская</a:t>
            </a:r>
            <a:r>
              <a:rPr 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коррекционная школа-интернат для обучающихся с ОВЗ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ГБОУ </a:t>
            </a:r>
            <a:r>
              <a:rPr lang="ru-RU" sz="1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Сибайская</a:t>
            </a:r>
            <a:r>
              <a:rPr 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коррекционная школа для обучающихся с ОВЗ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ГБОУ </a:t>
            </a:r>
            <a:r>
              <a:rPr lang="ru-RU" sz="1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Стерлибашевская</a:t>
            </a:r>
            <a:r>
              <a:rPr 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коррекционная школа-интернат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ГБОУ </a:t>
            </a:r>
            <a:r>
              <a:rPr lang="ru-RU" sz="1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Стерлитамакская</a:t>
            </a:r>
            <a:r>
              <a:rPr 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коррекционная школа №25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ГБОУ </a:t>
            </a:r>
            <a:r>
              <a:rPr lang="ru-RU" sz="1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Туймазинская</a:t>
            </a:r>
            <a:r>
              <a:rPr 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коррекционная школа-интернат №2</a:t>
            </a:r>
          </a:p>
          <a:p>
            <a:pPr algn="ctr"/>
            <a:endParaRPr lang="ru-RU" sz="12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76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419622"/>
            <a:ext cx="8640960" cy="34743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buFont typeface="+mj-lt"/>
              <a:buAutoNum type="arabicPeriod" startAt="14"/>
            </a:pPr>
            <a:r>
              <a:rPr 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ГБОУ Уфимская коррекционная школа-интернат № 63</a:t>
            </a:r>
          </a:p>
          <a:p>
            <a:pPr marL="342900" lvl="0" indent="-342900">
              <a:buFont typeface="+mj-lt"/>
              <a:buAutoNum type="arabicPeriod" startAt="14"/>
            </a:pPr>
            <a:r>
              <a:rPr 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ГБОУ Уфимская коррекционная школа-интернат №13 с НОДА</a:t>
            </a:r>
          </a:p>
          <a:p>
            <a:pPr marL="342900" lvl="0" indent="-342900">
              <a:buFont typeface="+mj-lt"/>
              <a:buAutoNum type="arabicPeriod" startAt="14"/>
            </a:pPr>
            <a:r>
              <a:rPr 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ГБОУ Уфимская коррекционная школа-интернат для обучающихся с ОВЗ №59</a:t>
            </a:r>
          </a:p>
          <a:p>
            <a:pPr marL="342900" lvl="0" indent="-342900">
              <a:buFont typeface="+mj-lt"/>
              <a:buAutoNum type="arabicPeriod" startAt="14"/>
            </a:pPr>
            <a:r>
              <a:rPr 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ГБОУ Уфимская коррекционная школа-интернат для обучающихся с ОВЗ №92</a:t>
            </a:r>
          </a:p>
          <a:p>
            <a:pPr marL="342900" lvl="0" indent="-342900">
              <a:buFont typeface="+mj-lt"/>
              <a:buAutoNum type="arabicPeriod" startAt="14"/>
            </a:pPr>
            <a:r>
              <a:rPr 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МАОУ ДОД  Дом детского творчества с. </a:t>
            </a:r>
            <a:r>
              <a:rPr lang="ru-RU" sz="1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Акъяр</a:t>
            </a:r>
            <a:r>
              <a:rPr 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  </a:t>
            </a:r>
            <a:r>
              <a:rPr lang="ru-RU" sz="1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Хайбуллинского</a:t>
            </a:r>
            <a:r>
              <a:rPr 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района</a:t>
            </a:r>
          </a:p>
          <a:p>
            <a:pPr marL="342900" lvl="0" indent="-342900">
              <a:buFont typeface="+mj-lt"/>
              <a:buAutoNum type="arabicPeriod" startAt="14"/>
            </a:pPr>
            <a:r>
              <a:rPr 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МАОУ СОШ № 2 с. </a:t>
            </a:r>
            <a:r>
              <a:rPr lang="ru-RU" sz="1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Акъяр</a:t>
            </a:r>
            <a:r>
              <a:rPr 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Хайбуллинского</a:t>
            </a:r>
            <a:r>
              <a:rPr 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района</a:t>
            </a:r>
          </a:p>
          <a:p>
            <a:pPr marL="342900" lvl="0" indent="-342900">
              <a:buFont typeface="+mj-lt"/>
              <a:buAutoNum type="arabicPeriod" startAt="14"/>
            </a:pPr>
            <a:r>
              <a:rPr 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МБОУ Башкирская гимназия  №25 г. Салават</a:t>
            </a:r>
          </a:p>
          <a:p>
            <a:pPr marL="342900" lvl="0" indent="-342900">
              <a:buFont typeface="+mj-lt"/>
              <a:buAutoNum type="arabicPeriod" startAt="14"/>
            </a:pPr>
            <a:r>
              <a:rPr 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МБОУ СОШ №15 ГО г. Салават</a:t>
            </a:r>
          </a:p>
          <a:p>
            <a:pPr marL="342900" lvl="0" indent="-342900">
              <a:buFont typeface="+mj-lt"/>
              <a:buAutoNum type="arabicPeriod" startAt="14"/>
            </a:pPr>
            <a:r>
              <a:rPr 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МБОУ СОШ №19 г. Ишимбай</a:t>
            </a:r>
          </a:p>
          <a:p>
            <a:pPr marL="342900" lvl="0" indent="-342900">
              <a:buFont typeface="+mj-lt"/>
              <a:buAutoNum type="arabicPeriod" startAt="14"/>
            </a:pPr>
            <a:r>
              <a:rPr 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МБОУ СОШ   № 87 г. Уфа</a:t>
            </a:r>
          </a:p>
          <a:p>
            <a:pPr marL="342900" lvl="0" indent="-342900">
              <a:buFont typeface="+mj-lt"/>
              <a:buAutoNum type="arabicPeriod" startAt="14"/>
            </a:pPr>
            <a:r>
              <a:rPr 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МБУ ДО «Станция юных техников» г. Сибай</a:t>
            </a:r>
          </a:p>
          <a:p>
            <a:pPr marL="342900" lvl="0" indent="-342900">
              <a:buFont typeface="+mj-lt"/>
              <a:buAutoNum type="arabicPeriod" startAt="14"/>
            </a:pPr>
            <a:r>
              <a:rPr 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МОБУ СОШ </a:t>
            </a:r>
            <a:r>
              <a:rPr lang="ru-RU" sz="1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с.Прибельский</a:t>
            </a:r>
            <a:r>
              <a:rPr 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Кармаскалинского</a:t>
            </a:r>
            <a:r>
              <a:rPr 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района Республики Башкортостан</a:t>
            </a:r>
            <a:endParaRPr lang="ru-RU" sz="12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0" y="205978"/>
            <a:ext cx="7740352" cy="142966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17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Информация об образовательных организациях, </a:t>
            </a:r>
            <a:br>
              <a:rPr lang="ru-RU" sz="17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7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предоставивших заявки на участие в </a:t>
            </a:r>
            <a:r>
              <a:rPr lang="en-US" sz="17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 </a:t>
            </a:r>
            <a:r>
              <a:rPr lang="ru-RU" sz="17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региональном отборочном этапе Национального чемпионата по профессиональному мастерству среди людей с инвалидностью и ограниченными возможностями здоровья «</a:t>
            </a:r>
            <a:r>
              <a:rPr lang="ru-RU" sz="1700" b="1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Абилимпикс</a:t>
            </a:r>
            <a:r>
              <a:rPr lang="ru-RU" sz="17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23864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23478"/>
            <a:ext cx="5915000" cy="58357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itchFamily="34" charset="0"/>
              </a:rPr>
              <a:t>Поддержка</a:t>
            </a:r>
            <a:r>
              <a:rPr lang="ru-RU" sz="3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203599"/>
            <a:ext cx="5436093" cy="3312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s://st2.depositphotos.com/2923727/9400/i/950/depositphotos_94003222-stock-photo-blind-man-using-a-walki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09095"/>
            <a:ext cx="2712227" cy="3306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177" y="195486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61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4320"/>
            <a:ext cx="7740352" cy="85725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17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Ресурсный учебно-методический центр по обучению инвалидов и лиц с ограниченными возможностями здоровья в системе среднего профессионального образования</a:t>
            </a:r>
          </a:p>
        </p:txBody>
      </p:sp>
      <p:pic>
        <p:nvPicPr>
          <p:cNvPr id="1026" name="Picture 2" descr="E:\РУМЦ\Логотип РУМЦ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4" y="1275606"/>
            <a:ext cx="2448272" cy="183620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051720" y="999043"/>
            <a:ext cx="4968552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Сайт – </a:t>
            </a:r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rumcskoipt.ru</a:t>
            </a:r>
            <a:endParaRPr lang="ru-RU" sz="24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7" descr="C:\Users\szoom\Downloads\Скриншот 24-10-2018 1836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1545637"/>
            <a:ext cx="2736910" cy="14581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5" descr="E:\РУМЦ\Фото оборудования\2\IMG_76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3381840"/>
            <a:ext cx="2808312" cy="14041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6" descr="E:\РУМЦ\Фото оборудования\2\IMG_76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3381841"/>
            <a:ext cx="2808312" cy="14041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4" descr="E:\РУМЦ\Фото оборудования\2\IMG_76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3381840"/>
            <a:ext cx="2808314" cy="14041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8" descr="C:\Users\szoom\Downloads\_MG_008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1491630"/>
            <a:ext cx="3096344" cy="15481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0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51520" y="3435846"/>
            <a:ext cx="8640960" cy="164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ru-RU" sz="2800" b="1" dirty="0">
                <a:solidFill>
                  <a:srgbClr val="002060"/>
                </a:solidFill>
                <a:latin typeface="Arial" charset="0"/>
              </a:rPr>
              <a:t>Дискуссионная площадка </a:t>
            </a:r>
            <a:r>
              <a:rPr lang="ru-RU" sz="2800" b="1" dirty="0" smtClean="0">
                <a:solidFill>
                  <a:srgbClr val="002060"/>
                </a:solidFill>
                <a:latin typeface="Arial" charset="0"/>
              </a:rPr>
              <a:t>№ </a:t>
            </a:r>
            <a:r>
              <a:rPr lang="en-US" sz="2800" b="1" dirty="0" smtClean="0">
                <a:solidFill>
                  <a:srgbClr val="002060"/>
                </a:solidFill>
                <a:latin typeface="Arial" charset="0"/>
              </a:rPr>
              <a:t>2</a:t>
            </a:r>
            <a:endParaRPr lang="ru-RU" sz="2800" b="1" dirty="0" smtClean="0">
              <a:solidFill>
                <a:srgbClr val="002060"/>
              </a:solidFill>
              <a:latin typeface="Arial" charset="0"/>
            </a:endParaRPr>
          </a:p>
          <a:p>
            <a:pPr algn="ctr" eaLnBrk="1" hangingPunct="1">
              <a:lnSpc>
                <a:spcPct val="12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Arial" charset="0"/>
              </a:rPr>
              <a:t>«Равные образовательные возможности </a:t>
            </a:r>
            <a:endParaRPr lang="en-US" sz="2800" b="1" dirty="0" smtClean="0">
              <a:solidFill>
                <a:srgbClr val="002060"/>
              </a:solidFill>
              <a:latin typeface="Arial" charset="0"/>
            </a:endParaRPr>
          </a:p>
          <a:p>
            <a:pPr algn="ctr" eaLnBrk="1" hangingPunct="1">
              <a:lnSpc>
                <a:spcPct val="12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Arial" charset="0"/>
              </a:rPr>
              <a:t>для каждого»</a:t>
            </a:r>
            <a:endParaRPr lang="ru-RU" sz="2800" b="1" dirty="0">
              <a:solidFill>
                <a:srgbClr val="002060"/>
              </a:solidFill>
              <a:latin typeface="Arial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648" y="195486"/>
            <a:ext cx="5826704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60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3999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51670"/>
            <a:ext cx="3237057" cy="1800000"/>
          </a:xfrm>
          <a:prstGeom prst="rect">
            <a:avLst/>
          </a:prstGeom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251520" y="1419622"/>
            <a:ext cx="7902549" cy="1323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4000" b="1" dirty="0" smtClean="0">
                <a:solidFill>
                  <a:schemeClr val="tx2"/>
                </a:solidFill>
                <a:latin typeface="Arial" charset="0"/>
              </a:rPr>
              <a:t>МУСТАЕВА</a:t>
            </a:r>
            <a:endParaRPr lang="en-US" sz="4000" b="1" dirty="0" smtClean="0">
              <a:solidFill>
                <a:schemeClr val="tx2"/>
              </a:solidFill>
              <a:latin typeface="Arial" charset="0"/>
            </a:endParaRPr>
          </a:p>
          <a:p>
            <a:pPr eaLnBrk="1" hangingPunct="1"/>
            <a:r>
              <a:rPr lang="ru-RU" sz="4000" b="1" dirty="0" smtClean="0">
                <a:solidFill>
                  <a:schemeClr val="tx2"/>
                </a:solidFill>
                <a:latin typeface="Arial" charset="0"/>
              </a:rPr>
              <a:t>Елена </a:t>
            </a:r>
            <a:r>
              <a:rPr lang="ru-RU" sz="4000" b="1" dirty="0" err="1">
                <a:solidFill>
                  <a:schemeClr val="tx2"/>
                </a:solidFill>
                <a:latin typeface="Arial" charset="0"/>
              </a:rPr>
              <a:t>Рафаэльевна</a:t>
            </a:r>
            <a:endParaRPr lang="ru-RU" sz="4000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51520" y="4096700"/>
            <a:ext cx="8640960" cy="923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800" b="1" dirty="0" err="1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канд.пед.наук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, доцент, заведующий кафедрой специальной педагогики и психологии Института педагогики ФГБОУ ВПО «Башкирский государственный педагогический университет им. М. </a:t>
            </a:r>
            <a:r>
              <a:rPr lang="ru-RU" sz="1800" b="1" dirty="0" err="1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Акмуллы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»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539552" y="2852239"/>
            <a:ext cx="7902549" cy="707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b="1" dirty="0">
                <a:solidFill>
                  <a:schemeClr val="tx2"/>
                </a:solidFill>
                <a:latin typeface="Arial" charset="0"/>
              </a:rPr>
              <a:t>Профессиональная подготовка </a:t>
            </a:r>
            <a:r>
              <a:rPr lang="ru-RU" b="1" dirty="0" smtClean="0">
                <a:solidFill>
                  <a:schemeClr val="tx2"/>
                </a:solidFill>
                <a:latin typeface="Arial" charset="0"/>
              </a:rPr>
              <a:t>педагога</a:t>
            </a:r>
            <a:endParaRPr lang="en-US" b="1" dirty="0" smtClean="0">
              <a:solidFill>
                <a:schemeClr val="tx2"/>
              </a:solidFill>
              <a:latin typeface="Arial" charset="0"/>
            </a:endParaRPr>
          </a:p>
          <a:p>
            <a:pPr algn="ctr" eaLnBrk="1" hangingPunct="1"/>
            <a:r>
              <a:rPr lang="ru-RU" b="1" dirty="0" smtClean="0">
                <a:solidFill>
                  <a:schemeClr val="tx2"/>
                </a:solidFill>
                <a:latin typeface="Arial" charset="0"/>
              </a:rPr>
              <a:t>инклюзивного </a:t>
            </a:r>
            <a:r>
              <a:rPr lang="ru-RU" b="1" dirty="0">
                <a:solidFill>
                  <a:schemeClr val="tx2"/>
                </a:solidFill>
                <a:latin typeface="Arial" charset="0"/>
              </a:rPr>
              <a:t>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42225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51520" y="3435846"/>
            <a:ext cx="8640960" cy="164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ru-RU" sz="2800" b="1" dirty="0">
                <a:solidFill>
                  <a:srgbClr val="002060"/>
                </a:solidFill>
                <a:latin typeface="Arial" charset="0"/>
              </a:rPr>
              <a:t>Дискуссионная площадка </a:t>
            </a:r>
            <a:r>
              <a:rPr lang="ru-RU" sz="2800" b="1" dirty="0" smtClean="0">
                <a:solidFill>
                  <a:srgbClr val="002060"/>
                </a:solidFill>
                <a:latin typeface="Arial" charset="0"/>
              </a:rPr>
              <a:t>№ </a:t>
            </a:r>
            <a:r>
              <a:rPr lang="en-US" sz="2800" b="1" dirty="0" smtClean="0">
                <a:solidFill>
                  <a:srgbClr val="002060"/>
                </a:solidFill>
                <a:latin typeface="Arial" charset="0"/>
              </a:rPr>
              <a:t>2</a:t>
            </a:r>
            <a:endParaRPr lang="ru-RU" sz="2800" b="1" dirty="0" smtClean="0">
              <a:solidFill>
                <a:srgbClr val="002060"/>
              </a:solidFill>
              <a:latin typeface="Arial" charset="0"/>
            </a:endParaRPr>
          </a:p>
          <a:p>
            <a:pPr algn="ctr" eaLnBrk="1" hangingPunct="1">
              <a:lnSpc>
                <a:spcPct val="12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Arial" charset="0"/>
              </a:rPr>
              <a:t>«Равные образовательные возможности </a:t>
            </a:r>
            <a:endParaRPr lang="en-US" sz="2800" b="1" dirty="0" smtClean="0">
              <a:solidFill>
                <a:srgbClr val="002060"/>
              </a:solidFill>
              <a:latin typeface="Arial" charset="0"/>
            </a:endParaRPr>
          </a:p>
          <a:p>
            <a:pPr algn="ctr" eaLnBrk="1" hangingPunct="1">
              <a:lnSpc>
                <a:spcPct val="12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Arial" charset="0"/>
              </a:rPr>
              <a:t>для каждого»</a:t>
            </a:r>
            <a:endParaRPr lang="ru-RU" sz="2800" b="1" dirty="0">
              <a:solidFill>
                <a:srgbClr val="002060"/>
              </a:solidFill>
              <a:latin typeface="Arial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648" y="195486"/>
            <a:ext cx="5826704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6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3999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51670"/>
            <a:ext cx="3237057" cy="1800000"/>
          </a:xfrm>
          <a:prstGeom prst="rect">
            <a:avLst/>
          </a:prstGeom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251520" y="1419622"/>
            <a:ext cx="7902549" cy="1323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4000" b="1" dirty="0" smtClean="0">
                <a:solidFill>
                  <a:schemeClr val="tx2"/>
                </a:solidFill>
                <a:latin typeface="Arial" charset="0"/>
              </a:rPr>
              <a:t>АМЕКАЧЕВА</a:t>
            </a:r>
          </a:p>
          <a:p>
            <a:pPr eaLnBrk="1" hangingPunct="1"/>
            <a:r>
              <a:rPr lang="ru-RU" sz="4000" b="1" dirty="0" smtClean="0">
                <a:solidFill>
                  <a:schemeClr val="tx2"/>
                </a:solidFill>
                <a:latin typeface="Arial" charset="0"/>
              </a:rPr>
              <a:t>Лилия </a:t>
            </a:r>
            <a:r>
              <a:rPr lang="ru-RU" sz="4000" b="1" dirty="0" err="1" smtClean="0">
                <a:solidFill>
                  <a:schemeClr val="tx2"/>
                </a:solidFill>
                <a:latin typeface="Arial" charset="0"/>
              </a:rPr>
              <a:t>Фаиловна</a:t>
            </a:r>
            <a:endParaRPr lang="ru-RU" sz="4000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51520" y="4011910"/>
            <a:ext cx="8640960" cy="646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Директор ГБОУ УКШИ №28 </a:t>
            </a:r>
          </a:p>
          <a:p>
            <a:pPr algn="ctr" eaLnBrk="1" hangingPunct="1"/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для слепых и слабовидящих обучающихся</a:t>
            </a:r>
            <a:endParaRPr lang="ru-RU" sz="1800" b="1" dirty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33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03648" y="1415554"/>
            <a:ext cx="607223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Практические кейсы, необходимые педагогу при работе с детьми с нарушениями зрения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62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71472" y="955630"/>
            <a:ext cx="72866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	Федеральный закон от 29.12.2012 N 273-ФЗ (ред. от 23.07.2013) "Об образовании в Российской Федерации"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Инклюзивное образование - обеспечение равного доступа к образованию для всех обучающихся с учетом разнообразия особых образовательных потребностей и индивидуальных возможностей;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	Обучающийся с ограниченными возможностями здоровья (ОВЗ) - физическое лицо, имеющее недостатки в физическом и (или) психологическом развитии, подтвержденные </a:t>
            </a:r>
            <a:r>
              <a:rPr lang="ru-RU" b="1" dirty="0" err="1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психолого-медико-педагогической</a:t>
            </a:r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комиссией (ПМПК) и препятствующие получению образования без создания специальных условий.</a:t>
            </a:r>
            <a:endParaRPr lang="ru-RU" sz="36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56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71472" y="428610"/>
            <a:ext cx="72866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	</a:t>
            </a:r>
            <a:endParaRPr lang="ru-RU" sz="3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357158" y="301168"/>
            <a:ext cx="8001056" cy="4862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I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.Знание  диагнозов своих обучающихся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solidFill>
                <a:schemeClr val="tx2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II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.Знание индивидуальных психофизических особенностей ребенка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 н</a:t>
            </a:r>
            <a:r>
              <a:rPr lang="ru-RU" sz="1400" b="1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рушением зрения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solidFill>
                <a:schemeClr val="tx2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III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Знание современных педагогических технологий, эффективных приемов и методов обучения слепых и с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лабовидящих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детей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solidFill>
                <a:schemeClr val="tx2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IV</a:t>
            </a:r>
            <a:r>
              <a:rPr lang="ru-RU" sz="1400" b="1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 Помощь в активном включении детей с нарушениями зрения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 современную развивающуюся информационно-коммуникативную среду;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V.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Изучение и знание семейно-бытовых, материальных, культурных, социальных, психологических условий жизни и развития ребенка,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solidFill>
                <a:schemeClr val="tx2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VI.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Осуществление постоянной работы по овладению обучающимися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навыками речевой и неречевой коммуникации, ориентировки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пространстве, социально-бытовой ориентировки, трудности формирования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которых мешают детям развивать самостоятельность и самодостаточность;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solidFill>
                <a:schemeClr val="tx2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VII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Поддержка связи обучающихся с общественными организациями,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занимающимися социализацией и реабилитацией слепых и слабовидящих.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69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14481" y="142858"/>
            <a:ext cx="51435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 smtClean="0"/>
          </a:p>
        </p:txBody>
      </p:sp>
      <p:sp>
        <p:nvSpPr>
          <p:cNvPr id="21" name="Содержимое 2"/>
          <p:cNvSpPr txBox="1">
            <a:spLocks/>
          </p:cNvSpPr>
          <p:nvPr/>
        </p:nvSpPr>
        <p:spPr>
          <a:xfrm>
            <a:off x="172536" y="267494"/>
            <a:ext cx="8503920" cy="5813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b="1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I</a:t>
            </a:r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.Знание  диагнозов обучающихся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Классификация подкатегорий по степени нарушения зрения и зрительных возможностей В.З. Денискиной: </a:t>
            </a:r>
            <a:endParaRPr kumimoji="0" lang="ru-RU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71472" y="1357304"/>
            <a:ext cx="3929090" cy="2143140"/>
          </a:xfrm>
          <a:prstGeom prst="roundRect">
            <a:avLst/>
          </a:prstGeom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/>
            <a:r>
              <a:rPr lang="en-US" sz="1500" b="1" dirty="0" smtClean="0">
                <a:solidFill>
                  <a:schemeClr val="tx2"/>
                </a:solidFill>
              </a:rPr>
              <a:t>I</a:t>
            </a:r>
            <a:r>
              <a:rPr lang="ru-RU" sz="1500" b="1" dirty="0" smtClean="0">
                <a:solidFill>
                  <a:schemeClr val="tx2"/>
                </a:solidFill>
              </a:rPr>
              <a:t>. Слепые</a:t>
            </a:r>
            <a:r>
              <a:rPr lang="ru-RU" sz="1500" b="1" dirty="0" smtClean="0">
                <a:solidFill>
                  <a:schemeClr val="accent2">
                    <a:lumMod val="75000"/>
                  </a:schemeClr>
                </a:solidFill>
              </a:rPr>
              <a:t>  дети.</a:t>
            </a:r>
          </a:p>
          <a:p>
            <a:pPr marL="342900" indent="-342900" algn="ctr"/>
            <a:r>
              <a:rPr lang="ru-RU" sz="1500" i="1" dirty="0" smtClean="0">
                <a:solidFill>
                  <a:schemeClr val="accent2">
                    <a:lumMod val="75000"/>
                  </a:schemeClr>
                </a:solidFill>
              </a:rPr>
              <a:t>(диапазон  зрения  от  0% до  4%)</a:t>
            </a:r>
          </a:p>
          <a:p>
            <a:pPr marL="268288" lvl="1" indent="-179388" algn="just">
              <a:buFont typeface="Arial" pitchFamily="34" charset="0"/>
              <a:buChar char="•"/>
            </a:pPr>
            <a:r>
              <a:rPr lang="ru-RU" sz="1500" b="1" dirty="0" smtClean="0">
                <a:solidFill>
                  <a:schemeClr val="tx2"/>
                </a:solidFill>
              </a:rPr>
              <a:t>Слепорожденные</a:t>
            </a:r>
            <a:r>
              <a:rPr lang="ru-RU" sz="1500" dirty="0" smtClean="0">
                <a:solidFill>
                  <a:schemeClr val="tx2"/>
                </a:solidFill>
              </a:rPr>
              <a:t> — дети с врожденной тотальной слепотой или ослепшие в возрасте до трех лет, не имеющие зрительных представлений.</a:t>
            </a:r>
          </a:p>
          <a:p>
            <a:pPr marL="268288" lvl="1" indent="-179388" algn="just">
              <a:buFont typeface="Arial" pitchFamily="34" charset="0"/>
              <a:buChar char="•"/>
            </a:pPr>
            <a:r>
              <a:rPr lang="ru-RU" sz="1500" b="1" dirty="0" smtClean="0">
                <a:solidFill>
                  <a:schemeClr val="tx2"/>
                </a:solidFill>
              </a:rPr>
              <a:t>Ослепшие</a:t>
            </a:r>
            <a:r>
              <a:rPr lang="ru-RU" sz="1500" dirty="0" smtClean="0">
                <a:solidFill>
                  <a:schemeClr val="tx2"/>
                </a:solidFill>
              </a:rPr>
              <a:t> — дети, утратившие зрение  в дошкольном возрасте и позже.</a:t>
            </a:r>
          </a:p>
          <a:p>
            <a:pPr marL="800100" lvl="1" indent="-342900" algn="just">
              <a:buFont typeface="Arial" pitchFamily="34" charset="0"/>
              <a:buChar char="•"/>
            </a:pPr>
            <a:endParaRPr lang="ru-RU" sz="1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786314" y="1357304"/>
            <a:ext cx="3786214" cy="2143140"/>
          </a:xfrm>
          <a:prstGeom prst="roundRect">
            <a:avLst/>
          </a:prstGeom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chemeClr val="tx2"/>
                </a:solidFill>
              </a:rPr>
              <a:t>I</a:t>
            </a:r>
            <a:r>
              <a:rPr lang="en-US" sz="1500" b="1" dirty="0" smtClean="0">
                <a:solidFill>
                  <a:schemeClr val="tx2"/>
                </a:solidFill>
              </a:rPr>
              <a:t>I</a:t>
            </a:r>
            <a:r>
              <a:rPr lang="ru-RU" sz="1500" b="1" dirty="0" smtClean="0">
                <a:solidFill>
                  <a:schemeClr val="tx2"/>
                </a:solidFill>
              </a:rPr>
              <a:t>. Слабовидящие дети.</a:t>
            </a:r>
            <a:endParaRPr lang="ru-RU" sz="1500" i="1" dirty="0" smtClean="0">
              <a:solidFill>
                <a:schemeClr val="tx2"/>
              </a:solidFill>
            </a:endParaRPr>
          </a:p>
          <a:p>
            <a:pPr algn="ctr"/>
            <a:r>
              <a:rPr lang="ru-RU" sz="1500" i="1" dirty="0" smtClean="0">
                <a:solidFill>
                  <a:schemeClr val="tx2"/>
                </a:solidFill>
              </a:rPr>
              <a:t>(Острота  зрения </a:t>
            </a:r>
          </a:p>
          <a:p>
            <a:pPr algn="ctr"/>
            <a:r>
              <a:rPr lang="ru-RU" sz="1500" i="1" dirty="0" smtClean="0">
                <a:solidFill>
                  <a:schemeClr val="tx2"/>
                </a:solidFill>
              </a:rPr>
              <a:t>от  5%  до  40%)</a:t>
            </a:r>
          </a:p>
          <a:p>
            <a:pPr algn="just"/>
            <a:r>
              <a:rPr lang="ru-RU" sz="1500" dirty="0" smtClean="0">
                <a:solidFill>
                  <a:schemeClr val="tx2"/>
                </a:solidFill>
              </a:rPr>
              <a:t>       Зрительный анализатор основной источник восприятия информации об окружающем мире и может использоваться в качестве ведущего в учебном процессе.</a:t>
            </a:r>
          </a:p>
          <a:p>
            <a:pPr algn="ctr"/>
            <a:endParaRPr lang="ru-RU" sz="1500" b="1" dirty="0">
              <a:solidFill>
                <a:schemeClr val="tx2"/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2500298" y="3643320"/>
            <a:ext cx="3857652" cy="1285884"/>
          </a:xfrm>
          <a:prstGeom prst="roundRect">
            <a:avLst/>
          </a:prstGeom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500" b="1" dirty="0" smtClean="0">
                <a:solidFill>
                  <a:schemeClr val="tx2"/>
                </a:solidFill>
              </a:rPr>
              <a:t>III</a:t>
            </a:r>
            <a:r>
              <a:rPr lang="ru-RU" sz="1500" b="1" dirty="0" smtClean="0">
                <a:solidFill>
                  <a:schemeClr val="tx2"/>
                </a:solidFill>
              </a:rPr>
              <a:t>. Дети с пониженным зрением.</a:t>
            </a:r>
          </a:p>
          <a:p>
            <a:r>
              <a:rPr lang="ru-RU" sz="1500" i="1" dirty="0" smtClean="0">
                <a:solidFill>
                  <a:schemeClr val="tx2"/>
                </a:solidFill>
              </a:rPr>
              <a:t>(Острота зрения от 50% до 80%).</a:t>
            </a:r>
          </a:p>
          <a:p>
            <a:r>
              <a:rPr lang="ru-RU" sz="1500" i="1" dirty="0" smtClean="0">
                <a:solidFill>
                  <a:schemeClr val="tx2"/>
                </a:solidFill>
              </a:rPr>
              <a:t>В специально организованном обучении не нуждаются .</a:t>
            </a:r>
            <a:endParaRPr lang="ru-RU" sz="15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68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43608" y="142858"/>
            <a:ext cx="61926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1.Знание  диагнозов своих</a:t>
            </a:r>
            <a:endParaRPr lang="en-US" sz="20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Обучающихся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Норма</a:t>
            </a:r>
            <a:endParaRPr lang="ru-RU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32" y="1000114"/>
            <a:ext cx="4377126" cy="339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95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20"/>
          <p:cNvSpPr/>
          <p:nvPr/>
        </p:nvSpPr>
        <p:spPr>
          <a:xfrm>
            <a:off x="1403648" y="2787774"/>
            <a:ext cx="7430122" cy="648072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kern="0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kern="0" dirty="0">
              <a:solidFill>
                <a:sysClr val="window" lastClr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95536" y="915566"/>
            <a:ext cx="911159" cy="857256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chemeClr val="accent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sz="2400" b="1" kern="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7</a:t>
            </a:r>
            <a:endParaRPr lang="en-US" sz="2400" b="1" kern="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ectangle 29"/>
          <p:cNvSpPr/>
          <p:nvPr/>
        </p:nvSpPr>
        <p:spPr>
          <a:xfrm>
            <a:off x="395536" y="1923678"/>
            <a:ext cx="911159" cy="701498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chemeClr val="accent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sz="2400" b="1" kern="0" dirty="0" smtClean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8</a:t>
            </a:r>
            <a:endParaRPr lang="en-US" sz="2400" b="1" kern="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20"/>
          <p:cNvSpPr/>
          <p:nvPr/>
        </p:nvSpPr>
        <p:spPr>
          <a:xfrm>
            <a:off x="1403648" y="915566"/>
            <a:ext cx="7430122" cy="857256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kern="0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kern="0" dirty="0">
              <a:solidFill>
                <a:sysClr val="window" lastClr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75656" y="987575"/>
            <a:ext cx="7360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психологической и профессиональной готовности педагогов к участию в инклюзивном процессе</a:t>
            </a:r>
            <a:endParaRPr lang="en-US" sz="1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20"/>
          <p:cNvSpPr/>
          <p:nvPr/>
        </p:nvSpPr>
        <p:spPr>
          <a:xfrm>
            <a:off x="1403648" y="1923678"/>
            <a:ext cx="7430122" cy="657872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kern="0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kern="0" dirty="0">
              <a:solidFill>
                <a:sysClr val="window" lastClr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9089" name="Rectangle 1"/>
          <p:cNvSpPr>
            <a:spLocks noChangeArrowheads="1"/>
          </p:cNvSpPr>
          <p:nvPr/>
        </p:nvSpPr>
        <p:spPr bwMode="auto">
          <a:xfrm>
            <a:off x="1475656" y="1923678"/>
            <a:ext cx="709630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готовности образовательной среды, материально-техническое обеспечение ОО</a:t>
            </a:r>
          </a:p>
        </p:txBody>
      </p:sp>
      <p:sp>
        <p:nvSpPr>
          <p:cNvPr id="31" name="Rectangle 20"/>
          <p:cNvSpPr/>
          <p:nvPr/>
        </p:nvSpPr>
        <p:spPr>
          <a:xfrm>
            <a:off x="1403648" y="3579862"/>
            <a:ext cx="7430122" cy="592652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kern="0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kern="0" dirty="0">
              <a:solidFill>
                <a:sysClr val="window" lastClr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9091" name="Rectangle 3"/>
          <p:cNvSpPr>
            <a:spLocks noChangeArrowheads="1"/>
          </p:cNvSpPr>
          <p:nvPr/>
        </p:nvSpPr>
        <p:spPr bwMode="auto">
          <a:xfrm>
            <a:off x="1403648" y="3651870"/>
            <a:ext cx="68580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Адаптация образовательной среды</a:t>
            </a:r>
          </a:p>
        </p:txBody>
      </p:sp>
      <p:sp>
        <p:nvSpPr>
          <p:cNvPr id="34" name="Rectangle 29"/>
          <p:cNvSpPr/>
          <p:nvPr/>
        </p:nvSpPr>
        <p:spPr>
          <a:xfrm>
            <a:off x="395536" y="3579862"/>
            <a:ext cx="911159" cy="589364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chemeClr val="accent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sz="2400" b="1" kern="0" dirty="0" smtClean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10</a:t>
            </a:r>
            <a:endParaRPr lang="en-US" sz="2400" b="1" kern="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1"/>
          <p:cNvSpPr>
            <a:spLocks noChangeArrowheads="1"/>
          </p:cNvSpPr>
          <p:nvPr/>
        </p:nvSpPr>
        <p:spPr bwMode="auto">
          <a:xfrm>
            <a:off x="1500166" y="2851071"/>
            <a:ext cx="7143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готовности предметно-развивающей среды, образовательных программ, дидактических средств</a:t>
            </a:r>
          </a:p>
        </p:txBody>
      </p:sp>
      <p:sp>
        <p:nvSpPr>
          <p:cNvPr id="44" name="Rectangle 29"/>
          <p:cNvSpPr/>
          <p:nvPr/>
        </p:nvSpPr>
        <p:spPr>
          <a:xfrm>
            <a:off x="395536" y="2715766"/>
            <a:ext cx="928694" cy="720080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chemeClr val="accent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sz="2400" b="1" kern="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9</a:t>
            </a:r>
            <a:endParaRPr lang="en-US" sz="2400" b="1" kern="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9"/>
          <p:cNvSpPr/>
          <p:nvPr/>
        </p:nvSpPr>
        <p:spPr>
          <a:xfrm>
            <a:off x="395536" y="4371950"/>
            <a:ext cx="911159" cy="589364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chemeClr val="accent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sz="2400" b="1" kern="0" dirty="0" smtClean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11</a:t>
            </a:r>
            <a:endParaRPr lang="en-US" sz="2400" b="1" kern="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20"/>
          <p:cNvSpPr/>
          <p:nvPr/>
        </p:nvSpPr>
        <p:spPr>
          <a:xfrm>
            <a:off x="1475656" y="4371950"/>
            <a:ext cx="7430122" cy="592652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>
              <a:defRPr/>
            </a:pPr>
            <a:r>
              <a:rPr lang="ru-RU" sz="1600" b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Адаптация предметно-развивающей среды, образовательных программ, технологий, дидактических средств</a:t>
            </a:r>
            <a:endParaRPr lang="ru-RU" sz="1600" b="1" kern="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177" y="195486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04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28860" y="214296"/>
            <a:ext cx="41434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Миопия высокой степени</a:t>
            </a:r>
            <a:endParaRPr lang="ru-RU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Объект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56" y="857238"/>
            <a:ext cx="5162806" cy="392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14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28860" y="214296"/>
            <a:ext cx="41434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Глаукома</a:t>
            </a:r>
            <a:endParaRPr lang="ru-RU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Объект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08" y="750171"/>
            <a:ext cx="4744798" cy="375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13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14546" y="428610"/>
            <a:ext cx="37839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Прогрессирующая глаукома</a:t>
            </a:r>
          </a:p>
          <a:p>
            <a:endParaRPr lang="ru-RU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0" name="AutoShape 2" descr="https://ru4.anyfad.com/items/t1@3bba8d20-d1ec-45b3-b443-02c02260c01b/Kak-vidyat-mir-blizorukie-lyud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32" name="AutoShape 4" descr="https://ru4.anyfad.com/items/t1@3bba8d20-d1ec-45b3-b443-02c02260c01b/Kak-vidyat-mir-blizorukie-lyud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Объект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166" y="928676"/>
            <a:ext cx="4854865" cy="360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5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14546" y="428610"/>
            <a:ext cx="4786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Астигматизм</a:t>
            </a:r>
            <a:endParaRPr lang="ru-RU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Объект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794" y="986342"/>
            <a:ext cx="4429156" cy="385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00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  <p:pic>
        <p:nvPicPr>
          <p:cNvPr id="8" name="Объект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669" y="1071551"/>
            <a:ext cx="3857653" cy="35256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43108" y="500048"/>
            <a:ext cx="42524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Начинающая отслойка сетчатки</a:t>
            </a:r>
            <a:endParaRPr lang="ru-RU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60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1285852" y="857238"/>
            <a:ext cx="5286412" cy="3929091"/>
            <a:chOff x="1516" y="1259"/>
            <a:chExt cx="3671" cy="2138"/>
          </a:xfrm>
        </p:grpSpPr>
        <p:sp>
          <p:nvSpPr>
            <p:cNvPr id="6" name="Freeform 17"/>
            <p:cNvSpPr>
              <a:spLocks/>
            </p:cNvSpPr>
            <p:nvPr/>
          </p:nvSpPr>
          <p:spPr bwMode="gray">
            <a:xfrm>
              <a:off x="4813" y="1262"/>
              <a:ext cx="363" cy="533"/>
            </a:xfrm>
            <a:custGeom>
              <a:avLst/>
              <a:gdLst>
                <a:gd name="T0" fmla="*/ 308 w 308"/>
                <a:gd name="T1" fmla="*/ 120 h 444"/>
                <a:gd name="T2" fmla="*/ 0 w 308"/>
                <a:gd name="T3" fmla="*/ 444 h 444"/>
                <a:gd name="T4" fmla="*/ 0 w 308"/>
                <a:gd name="T5" fmla="*/ 286 h 444"/>
                <a:gd name="T6" fmla="*/ 308 w 308"/>
                <a:gd name="T7" fmla="*/ 0 h 444"/>
                <a:gd name="T8" fmla="*/ 308 w 308"/>
                <a:gd name="T9" fmla="*/ 12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8" h="444">
                  <a:moveTo>
                    <a:pt x="308" y="120"/>
                  </a:moveTo>
                  <a:lnTo>
                    <a:pt x="0" y="444"/>
                  </a:lnTo>
                  <a:lnTo>
                    <a:pt x="0" y="286"/>
                  </a:lnTo>
                  <a:lnTo>
                    <a:pt x="308" y="0"/>
                  </a:lnTo>
                  <a:lnTo>
                    <a:pt x="308" y="12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D1D1D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ru-RU">
                <a:cs typeface="Arial" pitchFamily="34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gray">
            <a:xfrm>
              <a:off x="3081" y="1259"/>
              <a:ext cx="2106" cy="341"/>
            </a:xfrm>
            <a:custGeom>
              <a:avLst/>
              <a:gdLst>
                <a:gd name="T0" fmla="*/ 1478 w 1786"/>
                <a:gd name="T1" fmla="*/ 284 h 284"/>
                <a:gd name="T2" fmla="*/ 0 w 1786"/>
                <a:gd name="T3" fmla="*/ 284 h 284"/>
                <a:gd name="T4" fmla="*/ 446 w 1786"/>
                <a:gd name="T5" fmla="*/ 0 h 284"/>
                <a:gd name="T6" fmla="*/ 1786 w 1786"/>
                <a:gd name="T7" fmla="*/ 0 h 284"/>
                <a:gd name="T8" fmla="*/ 1478 w 1786"/>
                <a:gd name="T9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6" h="284">
                  <a:moveTo>
                    <a:pt x="1478" y="284"/>
                  </a:moveTo>
                  <a:lnTo>
                    <a:pt x="0" y="284"/>
                  </a:lnTo>
                  <a:lnTo>
                    <a:pt x="446" y="0"/>
                  </a:lnTo>
                  <a:lnTo>
                    <a:pt x="1786" y="0"/>
                  </a:lnTo>
                  <a:lnTo>
                    <a:pt x="1478" y="28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80808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ru-RU">
                <a:cs typeface="Arial" pitchFamily="34" charset="0"/>
              </a:endParaRPr>
            </a:p>
          </p:txBody>
        </p:sp>
        <p:sp>
          <p:nvSpPr>
            <p:cNvPr id="9" name="Freeform 19"/>
            <p:cNvSpPr>
              <a:spLocks/>
            </p:cNvSpPr>
            <p:nvPr/>
          </p:nvSpPr>
          <p:spPr bwMode="gray">
            <a:xfrm>
              <a:off x="4468" y="1798"/>
              <a:ext cx="363" cy="530"/>
            </a:xfrm>
            <a:custGeom>
              <a:avLst/>
              <a:gdLst>
                <a:gd name="T0" fmla="*/ 308 w 308"/>
                <a:gd name="T1" fmla="*/ 120 h 442"/>
                <a:gd name="T2" fmla="*/ 0 w 308"/>
                <a:gd name="T3" fmla="*/ 442 h 442"/>
                <a:gd name="T4" fmla="*/ 0 w 308"/>
                <a:gd name="T5" fmla="*/ 286 h 442"/>
                <a:gd name="T6" fmla="*/ 308 w 308"/>
                <a:gd name="T7" fmla="*/ 0 h 442"/>
                <a:gd name="T8" fmla="*/ 308 w 308"/>
                <a:gd name="T9" fmla="*/ 12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8" h="442">
                  <a:moveTo>
                    <a:pt x="308" y="120"/>
                  </a:moveTo>
                  <a:lnTo>
                    <a:pt x="0" y="442"/>
                  </a:lnTo>
                  <a:lnTo>
                    <a:pt x="0" y="286"/>
                  </a:lnTo>
                  <a:lnTo>
                    <a:pt x="308" y="0"/>
                  </a:lnTo>
                  <a:lnTo>
                    <a:pt x="308" y="12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shade val="46275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D1D1D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ru-RU">
                <a:cs typeface="Arial" pitchFamily="34" charset="0"/>
              </a:endParaRPr>
            </a:p>
          </p:txBody>
        </p:sp>
        <p:sp>
          <p:nvSpPr>
            <p:cNvPr id="10" name="Freeform 20"/>
            <p:cNvSpPr>
              <a:spLocks/>
            </p:cNvSpPr>
            <p:nvPr/>
          </p:nvSpPr>
          <p:spPr bwMode="gray">
            <a:xfrm>
              <a:off x="2567" y="1794"/>
              <a:ext cx="2264" cy="340"/>
            </a:xfrm>
            <a:custGeom>
              <a:avLst/>
              <a:gdLst>
                <a:gd name="T0" fmla="*/ 1612 w 1920"/>
                <a:gd name="T1" fmla="*/ 284 h 284"/>
                <a:gd name="T2" fmla="*/ 0 w 1920"/>
                <a:gd name="T3" fmla="*/ 284 h 284"/>
                <a:gd name="T4" fmla="*/ 446 w 1920"/>
                <a:gd name="T5" fmla="*/ 0 h 284"/>
                <a:gd name="T6" fmla="*/ 1920 w 1920"/>
                <a:gd name="T7" fmla="*/ 0 h 284"/>
                <a:gd name="T8" fmla="*/ 1612 w 1920"/>
                <a:gd name="T9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0" h="284">
                  <a:moveTo>
                    <a:pt x="1612" y="284"/>
                  </a:moveTo>
                  <a:lnTo>
                    <a:pt x="0" y="284"/>
                  </a:lnTo>
                  <a:lnTo>
                    <a:pt x="446" y="0"/>
                  </a:lnTo>
                  <a:lnTo>
                    <a:pt x="1920" y="0"/>
                  </a:lnTo>
                  <a:lnTo>
                    <a:pt x="1612" y="28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80808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ru-RU">
                <a:cs typeface="Arial" pitchFamily="34" charset="0"/>
              </a:endParaRPr>
            </a:p>
          </p:txBody>
        </p:sp>
        <p:sp>
          <p:nvSpPr>
            <p:cNvPr id="11" name="Freeform 21"/>
            <p:cNvSpPr>
              <a:spLocks/>
            </p:cNvSpPr>
            <p:nvPr/>
          </p:nvSpPr>
          <p:spPr bwMode="gray">
            <a:xfrm>
              <a:off x="4103" y="2306"/>
              <a:ext cx="364" cy="530"/>
            </a:xfrm>
            <a:custGeom>
              <a:avLst/>
              <a:gdLst>
                <a:gd name="T0" fmla="*/ 306 w 306"/>
                <a:gd name="T1" fmla="*/ 122 h 444"/>
                <a:gd name="T2" fmla="*/ 0 w 306"/>
                <a:gd name="T3" fmla="*/ 444 h 444"/>
                <a:gd name="T4" fmla="*/ 0 w 306"/>
                <a:gd name="T5" fmla="*/ 286 h 444"/>
                <a:gd name="T6" fmla="*/ 306 w 306"/>
                <a:gd name="T7" fmla="*/ 0 h 444"/>
                <a:gd name="T8" fmla="*/ 306 w 306"/>
                <a:gd name="T9" fmla="*/ 122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6" h="444">
                  <a:moveTo>
                    <a:pt x="306" y="122"/>
                  </a:moveTo>
                  <a:lnTo>
                    <a:pt x="0" y="444"/>
                  </a:lnTo>
                  <a:lnTo>
                    <a:pt x="0" y="286"/>
                  </a:lnTo>
                  <a:lnTo>
                    <a:pt x="306" y="0"/>
                  </a:lnTo>
                  <a:lnTo>
                    <a:pt x="306" y="122"/>
                  </a:lnTo>
                  <a:close/>
                </a:path>
              </a:pathLst>
            </a:cu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D1D1D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ru-RU">
                <a:cs typeface="Arial" pitchFamily="34" charset="0"/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gray">
            <a:xfrm>
              <a:off x="3717" y="2840"/>
              <a:ext cx="385" cy="557"/>
            </a:xfrm>
            <a:custGeom>
              <a:avLst/>
              <a:gdLst>
                <a:gd name="T0" fmla="*/ 308 w 308"/>
                <a:gd name="T1" fmla="*/ 122 h 444"/>
                <a:gd name="T2" fmla="*/ 0 w 308"/>
                <a:gd name="T3" fmla="*/ 444 h 444"/>
                <a:gd name="T4" fmla="*/ 0 w 308"/>
                <a:gd name="T5" fmla="*/ 286 h 444"/>
                <a:gd name="T6" fmla="*/ 308 w 308"/>
                <a:gd name="T7" fmla="*/ 0 h 444"/>
                <a:gd name="T8" fmla="*/ 308 w 308"/>
                <a:gd name="T9" fmla="*/ 122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8" h="444">
                  <a:moveTo>
                    <a:pt x="308" y="122"/>
                  </a:moveTo>
                  <a:lnTo>
                    <a:pt x="0" y="444"/>
                  </a:lnTo>
                  <a:lnTo>
                    <a:pt x="0" y="286"/>
                  </a:lnTo>
                  <a:lnTo>
                    <a:pt x="308" y="0"/>
                  </a:lnTo>
                  <a:lnTo>
                    <a:pt x="308" y="122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D1D1D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ru-RU">
                <a:cs typeface="Arial" pitchFamily="34" charset="0"/>
              </a:endParaRPr>
            </a:p>
          </p:txBody>
        </p:sp>
        <p:sp>
          <p:nvSpPr>
            <p:cNvPr id="13" name="Freeform 23"/>
            <p:cNvSpPr>
              <a:spLocks/>
            </p:cNvSpPr>
            <p:nvPr/>
          </p:nvSpPr>
          <p:spPr bwMode="gray">
            <a:xfrm>
              <a:off x="1516" y="2851"/>
              <a:ext cx="2571" cy="340"/>
            </a:xfrm>
            <a:custGeom>
              <a:avLst/>
              <a:gdLst>
                <a:gd name="T0" fmla="*/ 1872 w 2180"/>
                <a:gd name="T1" fmla="*/ 284 h 284"/>
                <a:gd name="T2" fmla="*/ 0 w 2180"/>
                <a:gd name="T3" fmla="*/ 284 h 284"/>
                <a:gd name="T4" fmla="*/ 446 w 2180"/>
                <a:gd name="T5" fmla="*/ 0 h 284"/>
                <a:gd name="T6" fmla="*/ 2180 w 2180"/>
                <a:gd name="T7" fmla="*/ 0 h 284"/>
                <a:gd name="T8" fmla="*/ 1872 w 2180"/>
                <a:gd name="T9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0" h="284">
                  <a:moveTo>
                    <a:pt x="1872" y="284"/>
                  </a:moveTo>
                  <a:lnTo>
                    <a:pt x="0" y="284"/>
                  </a:lnTo>
                  <a:lnTo>
                    <a:pt x="446" y="0"/>
                  </a:lnTo>
                  <a:lnTo>
                    <a:pt x="2180" y="0"/>
                  </a:lnTo>
                  <a:lnTo>
                    <a:pt x="1872" y="28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80808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ru-RU">
                <a:cs typeface="Arial" pitchFamily="34" charset="0"/>
              </a:endParaRPr>
            </a:p>
          </p:txBody>
        </p:sp>
        <p:sp>
          <p:nvSpPr>
            <p:cNvPr id="14" name="Freeform 24"/>
            <p:cNvSpPr>
              <a:spLocks/>
            </p:cNvSpPr>
            <p:nvPr/>
          </p:nvSpPr>
          <p:spPr bwMode="gray">
            <a:xfrm>
              <a:off x="1681" y="1371"/>
              <a:ext cx="1158" cy="1715"/>
            </a:xfrm>
            <a:custGeom>
              <a:avLst/>
              <a:gdLst>
                <a:gd name="T0" fmla="*/ 12 w 1824"/>
                <a:gd name="T1" fmla="*/ 2464 h 2648"/>
                <a:gd name="T2" fmla="*/ 56 w 1824"/>
                <a:gd name="T3" fmla="*/ 2120 h 2648"/>
                <a:gd name="T4" fmla="*/ 124 w 1824"/>
                <a:gd name="T5" fmla="*/ 1808 h 2648"/>
                <a:gd name="T6" fmla="*/ 212 w 1824"/>
                <a:gd name="T7" fmla="*/ 1524 h 2648"/>
                <a:gd name="T8" fmla="*/ 316 w 1824"/>
                <a:gd name="T9" fmla="*/ 1270 h 2648"/>
                <a:gd name="T10" fmla="*/ 430 w 1824"/>
                <a:gd name="T11" fmla="*/ 1044 h 2648"/>
                <a:gd name="T12" fmla="*/ 550 w 1824"/>
                <a:gd name="T13" fmla="*/ 846 h 2648"/>
                <a:gd name="T14" fmla="*/ 672 w 1824"/>
                <a:gd name="T15" fmla="*/ 674 h 2648"/>
                <a:gd name="T16" fmla="*/ 792 w 1824"/>
                <a:gd name="T17" fmla="*/ 528 h 2648"/>
                <a:gd name="T18" fmla="*/ 906 w 1824"/>
                <a:gd name="T19" fmla="*/ 408 h 2648"/>
                <a:gd name="T20" fmla="*/ 1010 w 1824"/>
                <a:gd name="T21" fmla="*/ 310 h 2648"/>
                <a:gd name="T22" fmla="*/ 1096 w 1824"/>
                <a:gd name="T23" fmla="*/ 236 h 2648"/>
                <a:gd name="T24" fmla="*/ 1164 w 1824"/>
                <a:gd name="T25" fmla="*/ 184 h 2648"/>
                <a:gd name="T26" fmla="*/ 1208 w 1824"/>
                <a:gd name="T27" fmla="*/ 154 h 2648"/>
                <a:gd name="T28" fmla="*/ 1224 w 1824"/>
                <a:gd name="T29" fmla="*/ 144 h 2648"/>
                <a:gd name="T30" fmla="*/ 1728 w 1824"/>
                <a:gd name="T31" fmla="*/ 56 h 2648"/>
                <a:gd name="T32" fmla="*/ 1568 w 1824"/>
                <a:gd name="T33" fmla="*/ 328 h 2648"/>
                <a:gd name="T34" fmla="*/ 1554 w 1824"/>
                <a:gd name="T35" fmla="*/ 332 h 2648"/>
                <a:gd name="T36" fmla="*/ 1514 w 1824"/>
                <a:gd name="T37" fmla="*/ 346 h 2648"/>
                <a:gd name="T38" fmla="*/ 1452 w 1824"/>
                <a:gd name="T39" fmla="*/ 370 h 2648"/>
                <a:gd name="T40" fmla="*/ 1370 w 1824"/>
                <a:gd name="T41" fmla="*/ 410 h 2648"/>
                <a:gd name="T42" fmla="*/ 1270 w 1824"/>
                <a:gd name="T43" fmla="*/ 466 h 2648"/>
                <a:gd name="T44" fmla="*/ 1158 w 1824"/>
                <a:gd name="T45" fmla="*/ 540 h 2648"/>
                <a:gd name="T46" fmla="*/ 1034 w 1824"/>
                <a:gd name="T47" fmla="*/ 636 h 2648"/>
                <a:gd name="T48" fmla="*/ 904 w 1824"/>
                <a:gd name="T49" fmla="*/ 756 h 2648"/>
                <a:gd name="T50" fmla="*/ 770 w 1824"/>
                <a:gd name="T51" fmla="*/ 900 h 2648"/>
                <a:gd name="T52" fmla="*/ 632 w 1824"/>
                <a:gd name="T53" fmla="*/ 1076 h 2648"/>
                <a:gd name="T54" fmla="*/ 498 w 1824"/>
                <a:gd name="T55" fmla="*/ 1280 h 2648"/>
                <a:gd name="T56" fmla="*/ 370 w 1824"/>
                <a:gd name="T57" fmla="*/ 1518 h 2648"/>
                <a:gd name="T58" fmla="*/ 248 w 1824"/>
                <a:gd name="T59" fmla="*/ 1792 h 2648"/>
                <a:gd name="T60" fmla="*/ 138 w 1824"/>
                <a:gd name="T61" fmla="*/ 2104 h 2648"/>
                <a:gd name="T62" fmla="*/ 42 w 1824"/>
                <a:gd name="T63" fmla="*/ 2456 h 2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24" h="2648">
                  <a:moveTo>
                    <a:pt x="0" y="2648"/>
                  </a:moveTo>
                  <a:lnTo>
                    <a:pt x="12" y="2464"/>
                  </a:lnTo>
                  <a:lnTo>
                    <a:pt x="32" y="2288"/>
                  </a:lnTo>
                  <a:lnTo>
                    <a:pt x="56" y="2120"/>
                  </a:lnTo>
                  <a:lnTo>
                    <a:pt x="88" y="1960"/>
                  </a:lnTo>
                  <a:lnTo>
                    <a:pt x="124" y="1808"/>
                  </a:lnTo>
                  <a:lnTo>
                    <a:pt x="166" y="1662"/>
                  </a:lnTo>
                  <a:lnTo>
                    <a:pt x="212" y="1524"/>
                  </a:lnTo>
                  <a:lnTo>
                    <a:pt x="262" y="1394"/>
                  </a:lnTo>
                  <a:lnTo>
                    <a:pt x="316" y="1270"/>
                  </a:lnTo>
                  <a:lnTo>
                    <a:pt x="372" y="1154"/>
                  </a:lnTo>
                  <a:lnTo>
                    <a:pt x="430" y="1044"/>
                  </a:lnTo>
                  <a:lnTo>
                    <a:pt x="490" y="942"/>
                  </a:lnTo>
                  <a:lnTo>
                    <a:pt x="550" y="846"/>
                  </a:lnTo>
                  <a:lnTo>
                    <a:pt x="612" y="758"/>
                  </a:lnTo>
                  <a:lnTo>
                    <a:pt x="672" y="674"/>
                  </a:lnTo>
                  <a:lnTo>
                    <a:pt x="734" y="598"/>
                  </a:lnTo>
                  <a:lnTo>
                    <a:pt x="792" y="528"/>
                  </a:lnTo>
                  <a:lnTo>
                    <a:pt x="850" y="464"/>
                  </a:lnTo>
                  <a:lnTo>
                    <a:pt x="906" y="408"/>
                  </a:lnTo>
                  <a:lnTo>
                    <a:pt x="960" y="356"/>
                  </a:lnTo>
                  <a:lnTo>
                    <a:pt x="1010" y="310"/>
                  </a:lnTo>
                  <a:lnTo>
                    <a:pt x="1056" y="270"/>
                  </a:lnTo>
                  <a:lnTo>
                    <a:pt x="1096" y="236"/>
                  </a:lnTo>
                  <a:lnTo>
                    <a:pt x="1134" y="208"/>
                  </a:lnTo>
                  <a:lnTo>
                    <a:pt x="1164" y="184"/>
                  </a:lnTo>
                  <a:lnTo>
                    <a:pt x="1190" y="166"/>
                  </a:lnTo>
                  <a:lnTo>
                    <a:pt x="1208" y="154"/>
                  </a:lnTo>
                  <a:lnTo>
                    <a:pt x="1220" y="146"/>
                  </a:lnTo>
                  <a:lnTo>
                    <a:pt x="1224" y="144"/>
                  </a:lnTo>
                  <a:lnTo>
                    <a:pt x="848" y="0"/>
                  </a:lnTo>
                  <a:lnTo>
                    <a:pt x="1728" y="56"/>
                  </a:lnTo>
                  <a:lnTo>
                    <a:pt x="1824" y="480"/>
                  </a:lnTo>
                  <a:lnTo>
                    <a:pt x="1568" y="328"/>
                  </a:lnTo>
                  <a:lnTo>
                    <a:pt x="1564" y="328"/>
                  </a:lnTo>
                  <a:lnTo>
                    <a:pt x="1554" y="332"/>
                  </a:lnTo>
                  <a:lnTo>
                    <a:pt x="1538" y="338"/>
                  </a:lnTo>
                  <a:lnTo>
                    <a:pt x="1514" y="346"/>
                  </a:lnTo>
                  <a:lnTo>
                    <a:pt x="1486" y="356"/>
                  </a:lnTo>
                  <a:lnTo>
                    <a:pt x="1452" y="370"/>
                  </a:lnTo>
                  <a:lnTo>
                    <a:pt x="1412" y="388"/>
                  </a:lnTo>
                  <a:lnTo>
                    <a:pt x="1370" y="410"/>
                  </a:lnTo>
                  <a:lnTo>
                    <a:pt x="1322" y="436"/>
                  </a:lnTo>
                  <a:lnTo>
                    <a:pt x="1270" y="466"/>
                  </a:lnTo>
                  <a:lnTo>
                    <a:pt x="1216" y="500"/>
                  </a:lnTo>
                  <a:lnTo>
                    <a:pt x="1158" y="540"/>
                  </a:lnTo>
                  <a:lnTo>
                    <a:pt x="1098" y="584"/>
                  </a:lnTo>
                  <a:lnTo>
                    <a:pt x="1034" y="636"/>
                  </a:lnTo>
                  <a:lnTo>
                    <a:pt x="970" y="692"/>
                  </a:lnTo>
                  <a:lnTo>
                    <a:pt x="904" y="756"/>
                  </a:lnTo>
                  <a:lnTo>
                    <a:pt x="836" y="824"/>
                  </a:lnTo>
                  <a:lnTo>
                    <a:pt x="770" y="900"/>
                  </a:lnTo>
                  <a:lnTo>
                    <a:pt x="700" y="984"/>
                  </a:lnTo>
                  <a:lnTo>
                    <a:pt x="632" y="1076"/>
                  </a:lnTo>
                  <a:lnTo>
                    <a:pt x="566" y="1174"/>
                  </a:lnTo>
                  <a:lnTo>
                    <a:pt x="498" y="1280"/>
                  </a:lnTo>
                  <a:lnTo>
                    <a:pt x="434" y="1394"/>
                  </a:lnTo>
                  <a:lnTo>
                    <a:pt x="370" y="1518"/>
                  </a:lnTo>
                  <a:lnTo>
                    <a:pt x="308" y="1650"/>
                  </a:lnTo>
                  <a:lnTo>
                    <a:pt x="248" y="1792"/>
                  </a:lnTo>
                  <a:lnTo>
                    <a:pt x="192" y="1944"/>
                  </a:lnTo>
                  <a:lnTo>
                    <a:pt x="138" y="2104"/>
                  </a:lnTo>
                  <a:lnTo>
                    <a:pt x="88" y="2274"/>
                  </a:lnTo>
                  <a:lnTo>
                    <a:pt x="42" y="2456"/>
                  </a:lnTo>
                  <a:lnTo>
                    <a:pt x="0" y="2648"/>
                  </a:lnTo>
                  <a:close/>
                </a:path>
              </a:pathLst>
            </a:custGeom>
            <a:gradFill rotWithShape="1">
              <a:gsLst>
                <a:gs pos="0">
                  <a:srgbClr val="D11364"/>
                </a:gs>
                <a:gs pos="100000">
                  <a:srgbClr val="D11364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ACD69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ru-RU">
                <a:cs typeface="Arial" pitchFamily="34" charset="0"/>
              </a:endParaRPr>
            </a:p>
          </p:txBody>
        </p:sp>
        <p:sp>
          <p:nvSpPr>
            <p:cNvPr id="15" name="Rectangle 25"/>
            <p:cNvSpPr>
              <a:spLocks noChangeArrowheads="1"/>
            </p:cNvSpPr>
            <p:nvPr/>
          </p:nvSpPr>
          <p:spPr bwMode="gray">
            <a:xfrm>
              <a:off x="3081" y="1601"/>
              <a:ext cx="1747" cy="192"/>
            </a:xfrm>
            <a:prstGeom prst="rect">
              <a:avLst/>
            </a:prstGeom>
            <a:gradFill rotWithShape="1">
              <a:gsLst>
                <a:gs pos="0">
                  <a:schemeClr val="accent2">
                    <a:gamma/>
                    <a:shade val="72549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7254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0" hangingPunct="0"/>
              <a:r>
                <a:rPr lang="ru-RU" altLang="ru-RU" sz="700" b="1" dirty="0" smtClean="0">
                  <a:solidFill>
                    <a:schemeClr val="bg1"/>
                  </a:solidFill>
                  <a:cs typeface="Arial" pitchFamily="34" charset="0"/>
                </a:rPr>
                <a:t>ПАТОЛОГИЧЕСКОЕ ФОРМИРОВАНИЕ </a:t>
              </a:r>
              <a:r>
                <a:rPr lang="ru-RU" altLang="ru-RU" sz="700" b="1" dirty="0">
                  <a:solidFill>
                    <a:schemeClr val="bg1"/>
                  </a:solidFill>
                  <a:cs typeface="Arial" pitchFamily="34" charset="0"/>
                </a:rPr>
                <a:t>ЛИЧНОСТИ</a:t>
              </a:r>
            </a:p>
            <a:p>
              <a:pPr eaLnBrk="0" hangingPunct="0"/>
              <a:r>
                <a:rPr lang="ru-RU" altLang="ru-RU" sz="700" b="1" dirty="0">
                  <a:solidFill>
                    <a:schemeClr val="bg1"/>
                  </a:solidFill>
                  <a:cs typeface="Arial" pitchFamily="34" charset="0"/>
                </a:rPr>
                <a:t>ОГРАНИЧЕНИЕ В ОБЩЕНИИ</a:t>
              </a:r>
              <a:endParaRPr lang="en-US" altLang="ru-RU" sz="7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6" name="Rectangle 26"/>
            <p:cNvSpPr>
              <a:spLocks noChangeArrowheads="1"/>
            </p:cNvSpPr>
            <p:nvPr/>
          </p:nvSpPr>
          <p:spPr bwMode="gray">
            <a:xfrm>
              <a:off x="2567" y="2134"/>
              <a:ext cx="1900" cy="188"/>
            </a:xfrm>
            <a:prstGeom prst="rect">
              <a:avLst/>
            </a:prstGeom>
            <a:gradFill rotWithShape="1">
              <a:gsLst>
                <a:gs pos="0">
                  <a:schemeClr val="hlink">
                    <a:gamma/>
                    <a:shade val="72549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7254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0" hangingPunct="0"/>
              <a:r>
                <a:rPr lang="ru-RU" altLang="ru-RU" sz="1050" b="1" dirty="0">
                  <a:solidFill>
                    <a:schemeClr val="bg1"/>
                  </a:solidFill>
                  <a:cs typeface="Arial" pitchFamily="34" charset="0"/>
                </a:rPr>
                <a:t>ОСОБЕННОСТИ ПАМЯТИ, </a:t>
              </a:r>
            </a:p>
            <a:p>
              <a:pPr eaLnBrk="0" hangingPunct="0"/>
              <a:r>
                <a:rPr lang="ru-RU" altLang="ru-RU" sz="1050" b="1" dirty="0">
                  <a:solidFill>
                    <a:schemeClr val="bg1"/>
                  </a:solidFill>
                  <a:cs typeface="Arial" pitchFamily="34" charset="0"/>
                </a:rPr>
                <a:t>МЫШЛЕНИЯ</a:t>
              </a:r>
              <a:endParaRPr lang="en-US" altLang="ru-RU" sz="105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7" name="Freeform 27"/>
            <p:cNvSpPr>
              <a:spLocks/>
            </p:cNvSpPr>
            <p:nvPr/>
          </p:nvSpPr>
          <p:spPr bwMode="gray">
            <a:xfrm>
              <a:off x="2053" y="2319"/>
              <a:ext cx="2415" cy="343"/>
            </a:xfrm>
            <a:custGeom>
              <a:avLst/>
              <a:gdLst>
                <a:gd name="T0" fmla="*/ 1742 w 2048"/>
                <a:gd name="T1" fmla="*/ 286 h 286"/>
                <a:gd name="T2" fmla="*/ 0 w 2048"/>
                <a:gd name="T3" fmla="*/ 286 h 286"/>
                <a:gd name="T4" fmla="*/ 446 w 2048"/>
                <a:gd name="T5" fmla="*/ 0 h 286"/>
                <a:gd name="T6" fmla="*/ 2048 w 2048"/>
                <a:gd name="T7" fmla="*/ 0 h 286"/>
                <a:gd name="T8" fmla="*/ 1742 w 2048"/>
                <a:gd name="T9" fmla="*/ 286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48" h="286">
                  <a:moveTo>
                    <a:pt x="1742" y="286"/>
                  </a:moveTo>
                  <a:lnTo>
                    <a:pt x="0" y="286"/>
                  </a:lnTo>
                  <a:lnTo>
                    <a:pt x="446" y="0"/>
                  </a:lnTo>
                  <a:lnTo>
                    <a:pt x="2048" y="0"/>
                  </a:lnTo>
                  <a:lnTo>
                    <a:pt x="1742" y="28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80808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ru-RU">
                <a:cs typeface="Arial" pitchFamily="34" charset="0"/>
              </a:endParaRPr>
            </a:p>
          </p:txBody>
        </p:sp>
        <p:sp>
          <p:nvSpPr>
            <p:cNvPr id="18" name="Rectangle 28"/>
            <p:cNvSpPr>
              <a:spLocks noChangeArrowheads="1"/>
            </p:cNvSpPr>
            <p:nvPr/>
          </p:nvSpPr>
          <p:spPr bwMode="gray">
            <a:xfrm>
              <a:off x="2046" y="2662"/>
              <a:ext cx="2056" cy="185"/>
            </a:xfrm>
            <a:prstGeom prst="rect">
              <a:avLst/>
            </a:prstGeom>
            <a:gradFill rotWithShape="1">
              <a:gsLst>
                <a:gs pos="0">
                  <a:schemeClr val="folHlink">
                    <a:gamma/>
                    <a:shade val="72549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7254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0" hangingPunct="0"/>
              <a:r>
                <a:rPr lang="ru-RU" altLang="ru-RU" sz="900" b="1" dirty="0">
                  <a:solidFill>
                    <a:schemeClr val="bg1"/>
                  </a:solidFill>
                  <a:cs typeface="Arial" pitchFamily="34" charset="0"/>
                </a:rPr>
                <a:t>ТРУДНОСТИ ПРОСТРАНСТВЕННОГО </a:t>
              </a:r>
            </a:p>
            <a:p>
              <a:pPr eaLnBrk="0" hangingPunct="0"/>
              <a:r>
                <a:rPr lang="ru-RU" altLang="ru-RU" sz="900" b="1" dirty="0">
                  <a:solidFill>
                    <a:schemeClr val="bg1"/>
                  </a:solidFill>
                  <a:cs typeface="Arial" pitchFamily="34" charset="0"/>
                </a:rPr>
                <a:t>ВОПРИЯТИЯ, </a:t>
              </a:r>
              <a:r>
                <a:rPr lang="ru-RU" altLang="ru-RU" sz="900" b="1" dirty="0" smtClean="0">
                  <a:solidFill>
                    <a:schemeClr val="bg1"/>
                  </a:solidFill>
                  <a:cs typeface="Arial" pitchFamily="34" charset="0"/>
                </a:rPr>
                <a:t>ОРИЕНТИРОВКИ </a:t>
              </a:r>
              <a:r>
                <a:rPr lang="ru-RU" altLang="ru-RU" sz="900" b="1" dirty="0">
                  <a:solidFill>
                    <a:schemeClr val="bg1"/>
                  </a:solidFill>
                  <a:cs typeface="Arial" pitchFamily="34" charset="0"/>
                </a:rPr>
                <a:t>В ПРОСТРАНСТВЕ</a:t>
              </a:r>
              <a:endParaRPr lang="en-US" altLang="ru-RU" sz="9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9" name="Rectangle 29"/>
            <p:cNvSpPr>
              <a:spLocks noChangeArrowheads="1"/>
            </p:cNvSpPr>
            <p:nvPr/>
          </p:nvSpPr>
          <p:spPr bwMode="gray">
            <a:xfrm>
              <a:off x="1516" y="3172"/>
              <a:ext cx="2213" cy="211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72549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7254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0" hangingPunct="0"/>
              <a:r>
                <a:rPr lang="ru-RU" altLang="ru-RU" sz="1100" b="1" dirty="0" smtClean="0">
                  <a:solidFill>
                    <a:schemeClr val="bg1"/>
                  </a:solidFill>
                  <a:cs typeface="Arial" pitchFamily="34" charset="0"/>
                </a:rPr>
                <a:t>ИСКАЖЕНИЕ </a:t>
              </a:r>
            </a:p>
            <a:p>
              <a:pPr eaLnBrk="0" hangingPunct="0"/>
              <a:r>
                <a:rPr lang="ru-RU" altLang="ru-RU" sz="1100" b="1" dirty="0" smtClean="0">
                  <a:solidFill>
                    <a:schemeClr val="bg1"/>
                  </a:solidFill>
                  <a:cs typeface="Arial" pitchFamily="34" charset="0"/>
                </a:rPr>
                <a:t>ЗРИТЕЛЬНОГО ВОСПРИЯТИЯ</a:t>
              </a:r>
              <a:endParaRPr lang="en-US" altLang="ru-RU" sz="11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1285852" y="142859"/>
            <a:ext cx="63579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ru-RU" sz="2000" b="1" dirty="0" smtClean="0">
                <a:solidFill>
                  <a:schemeClr val="tx2"/>
                </a:solidFill>
              </a:rPr>
              <a:t>II. </a:t>
            </a:r>
            <a:r>
              <a:rPr lang="ru-RU" altLang="ru-RU" sz="2000" b="1" dirty="0" smtClean="0">
                <a:solidFill>
                  <a:schemeClr val="tx2"/>
                </a:solidFill>
              </a:rPr>
              <a:t>ПСИХОЛОГИЧЕСКИЕ ОСОБЕННОСТИ ДЕТЕЙ С ПАТОЛОГИЕЙ ЗРЕНИЯ</a:t>
            </a:r>
            <a:endParaRPr lang="en-US" altLang="ru-RU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65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1500166" y="285735"/>
            <a:ext cx="57150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214296"/>
            <a:ext cx="885828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i="1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III.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Знание современных педагогических технологий, </a:t>
            </a:r>
            <a:endParaRPr kumimoji="0" lang="en-US" b="1" i="1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эффективных приемов и методов обучения </a:t>
            </a:r>
            <a:endParaRPr kumimoji="0" lang="en-US" b="1" i="1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слепых и слабовидящих детей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42910" y="1279088"/>
            <a:ext cx="750099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Технологии, применяемые при работе с детьми с ОВЗ </a:t>
            </a:r>
          </a:p>
          <a:p>
            <a:pPr marL="342900" indent="-342900">
              <a:buAutoNum type="arabicPeriod"/>
            </a:pP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Технология </a:t>
            </a:r>
            <a:r>
              <a:rPr lang="ru-RU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разноуровневого</a:t>
            </a: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обучения </a:t>
            </a:r>
          </a:p>
          <a:p>
            <a:pPr marL="342900" indent="-342900">
              <a:buAutoNum type="arabicPeriod"/>
            </a:pPr>
            <a:r>
              <a:rPr lang="ru-RU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Коррекционно</a:t>
            </a: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развивающие технологии </a:t>
            </a:r>
          </a:p>
          <a:p>
            <a:pPr marL="342900" indent="-342900">
              <a:buAutoNum type="arabicPeriod"/>
            </a:pP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Технология проблемного обучения </a:t>
            </a:r>
          </a:p>
          <a:p>
            <a:pPr marL="342900" indent="-342900">
              <a:buAutoNum type="arabicPeriod"/>
            </a:pP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Проектная деятельность </a:t>
            </a:r>
          </a:p>
          <a:p>
            <a:pPr marL="342900" indent="-342900">
              <a:buAutoNum type="arabicPeriod"/>
            </a:pP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Игровые технологии </a:t>
            </a:r>
          </a:p>
          <a:p>
            <a:pPr marL="342900" indent="-342900">
              <a:buAutoNum type="arabicPeriod"/>
            </a:pP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Информационно-коммуникационные технологии</a:t>
            </a:r>
          </a:p>
          <a:p>
            <a:pPr marL="342900" indent="-342900">
              <a:buAutoNum type="arabicPeriod"/>
            </a:pPr>
            <a:r>
              <a:rPr lang="ru-RU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Здоровьесберегающие</a:t>
            </a: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технологии </a:t>
            </a:r>
            <a:endParaRPr lang="ru-RU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54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1500166" y="285735"/>
            <a:ext cx="57150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san_1118.jpg"/>
          <p:cNvPicPr>
            <a:picLocks noChangeAspect="1"/>
          </p:cNvPicPr>
          <p:nvPr/>
        </p:nvPicPr>
        <p:blipFill>
          <a:blip r:embed="rId3"/>
          <a:srcRect l="16015"/>
          <a:stretch>
            <a:fillRect/>
          </a:stretch>
        </p:blipFill>
        <p:spPr>
          <a:xfrm>
            <a:off x="357158" y="1428742"/>
            <a:ext cx="3143272" cy="2484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Книги на Брайле_2016.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9058" y="1500180"/>
            <a:ext cx="4418516" cy="2574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1142976" y="214296"/>
            <a:ext cx="65722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III</a:t>
            </a:r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 Знание современных педагогических технологий, эффективных приемов и методов обучения слепых и слабовидящих детей</a:t>
            </a:r>
            <a:endParaRPr lang="ru-RU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41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  <p:pic>
        <p:nvPicPr>
          <p:cNvPr id="5" name="Рисунок 4" descr="95e73bf215854a0e880cc50a7d22dbf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1214428"/>
            <a:ext cx="2643192" cy="352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20190130_09585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43240" y="1571618"/>
            <a:ext cx="5588007" cy="314325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71538" y="142858"/>
            <a:ext cx="64294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III</a:t>
            </a:r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 Знание современных педагогических технологий, эффективных приемов и методов обучения слепых и слабовидящих детей</a:t>
            </a:r>
            <a:endParaRPr lang="ru-RU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65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9552" y="267494"/>
            <a:ext cx="71677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IV. </a:t>
            </a:r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Помощь в активном включении детей с нарушениями зрения в современную развивающуюся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информационно-коммуникативную среду</a:t>
            </a:r>
          </a:p>
        </p:txBody>
      </p:sp>
      <p:pic>
        <p:nvPicPr>
          <p:cNvPr id="6" name="Рисунок 5" descr="0007-007-Mobilnyj-telefon.jpg"/>
          <p:cNvPicPr>
            <a:picLocks noChangeAspect="1"/>
          </p:cNvPicPr>
          <p:nvPr/>
        </p:nvPicPr>
        <p:blipFill>
          <a:blip r:embed="rId3"/>
          <a:srcRect t="22222" r="42708" b="9722"/>
          <a:stretch>
            <a:fillRect/>
          </a:stretch>
        </p:blipFill>
        <p:spPr>
          <a:xfrm>
            <a:off x="428596" y="1470806"/>
            <a:ext cx="2500306" cy="2227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18472219_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736" y="2470938"/>
            <a:ext cx="3012434" cy="1694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dsc06506-640x42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3504" y="2756690"/>
            <a:ext cx="3191441" cy="2119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938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8000" b="1" dirty="0" smtClean="0">
                <a:solidFill>
                  <a:srgbClr val="002060"/>
                </a:solidFill>
              </a:rPr>
              <a:t>?</a:t>
            </a:r>
            <a:endParaRPr lang="ru-RU" sz="8000" b="1" dirty="0">
              <a:solidFill>
                <a:srgbClr val="002060"/>
              </a:solidFill>
            </a:endParaRPr>
          </a:p>
        </p:txBody>
      </p:sp>
      <p:pic>
        <p:nvPicPr>
          <p:cNvPr id="4" name="Объект 3" descr="Focus 40 Blue"/>
          <p:cNvPicPr>
            <a:picLocks noGrp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97163">
            <a:off x="819544" y="1095614"/>
            <a:ext cx="1600367" cy="781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www.elitagroup.ru/pages/images/elbraille.jpg">
            <a:hlinkClick r:id="rId3" tooltip="&quot;Портативный компьютер ElBraille-W14J G1&quot;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617" y="1490600"/>
            <a:ext cx="1841759" cy="1134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Ruby XL HD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490601"/>
            <a:ext cx="2232248" cy="917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BrailleBox V5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77" t="1168" b="-1168"/>
          <a:stretch/>
        </p:blipFill>
        <p:spPr bwMode="auto">
          <a:xfrm>
            <a:off x="179513" y="1707654"/>
            <a:ext cx="2528707" cy="13722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76" name="Picture 4" descr="http://www.jiritsu.com/data/product_images/P385_GM-LH102_image1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56" y="3273828"/>
            <a:ext cx="3048000" cy="1707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xn--80awcqfkdq.xn--p1ai/images/koxlear/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1" y="3068716"/>
            <a:ext cx="3564396" cy="197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www.istok-audio.com/upload/iblock/d0c/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003798"/>
            <a:ext cx="3203848" cy="214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177" y="195486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47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28596" y="357172"/>
            <a:ext cx="80724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IV. </a:t>
            </a:r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Помощь в активном включении детей с нарушениями зрения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 современную развивающуюся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информационно-коммуникативную среду</a:t>
            </a:r>
          </a:p>
        </p:txBody>
      </p:sp>
      <p:pic>
        <p:nvPicPr>
          <p:cNvPr id="10" name="Рисунок 9" descr="scale_12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649" y="1509870"/>
            <a:ext cx="3427311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1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0031" y="2158512"/>
            <a:ext cx="3538393" cy="2357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04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0" y="331901"/>
            <a:ext cx="778671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V.</a:t>
            </a:r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Изучение и знание семейно-бытовых, материальных, культурных, социальных, психологических условий жизни и развития ребенка</a:t>
            </a:r>
            <a:endParaRPr lang="ru-RU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x_e2174a8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085" y="1424402"/>
            <a:ext cx="2534697" cy="3379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y_e34246bf.jpg"/>
          <p:cNvPicPr>
            <a:picLocks noChangeAspect="1"/>
          </p:cNvPicPr>
          <p:nvPr/>
        </p:nvPicPr>
        <p:blipFill>
          <a:blip r:embed="rId4"/>
          <a:srcRect t="1748" b="3868"/>
          <a:stretch>
            <a:fillRect/>
          </a:stretch>
        </p:blipFill>
        <p:spPr>
          <a:xfrm>
            <a:off x="5558679" y="1222978"/>
            <a:ext cx="2469705" cy="3509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788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4282" y="214297"/>
            <a:ext cx="807249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VI.</a:t>
            </a:r>
            <a:r>
              <a:rPr lang="ru-RU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Осуществление постоянной работы по овладению обучающимися навыками речевой и неречевой коммуникации, ориентировки в пространстве, социально-бытовой ориентировки, трудности формирования которых мешают детям развивать самостоятельность и самодостаточность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3362345_origina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785932"/>
            <a:ext cx="2349096" cy="1566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3e0c14e3d08176187c27b98d662f061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7262" y="1985094"/>
            <a:ext cx="2259445" cy="2602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2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4128" y="2142552"/>
            <a:ext cx="3172880" cy="2085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534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7158" y="214297"/>
            <a:ext cx="77153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VII</a:t>
            </a:r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 Поддержка связи обучающихся с общественными</a:t>
            </a:r>
            <a:r>
              <a:rPr lang="en-US" b="1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организациями,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занимающимися социализацией и реабилитацией слепых и слабовидящих. </a:t>
            </a:r>
            <a:endParaRPr lang="ru-RU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_MG_01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1" y="1511580"/>
            <a:ext cx="3750495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_MG_5593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64843" y="1874470"/>
            <a:ext cx="4286280" cy="285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501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1520" y="214297"/>
            <a:ext cx="78209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VII</a:t>
            </a:r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 Поддержка связи обучающихся с общественными</a:t>
            </a:r>
            <a:r>
              <a:rPr lang="en-US" b="1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организациями,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занимающимися социализацией и реабилитацией слепых и слабовидящих. </a:t>
            </a:r>
            <a:endParaRPr lang="ru-RU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_MG_209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873900"/>
            <a:ext cx="4179124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_MG_2344.JPG"/>
          <p:cNvPicPr>
            <a:picLocks noChangeAspect="1"/>
          </p:cNvPicPr>
          <p:nvPr/>
        </p:nvPicPr>
        <p:blipFill>
          <a:blip r:embed="rId4" cstate="print"/>
          <a:srcRect l="11966" t="23077" r="23077" b="10256"/>
          <a:stretch>
            <a:fillRect/>
          </a:stretch>
        </p:blipFill>
        <p:spPr>
          <a:xfrm>
            <a:off x="4643438" y="1857370"/>
            <a:ext cx="4280717" cy="2928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836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  <p:pic>
        <p:nvPicPr>
          <p:cNvPr id="6" name="Рисунок 5" descr="_MG_47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483518"/>
            <a:ext cx="6453333" cy="4302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857356" y="4083918"/>
            <a:ext cx="5149871" cy="64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</a:t>
            </a:r>
            <a:endParaRPr lang="ru-RU" sz="36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478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51520" y="3435846"/>
            <a:ext cx="8640960" cy="164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ru-RU" sz="2800" b="1" dirty="0">
                <a:solidFill>
                  <a:srgbClr val="002060"/>
                </a:solidFill>
                <a:latin typeface="Arial" charset="0"/>
              </a:rPr>
              <a:t>Дискуссионная площадка </a:t>
            </a:r>
            <a:r>
              <a:rPr lang="ru-RU" sz="2800" b="1" dirty="0" smtClean="0">
                <a:solidFill>
                  <a:srgbClr val="002060"/>
                </a:solidFill>
                <a:latin typeface="Arial" charset="0"/>
              </a:rPr>
              <a:t>№ </a:t>
            </a:r>
            <a:r>
              <a:rPr lang="en-US" sz="2800" b="1" dirty="0" smtClean="0">
                <a:solidFill>
                  <a:srgbClr val="002060"/>
                </a:solidFill>
                <a:latin typeface="Arial" charset="0"/>
              </a:rPr>
              <a:t>2</a:t>
            </a:r>
            <a:endParaRPr lang="ru-RU" sz="2800" b="1" dirty="0" smtClean="0">
              <a:solidFill>
                <a:srgbClr val="002060"/>
              </a:solidFill>
              <a:latin typeface="Arial" charset="0"/>
            </a:endParaRPr>
          </a:p>
          <a:p>
            <a:pPr algn="ctr" eaLnBrk="1" hangingPunct="1">
              <a:lnSpc>
                <a:spcPct val="12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Arial" charset="0"/>
              </a:rPr>
              <a:t>«Равные образовательные возможности </a:t>
            </a:r>
            <a:endParaRPr lang="en-US" sz="2800" b="1" dirty="0" smtClean="0">
              <a:solidFill>
                <a:srgbClr val="002060"/>
              </a:solidFill>
              <a:latin typeface="Arial" charset="0"/>
            </a:endParaRPr>
          </a:p>
          <a:p>
            <a:pPr algn="ctr" eaLnBrk="1" hangingPunct="1">
              <a:lnSpc>
                <a:spcPct val="12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Arial" charset="0"/>
              </a:rPr>
              <a:t>для каждого»</a:t>
            </a:r>
            <a:endParaRPr lang="ru-RU" sz="2800" b="1" dirty="0">
              <a:solidFill>
                <a:srgbClr val="002060"/>
              </a:solidFill>
              <a:latin typeface="Arial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648" y="195486"/>
            <a:ext cx="5826704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35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3999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51670"/>
            <a:ext cx="3237057" cy="1800000"/>
          </a:xfrm>
          <a:prstGeom prst="rect">
            <a:avLst/>
          </a:prstGeom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251520" y="1419622"/>
            <a:ext cx="7902549" cy="1323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4000" b="1" dirty="0" smtClean="0">
                <a:solidFill>
                  <a:schemeClr val="tx2"/>
                </a:solidFill>
                <a:latin typeface="Arial" charset="0"/>
              </a:rPr>
              <a:t>ДУСЕЕВА</a:t>
            </a:r>
          </a:p>
          <a:p>
            <a:pPr eaLnBrk="1" hangingPunct="1"/>
            <a:r>
              <a:rPr lang="ru-RU" sz="4000" b="1" dirty="0" smtClean="0">
                <a:solidFill>
                  <a:schemeClr val="tx2"/>
                </a:solidFill>
                <a:latin typeface="Arial" charset="0"/>
              </a:rPr>
              <a:t>Зарема Нурфаизовна</a:t>
            </a:r>
            <a:endParaRPr lang="ru-RU" sz="4000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51520" y="3867894"/>
            <a:ext cx="8640960" cy="1200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ЗАМЕСТИТЕЛЬ ДИРЕКТОРА ПО УЧЕБНО-ВОСПИТАТЕЛЬНОЙ РАБОТЕ ГБОУ УФИМСКАЯ КОРРЕКЦИОННАЯ ШКОЛА-ИНТЕРНАТ №13 ДЛЯ ОБУЧАЮЩИХСЯ С НАРУШЕНИЯМИ ОПОРНО-ДВИГАТЕЛЬНОГО АППАРАТА</a:t>
            </a:r>
            <a:endParaRPr lang="ru-RU" sz="1800" b="1" dirty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43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857250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 РАЗВТИЯ ДЕТЕЙ С НАРУШЕНИЯМИ </a:t>
            </a:r>
            <a:b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ОПОРНО-ДВИГАТЕЛЬНОГО АППАРАТА</a:t>
            </a:r>
            <a:endParaRPr lang="ru-RU" sz="1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1757476"/>
              </p:ext>
            </p:extLst>
          </p:nvPr>
        </p:nvGraphicFramePr>
        <p:xfrm>
          <a:off x="457200" y="1055154"/>
          <a:ext cx="8229600" cy="3312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11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9501"/>
            <a:ext cx="8229600" cy="1008113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Общие особенности </a:t>
            </a:r>
            <a:r>
              <a:rPr lang="ru-RU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развития детей </a:t>
            </a:r>
            <a:br>
              <a:rPr lang="ru-RU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ru-RU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с нарушениями опорно-двигательного аппарата</a:t>
            </a:r>
            <a:endParaRPr lang="ru-RU" sz="20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3984529"/>
              </p:ext>
            </p:extLst>
          </p:nvPr>
        </p:nvGraphicFramePr>
        <p:xfrm>
          <a:off x="457200" y="1203598"/>
          <a:ext cx="8229600" cy="33940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5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8000" b="1" dirty="0" smtClean="0">
                <a:solidFill>
                  <a:srgbClr val="002060"/>
                </a:solidFill>
              </a:rPr>
              <a:t>?</a:t>
            </a:r>
            <a:endParaRPr lang="ru-RU" sz="8000" dirty="0"/>
          </a:p>
        </p:txBody>
      </p:sp>
      <p:pic>
        <p:nvPicPr>
          <p:cNvPr id="4098" name="Picture 2" descr="https://www.istok-audio.com/upload/iblock/260/glassouse-v1.2-1-uai-516x3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9582"/>
            <a:ext cx="4118396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653649"/>
            <a:ext cx="529208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177" y="195486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72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9501"/>
            <a:ext cx="8229600" cy="1008113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Общие особенности </a:t>
            </a:r>
            <a: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развития детей </a:t>
            </a:r>
            <a:b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с нарушениями опорно-двигательного аппарата</a:t>
            </a:r>
            <a:endParaRPr lang="ru-RU" sz="2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187965"/>
              </p:ext>
            </p:extLst>
          </p:nvPr>
        </p:nvGraphicFramePr>
        <p:xfrm>
          <a:off x="457200" y="1203598"/>
          <a:ext cx="8229600" cy="33940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22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9502"/>
            <a:ext cx="7571184" cy="936104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Особые образовательные потребности у детей  </a:t>
            </a:r>
            <a:r>
              <a:rPr lang="ru-RU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/>
            </a:r>
            <a:br>
              <a:rPr lang="ru-RU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ru-RU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с нарушениями опорно-двигательного аппарата</a:t>
            </a:r>
            <a:endParaRPr lang="ru-RU" sz="20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9621"/>
            <a:ext cx="8229600" cy="3175001"/>
          </a:xfrm>
        </p:spPr>
        <p:txBody>
          <a:bodyPr>
            <a:normAutofit/>
          </a:bodyPr>
          <a:lstStyle/>
          <a:p>
            <a:pPr algn="just">
              <a:spcAft>
                <a:spcPts val="300"/>
              </a:spcAft>
              <a:buFont typeface="Symbol" panose="05050102010706020507" pitchFamily="18" charset="2"/>
              <a:buChar char=""/>
            </a:pPr>
            <a:r>
              <a:rPr lang="ru-RU" sz="1800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раннее выявление нарушений и максимально раннее начало комплексного сопровождения ребенка с учетом особенностей психофизического развития;</a:t>
            </a:r>
          </a:p>
          <a:p>
            <a:pPr algn="just">
              <a:spcAft>
                <a:spcPts val="300"/>
              </a:spcAft>
              <a:buFont typeface="Symbol" panose="05050102010706020507" pitchFamily="18" charset="2"/>
              <a:buChar char=""/>
            </a:pPr>
            <a:r>
              <a:rPr lang="ru-RU" sz="1800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регламентация деятельности с учетом медицинских рекомендаций (соблюдение ортопедического режима);</a:t>
            </a:r>
          </a:p>
          <a:p>
            <a:pPr algn="just">
              <a:spcAft>
                <a:spcPts val="300"/>
              </a:spcAft>
              <a:buFont typeface="Symbol" panose="05050102010706020507" pitchFamily="18" charset="2"/>
              <a:buChar char=""/>
            </a:pPr>
            <a:r>
              <a:rPr lang="ru-RU" sz="1800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особая организация образовательной среды, характеризующаяся доступностью образовательных и воспитательных мероприятий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pPr algn="just">
              <a:spcAft>
                <a:spcPts val="300"/>
              </a:spcAft>
              <a:buFont typeface="Symbol" panose="05050102010706020507" pitchFamily="18" charset="2"/>
              <a:buChar char=""/>
            </a:pPr>
            <a:r>
              <a:rPr lang="ru-RU" sz="1800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адресная помощь по коррекции двигательных, познавательных, речевых и социально-личностных нарушений;</a:t>
            </a:r>
          </a:p>
          <a:p>
            <a:pPr marL="0" indent="0" algn="just">
              <a:spcAft>
                <a:spcPts val="300"/>
              </a:spcAft>
              <a:buNone/>
            </a:pPr>
            <a:endParaRPr lang="ru-RU" sz="1800" b="1" dirty="0">
              <a:solidFill>
                <a:schemeClr val="tx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sz="1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13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9503"/>
            <a:ext cx="7571184" cy="936104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Особые образовательные потребности у детей   </a:t>
            </a:r>
            <a:r>
              <a:rPr lang="ru-RU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/>
            </a:r>
            <a:br>
              <a:rPr lang="ru-RU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ru-RU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с нарушениями опорно-двигательного аппарата</a:t>
            </a:r>
            <a:endParaRPr lang="ru-RU" sz="20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spcAft>
                <a:spcPts val="300"/>
              </a:spcAft>
              <a:buFont typeface="Symbol" panose="05050102010706020507" pitchFamily="18" charset="2"/>
              <a:buChar char=""/>
            </a:pP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800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использование специальных методов, приемов и средств обучения и воспитания (в том числе специализированных компьютерных и ассистивных технологий), обеспечивающих реализацию «обходных путей» развития, воспитания и обучения;</a:t>
            </a:r>
          </a:p>
          <a:p>
            <a:pPr algn="just">
              <a:spcAft>
                <a:spcPts val="300"/>
              </a:spcAft>
              <a:buFont typeface="Symbol" panose="05050102010706020507" pitchFamily="18" charset="2"/>
              <a:buChar char=""/>
            </a:pP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предоставление </a:t>
            </a:r>
            <a:r>
              <a:rPr lang="ru-RU" sz="1800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услуг </a:t>
            </a:r>
            <a:r>
              <a:rPr lang="ru-RU" sz="1800" b="1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тьютора</a:t>
            </a:r>
            <a:r>
              <a:rPr lang="ru-RU" sz="1800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Aft>
                <a:spcPts val="300"/>
              </a:spcAft>
              <a:buFont typeface="Symbol" panose="05050102010706020507" pitchFamily="18" charset="2"/>
              <a:buChar char=""/>
            </a:pPr>
            <a:r>
              <a:rPr lang="ru-RU" sz="1800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индивидуализация образовательного процесса с учетом структуры нарушения и вариативности  проявлений;</a:t>
            </a:r>
          </a:p>
          <a:p>
            <a:pPr algn="just">
              <a:spcAft>
                <a:spcPts val="300"/>
              </a:spcAft>
              <a:buFont typeface="Symbol" panose="05050102010706020507" pitchFamily="18" charset="2"/>
              <a:buChar char=""/>
            </a:pPr>
            <a:r>
              <a:rPr lang="ru-RU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максимальное расширение образовательного пространства – выход за пределы образовательной организации с учетом психофизических особенностей детей. </a:t>
            </a:r>
          </a:p>
          <a:p>
            <a:pPr algn="just">
              <a:spcAft>
                <a:spcPts val="300"/>
              </a:spcAft>
              <a:buFont typeface="Symbol" panose="05050102010706020507" pitchFamily="18" charset="2"/>
              <a:buChar char=""/>
            </a:pPr>
            <a:endParaRPr lang="ru-RU" sz="1800" b="1" dirty="0">
              <a:solidFill>
                <a:schemeClr val="tx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sz="1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83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5487"/>
            <a:ext cx="7787208" cy="1004664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Особенности организации пространства </a:t>
            </a:r>
            <a:b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при обучении  детей с НОДА</a:t>
            </a:r>
            <a:endParaRPr lang="ru-RU" sz="2000" dirty="0">
              <a:solidFill>
                <a:schemeClr val="tx2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444" y="1200150"/>
            <a:ext cx="5091112" cy="339407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5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5487"/>
            <a:ext cx="7787208" cy="1004664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Особенности организации пространства </a:t>
            </a:r>
            <a:b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при обучении  детей с НОДА</a:t>
            </a:r>
            <a:endParaRPr lang="ru-RU" sz="2000" dirty="0">
              <a:solidFill>
                <a:schemeClr val="tx2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419622"/>
            <a:ext cx="3085242" cy="3113633"/>
          </a:xfrm>
        </p:spPr>
      </p:pic>
    </p:spTree>
    <p:extLst>
      <p:ext uri="{BB962C8B-B14F-4D97-AF65-F5344CB8AC3E}">
        <p14:creationId xmlns:p14="http://schemas.microsoft.com/office/powerpoint/2010/main" val="351820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5487"/>
            <a:ext cx="7787208" cy="1004664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Особенности организации пространства </a:t>
            </a:r>
            <a:b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при обучении  детей с НОДА</a:t>
            </a:r>
            <a:endParaRPr lang="ru-RU" sz="2000" dirty="0">
              <a:solidFill>
                <a:schemeClr val="tx2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Средства передвижения </a:t>
            </a:r>
          </a:p>
          <a:p>
            <a:pPr marL="0" indent="0">
              <a:buNone/>
            </a:pPr>
            <a:endParaRPr lang="ru-RU" sz="20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77251"/>
            <a:ext cx="1979012" cy="35182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520884"/>
            <a:ext cx="2042423" cy="36309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052" y="1448641"/>
            <a:ext cx="2051356" cy="36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75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5487"/>
            <a:ext cx="7787208" cy="1004664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Особенности организации пространства </a:t>
            </a:r>
            <a:b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при обучении  детей с НОДА</a:t>
            </a:r>
            <a:b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ru-RU" sz="20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Средства передвижения </a:t>
            </a:r>
            <a:endParaRPr lang="ru-RU" sz="2000" i="1" dirty="0">
              <a:solidFill>
                <a:schemeClr val="tx2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Различные варианты инвалидных колясок</a:t>
            </a:r>
          </a:p>
          <a:p>
            <a:pPr marL="0" indent="0">
              <a:buNone/>
            </a:pPr>
            <a:endParaRPr lang="ru-RU" sz="20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779662"/>
            <a:ext cx="2527923" cy="30769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923678"/>
            <a:ext cx="2711025" cy="24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55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5487"/>
            <a:ext cx="7787208" cy="1004664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Особенности организации пространства </a:t>
            </a:r>
            <a:b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при обучении  детей с НОДА</a:t>
            </a:r>
            <a:endParaRPr lang="ru-RU" sz="2000" dirty="0">
              <a:solidFill>
                <a:schemeClr val="tx2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Костыли и ходунки</a:t>
            </a:r>
          </a:p>
          <a:p>
            <a:pPr marL="0" indent="0">
              <a:buNone/>
            </a:pPr>
            <a:endParaRPr lang="ru-RU" sz="20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28632"/>
            <a:ext cx="2914650" cy="31432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735" y="1670917"/>
            <a:ext cx="2333625" cy="31432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071" y="1670917"/>
            <a:ext cx="2034495" cy="3065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59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5487"/>
            <a:ext cx="7787208" cy="1004664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Особенности организации пространства </a:t>
            </a:r>
            <a:b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при обучении  детей с НОДА</a:t>
            </a:r>
            <a:endParaRPr lang="ru-RU" sz="2000" dirty="0">
              <a:solidFill>
                <a:schemeClr val="tx2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206930"/>
            <a:ext cx="82296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Насадки и подъемники для пересаживания</a:t>
            </a:r>
          </a:p>
          <a:p>
            <a:pPr marL="0" indent="0">
              <a:buNone/>
            </a:pPr>
            <a:endParaRPr lang="ru-RU" sz="2000" dirty="0" smtClean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ru-RU" sz="20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396" y="1798764"/>
            <a:ext cx="2780184" cy="20721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596" y="1798763"/>
            <a:ext cx="3114564" cy="20721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98763"/>
            <a:ext cx="2232248" cy="207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72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5487"/>
            <a:ext cx="7787208" cy="1004664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Особенности организации пространства </a:t>
            </a:r>
            <a:b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при обучении  детей с НОДА</a:t>
            </a:r>
            <a:endParaRPr lang="ru-RU" sz="2000" dirty="0">
              <a:solidFill>
                <a:schemeClr val="tx2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206930"/>
            <a:ext cx="82296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Стулья для ванны </a:t>
            </a:r>
          </a:p>
          <a:p>
            <a:pPr marL="0" indent="0">
              <a:buNone/>
            </a:pPr>
            <a:endParaRPr lang="ru-RU" sz="2000" dirty="0" smtClean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ru-RU" sz="2000" dirty="0" smtClean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ru-RU" sz="20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79662"/>
            <a:ext cx="3631043" cy="24158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407703"/>
            <a:ext cx="3717032" cy="278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98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20"/>
          <p:cNvSpPr/>
          <p:nvPr/>
        </p:nvSpPr>
        <p:spPr>
          <a:xfrm>
            <a:off x="1475656" y="2931790"/>
            <a:ext cx="7430122" cy="648072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kern="0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kern="0" dirty="0">
              <a:solidFill>
                <a:sysClr val="window" lastClr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23528" y="915566"/>
            <a:ext cx="911159" cy="857256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chemeClr val="accent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sz="2400" b="1" kern="0" dirty="0" smtClean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12</a:t>
            </a:r>
            <a:endParaRPr lang="en-US" sz="2400" b="1" kern="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ectangle 29"/>
          <p:cNvSpPr/>
          <p:nvPr/>
        </p:nvSpPr>
        <p:spPr>
          <a:xfrm>
            <a:off x="323528" y="1923678"/>
            <a:ext cx="911159" cy="864096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chemeClr val="accent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sz="2400" b="1" kern="0" dirty="0" smtClean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13</a:t>
            </a:r>
            <a:endParaRPr lang="en-US" sz="2400" b="1" kern="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20"/>
          <p:cNvSpPr/>
          <p:nvPr/>
        </p:nvSpPr>
        <p:spPr>
          <a:xfrm>
            <a:off x="1475656" y="915566"/>
            <a:ext cx="7430122" cy="857256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kern="0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kern="0" dirty="0">
              <a:solidFill>
                <a:sysClr val="window" lastClr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63646" y="915567"/>
            <a:ext cx="7272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Методическая и психологическая поддержка педагогов, поддержка их участия в инклюзивном процессе</a:t>
            </a:r>
            <a:endParaRPr lang="en-US" sz="1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20"/>
          <p:cNvSpPr/>
          <p:nvPr/>
        </p:nvSpPr>
        <p:spPr>
          <a:xfrm>
            <a:off x="1475656" y="1923678"/>
            <a:ext cx="7430122" cy="864096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kern="0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kern="0" dirty="0">
              <a:solidFill>
                <a:sysClr val="window" lastClr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9089" name="Rectangle 1"/>
          <p:cNvSpPr>
            <a:spLocks noChangeArrowheads="1"/>
          </p:cNvSpPr>
          <p:nvPr/>
        </p:nvSpPr>
        <p:spPr bwMode="auto">
          <a:xfrm>
            <a:off x="1475656" y="1923678"/>
            <a:ext cx="739231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психолого-педагогического сопровождения всех участников инклюзивного образовательного процесса: родителей, учеников, учителей</a:t>
            </a:r>
          </a:p>
        </p:txBody>
      </p:sp>
      <p:sp>
        <p:nvSpPr>
          <p:cNvPr id="31" name="Rectangle 20"/>
          <p:cNvSpPr/>
          <p:nvPr/>
        </p:nvSpPr>
        <p:spPr>
          <a:xfrm>
            <a:off x="1475656" y="3723878"/>
            <a:ext cx="7430122" cy="720080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kern="0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kern="0" dirty="0">
              <a:solidFill>
                <a:sysClr val="window" lastClr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9091" name="Rectangle 3"/>
          <p:cNvSpPr>
            <a:spLocks noChangeArrowheads="1"/>
          </p:cNvSpPr>
          <p:nvPr/>
        </p:nvSpPr>
        <p:spPr bwMode="auto">
          <a:xfrm>
            <a:off x="1403648" y="3661427"/>
            <a:ext cx="68831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эффективности инклюзивной образовательной среды и планирование ее изменений, подключение родителей к обогащению среды</a:t>
            </a:r>
          </a:p>
        </p:txBody>
      </p:sp>
      <p:sp>
        <p:nvSpPr>
          <p:cNvPr id="34" name="Rectangle 29"/>
          <p:cNvSpPr/>
          <p:nvPr/>
        </p:nvSpPr>
        <p:spPr>
          <a:xfrm>
            <a:off x="323528" y="3723878"/>
            <a:ext cx="911159" cy="589364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chemeClr val="accent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sz="2400" b="1" kern="0" dirty="0" smtClean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15</a:t>
            </a:r>
            <a:endParaRPr lang="en-US" sz="2400" b="1" kern="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1"/>
          <p:cNvSpPr>
            <a:spLocks noChangeArrowheads="1"/>
          </p:cNvSpPr>
          <p:nvPr/>
        </p:nvSpPr>
        <p:spPr bwMode="auto">
          <a:xfrm>
            <a:off x="1547664" y="2931790"/>
            <a:ext cx="7143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АОП, динамическая диагностика в целях ее корректировке</a:t>
            </a:r>
          </a:p>
        </p:txBody>
      </p:sp>
      <p:sp>
        <p:nvSpPr>
          <p:cNvPr id="44" name="Rectangle 29"/>
          <p:cNvSpPr/>
          <p:nvPr/>
        </p:nvSpPr>
        <p:spPr>
          <a:xfrm>
            <a:off x="323528" y="2859782"/>
            <a:ext cx="928694" cy="666074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chemeClr val="accent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sz="2400" b="1" kern="0" dirty="0" smtClean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14</a:t>
            </a:r>
            <a:endParaRPr lang="en-US" sz="2400" b="1" kern="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9"/>
          <p:cNvSpPr/>
          <p:nvPr/>
        </p:nvSpPr>
        <p:spPr>
          <a:xfrm>
            <a:off x="323528" y="4554136"/>
            <a:ext cx="911159" cy="589364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chemeClr val="accent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sz="2400" b="1" kern="0" dirty="0" smtClean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16</a:t>
            </a:r>
            <a:endParaRPr lang="en-US" sz="2400" b="1" kern="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20"/>
          <p:cNvSpPr/>
          <p:nvPr/>
        </p:nvSpPr>
        <p:spPr>
          <a:xfrm>
            <a:off x="1475656" y="4550848"/>
            <a:ext cx="7430122" cy="592652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>
              <a:defRPr/>
            </a:pPr>
            <a:r>
              <a:rPr lang="ru-RU" b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Организация взаимодействия с социальными партнерами</a:t>
            </a:r>
            <a:endParaRPr lang="ru-RU" b="1" kern="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177" y="195486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50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5487"/>
            <a:ext cx="7787208" cy="1004664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Особенности организации пространства </a:t>
            </a:r>
            <a:b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при обучении  детей с НОДА</a:t>
            </a:r>
            <a:endParaRPr lang="ru-RU" sz="2000" dirty="0">
              <a:solidFill>
                <a:schemeClr val="tx2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206930"/>
            <a:ext cx="8229600" cy="3394472"/>
          </a:xfrm>
        </p:spPr>
        <p:txBody>
          <a:bodyPr numCol="2">
            <a:normAutofit/>
          </a:bodyPr>
          <a:lstStyle/>
          <a:p>
            <a:pPr marL="0" indent="0" algn="just">
              <a:buNone/>
            </a:pPr>
            <a:r>
              <a:rPr lang="ru-RU" sz="14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Приспособления                                                               </a:t>
            </a:r>
          </a:p>
          <a:p>
            <a:pPr marL="0" indent="0" algn="just">
              <a:buNone/>
            </a:pPr>
            <a:r>
              <a:rPr lang="ru-RU" sz="14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для одевания и раздевания       </a:t>
            </a:r>
          </a:p>
          <a:p>
            <a:pPr marL="0" indent="0" algn="just">
              <a:buNone/>
            </a:pPr>
            <a:endParaRPr lang="ru-RU" sz="1400" dirty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endParaRPr lang="ru-RU" sz="1400" dirty="0" smtClean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endParaRPr lang="ru-RU" sz="1400" dirty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endParaRPr lang="ru-RU" sz="1400" dirty="0" smtClean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endParaRPr lang="ru-RU" sz="1400" dirty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endParaRPr lang="ru-RU" sz="1400" dirty="0" smtClean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endParaRPr lang="ru-RU" sz="1400" dirty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endParaRPr lang="ru-RU" sz="1400" dirty="0" smtClean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endParaRPr lang="ru-RU" sz="1400" dirty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endParaRPr lang="ru-RU" sz="1400" dirty="0" smtClean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endParaRPr lang="ru-RU" sz="1400" dirty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ru-RU" sz="14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Приспособления для захвата                                                                                                                                предметов  </a:t>
            </a:r>
          </a:p>
          <a:p>
            <a:pPr marL="0" indent="0">
              <a:buNone/>
            </a:pPr>
            <a:endParaRPr lang="ru-RU" sz="2000" dirty="0" smtClean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ru-RU" sz="2000" dirty="0" smtClean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ru-RU" sz="20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67438"/>
            <a:ext cx="2947714" cy="29295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360" y="1767438"/>
            <a:ext cx="2952328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17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5487"/>
            <a:ext cx="7787208" cy="1004664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Особенности организации пространства </a:t>
            </a:r>
            <a:b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при обучении  детей с НОДА</a:t>
            </a:r>
            <a:endParaRPr lang="ru-RU" sz="2000" dirty="0">
              <a:solidFill>
                <a:schemeClr val="tx2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206930"/>
            <a:ext cx="8229600" cy="3394472"/>
          </a:xfrm>
        </p:spPr>
        <p:txBody>
          <a:bodyPr numCol="2"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sz="14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Столовые приборы </a:t>
            </a:r>
          </a:p>
          <a:p>
            <a:pPr marL="0" indent="0" algn="just">
              <a:buNone/>
            </a:pPr>
            <a:endParaRPr lang="ru-RU" sz="1400" dirty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endParaRPr lang="ru-RU" sz="1400" dirty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endParaRPr lang="ru-RU" sz="1400" dirty="0" smtClean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endParaRPr lang="ru-RU" sz="1400" dirty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endParaRPr lang="ru-RU" sz="1400" dirty="0" smtClean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endParaRPr lang="ru-RU" sz="1400" dirty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endParaRPr lang="ru-RU" sz="1400" dirty="0" smtClean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endParaRPr lang="ru-RU" sz="1400" dirty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endParaRPr lang="ru-RU" sz="1400" dirty="0" smtClean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endParaRPr lang="ru-RU" sz="1400" dirty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endParaRPr lang="ru-RU" sz="1400" dirty="0" smtClean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endParaRPr lang="ru-RU" sz="1400" dirty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endParaRPr lang="ru-RU" sz="1400" dirty="0" smtClean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endParaRPr lang="ru-RU" sz="1400" dirty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endParaRPr lang="ru-RU" sz="1400" dirty="0" smtClean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endParaRPr lang="ru-RU" sz="1400" dirty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endParaRPr lang="ru-RU" sz="1400" dirty="0" smtClean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r>
              <a:rPr lang="ru-RU" sz="14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Адаптивные  наборы посуды </a:t>
            </a:r>
          </a:p>
          <a:p>
            <a:pPr marL="0" indent="0" algn="just">
              <a:buNone/>
            </a:pPr>
            <a:endParaRPr lang="ru-RU" sz="1400" dirty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endParaRPr lang="ru-RU" sz="1400" dirty="0" smtClean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endParaRPr lang="ru-RU" sz="1400" dirty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endParaRPr lang="ru-RU" sz="1400" dirty="0" smtClean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endParaRPr lang="ru-RU" sz="1400" dirty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endParaRPr lang="ru-RU" sz="1400" dirty="0" smtClean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endParaRPr lang="ru-RU" sz="1400" dirty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endParaRPr lang="ru-RU" sz="1400" dirty="0" smtClean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endParaRPr lang="ru-RU" sz="1400" dirty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endParaRPr lang="ru-RU" sz="1400" dirty="0" smtClean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endParaRPr lang="ru-RU" sz="1400" dirty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ru-RU" sz="2000" dirty="0" smtClean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ru-RU" sz="2000" dirty="0" smtClean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ru-RU" sz="20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51670"/>
            <a:ext cx="2952328" cy="29523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656184"/>
            <a:ext cx="4190527" cy="314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53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5487"/>
            <a:ext cx="7787208" cy="1004664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Особенности организации пространства </a:t>
            </a:r>
            <a:b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при обучении  детей с НОДА</a:t>
            </a:r>
            <a:endParaRPr lang="ru-RU" sz="2000" dirty="0">
              <a:solidFill>
                <a:schemeClr val="tx2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206930"/>
            <a:ext cx="82296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Зонирование пространства</a:t>
            </a:r>
          </a:p>
          <a:p>
            <a:pPr marL="0" indent="0">
              <a:buNone/>
            </a:pPr>
            <a:endParaRPr lang="ru-RU" sz="2000" dirty="0" smtClean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ru-RU" sz="2000" dirty="0" smtClean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ru-RU" sz="2000" dirty="0" smtClean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ru-RU" sz="20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10"/>
          <a:stretch/>
        </p:blipFill>
        <p:spPr>
          <a:xfrm>
            <a:off x="589696" y="1779662"/>
            <a:ext cx="4054311" cy="28871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1" y="2402971"/>
            <a:ext cx="3312368" cy="24778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263438"/>
            <a:ext cx="1529137" cy="97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48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5487"/>
            <a:ext cx="7787208" cy="1004664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Специальные условия обучения детей с НОДА</a:t>
            </a:r>
            <a:endParaRPr lang="ru-RU" sz="2000" dirty="0">
              <a:solidFill>
                <a:schemeClr val="tx2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206930"/>
            <a:ext cx="82296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000" dirty="0" smtClean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 marL="457200" indent="-457200">
              <a:buAutoNum type="arabicPeriod"/>
            </a:pPr>
            <a:r>
              <a:rPr lang="ru-RU" sz="20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Описание специальных условий содержатся в рекомендациях ПМПК</a:t>
            </a:r>
          </a:p>
          <a:p>
            <a:pPr marL="457200" indent="-457200">
              <a:buAutoNum type="arabicPeriod"/>
            </a:pPr>
            <a:r>
              <a:rPr lang="ru-RU" sz="20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Соблюдение лечебно-профилактического режима </a:t>
            </a:r>
          </a:p>
          <a:p>
            <a:pPr marL="457200" indent="-457200">
              <a:buAutoNum type="arabicPeriod"/>
            </a:pPr>
            <a:r>
              <a:rPr lang="ru-RU" sz="20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Малая наполняемость классов</a:t>
            </a:r>
          </a:p>
          <a:p>
            <a:pPr marL="457200" indent="-457200">
              <a:buAutoNum type="arabicPeriod"/>
            </a:pPr>
            <a:r>
              <a:rPr lang="ru-RU" sz="2000" dirty="0">
                <a:solidFill>
                  <a:schemeClr val="tx2"/>
                </a:solidFill>
                <a:latin typeface="Arial Black" panose="020B0A04020102020204" pitchFamily="34" charset="0"/>
              </a:rPr>
              <a:t>О</a:t>
            </a:r>
            <a:r>
              <a:rPr lang="ru-RU" sz="20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бразование  по адаптированной основной общеобразовательной программе, в которую включены коррекционные занятия 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    (варианты 6.1., 6.2., 6.3., 6.4. ФГОС НОО ОВЗ)</a:t>
            </a:r>
          </a:p>
          <a:p>
            <a:pPr marL="0" indent="0">
              <a:buNone/>
            </a:pPr>
            <a:endParaRPr lang="ru-RU" sz="2000" dirty="0" smtClean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ru-RU" sz="20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25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5487"/>
            <a:ext cx="7787208" cy="1004664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Специальные условия обучения детей с НОДА</a:t>
            </a:r>
            <a:endParaRPr lang="ru-RU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206930"/>
            <a:ext cx="82296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Коррекционно-развивающие занятия </a:t>
            </a: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предусматривают</a:t>
            </a:r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ru-RU" sz="20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 занятия </a:t>
            </a:r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ЛФК, </a:t>
            </a:r>
            <a:endParaRPr lang="ru-RU" sz="20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логопедические занятия, </a:t>
            </a:r>
          </a:p>
          <a:p>
            <a:pPr>
              <a:buFontTx/>
              <a:buChar char="-"/>
            </a:pP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индивидуальные </a:t>
            </a:r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групповые занятия по коррекции и развитию когнитивных функций. </a:t>
            </a:r>
            <a:endParaRPr lang="ru-RU" sz="20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0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0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9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5487"/>
            <a:ext cx="7787208" cy="1004664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tx2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Специальные</a:t>
            </a:r>
            <a: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 условия обучения детей с НОДА</a:t>
            </a:r>
            <a:endParaRPr lang="ru-RU" sz="2000" dirty="0">
              <a:solidFill>
                <a:schemeClr val="tx2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206930"/>
            <a:ext cx="82296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Коррекционно-развивающая область может быть представлена курсами, направленными на развитие ощущений, ориентировки в </a:t>
            </a: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пространстве </a:t>
            </a:r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«Психомоторика», «Развитие мануальной деятельности</a:t>
            </a: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 </a:t>
            </a:r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связи с необходимостью развития коммуникативных навыков возможно введение коррекционно-развивающих занятий «Основы коммуникации».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0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0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46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5487"/>
            <a:ext cx="7787208" cy="1004664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tx2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Использование специальных методов, </a:t>
            </a:r>
            <a:br>
              <a:rPr lang="ru-RU" sz="2000" dirty="0" smtClean="0">
                <a:solidFill>
                  <a:schemeClr val="tx2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ru-RU" sz="2000" dirty="0" smtClean="0">
                <a:solidFill>
                  <a:schemeClr val="tx2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приемов и средств обучения</a:t>
            </a:r>
            <a:endParaRPr lang="ru-RU" sz="2000" dirty="0">
              <a:solidFill>
                <a:schemeClr val="tx2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206930"/>
            <a:ext cx="82296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Наглядно-действенный характер содержания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Максимальное использование практической работы на уроках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Упрощение системы учебно-познавательных задач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Смена видов деятельности на уроке, обязательное использование физкультминуток</a:t>
            </a:r>
          </a:p>
          <a:p>
            <a:pPr marL="457200" indent="-457200">
              <a:buAutoNum type="arabicPeriod" startAt="5"/>
            </a:pP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Использование тестовых заданий на уроке</a:t>
            </a:r>
          </a:p>
          <a:p>
            <a:pPr marL="457200" indent="-457200">
              <a:buAutoNum type="arabicPeriod" startAt="5"/>
            </a:pP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Использование трафаретов, магнитов для закрепления тетради на столе, письмо на наждачной бумаге и др.</a:t>
            </a:r>
          </a:p>
          <a:p>
            <a:pPr marL="0" indent="0">
              <a:buNone/>
            </a:pPr>
            <a:endParaRPr lang="ru-RU" sz="20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0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48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5487"/>
            <a:ext cx="7787208" cy="1004664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tx2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Принципы организации коррекционно-развивающего обучения детей с НОДА</a:t>
            </a:r>
            <a:endParaRPr lang="ru-RU" sz="2000" dirty="0">
              <a:solidFill>
                <a:schemeClr val="tx2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206930"/>
            <a:ext cx="82296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 Вся коррекционно-педагогическая работа начинается с обследования детей и выявления их индивидуальных особенностей.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Комплексный характер коррекционно-развивающей работы. 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Развитие ребенка происходит только при тесном взаимодействии родителей (законных представителей)  и образовательного учреждения.</a:t>
            </a:r>
          </a:p>
          <a:p>
            <a:pPr marL="0" indent="0">
              <a:buNone/>
            </a:pPr>
            <a:endParaRPr lang="ru-RU" sz="20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0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0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0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0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84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5487"/>
            <a:ext cx="7787208" cy="1004664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Принципы организации коррекционно-развивающего обучения детей с НОДА</a:t>
            </a:r>
            <a:endParaRPr lang="ru-RU" sz="2000" dirty="0">
              <a:solidFill>
                <a:schemeClr val="tx2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206930"/>
            <a:ext cx="82296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4. При организации коррекционно-развивающего обучения должны использоваться сочетания наглядных, словесных и практических методов. Практический метод должен быть преобладающим.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Опираться на все сохранные анализаторы ребенка.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Вся коррекционная работа должна проходить с участием нарушенного двигательного анализатора.</a:t>
            </a:r>
          </a:p>
          <a:p>
            <a:pPr marL="0" indent="0">
              <a:buNone/>
            </a:pPr>
            <a:endParaRPr lang="ru-RU" sz="20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0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0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0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0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34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5487"/>
            <a:ext cx="7787208" cy="1004664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Принципы организации коррекционно-развивающего обучения детей с НОДА</a:t>
            </a:r>
            <a:endParaRPr lang="ru-RU" sz="2000" dirty="0">
              <a:solidFill>
                <a:schemeClr val="tx2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206930"/>
            <a:ext cx="82296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Реализация дифференцированного подхода, который учитывает клиническую форму заболевания.</a:t>
            </a:r>
          </a:p>
          <a:p>
            <a:pPr marL="0" indent="0">
              <a:buNone/>
            </a:pPr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Использование линейно-концентрического принципа обучения.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 Учет личностных особенностей обучающихся с НОДА.</a:t>
            </a:r>
          </a:p>
          <a:p>
            <a:pPr marL="0" indent="0">
              <a:buNone/>
            </a:pPr>
            <a:endParaRPr lang="ru-RU" sz="20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0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0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0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0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10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Управление ОО</a:t>
            </a:r>
            <a:endParaRPr lang="ru-RU" sz="28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15486"/>
            <a:ext cx="8352928" cy="4104536"/>
          </a:xfrm>
        </p:spPr>
        <p:txBody>
          <a:bodyPr>
            <a:noAutofit/>
          </a:bodyPr>
          <a:lstStyle/>
          <a:p>
            <a:pPr>
              <a:buFont typeface="+mj-lt"/>
              <a:buAutoNum type="arabicPeriod"/>
            </a:pPr>
            <a:r>
              <a:rPr 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Внести изменения в Устав.</a:t>
            </a:r>
          </a:p>
          <a:p>
            <a:pPr>
              <a:buFont typeface="+mj-lt"/>
              <a:buAutoNum type="arabicPeriod"/>
            </a:pPr>
            <a:r>
              <a:rPr 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Разработать локальные акты школы, регламентирующие обучение детей с ОВЗ, детей с инвалидностью; Положение о </a:t>
            </a:r>
            <a:r>
              <a:rPr lang="ru-RU" sz="1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ПМПк</a:t>
            </a:r>
            <a:r>
              <a:rPr 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buFont typeface="+mj-lt"/>
              <a:buAutoNum type="arabicPeriod"/>
            </a:pPr>
            <a:r>
              <a:rPr 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Обеспечить специальные условия для обучающихся с ОВЗ, с инвалидностью.</a:t>
            </a:r>
          </a:p>
          <a:p>
            <a:pPr>
              <a:buFont typeface="+mj-lt"/>
              <a:buAutoNum type="arabicPeriod"/>
            </a:pPr>
            <a:r>
              <a:rPr 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Иметь документацию, позволяющую отследить прохождение образовательной программы, динамику обучения ребенка, коррекционную работу с ним.</a:t>
            </a:r>
          </a:p>
          <a:p>
            <a:pPr>
              <a:buFont typeface="+mj-lt"/>
              <a:buAutoNum type="arabicPeriod"/>
            </a:pPr>
            <a:r>
              <a:rPr 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Иметь дефектолога, психолога, логопеда, социального педагога, либо заключить договоры с организациями, где такие специалисты есть.</a:t>
            </a:r>
          </a:p>
          <a:p>
            <a:pPr>
              <a:buFont typeface="+mj-lt"/>
              <a:buAutoNum type="arabicPeriod"/>
            </a:pPr>
            <a:r>
              <a:rPr 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Разработать программы, планы коррекционной работы с детьми с ОВЗ, с детьми с инвалидностью</a:t>
            </a:r>
          </a:p>
          <a:p>
            <a:pPr>
              <a:buFont typeface="+mj-lt"/>
              <a:buAutoNum type="arabicPeriod"/>
            </a:pPr>
            <a:r>
              <a:rPr 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Осуществить подготовку/переподготовку кадров для работы с детьми с ОВЗ, детьми с инвалидностью.</a:t>
            </a:r>
          </a:p>
          <a:p>
            <a:pPr>
              <a:buFont typeface="+mj-lt"/>
              <a:buAutoNum type="arabicPeriod"/>
            </a:pPr>
            <a:r>
              <a:rPr 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Выполнять рекомендации РПМПК, МСЭ.</a:t>
            </a:r>
          </a:p>
          <a:p>
            <a:pPr>
              <a:buFont typeface="+mj-lt"/>
              <a:buAutoNum type="arabicPeriod"/>
            </a:pPr>
            <a:r>
              <a:rPr 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Иметь договоры с родителями, в котором указана программа обучения ребенка с ОВЗ, ребенка с инвалидностью.</a:t>
            </a:r>
          </a:p>
          <a:p>
            <a:pPr>
              <a:buFont typeface="+mj-lt"/>
              <a:buAutoNum type="arabicPeriod"/>
            </a:pPr>
            <a:r>
              <a:rPr 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Иметь положение об оплате труда с установкой размера доплаты или надбавки учителям, которые работают с детьми с ОВЗ, детьми с инвалидностью.</a:t>
            </a:r>
            <a:endParaRPr lang="ru-RU" sz="1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177" y="195486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1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81133" y="236819"/>
            <a:ext cx="7813681" cy="349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hangingPunct="0"/>
            <a:r>
              <a:rPr lang="ru-RU" sz="1800" b="1" dirty="0" smtClean="0">
                <a:solidFill>
                  <a:schemeClr val="tx2"/>
                </a:solidFill>
                <a:latin typeface="Arial" charset="0"/>
                <a:ea typeface="+mn-ea"/>
                <a:cs typeface="Arial" charset="0"/>
              </a:rPr>
              <a:t>БЛАГОДАРЮ ЗА ВНИМАНИЕ!</a:t>
            </a:r>
            <a:endParaRPr lang="ru-RU" sz="1800" b="1" dirty="0">
              <a:solidFill>
                <a:schemeClr val="tx2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2314" y="771550"/>
            <a:ext cx="864016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Контактная информация:</a:t>
            </a:r>
            <a:r>
              <a:rPr lang="ru-RU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ГБОУ Уфимская </a:t>
            </a:r>
            <a:r>
              <a:rPr lang="ru-RU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коррекционная школа-интернат № 13 </a:t>
            </a:r>
            <a:endParaRPr lang="ru-RU" sz="20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обучающихся с нарушениями опорно-двигательного </a:t>
            </a:r>
            <a:r>
              <a:rPr lang="ru-R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аппарата</a:t>
            </a:r>
            <a:endParaRPr lang="en-US" sz="20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Юридический/фактический адрес:</a:t>
            </a:r>
            <a:r>
              <a:rPr lang="ru-RU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450092, город Уфа, ул. </a:t>
            </a:r>
            <a:r>
              <a:rPr lang="ru-RU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Батырская</a:t>
            </a:r>
            <a:r>
              <a:rPr lang="ru-RU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д.8/3 </a:t>
            </a:r>
            <a:endParaRPr lang="en-US" sz="20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Приемная:</a:t>
            </a:r>
            <a:r>
              <a:rPr lang="ru-RU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т./ф. 8(347) 255-20-21  </a:t>
            </a:r>
            <a:endParaRPr lang="en-US" sz="20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</a:t>
            </a:r>
            <a:r>
              <a:rPr lang="ru-RU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mail</a:t>
            </a:r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000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schoolinternat13@</a:t>
            </a:r>
            <a:r>
              <a:rPr lang="en-US" sz="2000" u="sng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yandex</a:t>
            </a:r>
            <a:r>
              <a:rPr lang="ru-RU" sz="2000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.</a:t>
            </a:r>
            <a:r>
              <a:rPr lang="ru-RU" sz="2000" u="sng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ru</a:t>
            </a:r>
            <a:r>
              <a:rPr lang="ru-RU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 </a:t>
            </a:r>
            <a:endParaRPr lang="en-US" sz="20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Сайт</a:t>
            </a:r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000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www.школа-интернат13.рф</a:t>
            </a:r>
            <a:endParaRPr lang="ru-RU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66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51520" y="3435846"/>
            <a:ext cx="8640960" cy="164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ru-RU" sz="2800" b="1" dirty="0">
                <a:solidFill>
                  <a:srgbClr val="002060"/>
                </a:solidFill>
                <a:latin typeface="Arial" charset="0"/>
              </a:rPr>
              <a:t>Дискуссионная площадка </a:t>
            </a:r>
            <a:r>
              <a:rPr lang="ru-RU" sz="2800" b="1" dirty="0" smtClean="0">
                <a:solidFill>
                  <a:srgbClr val="002060"/>
                </a:solidFill>
                <a:latin typeface="Arial" charset="0"/>
              </a:rPr>
              <a:t>№ </a:t>
            </a:r>
            <a:r>
              <a:rPr lang="en-US" sz="2800" b="1" dirty="0" smtClean="0">
                <a:solidFill>
                  <a:srgbClr val="002060"/>
                </a:solidFill>
                <a:latin typeface="Arial" charset="0"/>
              </a:rPr>
              <a:t>2</a:t>
            </a:r>
            <a:endParaRPr lang="ru-RU" sz="2800" b="1" dirty="0" smtClean="0">
              <a:solidFill>
                <a:srgbClr val="002060"/>
              </a:solidFill>
              <a:latin typeface="Arial" charset="0"/>
            </a:endParaRPr>
          </a:p>
          <a:p>
            <a:pPr algn="ctr" eaLnBrk="1" hangingPunct="1">
              <a:lnSpc>
                <a:spcPct val="12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Arial" charset="0"/>
              </a:rPr>
              <a:t>«Равные образовательные возможности </a:t>
            </a:r>
            <a:endParaRPr lang="en-US" sz="2800" b="1" dirty="0" smtClean="0">
              <a:solidFill>
                <a:srgbClr val="002060"/>
              </a:solidFill>
              <a:latin typeface="Arial" charset="0"/>
            </a:endParaRPr>
          </a:p>
          <a:p>
            <a:pPr algn="ctr" eaLnBrk="1" hangingPunct="1">
              <a:lnSpc>
                <a:spcPct val="12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Arial" charset="0"/>
              </a:rPr>
              <a:t>для каждого»</a:t>
            </a:r>
            <a:endParaRPr lang="ru-RU" sz="2800" b="1" dirty="0">
              <a:solidFill>
                <a:srgbClr val="002060"/>
              </a:solidFill>
              <a:latin typeface="Arial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648" y="195486"/>
            <a:ext cx="5826704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35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3999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51670"/>
            <a:ext cx="3237057" cy="1800000"/>
          </a:xfrm>
          <a:prstGeom prst="rect">
            <a:avLst/>
          </a:prstGeom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251520" y="1563638"/>
            <a:ext cx="7902549" cy="1323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4000" b="1" dirty="0" smtClean="0">
                <a:solidFill>
                  <a:schemeClr val="tx2"/>
                </a:solidFill>
                <a:latin typeface="Arial" charset="0"/>
              </a:rPr>
              <a:t>САЛИКАЕВА</a:t>
            </a:r>
          </a:p>
          <a:p>
            <a:pPr eaLnBrk="1" hangingPunct="1"/>
            <a:r>
              <a:rPr lang="ru-RU" sz="4000" b="1" dirty="0" smtClean="0">
                <a:solidFill>
                  <a:schemeClr val="tx2"/>
                </a:solidFill>
                <a:latin typeface="Arial" charset="0"/>
              </a:rPr>
              <a:t>Оксана Юрьевна</a:t>
            </a:r>
            <a:endParaRPr lang="ru-RU" sz="4000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51520" y="4011910"/>
            <a:ext cx="8640960" cy="646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ДИРЕКТОР ГБОУ УКШИ №30 ДЛЯ ГЛУХИХ И СЛАБОСЛЫШАЩИХ ОБУЧАЮЩИХСЯ</a:t>
            </a:r>
            <a:endParaRPr lang="ru-RU" sz="1800" b="1" dirty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30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11560" y="1410330"/>
            <a:ext cx="7813681" cy="1550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hangingPunct="0"/>
            <a:r>
              <a:rPr lang="ru-RU" sz="3200" b="1" dirty="0" smtClean="0">
                <a:solidFill>
                  <a:schemeClr val="tx2"/>
                </a:solidFill>
                <a:latin typeface="Arial" charset="0"/>
                <a:ea typeface="+mn-ea"/>
                <a:cs typeface="Arial" charset="0"/>
              </a:rPr>
              <a:t>Работаю с детьми </a:t>
            </a:r>
          </a:p>
          <a:p>
            <a:pPr eaLnBrk="0" hangingPunct="0"/>
            <a:r>
              <a:rPr lang="ru-RU" sz="3200" b="1" dirty="0" smtClean="0">
                <a:solidFill>
                  <a:schemeClr val="tx2"/>
                </a:solidFill>
                <a:latin typeface="Arial" charset="0"/>
                <a:ea typeface="+mn-ea"/>
                <a:cs typeface="Arial" charset="0"/>
              </a:rPr>
              <a:t>с нарушением слуха: </a:t>
            </a:r>
          </a:p>
          <a:p>
            <a:pPr eaLnBrk="0" hangingPunct="0"/>
            <a:r>
              <a:rPr lang="ru-RU" sz="3200" b="1" dirty="0" smtClean="0">
                <a:solidFill>
                  <a:schemeClr val="tx2"/>
                </a:solidFill>
                <a:latin typeface="Arial" charset="0"/>
                <a:ea typeface="+mn-ea"/>
                <a:cs typeface="Arial" charset="0"/>
              </a:rPr>
              <a:t>мои профессиональные советы </a:t>
            </a:r>
            <a:endParaRPr lang="ru-RU" sz="3200" b="1" dirty="0">
              <a:solidFill>
                <a:schemeClr val="tx2"/>
              </a:solidFill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97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331640" y="843558"/>
            <a:ext cx="6661553" cy="442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hangingPunct="0"/>
            <a:r>
              <a:rPr lang="ru-RU" sz="2400" b="1" dirty="0" smtClean="0">
                <a:solidFill>
                  <a:schemeClr val="tx2"/>
                </a:solidFill>
                <a:latin typeface="Arial" charset="0"/>
                <a:ea typeface="+mn-ea"/>
                <a:cs typeface="Arial" charset="0"/>
              </a:rPr>
              <a:t>ДЕТИ С НАРУШЕНИЕМ СЛУХА</a:t>
            </a:r>
            <a:endParaRPr lang="ru-RU" sz="2400" b="1" dirty="0">
              <a:solidFill>
                <a:schemeClr val="tx2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851670"/>
            <a:ext cx="7272808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категории детей с нарушением слуха относятся дети, имеющие стойкие двусторонние нарушения слуховой функции, при котором обычное (на слух) речевое общение затруднено (тугоухость) или невозможно (глухота)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Дети после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кохлеарной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имплантации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63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  <p:pic>
        <p:nvPicPr>
          <p:cNvPr id="3074" name="Picture 2" descr="https://myslide.ru/documents_3/9a1cc63210230a4c86bf2c78041994c5/img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411510"/>
            <a:ext cx="6768752" cy="43204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833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971600" y="627534"/>
            <a:ext cx="6338025" cy="81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hangingPunct="0"/>
            <a:r>
              <a:rPr lang="ru-RU" sz="2400" b="1" dirty="0" smtClean="0">
                <a:solidFill>
                  <a:schemeClr val="tx2"/>
                </a:solidFill>
                <a:latin typeface="Arial" charset="0"/>
                <a:ea typeface="+mn-ea"/>
                <a:cs typeface="Arial" charset="0"/>
              </a:rPr>
              <a:t>Изменения личности у детей</a:t>
            </a:r>
          </a:p>
          <a:p>
            <a:pPr eaLnBrk="0" hangingPunct="0"/>
            <a:r>
              <a:rPr lang="ru-RU" sz="2400" b="1" dirty="0" smtClean="0">
                <a:solidFill>
                  <a:schemeClr val="tx2"/>
                </a:solidFill>
                <a:latin typeface="Arial" charset="0"/>
                <a:ea typeface="+mn-ea"/>
                <a:cs typeface="Arial" charset="0"/>
              </a:rPr>
              <a:t> с нарушениями слуха</a:t>
            </a:r>
            <a:endParaRPr lang="ru-RU" sz="2400" b="1" dirty="0">
              <a:solidFill>
                <a:schemeClr val="tx2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5616" y="1995686"/>
            <a:ext cx="727280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Пониженный фон настроения</a:t>
            </a:r>
          </a:p>
          <a:p>
            <a:pPr algn="just">
              <a:spcAft>
                <a:spcPts val="600"/>
              </a:spcAft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Астенические и ипохондрические черты</a:t>
            </a:r>
          </a:p>
          <a:p>
            <a:pPr algn="just">
              <a:spcAft>
                <a:spcPts val="600"/>
              </a:spcAft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Тенденция к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аутизации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из-за затрудненности контактов</a:t>
            </a:r>
          </a:p>
          <a:p>
            <a:pPr algn="just">
              <a:spcAft>
                <a:spcPts val="600"/>
              </a:spcAft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Уход в фантазии</a:t>
            </a:r>
          </a:p>
          <a:p>
            <a:pPr algn="just">
              <a:spcAft>
                <a:spcPts val="600"/>
              </a:spcAft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Инфантильность, истеричность,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невротичность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(как следствие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гиперопеки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660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11560" y="483518"/>
            <a:ext cx="7202121" cy="81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hangingPunct="0"/>
            <a:r>
              <a:rPr lang="ru-RU" sz="2400" b="1" dirty="0" smtClean="0">
                <a:solidFill>
                  <a:schemeClr val="tx2"/>
                </a:solidFill>
                <a:latin typeface="Arial" charset="0"/>
                <a:ea typeface="+mn-ea"/>
                <a:cs typeface="Arial" charset="0"/>
              </a:rPr>
              <a:t>СТАТИСТИКА НАРУШЕНИЙ СЛУХА </a:t>
            </a:r>
          </a:p>
          <a:p>
            <a:pPr eaLnBrk="0" hangingPunct="0"/>
            <a:r>
              <a:rPr lang="ru-RU" sz="2400" b="1" dirty="0" smtClean="0">
                <a:solidFill>
                  <a:schemeClr val="tx2"/>
                </a:solidFill>
                <a:latin typeface="Arial" charset="0"/>
                <a:ea typeface="+mn-ea"/>
                <a:cs typeface="Arial" charset="0"/>
              </a:rPr>
              <a:t>У ДЕТЕЙ В РОССИИ</a:t>
            </a:r>
            <a:endParaRPr lang="ru-RU" sz="2400" b="1" dirty="0">
              <a:solidFill>
                <a:schemeClr val="tx2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592" y="1707654"/>
            <a:ext cx="734481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Число детей с нарушениями слуха в Российской Федерации превышает 600 тыс.</a:t>
            </a:r>
          </a:p>
          <a:p>
            <a:pPr algn="just">
              <a:spcAft>
                <a:spcPts val="600"/>
              </a:spcAft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Около 3 детей из 1000 нормальных родов появляются на свет с нарушениями слуха</a:t>
            </a:r>
          </a:p>
          <a:p>
            <a:pPr algn="just">
              <a:spcAft>
                <a:spcPts val="600"/>
              </a:spcAft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Каждый третий ребенок из 100 в отделении интенсивной терапии новорожденных имеет проблемы со слухом.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54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23528" y="627534"/>
            <a:ext cx="7346137" cy="81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hangingPunct="0"/>
            <a:r>
              <a:rPr lang="ru-RU" sz="2400" b="1" dirty="0" smtClean="0">
                <a:solidFill>
                  <a:schemeClr val="tx2"/>
                </a:solidFill>
                <a:latin typeface="Arial" charset="0"/>
                <a:ea typeface="+mn-ea"/>
                <a:cs typeface="Arial" charset="0"/>
              </a:rPr>
              <a:t>ФОРМЫ ПОЛУЧЕНИЯ ОБРАЗОВАНИЯ ДЕТЕЙ</a:t>
            </a:r>
          </a:p>
          <a:p>
            <a:pPr eaLnBrk="0" hangingPunct="0"/>
            <a:r>
              <a:rPr lang="ru-RU" sz="2400" b="1" dirty="0" smtClean="0">
                <a:solidFill>
                  <a:schemeClr val="tx2"/>
                </a:solidFill>
                <a:latin typeface="Arial" charset="0"/>
                <a:ea typeface="+mn-ea"/>
                <a:cs typeface="Arial" charset="0"/>
              </a:rPr>
              <a:t> С НАРУШЕНИЯМИ СЛУХА</a:t>
            </a:r>
            <a:endParaRPr lang="ru-RU" sz="2400" b="1" dirty="0">
              <a:solidFill>
                <a:schemeClr val="tx2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3608" y="1923678"/>
            <a:ext cx="6984776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 algn="just">
              <a:spcAft>
                <a:spcPts val="600"/>
              </a:spcAft>
              <a:buFont typeface="+mj-lt"/>
              <a:buAutoNum type="arabicPeriod"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Образовательное учреждение компенсирующего вида: специальные детские сады и школы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интернатного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типа</a:t>
            </a:r>
          </a:p>
          <a:p>
            <a:pPr marL="914400" lvl="1" indent="-457200" algn="just">
              <a:spcAft>
                <a:spcPts val="600"/>
              </a:spcAft>
              <a:buFont typeface="+mj-lt"/>
              <a:buAutoNum type="arabicPeriod"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Обучение в специальных классах в общеобразовательном учреждении</a:t>
            </a:r>
          </a:p>
          <a:p>
            <a:pPr marL="914400" lvl="1" indent="-457200" algn="just">
              <a:spcAft>
                <a:spcPts val="600"/>
              </a:spcAft>
              <a:buFont typeface="+mj-lt"/>
              <a:buAutoNum type="arabicPeriod"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Инклюзивное образование</a:t>
            </a:r>
          </a:p>
          <a:p>
            <a:pPr lvl="1">
              <a:spcAft>
                <a:spcPts val="600"/>
              </a:spcAft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46397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5988"/>
            <a:ext cx="7813681" cy="81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hangingPunct="0"/>
            <a:r>
              <a:rPr lang="ru-RU" sz="2400" b="1" dirty="0" smtClean="0">
                <a:solidFill>
                  <a:schemeClr val="tx2"/>
                </a:solidFill>
                <a:latin typeface="Arial" charset="0"/>
                <a:ea typeface="+mn-ea"/>
                <a:cs typeface="Arial" charset="0"/>
              </a:rPr>
              <a:t>Специальные образовательные условия </a:t>
            </a:r>
          </a:p>
          <a:p>
            <a:pPr eaLnBrk="0" hangingPunct="0"/>
            <a:r>
              <a:rPr lang="ru-RU" sz="2400" b="1" dirty="0" smtClean="0">
                <a:solidFill>
                  <a:schemeClr val="tx2"/>
                </a:solidFill>
                <a:latin typeface="Arial" charset="0"/>
                <a:ea typeface="+mn-ea"/>
                <a:cs typeface="Arial" charset="0"/>
              </a:rPr>
              <a:t>для детей с нарушением слуха</a:t>
            </a:r>
            <a:endParaRPr lang="ru-RU" sz="2400" b="1" dirty="0">
              <a:solidFill>
                <a:schemeClr val="tx2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2314" y="1131590"/>
            <a:ext cx="8640166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Обязательны коррекционные и индивидуальные занятия, на которых проводятся работы над произношением и развитием слухового восприятия</a:t>
            </a:r>
          </a:p>
          <a:p>
            <a:pPr algn="just">
              <a:spcAft>
                <a:spcPts val="600"/>
              </a:spcAft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Речь учителя должна быть предельно отчетливой, достаточно громкой (но без форсирования голоса), обязательно сохраняющей естественность интонаций, правильно расчлененной паузами. Необходимо использовать все средства смысловой и эмоциональной выразительности (логическое ударение, тембровую окраску, ритм, темп).</a:t>
            </a:r>
          </a:p>
          <a:p>
            <a:pPr algn="just">
              <a:spcAft>
                <a:spcPts val="600"/>
              </a:spcAft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Использование внеречевых компонентов: выразительной мимики лица и естественной жестикуляции.</a:t>
            </a:r>
          </a:p>
          <a:p>
            <a:pPr algn="just">
              <a:spcAft>
                <a:spcPts val="600"/>
              </a:spcAft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Необходима специальная профориентационная работа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345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8"/>
          <p:cNvSpPr>
            <a:spLocks noChangeArrowheads="1"/>
          </p:cNvSpPr>
          <p:nvPr/>
        </p:nvSpPr>
        <p:spPr bwMode="auto">
          <a:xfrm>
            <a:off x="10044113" y="2185988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ru-RU" sz="2400">
              <a:ea typeface="MS PGothic" pitchFamily="34" charset="-128"/>
            </a:endParaRPr>
          </a:p>
        </p:txBody>
      </p:sp>
      <p:sp>
        <p:nvSpPr>
          <p:cNvPr id="48136" name="Text Box 4"/>
          <p:cNvSpPr txBox="1">
            <a:spLocks noChangeArrowheads="1"/>
          </p:cNvSpPr>
          <p:nvPr/>
        </p:nvSpPr>
        <p:spPr bwMode="auto">
          <a:xfrm>
            <a:off x="214283" y="3750477"/>
            <a:ext cx="866933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Саитгалиева Гузель Газимовна</a:t>
            </a:r>
          </a:p>
          <a:p>
            <a:pPr algn="ctr"/>
            <a:r>
              <a:rPr lang="en-US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ggg2910@mail.ru</a:t>
            </a:r>
            <a:endParaRPr lang="ru-RU" sz="20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195566"/>
            <a:ext cx="1294823" cy="720000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66683" y="2062877"/>
            <a:ext cx="86693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Благодарю за внимание!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398167"/>
            <a:ext cx="4265054" cy="27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549921"/>
            <a:ext cx="4211960" cy="2407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396355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20798"/>
            <a:ext cx="7632848" cy="4201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63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236819"/>
            <a:ext cx="7813681" cy="349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hangingPunct="0"/>
            <a:r>
              <a:rPr lang="ru-RU" sz="1800" b="1" dirty="0" smtClean="0">
                <a:solidFill>
                  <a:schemeClr val="tx2"/>
                </a:solidFill>
                <a:latin typeface="Arial" charset="0"/>
                <a:ea typeface="+mn-ea"/>
                <a:cs typeface="Arial" charset="0"/>
              </a:rPr>
              <a:t>НАЗВАНИЕ СЛАЙДА</a:t>
            </a:r>
            <a:endParaRPr lang="ru-RU" sz="1800" b="1" dirty="0">
              <a:solidFill>
                <a:schemeClr val="tx2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44016"/>
            <a:ext cx="6677025" cy="4876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0376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236819"/>
            <a:ext cx="7813681" cy="349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hangingPunct="0"/>
            <a:r>
              <a:rPr lang="ru-RU" sz="1800" b="1" dirty="0" smtClean="0">
                <a:solidFill>
                  <a:schemeClr val="tx2"/>
                </a:solidFill>
                <a:latin typeface="Arial" charset="0"/>
                <a:ea typeface="+mn-ea"/>
                <a:cs typeface="Arial" charset="0"/>
              </a:rPr>
              <a:t>НАЗВАНИЕ СЛАЙДА</a:t>
            </a:r>
            <a:endParaRPr lang="ru-RU" sz="1800" b="1" dirty="0">
              <a:solidFill>
                <a:schemeClr val="tx2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23478"/>
            <a:ext cx="6410325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275606"/>
            <a:ext cx="8568952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5583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475656" y="267494"/>
            <a:ext cx="5401921" cy="442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hangingPunct="0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ВАЖНО</a:t>
            </a:r>
            <a:endParaRPr lang="ru-RU" sz="2400" b="1" dirty="0">
              <a:solidFill>
                <a:schemeClr val="tx2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347614"/>
            <a:ext cx="806410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spcAft>
                <a:spcPts val="600"/>
              </a:spcAft>
              <a:buFont typeface="+mj-lt"/>
              <a:buAutoNum type="arabicPeriod"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Подготовить коллектив обучающихся к встрече с особенным одноклассником.</a:t>
            </a:r>
          </a:p>
          <a:p>
            <a:pPr marL="457200" indent="-457200" algn="just">
              <a:spcAft>
                <a:spcPts val="600"/>
              </a:spcAft>
              <a:buFont typeface="+mj-lt"/>
              <a:buAutoNum type="arabicPeriod"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Первая встреча должна пройти в максимально благоприятной обстановке: в классной комнате, до начала первых совместных уроков.</a:t>
            </a:r>
          </a:p>
          <a:p>
            <a:pPr marL="457200" indent="-457200" algn="just">
              <a:spcAft>
                <a:spcPts val="600"/>
              </a:spcAft>
              <a:buFont typeface="+mj-lt"/>
              <a:buAutoNum type="arabicPeriod"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Обучающиеся класса должны знать о всех особенностях слабослышащего ребенка, иметь представление о его слуховом аппарате и даже иметь возможность рассмотреть аппарат с согласия слабослышащего одноклассника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990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http://moscvichka.ru/photo/moscvichka/2013/09/doc6c164gxff481h2ms48vt_800_4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267494"/>
            <a:ext cx="2167441" cy="3024336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  <p:pic>
        <p:nvPicPr>
          <p:cNvPr id="26626" name="Picture 2" descr="http://moscvichka.ru/photo/moscvichka/2013/09/doc6c165pjdpqv10l9su8vt_800_4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339502"/>
            <a:ext cx="2035876" cy="295232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755576" y="3435846"/>
            <a:ext cx="38164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Константин Эдуардович Циолковский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русский ученый, </a:t>
            </a:r>
            <a:r>
              <a:rPr lang="ru-RU" sz="1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которго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называют отцом русской космонавтики. Он работал в области аэронавтики, аэродинамики и астронавтики, изобрел ракету и исследовал космос. Потерял слух в 16 лет.</a:t>
            </a:r>
            <a:endParaRPr lang="ru-RU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148064" y="3429456"/>
            <a:ext cx="338437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Жан-Жак Руссо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французский философ и писатель. Разработал прямую форму правления народа государством — прямую демократию, которая используется и по сей день, например в Швейцарии</a:t>
            </a:r>
            <a:r>
              <a:rPr lang="ru-RU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0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51520" y="3435846"/>
            <a:ext cx="8640960" cy="164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ru-RU" sz="2800" b="1" dirty="0">
                <a:solidFill>
                  <a:srgbClr val="002060"/>
                </a:solidFill>
                <a:latin typeface="Arial" charset="0"/>
              </a:rPr>
              <a:t>Дискуссионная площадка </a:t>
            </a:r>
            <a:r>
              <a:rPr lang="ru-RU" sz="2800" b="1" dirty="0" smtClean="0">
                <a:solidFill>
                  <a:srgbClr val="002060"/>
                </a:solidFill>
                <a:latin typeface="Arial" charset="0"/>
              </a:rPr>
              <a:t>№ </a:t>
            </a:r>
            <a:r>
              <a:rPr lang="en-US" sz="2800" b="1" dirty="0" smtClean="0">
                <a:solidFill>
                  <a:srgbClr val="002060"/>
                </a:solidFill>
                <a:latin typeface="Arial" charset="0"/>
              </a:rPr>
              <a:t>2</a:t>
            </a:r>
            <a:endParaRPr lang="ru-RU" sz="2800" b="1" dirty="0" smtClean="0">
              <a:solidFill>
                <a:srgbClr val="002060"/>
              </a:solidFill>
              <a:latin typeface="Arial" charset="0"/>
            </a:endParaRPr>
          </a:p>
          <a:p>
            <a:pPr algn="ctr" eaLnBrk="1" hangingPunct="1">
              <a:lnSpc>
                <a:spcPct val="12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Arial" charset="0"/>
              </a:rPr>
              <a:t>«Равные образовательные возможности </a:t>
            </a:r>
            <a:endParaRPr lang="en-US" sz="2800" b="1" dirty="0" smtClean="0">
              <a:solidFill>
                <a:srgbClr val="002060"/>
              </a:solidFill>
              <a:latin typeface="Arial" charset="0"/>
            </a:endParaRPr>
          </a:p>
          <a:p>
            <a:pPr algn="ctr" eaLnBrk="1" hangingPunct="1">
              <a:lnSpc>
                <a:spcPct val="12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Arial" charset="0"/>
              </a:rPr>
              <a:t>для каждого»</a:t>
            </a:r>
            <a:endParaRPr lang="ru-RU" sz="2800" b="1" dirty="0">
              <a:solidFill>
                <a:srgbClr val="002060"/>
              </a:solidFill>
              <a:latin typeface="Arial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648" y="195486"/>
            <a:ext cx="5826704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35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196" y="233517"/>
            <a:ext cx="3280007" cy="1823883"/>
          </a:xfrm>
          <a:prstGeom prst="rect">
            <a:avLst/>
          </a:prstGeom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376019" y="1794631"/>
            <a:ext cx="5926912" cy="992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4" tIns="34287" rIns="68574" bIns="34287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3000" b="1" dirty="0" smtClean="0">
                <a:solidFill>
                  <a:schemeClr val="tx2"/>
                </a:solidFill>
                <a:latin typeface="Arial" charset="0"/>
              </a:rPr>
              <a:t>ГАЛИЕВА </a:t>
            </a:r>
            <a:endParaRPr lang="ru-RU" sz="3000" b="1" dirty="0">
              <a:solidFill>
                <a:schemeClr val="tx2"/>
              </a:solidFill>
              <a:latin typeface="Arial" charset="0"/>
            </a:endParaRPr>
          </a:p>
          <a:p>
            <a:pPr eaLnBrk="1" hangingPunct="1"/>
            <a:r>
              <a:rPr lang="ru-RU" sz="3000" b="1" dirty="0" err="1">
                <a:solidFill>
                  <a:schemeClr val="tx2"/>
                </a:solidFill>
                <a:latin typeface="Arial" charset="0"/>
              </a:rPr>
              <a:t>Альфия</a:t>
            </a:r>
            <a:r>
              <a:rPr lang="ru-RU" sz="3000" b="1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ru-RU" sz="3000" b="1" dirty="0" err="1">
                <a:solidFill>
                  <a:schemeClr val="tx2"/>
                </a:solidFill>
                <a:latin typeface="Arial" charset="0"/>
              </a:rPr>
              <a:t>Закировна</a:t>
            </a:r>
            <a:endParaRPr lang="ru-RU" sz="3000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331639" y="4071323"/>
            <a:ext cx="6480720" cy="28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4" tIns="34287" rIns="68574" bIns="34287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400" b="1" dirty="0">
                <a:solidFill>
                  <a:schemeClr val="tx2"/>
                </a:solidFill>
                <a:latin typeface="Arial" charset="0"/>
              </a:rPr>
              <a:t>Заместитель министра образования Республики Башкортостан</a:t>
            </a:r>
          </a:p>
        </p:txBody>
      </p:sp>
    </p:spTree>
    <p:extLst>
      <p:ext uri="{BB962C8B-B14F-4D97-AF65-F5344CB8AC3E}">
        <p14:creationId xmlns:p14="http://schemas.microsoft.com/office/powerpoint/2010/main" val="353876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1274" y="1044133"/>
            <a:ext cx="7355012" cy="3327817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</a:t>
            </a:r>
            <a:r>
              <a:rPr lang="en-US" sz="3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создания реабилитационного и образовательного центров на базе санаторно-оздоровительного лагеря «Салют»</a:t>
            </a:r>
            <a:endParaRPr lang="ru-RU" sz="3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176" y="236095"/>
            <a:ext cx="2427793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02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6064250" y="853048"/>
            <a:ext cx="3124200" cy="3374886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Генеральный план центра </a:t>
            </a:r>
            <a:endParaRPr lang="ru-RU" b="1" dirty="0">
              <a:solidFill>
                <a:schemeClr val="tx2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38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51520" y="3435846"/>
            <a:ext cx="8640960" cy="164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ru-RU" sz="2800" b="1" dirty="0">
                <a:solidFill>
                  <a:srgbClr val="002060"/>
                </a:solidFill>
                <a:latin typeface="Arial" charset="0"/>
              </a:rPr>
              <a:t>Дискуссионная площадка </a:t>
            </a:r>
            <a:r>
              <a:rPr lang="ru-RU" sz="2800" b="1" dirty="0" smtClean="0">
                <a:solidFill>
                  <a:srgbClr val="002060"/>
                </a:solidFill>
                <a:latin typeface="Arial" charset="0"/>
              </a:rPr>
              <a:t>№ </a:t>
            </a:r>
            <a:r>
              <a:rPr lang="en-US" sz="2800" b="1" dirty="0" smtClean="0">
                <a:solidFill>
                  <a:srgbClr val="002060"/>
                </a:solidFill>
                <a:latin typeface="Arial" charset="0"/>
              </a:rPr>
              <a:t>2</a:t>
            </a:r>
            <a:endParaRPr lang="ru-RU" sz="2800" b="1" dirty="0" smtClean="0">
              <a:solidFill>
                <a:srgbClr val="002060"/>
              </a:solidFill>
              <a:latin typeface="Arial" charset="0"/>
            </a:endParaRPr>
          </a:p>
          <a:p>
            <a:pPr algn="ctr" eaLnBrk="1" hangingPunct="1">
              <a:lnSpc>
                <a:spcPct val="12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Arial" charset="0"/>
              </a:rPr>
              <a:t>«Равные образовательные возможности </a:t>
            </a:r>
            <a:endParaRPr lang="en-US" sz="2800" b="1" dirty="0" smtClean="0">
              <a:solidFill>
                <a:srgbClr val="002060"/>
              </a:solidFill>
              <a:latin typeface="Arial" charset="0"/>
            </a:endParaRPr>
          </a:p>
          <a:p>
            <a:pPr algn="ctr" eaLnBrk="1" hangingPunct="1">
              <a:lnSpc>
                <a:spcPct val="12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Arial" charset="0"/>
              </a:rPr>
              <a:t>для каждого»</a:t>
            </a:r>
            <a:endParaRPr lang="ru-RU" sz="2800" b="1" dirty="0">
              <a:solidFill>
                <a:srgbClr val="002060"/>
              </a:solidFill>
              <a:latin typeface="Arial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648" y="195486"/>
            <a:ext cx="5826704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49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4330273"/>
              </p:ext>
            </p:extLst>
          </p:nvPr>
        </p:nvGraphicFramePr>
        <p:xfrm>
          <a:off x="-35859" y="0"/>
          <a:ext cx="9179859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r:id="rId3" imgW="16253640" imgH="8101440" progId="">
                  <p:embed/>
                </p:oleObj>
              </mc:Choice>
              <mc:Fallback>
                <p:oleObj r:id="rId3" imgW="16253640" imgH="81014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35859" y="0"/>
                        <a:ext cx="9179859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Объект 2"/>
              <p:cNvSpPr txBox="1">
                <a:spLocks/>
              </p:cNvSpPr>
              <p:nvPr/>
            </p:nvSpPr>
            <p:spPr>
              <a:xfrm>
                <a:off x="6064250" y="1141080"/>
                <a:ext cx="3124200" cy="3374886"/>
              </a:xfrm>
              <a:prstGeom prst="rect">
                <a:avLst/>
              </a:prstGeom>
            </p:spPr>
            <p:txBody>
              <a:bodyPr vert="horz" lIns="68580" tIns="34290" rIns="68580" bIns="34290" rtlCol="0" anchor="t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20000"/>
                  </a:lnSpc>
                  <a:spcBef>
                    <a:spcPts val="1000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1800" kern="1200" cap="none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1400" kern="1200" cap="none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1200" kern="1200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1200" kern="1200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ru-RU" b="1" dirty="0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Капитальный ремонт помещений пионерского лагеря «Салют» 7350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м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ru-RU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Объект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4250" y="1141080"/>
                <a:ext cx="3124200" cy="3374886"/>
              </a:xfrm>
              <a:prstGeom prst="rect">
                <a:avLst/>
              </a:prstGeom>
              <a:blipFill rotWithShape="1">
                <a:blip r:embed="rId5"/>
                <a:stretch>
                  <a:fillRect l="-2734" t="-36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324289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3804756"/>
              </p:ext>
            </p:extLst>
          </p:nvPr>
        </p:nvGraphicFramePr>
        <p:xfrm>
          <a:off x="0" y="0"/>
          <a:ext cx="9144001" cy="5139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r:id="rId3" imgW="16253640" imgH="8101440" progId="">
                  <p:embed/>
                </p:oleObj>
              </mc:Choice>
              <mc:Fallback>
                <p:oleObj r:id="rId3" imgW="16253640" imgH="81014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1" cy="51390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5979982" y="1059582"/>
                <a:ext cx="2767013" cy="1944974"/>
              </a:xfrm>
            </p:spPr>
            <p:txBody>
              <a:bodyPr>
                <a:noAutofit/>
              </a:bodyPr>
              <a:lstStyle/>
              <a:p>
                <a:r>
                  <a:rPr lang="ru-RU" sz="2000" b="1" dirty="0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Строительство профилактического нового корпуса 4700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20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м</m:t>
                        </m:r>
                      </m:e>
                      <m:sup>
                        <m:r>
                          <a:rPr lang="en-US" sz="20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ru-RU" sz="20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79982" y="1059582"/>
                <a:ext cx="2767013" cy="1944974"/>
              </a:xfrm>
              <a:blipFill rotWithShape="1">
                <a:blip r:embed="rId5"/>
                <a:stretch>
                  <a:fillRect l="-1982" t="-125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39488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7842411"/>
              </p:ext>
            </p:extLst>
          </p:nvPr>
        </p:nvGraphicFramePr>
        <p:xfrm>
          <a:off x="0" y="0"/>
          <a:ext cx="9144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r:id="rId3" imgW="16253640" imgH="8101440" progId="">
                  <p:embed/>
                </p:oleObj>
              </mc:Choice>
              <mc:Fallback>
                <p:oleObj r:id="rId3" imgW="16253640" imgH="81014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5797290" y="1059582"/>
                <a:ext cx="3181350" cy="2587960"/>
              </a:xfrm>
            </p:spPr>
            <p:txBody>
              <a:bodyPr>
                <a:normAutofit/>
              </a:bodyPr>
              <a:lstStyle/>
              <a:p>
                <a:r>
                  <a:rPr lang="ru-RU" sz="2000" b="1" dirty="0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Строительство корпуса для образовательного центра 7800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20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м</m:t>
                        </m:r>
                      </m:e>
                      <m:sup>
                        <m:r>
                          <a:rPr lang="en-US" sz="20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ru-RU" sz="20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97290" y="1059582"/>
                <a:ext cx="3181350" cy="2587960"/>
              </a:xfrm>
              <a:blipFill rotWithShape="1">
                <a:blip r:embed="rId5"/>
                <a:stretch>
                  <a:fillRect l="-1724" t="-94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740529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29816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528386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3159" y="3327400"/>
            <a:ext cx="6400800" cy="1130300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Учебные кабинеты /1-4 классы/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65152" y="1063910"/>
            <a:ext cx="4659773" cy="2587960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кабинетов начальных </a:t>
            </a: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классов</a:t>
            </a:r>
          </a:p>
          <a:p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кабинет </a:t>
            </a: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музыки</a:t>
            </a:r>
          </a:p>
          <a:p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кабинетов для индивидуальных занятий</a:t>
            </a:r>
          </a:p>
        </p:txBody>
      </p:sp>
      <p:pic>
        <p:nvPicPr>
          <p:cNvPr id="4098" name="Picture 2" descr="ÐÐ°ÑÑÐ¸Ð½ÐºÐ¸ Ð¿Ð¾ Ð·Ð°Ð¿ÑÐ¾ÑÑ Ð½Ð°ÑÐ°Ð»ÑÐ½ÑÐ¹ ÐºÐ»Ð°ÑÑ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4" y="309932"/>
            <a:ext cx="3881939" cy="258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096720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484" y="3832225"/>
            <a:ext cx="6400800" cy="113030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Учебные кабинеты /5-12 классы/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0303" y="339502"/>
            <a:ext cx="2799569" cy="3284981"/>
          </a:xfrm>
        </p:spPr>
        <p:txBody>
          <a:bodyPr>
            <a:noAutofit/>
          </a:bodyPr>
          <a:lstStyle/>
          <a:p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кабинет русского языка и литературы; </a:t>
            </a:r>
          </a:p>
          <a:p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кабинет математики; </a:t>
            </a:r>
          </a:p>
          <a:p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кабинет географии с лаборантской; </a:t>
            </a:r>
          </a:p>
          <a:p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кабинет ОБЖ и ПДД; </a:t>
            </a:r>
          </a:p>
          <a:p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кабинет физики с лаборантской; </a:t>
            </a:r>
          </a:p>
          <a:p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кабинет химии с лаборантской; </a:t>
            </a:r>
          </a:p>
          <a:p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кабинет биологии с лаборантской; </a:t>
            </a:r>
          </a:p>
          <a:p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кабинет иностранного языка; </a:t>
            </a:r>
          </a:p>
          <a:p>
            <a:endParaRPr lang="ru-RU" sz="14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3990661" y="409576"/>
            <a:ext cx="2676839" cy="3284981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кабинет искусства и черчения; </a:t>
            </a:r>
          </a:p>
          <a:p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кабинет истории и обществознания; </a:t>
            </a:r>
          </a:p>
          <a:p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кабинет ритмики; </a:t>
            </a:r>
          </a:p>
          <a:p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кабинета информатики;</a:t>
            </a:r>
          </a:p>
          <a:p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кабинета социально-бытовой ориентировки; </a:t>
            </a:r>
          </a:p>
          <a:p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кабинетов для индивидуальных занятий.</a:t>
            </a:r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398173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Мастерские для </a:t>
            </a:r>
            <a:r>
              <a:rPr lang="ru-RU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профобучения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11-12 </a:t>
            </a:r>
            <a:r>
              <a:rPr lang="ru-RU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27984" y="2211710"/>
            <a:ext cx="4545767" cy="2518348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мастерская </a:t>
            </a:r>
            <a:r>
              <a:rPr lang="ru-R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обработке дерева</a:t>
            </a:r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мастерская </a:t>
            </a:r>
            <a:r>
              <a:rPr lang="ru-R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кулинарии; </a:t>
            </a:r>
          </a:p>
          <a:p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мастерская </a:t>
            </a:r>
            <a:r>
              <a:rPr lang="ru-R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цветоводству; </a:t>
            </a:r>
          </a:p>
          <a:p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мастерская </a:t>
            </a:r>
            <a:r>
              <a:rPr lang="ru-R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гончарному делу; </a:t>
            </a:r>
          </a:p>
          <a:p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ru-R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мастерские по трудовому обучению.</a:t>
            </a:r>
            <a:endParaRPr lang="ru-RU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ÐÐ°ÑÑÐ¸Ð½ÐºÐ¸ Ð¿Ð¾ Ð·Ð°Ð¿ÑÐ¾ÑÑ ÐÐ°ÑÑÐµÑÑÐºÐ¸Ðµ Ð´Ð»Ñ Ð¿ÑÐ¾ÑÐ¾Ð±ÑÑÐµÐ½Ð¸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82" y="2067694"/>
            <a:ext cx="3704663" cy="246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211021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0315" y="3613150"/>
            <a:ext cx="6400800" cy="1130300"/>
          </a:xfrm>
        </p:spPr>
        <p:txBody>
          <a:bodyPr/>
          <a:lstStyle/>
          <a:p>
            <a:r>
              <a:rPr lang="ru-R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Спортивный зал</a:t>
            </a:r>
          </a:p>
        </p:txBody>
      </p:sp>
      <p:pic>
        <p:nvPicPr>
          <p:cNvPr id="14338" name="Picture 2" descr="ÐÐ°ÑÑÐ¸Ð½ÐºÐ¸ Ð¿Ð¾ Ð·Ð°Ð¿ÑÐ¾ÑÑ Ð¡Ð¿Ð¾ÑÑÐ¸Ð²Ð½ÑÐ¹ Ð·Ð°Ð»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59" y="513952"/>
            <a:ext cx="5703094" cy="285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970149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3159" y="3620323"/>
            <a:ext cx="6400800" cy="1130300"/>
          </a:xfrm>
        </p:spPr>
        <p:txBody>
          <a:bodyPr/>
          <a:lstStyle/>
          <a:p>
            <a:r>
              <a:rPr lang="ru-R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Столовая</a:t>
            </a:r>
          </a:p>
        </p:txBody>
      </p:sp>
      <p:pic>
        <p:nvPicPr>
          <p:cNvPr id="5122" name="Picture 2" descr="ÐÐ°ÑÑÐ¸Ð½ÐºÐ¸ Ð¿Ð¾ Ð·Ð°Ð¿ÑÐ¾ÑÑ ÑÐºÐ¾Ð»ÑÐ½Ð°Ñ ÑÑÐ¾Ð»Ð¾Ð²Ð°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404065"/>
            <a:ext cx="4822031" cy="3216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460519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635646"/>
            <a:ext cx="7440216" cy="1339851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Помещения для ГБОУ Республиканский центр дистанционного образования детей инвалидов</a:t>
            </a:r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628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3999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51670"/>
            <a:ext cx="3237057" cy="1800000"/>
          </a:xfrm>
          <a:prstGeom prst="rect">
            <a:avLst/>
          </a:prstGeom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251520" y="1419622"/>
            <a:ext cx="7902549" cy="1323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4000" b="1" dirty="0" smtClean="0">
                <a:solidFill>
                  <a:schemeClr val="tx2"/>
                </a:solidFill>
                <a:latin typeface="Arial" charset="0"/>
              </a:rPr>
              <a:t>САИТГАЛИЕВА </a:t>
            </a:r>
          </a:p>
          <a:p>
            <a:pPr eaLnBrk="1" hangingPunct="1"/>
            <a:r>
              <a:rPr lang="ru-RU" sz="4000" b="1" dirty="0" smtClean="0">
                <a:solidFill>
                  <a:schemeClr val="tx2"/>
                </a:solidFill>
                <a:latin typeface="Arial" charset="0"/>
              </a:rPr>
              <a:t>Гузель </a:t>
            </a:r>
            <a:r>
              <a:rPr lang="ru-RU" sz="4000" b="1" dirty="0" err="1" smtClean="0">
                <a:solidFill>
                  <a:schemeClr val="tx2"/>
                </a:solidFill>
                <a:latin typeface="Arial" charset="0"/>
              </a:rPr>
              <a:t>Газимовна</a:t>
            </a:r>
            <a:endParaRPr lang="ru-RU" sz="4000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64468" y="3507854"/>
            <a:ext cx="8640960" cy="1477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канд. </a:t>
            </a:r>
            <a:r>
              <a:rPr lang="ru-RU" sz="1800" b="1" dirty="0" err="1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социол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. наук, </a:t>
            </a: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доцент,</a:t>
            </a:r>
          </a:p>
          <a:p>
            <a:pPr algn="ctr" eaLnBrk="1" hangingPunct="1"/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заместитель 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директора Ресурсного учебно-методического центра по обучению инвалидов ФГБОУ ВО «Московский государственный психолого-педагогический университет</a:t>
            </a: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»,</a:t>
            </a:r>
          </a:p>
          <a:p>
            <a:pPr algn="ctr" eaLnBrk="1" hangingPunct="1"/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г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. Москва</a:t>
            </a:r>
          </a:p>
        </p:txBody>
      </p:sp>
    </p:spTree>
    <p:extLst>
      <p:ext uri="{BB962C8B-B14F-4D97-AF65-F5344CB8AC3E}">
        <p14:creationId xmlns:p14="http://schemas.microsoft.com/office/powerpoint/2010/main" val="134830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3999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51670"/>
            <a:ext cx="3237057" cy="1800000"/>
          </a:xfrm>
          <a:prstGeom prst="rect">
            <a:avLst/>
          </a:prstGeom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251520" y="1419622"/>
            <a:ext cx="7902549" cy="1323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4000" b="1" dirty="0" smtClean="0">
                <a:solidFill>
                  <a:schemeClr val="tx2"/>
                </a:solidFill>
                <a:latin typeface="Arial" charset="0"/>
              </a:rPr>
              <a:t>УРАЗОВА</a:t>
            </a:r>
          </a:p>
          <a:p>
            <a:pPr eaLnBrk="1" hangingPunct="1"/>
            <a:r>
              <a:rPr lang="ru-RU" sz="4000" b="1" dirty="0" smtClean="0">
                <a:solidFill>
                  <a:schemeClr val="tx2"/>
                </a:solidFill>
                <a:latin typeface="Arial" charset="0"/>
              </a:rPr>
              <a:t>Альбина </a:t>
            </a:r>
            <a:r>
              <a:rPr lang="ru-RU" sz="4000" b="1" dirty="0" err="1" smtClean="0">
                <a:solidFill>
                  <a:schemeClr val="tx2"/>
                </a:solidFill>
                <a:latin typeface="Arial" charset="0"/>
              </a:rPr>
              <a:t>Ринадовна</a:t>
            </a:r>
            <a:endParaRPr lang="ru-RU" sz="4000" b="1" dirty="0" smtClean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323528" y="4371950"/>
            <a:ext cx="8640960" cy="646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800" b="1" dirty="0">
                <a:solidFill>
                  <a:schemeClr val="tx2"/>
                </a:solidFill>
                <a:latin typeface="Arial" charset="0"/>
              </a:rPr>
              <a:t>директор Центра образования №40 с углубленным изучением отдельных предметов городского округа город Уфа Республики </a:t>
            </a:r>
            <a:r>
              <a:rPr lang="ru-RU" sz="1800" b="1" dirty="0" smtClean="0">
                <a:solidFill>
                  <a:schemeClr val="tx2"/>
                </a:solidFill>
                <a:latin typeface="Arial" charset="0"/>
              </a:rPr>
              <a:t>Башкортостан</a:t>
            </a:r>
            <a:endParaRPr lang="ru-RU" sz="1800" b="1" dirty="0">
              <a:solidFill>
                <a:schemeClr val="tx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21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Кабинеты АУП</a:t>
            </a:r>
          </a:p>
        </p:txBody>
      </p:sp>
      <p:pic>
        <p:nvPicPr>
          <p:cNvPr id="1741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203598"/>
            <a:ext cx="4608512" cy="3384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747334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707654"/>
            <a:ext cx="6400800" cy="11303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ГКУ </a:t>
            </a:r>
            <a:r>
              <a:rPr lang="ru-R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Республиканская психолого-медико-педагогическая </a:t>
            </a:r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комиссия</a:t>
            </a:r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29719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51520" y="3435846"/>
            <a:ext cx="8640960" cy="164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ru-RU" sz="2800" b="1" dirty="0">
                <a:solidFill>
                  <a:srgbClr val="002060"/>
                </a:solidFill>
                <a:latin typeface="Arial" charset="0"/>
              </a:rPr>
              <a:t>Дискуссионная площадка </a:t>
            </a:r>
            <a:r>
              <a:rPr lang="ru-RU" sz="2800" b="1" dirty="0" smtClean="0">
                <a:solidFill>
                  <a:srgbClr val="002060"/>
                </a:solidFill>
                <a:latin typeface="Arial" charset="0"/>
              </a:rPr>
              <a:t>№ </a:t>
            </a:r>
            <a:r>
              <a:rPr lang="en-US" sz="2800" b="1" dirty="0" smtClean="0">
                <a:solidFill>
                  <a:srgbClr val="002060"/>
                </a:solidFill>
                <a:latin typeface="Arial" charset="0"/>
              </a:rPr>
              <a:t>2</a:t>
            </a:r>
            <a:endParaRPr lang="ru-RU" sz="2800" b="1" dirty="0" smtClean="0">
              <a:solidFill>
                <a:srgbClr val="002060"/>
              </a:solidFill>
              <a:latin typeface="Arial" charset="0"/>
            </a:endParaRPr>
          </a:p>
          <a:p>
            <a:pPr algn="ctr" eaLnBrk="1" hangingPunct="1">
              <a:lnSpc>
                <a:spcPct val="12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Arial" charset="0"/>
              </a:rPr>
              <a:t>«Равные образовательные возможности </a:t>
            </a:r>
            <a:endParaRPr lang="en-US" sz="2800" b="1" dirty="0" smtClean="0">
              <a:solidFill>
                <a:srgbClr val="002060"/>
              </a:solidFill>
              <a:latin typeface="Arial" charset="0"/>
            </a:endParaRPr>
          </a:p>
          <a:p>
            <a:pPr algn="ctr" eaLnBrk="1" hangingPunct="1">
              <a:lnSpc>
                <a:spcPct val="12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Arial" charset="0"/>
              </a:rPr>
              <a:t>для каждого»</a:t>
            </a:r>
            <a:endParaRPr lang="ru-RU" sz="2800" b="1" dirty="0">
              <a:solidFill>
                <a:srgbClr val="002060"/>
              </a:solidFill>
              <a:latin typeface="Arial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648" y="195486"/>
            <a:ext cx="5826704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35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3999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51670"/>
            <a:ext cx="3021033" cy="1679878"/>
          </a:xfrm>
          <a:prstGeom prst="rect">
            <a:avLst/>
          </a:prstGeom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620726" y="3147814"/>
            <a:ext cx="7902549" cy="1477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8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ИНКЛЮЗИВНЫЙ ПРОЕКТ</a:t>
            </a:r>
            <a:br>
              <a:rPr lang="ru-RU" sz="18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«РЕСУРСНЫЙ КЛАСС» </a:t>
            </a:r>
            <a:br>
              <a:rPr lang="ru-RU" sz="18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МБОУ «Центр образования №40</a:t>
            </a:r>
            <a:endParaRPr lang="en-US" sz="1800" b="1" dirty="0" smtClean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ru-RU" sz="18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углубленным </a:t>
            </a:r>
            <a:r>
              <a:rPr lang="ru-RU" sz="1800" b="1" dirty="0" err="1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физучением</a:t>
            </a:r>
            <a:r>
              <a:rPr lang="ru-RU" sz="18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отдельных предметов» </a:t>
            </a:r>
            <a:br>
              <a:rPr lang="ru-RU" sz="18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городского округа город Уфа РБ</a:t>
            </a:r>
            <a:endParaRPr lang="ru-RU" sz="1800" b="1" dirty="0" smtClean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85167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Преемственность ресурсных групп и ресурсных классов при обучении детей с </a:t>
            </a:r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ОВЗ</a:t>
            </a:r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56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195486"/>
            <a:ext cx="7813681" cy="349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hangingPunct="0"/>
            <a:r>
              <a:rPr lang="ru-RU" sz="18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ЭТАПЫ РЕАЛИЗАЦИИ ПРОЕКТА</a:t>
            </a:r>
            <a:endParaRPr lang="ru-RU" sz="1800" b="1" dirty="0">
              <a:solidFill>
                <a:schemeClr val="tx2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483518"/>
            <a:ext cx="79928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май 2017г., при содействии Управления образования г. Уфы проведены переговоры с АНО «РАССВЕТ» о реализации в 2018-2019 году проекта «Ресурсный класс»;</a:t>
            </a:r>
          </a:p>
          <a:p>
            <a:pPr algn="just"/>
            <a:endParaRPr lang="ru-RU" sz="16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1-е полугодие 2018г., внесение изменений в учредительные документы;</a:t>
            </a:r>
          </a:p>
          <a:p>
            <a:pPr algn="just"/>
            <a:endParaRPr lang="ru-RU" sz="16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март 2018г., знакомство с детьми с РАС – будущими первоклассниками в «Ресурсной группе» детского сада № 233</a:t>
            </a:r>
          </a:p>
          <a:p>
            <a:pPr algn="just"/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август 2018г., заключено соглашение о сотрудничестве с АНО «РАССВЕТ»;</a:t>
            </a:r>
          </a:p>
          <a:p>
            <a:pPr algn="just"/>
            <a:endParaRPr lang="ru-RU" sz="16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август 2018г. ремонт помещений;</a:t>
            </a:r>
          </a:p>
          <a:p>
            <a:pPr algn="just"/>
            <a:endParaRPr lang="ru-RU" sz="16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1 сентября 2018г. внесение изменений в штатное расписание, 6 </a:t>
            </a:r>
            <a:r>
              <a:rPr lang="ru-RU" sz="16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тьюторов</a:t>
            </a: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учитель-дефектолог, учитель-логопед, педагог-психолог</a:t>
            </a:r>
          </a:p>
          <a:p>
            <a:pPr algn="just"/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сентябрь 2018г., начата реализация проекта, зачислены в школу 6 детей с РАС – 5 первоклассников, 1 шестиклассник.</a:t>
            </a:r>
          </a:p>
          <a:p>
            <a:pPr>
              <a:spcAft>
                <a:spcPts val="600"/>
              </a:spcAft>
            </a:pPr>
            <a:endParaRPr lang="ru-RU" sz="1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32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195486"/>
            <a:ext cx="7813681" cy="1180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hangingPunct="0"/>
            <a:r>
              <a:rPr lang="ru-RU" sz="1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НОРМАТИВЫ ФИНАНСИРОВАНИЯ НА ОБУЧЕНИЕ В КЛАССАХ</a:t>
            </a:r>
          </a:p>
          <a:p>
            <a:pPr eaLnBrk="0" hangingPunct="0"/>
            <a:r>
              <a:rPr lang="ru-RU" sz="1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 ОБУЧАЮЩИМИСЯ С ОВЗ И РАС, действуют с 01.09.2018 г. (сравнение по начальному образованию), руб. на одного обучающегося в год</a:t>
            </a:r>
            <a:endParaRPr lang="ru-RU" sz="1800" b="1" dirty="0">
              <a:solidFill>
                <a:schemeClr val="tx2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542727"/>
            <a:ext cx="77048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Общеобразовательные классы - 21464,00;</a:t>
            </a:r>
          </a:p>
          <a:p>
            <a:pPr algn="just"/>
            <a:endParaRPr lang="ru-RU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Классы для обучения детей с ОВЗ по АОП - 47388,00;</a:t>
            </a:r>
          </a:p>
          <a:p>
            <a:pPr algn="just"/>
            <a:endParaRPr lang="ru-RU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Общеобразовательные классы с одним обучающимся с РАС – 32345,00;</a:t>
            </a:r>
          </a:p>
          <a:p>
            <a:pPr algn="just"/>
            <a:endParaRPr lang="ru-RU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Общеобразовательные классы с двумя обучающимися с РАС – 50488,00;</a:t>
            </a:r>
          </a:p>
          <a:p>
            <a:pPr algn="just"/>
            <a:endParaRPr lang="ru-RU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Классы для обучения детей с ОВЗ по АОП с одним обучающимся с РАС – 69211,00.</a:t>
            </a:r>
            <a:endParaRPr lang="ru-RU" b="1" dirty="0" smtClean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92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14581" y="627534"/>
            <a:ext cx="7499100" cy="3673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auto"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18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Ресурсный класс </a:t>
            </a:r>
            <a:r>
              <a:rPr lang="ru-RU" sz="18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это не отдельный класс для обучающихся</a:t>
            </a:r>
          </a:p>
          <a:p>
            <a:pPr algn="just" fontAlgn="auto"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18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ОВЗ в общеобразовательной школе.</a:t>
            </a:r>
          </a:p>
          <a:p>
            <a:pPr algn="just" fontAlgn="auto">
              <a:spcAft>
                <a:spcPts val="0"/>
              </a:spcAft>
              <a:buClr>
                <a:schemeClr val="accent3"/>
              </a:buClr>
              <a:defRPr/>
            </a:pPr>
            <a:endParaRPr lang="ru-RU" sz="1800" dirty="0" smtClean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auto"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18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</a:t>
            </a:r>
            <a:r>
              <a:rPr lang="ru-RU" sz="18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специальная образовательная модель</a:t>
            </a:r>
            <a:r>
              <a:rPr lang="ru-RU" sz="18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позволяющая создать для обучающегося, в зависимости от его потребностей и возможностей, инклюзивное образование и индивидуальное обучение. </a:t>
            </a:r>
          </a:p>
          <a:p>
            <a:pPr algn="just" fontAlgn="auto">
              <a:spcAft>
                <a:spcPts val="0"/>
              </a:spcAft>
              <a:buClr>
                <a:schemeClr val="accent3"/>
              </a:buClr>
              <a:defRPr/>
            </a:pPr>
            <a:endParaRPr lang="ru-RU" sz="1800" dirty="0" smtClean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auto"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18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этом ученик официально </a:t>
            </a:r>
            <a:r>
              <a:rPr lang="ru-RU" sz="18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зачислен в общеобразовательный класс</a:t>
            </a:r>
            <a:r>
              <a:rPr lang="ru-RU" sz="18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 ресурсный класс – это место (ресурсная зона), в рамках которого организуется индивидуальная и групповая коррекционно-образовательная работа и реализуется организация сопровождения в регулярном учебном процессе.</a:t>
            </a:r>
            <a:endParaRPr lang="ru-RU" sz="18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26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123478"/>
            <a:ext cx="7813681" cy="62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hangingPunct="0"/>
            <a:r>
              <a:rPr lang="ru-RU" sz="18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СПЕЦИАЛЬНЫЕ  </a:t>
            </a:r>
            <a:br>
              <a:rPr lang="ru-RU" sz="18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ОБРАЗОВАТЕЛЬНЫЕ УСЛОВИЯ  В РЕСУРСНОМ КЛАССЕ</a:t>
            </a:r>
            <a:endParaRPr lang="ru-RU" sz="1800" b="1" dirty="0">
              <a:solidFill>
                <a:schemeClr val="tx2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203598"/>
            <a:ext cx="799288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Ресурсная зона (помещение) со структурированной средой;</a:t>
            </a:r>
          </a:p>
          <a:p>
            <a:pPr algn="just"/>
            <a:endParaRPr lang="ru-RU" b="1" dirty="0" smtClean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Обученный персонал – педагоги, индивидуальное </a:t>
            </a:r>
            <a:r>
              <a:rPr lang="ru-RU" b="1" dirty="0" err="1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тьюторское</a:t>
            </a:r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сопровождение;</a:t>
            </a:r>
          </a:p>
          <a:p>
            <a:pPr algn="just"/>
            <a:endParaRPr lang="ru-RU" b="1" dirty="0" smtClean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Индивидуальная программа и адаптированные методические материалы для каждого ребенка;</a:t>
            </a:r>
          </a:p>
          <a:p>
            <a:pPr algn="just"/>
            <a:endParaRPr lang="ru-RU" b="1" dirty="0" smtClean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Использование современных научно-доказанных методик (прикладной анализ поведения (АВА);</a:t>
            </a:r>
          </a:p>
          <a:p>
            <a:pPr algn="just"/>
            <a:endParaRPr lang="ru-RU" b="1" dirty="0" smtClean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Сопровождение специалистами по прикладному анализу поведения (АВА) - координатор, супервизор.</a:t>
            </a:r>
          </a:p>
        </p:txBody>
      </p:sp>
    </p:spTree>
    <p:extLst>
      <p:ext uri="{BB962C8B-B14F-4D97-AF65-F5344CB8AC3E}">
        <p14:creationId xmlns:p14="http://schemas.microsoft.com/office/powerpoint/2010/main" val="27340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123478"/>
            <a:ext cx="7813681" cy="349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hangingPunct="0"/>
            <a:r>
              <a:rPr lang="ru-RU" sz="18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ВИДЫ ЗАНЯТИЙ В РЕСУРСНОМ КЛАССЕ</a:t>
            </a:r>
            <a:endParaRPr lang="ru-RU" sz="1800" b="1" dirty="0">
              <a:solidFill>
                <a:schemeClr val="tx2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2715766"/>
            <a:ext cx="84969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sz="16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Индивидуальные занятия;</a:t>
            </a:r>
          </a:p>
          <a:p>
            <a:pPr algn="just"/>
            <a:endParaRPr lang="ru-RU" sz="1600" b="1" dirty="0" smtClean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16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Групповые занятия (фронтальные уроки, творческие, подвижные занятия);</a:t>
            </a:r>
          </a:p>
          <a:p>
            <a:pPr algn="just"/>
            <a:endParaRPr lang="ru-RU" sz="1600" b="1" dirty="0" smtClean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16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Инклюзия (уроки в обычных классах, внеклассные мероприятия, перемены, столовая, раздевалка);</a:t>
            </a:r>
          </a:p>
          <a:p>
            <a:pPr algn="just"/>
            <a:endParaRPr lang="ru-RU" sz="1600" b="1" dirty="0" smtClean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16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Обратная инклюзия (занятия в Ресурсном классе с участием сверстников из обычного класса).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7AC3E65-25C1-4B79-8C9A-0DF0AC3C16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83518"/>
            <a:ext cx="3096344" cy="2039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F920B1E-BD63-42C7-ABE0-7071E074FE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915566"/>
            <a:ext cx="2769869" cy="2077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9AA0CF2-29C7-4A54-A15F-81AF897E16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203598"/>
            <a:ext cx="2700152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551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123478"/>
            <a:ext cx="7813681" cy="349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hangingPunct="0"/>
            <a:r>
              <a:rPr lang="ru-RU" sz="18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Ресурсная зона состоит из трёх кабинетов</a:t>
            </a:r>
            <a:endParaRPr lang="ru-RU" sz="1800" b="1" dirty="0">
              <a:solidFill>
                <a:schemeClr val="tx2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275606"/>
            <a:ext cx="8316638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ru-RU" sz="1900" dirty="0" smtClean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endParaRPr lang="ru-RU" sz="2000" dirty="0"/>
          </a:p>
        </p:txBody>
      </p:sp>
      <p:pic>
        <p:nvPicPr>
          <p:cNvPr id="6" name="Picture 2" descr="C:\Users\Альбина\Downloads\зона психологической разгрузк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987574"/>
            <a:ext cx="2700300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занятия в ресурсном кабинете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987574"/>
            <a:ext cx="3456384" cy="3603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кабинет логопеда (3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60232" y="987574"/>
            <a:ext cx="2028413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35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123478"/>
            <a:ext cx="7813681" cy="62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hangingPunct="0"/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БАРЬЕРЫ ДЛЯ ВКЛЮЧЕНИЯ ДЕТЕЙ С РАС</a:t>
            </a:r>
          </a:p>
          <a:p>
            <a:pPr eaLnBrk="0" hangingPunct="0"/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ОБЩЕОБРАЗОВАТЕЛЬНУЮ СРЕДУ</a:t>
            </a:r>
            <a:endParaRPr lang="ru-RU" sz="1800" b="1" dirty="0">
              <a:solidFill>
                <a:schemeClr val="tx2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059582"/>
            <a:ext cx="831663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Нарушение или полное отсутствие речи;</a:t>
            </a:r>
          </a:p>
          <a:p>
            <a:pPr algn="just"/>
            <a:endParaRPr lang="ru-RU" b="1" dirty="0" smtClean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Низкий уровень развития социальных навыков;</a:t>
            </a:r>
          </a:p>
          <a:p>
            <a:pPr algn="just">
              <a:buFont typeface="Arial" pitchFamily="34" charset="0"/>
              <a:buChar char="•"/>
            </a:pPr>
            <a:endParaRPr lang="ru-RU" b="1" dirty="0" smtClean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Сенсорные особенности;</a:t>
            </a:r>
          </a:p>
          <a:p>
            <a:pPr algn="just">
              <a:buFont typeface="Arial" pitchFamily="34" charset="0"/>
              <a:buChar char="•"/>
            </a:pPr>
            <a:endParaRPr lang="ru-RU" b="1" dirty="0" smtClean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Особенности развития когнитивной сферы;</a:t>
            </a:r>
          </a:p>
          <a:p>
            <a:pPr algn="just">
              <a:buFont typeface="Arial" pitchFamily="34" charset="0"/>
              <a:buChar char="•"/>
            </a:pPr>
            <a:endParaRPr lang="ru-RU" b="1" dirty="0" smtClean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Социально-неприемлемое поведение.</a:t>
            </a:r>
            <a:endParaRPr lang="ru-RU" dirty="0" smtClean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 smtClean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 smtClean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None/>
            </a:pPr>
            <a:r>
              <a:rPr lang="ru-RU" sz="20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ТЕХНОЛОГИЯ РЕСУРСНОГО КЛАССА ПОЗВОЛЯЕТ РАБОТАТЬ СО ВСЕМИ ПРОБЛЕМАМИ!</a:t>
            </a:r>
          </a:p>
          <a:p>
            <a:pPr>
              <a:spcAft>
                <a:spcPts val="600"/>
              </a:spcAft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14484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123478"/>
            <a:ext cx="7813681" cy="62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hangingPunct="0"/>
            <a:r>
              <a:rPr lang="ru-RU" sz="18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 РАБОТЫ С СОЦИАЛЬНО-НЕПРИЕМЛЕМЫМ ПОВЕДЕНИЕМ</a:t>
            </a:r>
            <a:endParaRPr lang="ru-RU" sz="1800" b="1" dirty="0">
              <a:solidFill>
                <a:schemeClr val="tx2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1243662"/>
            <a:ext cx="831663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Девочка Д., 8 лет, 1 класс, программа 8.2, посещает все уроки в обычном классе. </a:t>
            </a:r>
          </a:p>
          <a:p>
            <a:pPr algn="just"/>
            <a:endParaRPr lang="ru-RU" b="1" dirty="0" smtClean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часто отвлекается;</a:t>
            </a:r>
          </a:p>
          <a:p>
            <a:pPr algn="just">
              <a:buFont typeface="Arial" pitchFamily="34" charset="0"/>
              <a:buChar char="•"/>
            </a:pPr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не всегда может найти нужное задание в учебнике и рабочей тетради;</a:t>
            </a:r>
          </a:p>
          <a:p>
            <a:pPr algn="just">
              <a:buFont typeface="Arial" pitchFamily="34" charset="0"/>
              <a:buChar char="•"/>
            </a:pPr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 трудом переключается с одного задания на другое;</a:t>
            </a:r>
          </a:p>
          <a:p>
            <a:pPr algn="just">
              <a:buFont typeface="Arial" pitchFamily="34" charset="0"/>
              <a:buChar char="•"/>
            </a:pPr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вместо того, чтобы выполнять задание, может просто чирикать ручкой в тетради;</a:t>
            </a:r>
          </a:p>
          <a:p>
            <a:pPr algn="just">
              <a:buFont typeface="Arial" pitchFamily="34" charset="0"/>
              <a:buChar char="•"/>
            </a:pPr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бурно реагирует на подсказки </a:t>
            </a:r>
            <a:r>
              <a:rPr lang="ru-RU" b="1" dirty="0" err="1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тьютора</a:t>
            </a:r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может очень громко что-то ответить </a:t>
            </a:r>
            <a:r>
              <a:rPr lang="ru-RU" b="1" dirty="0" err="1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тьютору</a:t>
            </a:r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грубой форме.</a:t>
            </a:r>
          </a:p>
          <a:p>
            <a:pPr>
              <a:spcAft>
                <a:spcPts val="600"/>
              </a:spcAft>
            </a:pP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66694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00" y="-20538"/>
            <a:ext cx="7416824" cy="85725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Инклюзивное образование</a:t>
            </a:r>
            <a:endParaRPr lang="ru-RU" sz="2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751101"/>
            <a:ext cx="1944216" cy="135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936" y="2282112"/>
            <a:ext cx="1944216" cy="135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676" y="887052"/>
            <a:ext cx="1944216" cy="135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2627784" y="4299942"/>
            <a:ext cx="2006736" cy="5237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 гг. – 5%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837316" y="2841780"/>
            <a:ext cx="1953704" cy="5237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2016 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гг. – </a:t>
            </a: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20%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526484" y="1599642"/>
            <a:ext cx="2088232" cy="5237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2022 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гг. – </a:t>
            </a: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</p:txBody>
      </p:sp>
      <p:sp>
        <p:nvSpPr>
          <p:cNvPr id="11" name="Стрелка вверх 10"/>
          <p:cNvSpPr/>
          <p:nvPr/>
        </p:nvSpPr>
        <p:spPr>
          <a:xfrm>
            <a:off x="3761712" y="3556062"/>
            <a:ext cx="1296144" cy="59665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верх 12"/>
          <p:cNvSpPr/>
          <p:nvPr/>
        </p:nvSpPr>
        <p:spPr>
          <a:xfrm>
            <a:off x="5450792" y="2200200"/>
            <a:ext cx="1296144" cy="59665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верх 13"/>
          <p:cNvSpPr/>
          <p:nvPr/>
        </p:nvSpPr>
        <p:spPr>
          <a:xfrm>
            <a:off x="6444208" y="915566"/>
            <a:ext cx="1296144" cy="596652"/>
          </a:xfrm>
          <a:prstGeom prst="up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177" y="195486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44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195486"/>
            <a:ext cx="7813681" cy="349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hangingPunct="0"/>
            <a:r>
              <a:rPr lang="ru-RU" sz="18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МЕТОДИКА КРУТО! НЕ КРУТО! (СОЦИАЛЬНАЯ ИНТЕРАКЦИЯ)</a:t>
            </a:r>
            <a:endParaRPr lang="ru-RU" sz="1800" b="1" dirty="0">
              <a:solidFill>
                <a:schemeClr val="tx2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3075806"/>
            <a:ext cx="78488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жетон-</a:t>
            </a:r>
            <a:r>
              <a:rPr lang="en-US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LOL </a:t>
            </a:r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КРУТОЕ поведение – 5 минут любой свободной деятельности на выбор (просмотр мультфильмов, Ералаш, игра со сверстниками, батут).</a:t>
            </a:r>
          </a:p>
          <a:p>
            <a:pPr algn="just"/>
            <a:endParaRPr lang="ru-RU" b="1" dirty="0" smtClean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конце уроков минуты суммировались и девочке предоставлялась выбранная свободная деятельность.</a:t>
            </a:r>
            <a:endParaRPr lang="ru-RU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C2EFA11-3677-422C-BD5A-FC0F48C6C6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627534"/>
            <a:ext cx="3379281" cy="2334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251520" y="987574"/>
            <a:ext cx="38164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Девочка очень любит</a:t>
            </a:r>
          </a:p>
          <a:p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кукол </a:t>
            </a:r>
            <a:r>
              <a:rPr lang="en-US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LOL</a:t>
            </a:r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ru-RU" b="1" dirty="0" smtClean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Ввели жетоны в виде этих кукол.</a:t>
            </a:r>
          </a:p>
        </p:txBody>
      </p:sp>
    </p:spTree>
    <p:extLst>
      <p:ext uri="{BB962C8B-B14F-4D97-AF65-F5344CB8AC3E}">
        <p14:creationId xmlns:p14="http://schemas.microsoft.com/office/powerpoint/2010/main" val="254114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123478"/>
            <a:ext cx="7813681" cy="349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hangingPunct="0"/>
            <a:r>
              <a:rPr lang="ru-RU" sz="18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ГРАФИК ИЗМЕНЕНИЯ ПОВЕДЕНИЯ</a:t>
            </a:r>
            <a:endParaRPr lang="ru-RU" sz="1800" b="1" dirty="0">
              <a:solidFill>
                <a:schemeClr val="tx2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275606"/>
            <a:ext cx="83166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C833B2A-8F1F-4774-A627-A9B19ACE0A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76" y="843557"/>
            <a:ext cx="7679281" cy="3888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380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755576" y="123478"/>
            <a:ext cx="6912768" cy="9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Мальчик Е., 8 лет, 1класс, программа 8.4, неречевой, затруднено восприятие устной речи, большую часть времени проводит в Ресурсном классе. </a:t>
            </a:r>
            <a:endParaRPr lang="ru-RU" sz="18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254695"/>
            <a:ext cx="496855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Мальчику введена система альтернативной коммуникации с помощью карточек </a:t>
            </a:r>
            <a:r>
              <a:rPr lang="en-US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PECS</a:t>
            </a:r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endParaRPr lang="en-US" b="1" dirty="0" smtClean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Ведется работа над увеличением количества просьб, расширением репертуара просьб существительных, введение просьб-глаголов, увеличением количества коммуникативных партнеров;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dirty="0" smtClean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сентябрь-октябрь введена 21 карточка.</a:t>
            </a:r>
            <a:endParaRPr lang="ru-RU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1D756D0-3A81-4E05-81CA-F53DB1C4E0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1" b="28007"/>
          <a:stretch/>
        </p:blipFill>
        <p:spPr>
          <a:xfrm>
            <a:off x="5436096" y="1275606"/>
            <a:ext cx="3368236" cy="3645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419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32049" y="123478"/>
            <a:ext cx="7308303" cy="62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 ФОРМИРОВАНИЯ УЧЕБНОЙ </a:t>
            </a:r>
            <a:br>
              <a:rPr lang="ru-RU" sz="18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ДЕЯТЕЛЬНОСТИ В КЛАССЕ </a:t>
            </a:r>
            <a:endParaRPr lang="ru-RU" sz="18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131590"/>
            <a:ext cx="77048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Мальчик М., 8 лет, 1 класс, программа 8.2,  посещает уроки в обычном классе в сопровождении </a:t>
            </a:r>
            <a:r>
              <a:rPr lang="ru-RU" b="1" dirty="0" err="1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тьютора</a:t>
            </a:r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ru-RU" b="1" dirty="0" smtClean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b="1" dirty="0" smtClean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не всегда реагирует на фронтальные инструкции учителя;</a:t>
            </a:r>
          </a:p>
          <a:p>
            <a:pPr algn="just">
              <a:buFont typeface="Arial" pitchFamily="34" charset="0"/>
              <a:buChar char="•"/>
            </a:pPr>
            <a:endParaRPr lang="ru-RU" b="1" dirty="0" smtClean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стесняется отвечать при всем классе;</a:t>
            </a:r>
          </a:p>
          <a:p>
            <a:pPr algn="just">
              <a:buFont typeface="Arial" pitchFamily="34" charset="0"/>
              <a:buChar char="•"/>
            </a:pPr>
            <a:endParaRPr lang="ru-RU" b="1" dirty="0" smtClean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отсутствует хоровой ответ.</a:t>
            </a:r>
            <a:endParaRPr lang="ru-RU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15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51520" y="319062"/>
            <a:ext cx="7308303" cy="38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ПОДКРЕПЛЕНИЕ ЦЕЛЕВОГО ПОВЕДЕНИЯ В КЛАССЕ </a:t>
            </a:r>
            <a:endParaRPr lang="ru-RU" sz="20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131590"/>
            <a:ext cx="80648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Мальчик очень любит голубей и играть с миньоном. Ему ввели жетонную систему подкреплений (жетоны – голуби).</a:t>
            </a:r>
          </a:p>
          <a:p>
            <a:pPr algn="just"/>
            <a:endParaRPr lang="ru-RU" b="1" dirty="0" smtClean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Один жетон мальчик получает за выполнение фронтальных инструкций учителя и два – за хоровой ответ или ответ при всем классе (эти два вида поведений вызывают у ребенка наибольшие сложности).  </a:t>
            </a:r>
          </a:p>
          <a:p>
            <a:pPr algn="just"/>
            <a:endParaRPr lang="ru-RU" b="1" dirty="0" smtClean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 10 голубей получает звезду (5 минут игры в миньона или 5 минут просмотра видео про голубей).</a:t>
            </a:r>
            <a:endParaRPr lang="ru-RU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58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51520" y="108089"/>
            <a:ext cx="7308303" cy="38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ПОДКРЕПЛЕНИЕ ЦЕЛЕВОГО ПОВЕДЕНИЯ В КЛАССЕ </a:t>
            </a:r>
            <a:endParaRPr lang="ru-RU" sz="20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203598"/>
            <a:ext cx="46805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 мальчика увеличилось количество реакций на фронтальные инструкции учителя;</a:t>
            </a:r>
          </a:p>
          <a:p>
            <a:endParaRPr lang="ru-RU" b="1" dirty="0" smtClean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он стал отвечать хором со всем классом;</a:t>
            </a:r>
          </a:p>
          <a:p>
            <a:endParaRPr lang="ru-RU" b="1" dirty="0" smtClean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стал поднимать руку и отвечать перед всем классом.</a:t>
            </a:r>
            <a:endParaRPr lang="ru-RU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7EE8DDF-E1D0-422D-B097-C9B6F5F5AC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771550"/>
            <a:ext cx="2810636" cy="3915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720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07504" y="915566"/>
            <a:ext cx="7308303" cy="56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endParaRPr lang="ru-RU" sz="32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3608" y="2107704"/>
            <a:ext cx="49685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МБОУ «Центр образования № 40 с углубленным изучением отдельных предметов»</a:t>
            </a:r>
          </a:p>
          <a:p>
            <a:endParaRPr lang="ru-RU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Адрес: </a:t>
            </a:r>
            <a:r>
              <a:rPr lang="ru-RU" b="1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Уфа, ул. </a:t>
            </a:r>
            <a:r>
              <a:rPr lang="ru-RU" b="1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Шафиева</a:t>
            </a:r>
            <a:r>
              <a:rPr lang="ru-RU" b="1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</a:t>
            </a:r>
          </a:p>
          <a:p>
            <a:endParaRPr lang="ru-RU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Сайт: </a:t>
            </a:r>
            <a:r>
              <a:rPr lang="en-US" b="1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http://sch40ufa.ru/</a:t>
            </a:r>
            <a:endParaRPr lang="ru-RU" b="1" i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 </a:t>
            </a:r>
            <a:r>
              <a:rPr lang="en-US" b="1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mbousosh40.ufa@yandex.ru</a:t>
            </a:r>
            <a:endParaRPr lang="en-US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82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51520" y="3435846"/>
            <a:ext cx="8640960" cy="164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ru-RU" sz="2800" b="1" dirty="0">
                <a:solidFill>
                  <a:srgbClr val="002060"/>
                </a:solidFill>
                <a:latin typeface="Arial" charset="0"/>
              </a:rPr>
              <a:t>Дискуссионная площадка </a:t>
            </a:r>
            <a:r>
              <a:rPr lang="ru-RU" sz="2800" b="1" dirty="0" smtClean="0">
                <a:solidFill>
                  <a:srgbClr val="002060"/>
                </a:solidFill>
                <a:latin typeface="Arial" charset="0"/>
              </a:rPr>
              <a:t>№ </a:t>
            </a:r>
            <a:r>
              <a:rPr lang="en-US" sz="2800" b="1" dirty="0" smtClean="0">
                <a:solidFill>
                  <a:srgbClr val="002060"/>
                </a:solidFill>
                <a:latin typeface="Arial" charset="0"/>
              </a:rPr>
              <a:t>2</a:t>
            </a:r>
            <a:endParaRPr lang="ru-RU" sz="2800" b="1" dirty="0" smtClean="0">
              <a:solidFill>
                <a:srgbClr val="002060"/>
              </a:solidFill>
              <a:latin typeface="Arial" charset="0"/>
            </a:endParaRPr>
          </a:p>
          <a:p>
            <a:pPr algn="ctr" eaLnBrk="1" hangingPunct="1">
              <a:lnSpc>
                <a:spcPct val="12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Arial" charset="0"/>
              </a:rPr>
              <a:t>«Равные образовательные возможности </a:t>
            </a:r>
            <a:endParaRPr lang="en-US" sz="2800" b="1" dirty="0" smtClean="0">
              <a:solidFill>
                <a:srgbClr val="002060"/>
              </a:solidFill>
              <a:latin typeface="Arial" charset="0"/>
            </a:endParaRPr>
          </a:p>
          <a:p>
            <a:pPr algn="ctr" eaLnBrk="1" hangingPunct="1">
              <a:lnSpc>
                <a:spcPct val="12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Arial" charset="0"/>
              </a:rPr>
              <a:t>для каждого»</a:t>
            </a:r>
            <a:endParaRPr lang="ru-RU" sz="2800" b="1" dirty="0">
              <a:solidFill>
                <a:srgbClr val="002060"/>
              </a:solidFill>
              <a:latin typeface="Arial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648" y="195486"/>
            <a:ext cx="5826704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62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3999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51670"/>
            <a:ext cx="3237057" cy="1800000"/>
          </a:xfrm>
          <a:prstGeom prst="rect">
            <a:avLst/>
          </a:prstGeom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251520" y="1419622"/>
            <a:ext cx="7902549" cy="1323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4000" b="1" dirty="0" smtClean="0">
                <a:solidFill>
                  <a:schemeClr val="tx2"/>
                </a:solidFill>
                <a:latin typeface="Arial" charset="0"/>
              </a:rPr>
              <a:t>КАМЫШЛОВА </a:t>
            </a:r>
          </a:p>
          <a:p>
            <a:pPr eaLnBrk="1" hangingPunct="1"/>
            <a:r>
              <a:rPr lang="ru-RU" sz="4000" b="1" dirty="0" smtClean="0">
                <a:solidFill>
                  <a:schemeClr val="tx2"/>
                </a:solidFill>
                <a:latin typeface="Arial" charset="0"/>
              </a:rPr>
              <a:t>Екатерина Петровна</a:t>
            </a:r>
            <a:endParaRPr lang="ru-RU" sz="4000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51520" y="4011910"/>
            <a:ext cx="8640960" cy="646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ДИРЕКТОР МБОУ ШКОЛА №87 ГОРОДСКОГО ОКРУГА ГОРОД УФА РЕСПУБЛИКИ БАШКОРТОСТАН</a:t>
            </a:r>
            <a:endParaRPr lang="ru-RU" sz="1800" b="1" dirty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00269" y="-5781178"/>
            <a:ext cx="7714493" cy="51435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592" y="6435252"/>
            <a:ext cx="7715250" cy="51435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280" y="-1620080"/>
            <a:ext cx="7715250" cy="51435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01026" y="4248175"/>
            <a:ext cx="77152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39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79512" y="216857"/>
            <a:ext cx="7813681" cy="62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hangingPunct="0"/>
            <a:r>
              <a:rPr lang="ru-RU" sz="1800" b="1" dirty="0" smtClean="0">
                <a:solidFill>
                  <a:schemeClr val="tx2"/>
                </a:solidFill>
                <a:latin typeface="Arial" charset="0"/>
                <a:ea typeface="+mn-ea"/>
                <a:cs typeface="Arial" charset="0"/>
              </a:rPr>
              <a:t>ПРЕЕМСТВЕННОСТЬ РЕСУРСНЫХ ГРУПП И РЕСУРСНЫХ КЛАССОВ ПРИ ОБУЧЕНИИ ДЕТЕЙ С ОВЗ</a:t>
            </a:r>
            <a:endParaRPr lang="ru-RU" sz="1800" b="1" dirty="0">
              <a:solidFill>
                <a:schemeClr val="tx2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851670"/>
            <a:ext cx="4616350" cy="3077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52314" y="1131590"/>
            <a:ext cx="86401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Инклюзивное образование – системный подход в организации деятельности общеобразовательной организации в целом по всем направлениям. </a:t>
            </a:r>
            <a:endParaRPr lang="ru-RU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32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8316"/>
            <a:ext cx="6696744" cy="857250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Инклюзия - это трансформация самой школы</a:t>
            </a:r>
            <a:endParaRPr lang="ru-RU" sz="20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45636"/>
            <a:ext cx="4040188" cy="85520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987574"/>
            <a:ext cx="4391471" cy="4032448"/>
          </a:xfrm>
        </p:spPr>
        <p:txBody>
          <a:bodyPr>
            <a:noAutofit/>
          </a:bodyPr>
          <a:lstStyle/>
          <a:p>
            <a:pPr>
              <a:buClr>
                <a:schemeClr val="tx2"/>
              </a:buClr>
            </a:pPr>
            <a:r>
              <a:rPr lang="ru-RU" sz="1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Наличие ребенка с инвалидностью в школе не делает ее инклюзивной</a:t>
            </a:r>
          </a:p>
          <a:p>
            <a:pPr>
              <a:buClr>
                <a:schemeClr val="tx2"/>
              </a:buClr>
            </a:pPr>
            <a:r>
              <a:rPr lang="ru-RU" sz="1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Инклюзия не сразу станет культурой и практикой в школе, даже если в ней есть пандус или лифт</a:t>
            </a:r>
          </a:p>
          <a:p>
            <a:pPr>
              <a:buClr>
                <a:schemeClr val="tx2"/>
              </a:buClr>
            </a:pPr>
            <a:r>
              <a:rPr lang="ru-RU" sz="1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Инклюзия сегодня это не «модная» тема</a:t>
            </a:r>
          </a:p>
          <a:p>
            <a:pPr>
              <a:buClr>
                <a:schemeClr val="tx2"/>
              </a:buClr>
            </a:pPr>
            <a:endParaRPr lang="ru-RU" sz="18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tx2"/>
              </a:buClr>
            </a:pPr>
            <a:r>
              <a:rPr lang="ru-RU" sz="1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Изменения организационные, содержательные, ценностные</a:t>
            </a:r>
          </a:p>
          <a:p>
            <a:pPr>
              <a:buClr>
                <a:schemeClr val="tx2"/>
              </a:buClr>
            </a:pPr>
            <a:r>
              <a:rPr lang="ru-RU" sz="1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10%</a:t>
            </a:r>
            <a:endParaRPr lang="ru-RU" sz="18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C:\Users\st302nb\Desktop\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31590"/>
            <a:ext cx="4320480" cy="2806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195486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08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195486"/>
            <a:ext cx="7813681" cy="62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hangingPunct="0"/>
            <a:r>
              <a:rPr lang="ru-RU" sz="1800" b="1" dirty="0" smtClean="0">
                <a:solidFill>
                  <a:schemeClr val="tx2"/>
                </a:solidFill>
                <a:latin typeface="Arial" charset="0"/>
                <a:ea typeface="+mn-ea"/>
                <a:cs typeface="Arial" charset="0"/>
              </a:rPr>
              <a:t>ПРЕЕМСТВЕННОСТЬ РЕСУРСНЫХ ГРУПП И РЕСУРСНЫХ КЛАССОВ ПРИ ОБУЧЕНИИ ДЕТЕЙ С ОВЗ</a:t>
            </a:r>
            <a:endParaRPr lang="ru-RU" sz="1800" b="1" dirty="0">
              <a:solidFill>
                <a:schemeClr val="tx2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7584" y="1203598"/>
            <a:ext cx="720000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Задачи:</a:t>
            </a:r>
            <a:endParaRPr lang="en-US" sz="20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endParaRPr lang="ru-RU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адаптивной образовательной среды, обеспечивающей удовлетворение образовательных потребностей ребенка с ОВЗ</a:t>
            </a:r>
            <a:endParaRPr lang="en-US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психолого-педагогического </a:t>
            </a:r>
            <a:r>
              <a:rPr lang="ru-RU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сопро</a:t>
            </a:r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-вождения процесса обучения детей с ОВЗ</a:t>
            </a:r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53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98320"/>
            <a:ext cx="7813681" cy="62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hangingPunct="0"/>
            <a:r>
              <a:rPr lang="ru-RU" sz="1800" b="1" dirty="0" smtClean="0">
                <a:solidFill>
                  <a:schemeClr val="tx2"/>
                </a:solidFill>
                <a:latin typeface="Arial" charset="0"/>
                <a:ea typeface="+mn-ea"/>
                <a:cs typeface="Arial" charset="0"/>
              </a:rPr>
              <a:t>ПРЕЕМСТВЕННОСТЬ РЕСУРСНЫХ ГРУПП И РЕСУРСНЫХ КЛАССОВ ПРИ ОБУЧЕНИИ ДЕТЕЙ С ОВЗ</a:t>
            </a:r>
            <a:endParaRPr lang="ru-RU" sz="1800" b="1" dirty="0">
              <a:solidFill>
                <a:schemeClr val="tx2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133331"/>
            <a:ext cx="8640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Ресурсный класс, группа – это отдельный кабинет для специальных занятий, где ученики с ОВЗ могут заниматься по специальной программе</a:t>
            </a:r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995686"/>
            <a:ext cx="4104456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558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98320"/>
            <a:ext cx="7813681" cy="62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hangingPunct="0"/>
            <a:r>
              <a:rPr lang="ru-RU" sz="1800" b="1" dirty="0" smtClean="0">
                <a:solidFill>
                  <a:schemeClr val="tx2"/>
                </a:solidFill>
                <a:latin typeface="Arial" charset="0"/>
                <a:ea typeface="+mn-ea"/>
                <a:cs typeface="Arial" charset="0"/>
              </a:rPr>
              <a:t>ПРЕЕМСТВЕННОСТЬ РЕСУРСНЫХ ГРУПП И РЕСУРСНЫХ КЛАССОВ ПРИ ОБУЧЕНИИ ДЕТЕЙ С ОВЗ</a:t>
            </a:r>
            <a:endParaRPr lang="ru-RU" sz="1800" b="1" dirty="0">
              <a:solidFill>
                <a:schemeClr val="tx2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2314" y="1131590"/>
            <a:ext cx="86401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Занятия могут быть индивидуальными и групповыми</a:t>
            </a:r>
            <a:endParaRPr lang="ru-RU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50" y="1626878"/>
            <a:ext cx="4048978" cy="2699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601" y="2139702"/>
            <a:ext cx="4061513" cy="2707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420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98320"/>
            <a:ext cx="7813681" cy="62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hangingPunct="0"/>
            <a:r>
              <a:rPr lang="ru-RU" sz="1800" b="1" dirty="0" smtClean="0">
                <a:solidFill>
                  <a:schemeClr val="tx2"/>
                </a:solidFill>
                <a:latin typeface="Arial" charset="0"/>
                <a:ea typeface="+mn-ea"/>
                <a:cs typeface="Arial" charset="0"/>
              </a:rPr>
              <a:t>ПРЕЕМСТВЕННОСТЬ РЕСУРСНЫХ ГРУПП И РЕСУРСНЫХ КЛАССОВ ПРИ ОБУЧЕНИИ ДЕТЕЙ С ОВЗ</a:t>
            </a:r>
            <a:endParaRPr lang="ru-RU" sz="1800" b="1" dirty="0">
              <a:solidFill>
                <a:schemeClr val="tx2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87624" y="1038091"/>
            <a:ext cx="669674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СПЕЦИАЛИСТЫ</a:t>
            </a:r>
          </a:p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Учитель - логопед</a:t>
            </a:r>
            <a:endParaRPr lang="ru-RU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Педагог-психолог</a:t>
            </a:r>
            <a:endParaRPr lang="ru-RU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Учитель-дефектолог</a:t>
            </a:r>
          </a:p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Социальный педагог</a:t>
            </a:r>
          </a:p>
          <a:p>
            <a:pPr algn="ctr"/>
            <a:r>
              <a:rPr lang="ru-RU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Тьютор</a:t>
            </a:r>
            <a:endParaRPr lang="ru-RU" sz="20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 дополнительного образования</a:t>
            </a:r>
            <a:endParaRPr lang="en-US" sz="20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0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u="sng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ФОРМЫ РАБОТЫ</a:t>
            </a:r>
          </a:p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Семинары, </a:t>
            </a:r>
            <a:r>
              <a:rPr lang="ru-RU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вебинары</a:t>
            </a: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занятия-</a:t>
            </a:r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рактикумы,</a:t>
            </a:r>
          </a:p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круглые столы, мастер-классы и др.</a:t>
            </a:r>
            <a:endParaRPr lang="ru-RU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16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98320"/>
            <a:ext cx="7813681" cy="62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hangingPunct="0"/>
            <a:r>
              <a:rPr lang="ru-RU" sz="1800" b="1" dirty="0" smtClean="0">
                <a:solidFill>
                  <a:schemeClr val="tx2"/>
                </a:solidFill>
                <a:latin typeface="Arial" charset="0"/>
                <a:ea typeface="+mn-ea"/>
                <a:cs typeface="Arial" charset="0"/>
              </a:rPr>
              <a:t>ПРЕЕМСТВЕННОСТЬ РЕСУРСНЫХ ГРУПП И РЕСУРСНЫХ КЛАССОВ ПРИ ОБУЧЕНИИ ДЕТЕЙ С ОВЗ</a:t>
            </a:r>
            <a:endParaRPr lang="ru-RU" sz="1800" b="1" dirty="0">
              <a:solidFill>
                <a:schemeClr val="tx2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18320"/>
            <a:ext cx="4032802" cy="268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I:\Новая папка (2)\МБОУ Школа №87 12.04.2018 ММСО\МБОУ Школа №87 Ресурсный центр\МБОУ Школа №87 Ресурсный центр фото 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62720"/>
            <a:ext cx="4032976" cy="268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10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98320"/>
            <a:ext cx="7813681" cy="62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hangingPunct="0"/>
            <a:r>
              <a:rPr lang="ru-RU" sz="1800" b="1" dirty="0" smtClean="0">
                <a:solidFill>
                  <a:schemeClr val="tx2"/>
                </a:solidFill>
                <a:latin typeface="Arial" charset="0"/>
                <a:ea typeface="+mn-ea"/>
                <a:cs typeface="Arial" charset="0"/>
              </a:rPr>
              <a:t>ПРЕЕМСТВЕННОСТЬ РЕСУРСНЫХ ГРУПП И РЕСУРСНЫХ КЛАССОВ ПРИ ОБУЧЕНИИ ДЕТЕЙ С ОВЗ</a:t>
            </a:r>
            <a:endParaRPr lang="ru-RU" sz="1800" b="1" dirty="0">
              <a:solidFill>
                <a:schemeClr val="tx2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56932"/>
            <a:ext cx="4248472" cy="1669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275606"/>
            <a:ext cx="4248472" cy="2832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261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14703" y="195486"/>
            <a:ext cx="7813681" cy="62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hangingPunct="0"/>
            <a:r>
              <a:rPr lang="ru-RU" sz="1800" b="1" dirty="0" smtClean="0">
                <a:solidFill>
                  <a:schemeClr val="tx2"/>
                </a:solidFill>
                <a:latin typeface="Arial" charset="0"/>
                <a:ea typeface="+mn-ea"/>
                <a:cs typeface="Arial" charset="0"/>
              </a:rPr>
              <a:t>ПРЕЕМСТВЕННОСТЬ РЕСУРСНЫХ ГРУПП И РЕСУРСНЫХ КЛАССОВ ПРИ ОБУЧЕНИИ ДЕТЕЙ С ОВЗ</a:t>
            </a:r>
            <a:endParaRPr lang="ru-RU" sz="1800" b="1" dirty="0">
              <a:solidFill>
                <a:schemeClr val="tx2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2314" y="1060737"/>
            <a:ext cx="8640166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СПИСОК ОБОРУДОВАНИЯ, МЕТОДИЧЕСКОГО ОБЕСПЕЧЕНИЯ ДЛЯ РЕСУРСНОЙ </a:t>
            </a: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КОМНАТЫ</a:t>
            </a:r>
            <a:endParaRPr lang="en-US" sz="16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Программно-дидактический комплекс </a:t>
            </a: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6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Логомер</a:t>
            </a: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2» 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(USB версия</a:t>
            </a: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6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«Специальные 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образовательные </a:t>
            </a: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средства»</a:t>
            </a:r>
            <a:r>
              <a:rPr lang="en-US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РАБОЧЕЕ  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  </a:t>
            </a: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ДЕФЕКТОЛОГА</a:t>
            </a:r>
            <a:endParaRPr lang="en-US" sz="16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Игровой парашют (диаметр 2,5 м</a:t>
            </a: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6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Модульный набор </a:t>
            </a: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6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Танграм</a:t>
            </a: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en-US" sz="16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Набор мебели </a:t>
            </a: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6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Знайка</a:t>
            </a: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(7 модулей</a:t>
            </a: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6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Логопедический тренажер «Дэльфа-142.1», версия 2.1</a:t>
            </a:r>
          </a:p>
          <a:p>
            <a:pPr algn="just">
              <a:spcAft>
                <a:spcPts val="600"/>
              </a:spcAft>
            </a:pPr>
            <a:endParaRPr lang="ru-RU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31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42695" y="144849"/>
            <a:ext cx="7813681" cy="62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hangingPunct="0"/>
            <a:r>
              <a:rPr lang="ru-RU" sz="1800" b="1" dirty="0" smtClean="0">
                <a:solidFill>
                  <a:schemeClr val="tx2"/>
                </a:solidFill>
                <a:latin typeface="Arial" charset="0"/>
                <a:ea typeface="+mn-ea"/>
                <a:cs typeface="Arial" charset="0"/>
              </a:rPr>
              <a:t>ПРЕЕМСТВЕННОСТЬ РЕСУРСНЫХ ГРУПП И РЕСУРСНЫХ КЛАССОВ ПРИ ОБУЧЕНИИ ДЕТЕТЙ С ОВЗ</a:t>
            </a:r>
            <a:endParaRPr lang="ru-RU" sz="1800" b="1" dirty="0">
              <a:solidFill>
                <a:schemeClr val="tx2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2314" y="968404"/>
            <a:ext cx="864016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СПИСОК ОБОРУДОВАНИЯ, МЕТОДИЧЕСКОГО ОБЕСПЕЧЕНИЯ ДЛЯ РЕСУРСНОЙ </a:t>
            </a: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КОМНАТЫ</a:t>
            </a:r>
          </a:p>
          <a:p>
            <a:pPr algn="ctr"/>
            <a:endParaRPr lang="ru-RU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Диагностика готовности к школьному обучению и адаптация первоклассников. Новая версия (локальная)</a:t>
            </a:r>
            <a:endParaRPr lang="en-US" sz="16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Локальная версия. Диагностика готовности ко второй ступени обучения и адаптации младших подростков</a:t>
            </a:r>
            <a:endParaRPr lang="en-US" sz="16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Мягкая развивающая дорожка</a:t>
            </a:r>
            <a:endParaRPr lang="en-US" sz="16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Тактильная дорожка (7 элементов)</a:t>
            </a:r>
            <a:endParaRPr lang="en-US" sz="16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Балансировочная доска</a:t>
            </a:r>
            <a:endParaRPr lang="en-US" sz="16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Набор «</a:t>
            </a:r>
            <a:r>
              <a:rPr lang="ru-RU" sz="16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Нумикон</a:t>
            </a: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для специалистов 1 уровень»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10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98320"/>
            <a:ext cx="7813681" cy="62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hangingPunct="0"/>
            <a:r>
              <a:rPr lang="ru-RU" sz="1800" b="1" dirty="0" smtClean="0">
                <a:solidFill>
                  <a:schemeClr val="tx2"/>
                </a:solidFill>
                <a:latin typeface="Arial" charset="0"/>
                <a:ea typeface="+mn-ea"/>
                <a:cs typeface="Arial" charset="0"/>
              </a:rPr>
              <a:t>ПРЕЕМСТВЕННОСТЬ РЕСУРСНЫХ ГРУПП И РЕСУРСНЫХ КЛАССОВ ПРИ ОБУЧЕНИИ ДЕТЕЙ С ОВЗ</a:t>
            </a:r>
            <a:endParaRPr lang="ru-RU" sz="1800" b="1" dirty="0">
              <a:solidFill>
                <a:schemeClr val="tx2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1720" y="922824"/>
            <a:ext cx="504056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Игровой парашют (диаметр 2,5 м)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166289"/>
            <a:ext cx="3873785" cy="2582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 descr="I:\Новая папка (2)\МБОУ Школа №87 12.04.2018 ММСО\МБОУ Школа №87 Ресурсный центр\МБОУ Школа №87 Ресурсный центр фото 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76387"/>
            <a:ext cx="4004492" cy="2669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85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98320"/>
            <a:ext cx="7813681" cy="62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hangingPunct="0"/>
            <a:r>
              <a:rPr lang="ru-RU" sz="1800" b="1" dirty="0" smtClean="0">
                <a:solidFill>
                  <a:schemeClr val="tx2"/>
                </a:solidFill>
                <a:latin typeface="Arial" charset="0"/>
                <a:ea typeface="+mn-ea"/>
                <a:cs typeface="Arial" charset="0"/>
              </a:rPr>
              <a:t>ПРЕЕМСТВЕННОСТЬ РЕСУРСНЫХ ГРУПП И РЕСУРСНЫХ КЛАССОВ ПРИ ОБУЧЕНИИ ДЕТЕЙ С ОВЗ</a:t>
            </a:r>
            <a:endParaRPr lang="ru-RU" sz="1800" b="1" dirty="0">
              <a:solidFill>
                <a:schemeClr val="tx2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4322" y="987574"/>
            <a:ext cx="8640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Набор «</a:t>
            </a:r>
            <a:r>
              <a:rPr lang="ru-RU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Нумикон</a:t>
            </a:r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для специалистов 1 уровень»</a:t>
            </a:r>
          </a:p>
          <a:p>
            <a:pPr marL="342900" indent="-342900" algn="ctr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635646"/>
            <a:ext cx="5807228" cy="3184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450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64"/>
          <p:cNvSpPr>
            <a:spLocks noChangeArrowheads="1"/>
          </p:cNvSpPr>
          <p:nvPr/>
        </p:nvSpPr>
        <p:spPr bwMode="gray">
          <a:xfrm>
            <a:off x="2267050" y="197421"/>
            <a:ext cx="4248472" cy="457200"/>
          </a:xfrm>
          <a:prstGeom prst="roundRect">
            <a:avLst>
              <a:gd name="adj" fmla="val 0"/>
            </a:avLst>
          </a:prstGeom>
          <a:noFill/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Инклюзивная школа</a:t>
            </a:r>
            <a:endParaRPr lang="en-US" sz="24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483769" y="1131590"/>
            <a:ext cx="2214579" cy="1898119"/>
          </a:xfrm>
          <a:prstGeom prst="ellipse">
            <a:avLst/>
          </a:prstGeom>
          <a:solidFill>
            <a:srgbClr val="C80000"/>
          </a:solidFill>
          <a:ln w="1270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489316" y="1059582"/>
            <a:ext cx="2214579" cy="1898847"/>
          </a:xfrm>
          <a:prstGeom prst="ellipse">
            <a:avLst/>
          </a:prstGeom>
          <a:solidFill>
            <a:srgbClr val="2368F1"/>
          </a:solidFill>
          <a:ln w="1270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347865" y="2517744"/>
            <a:ext cx="2233895" cy="2070230"/>
          </a:xfrm>
          <a:prstGeom prst="ellipse">
            <a:avLst/>
          </a:prstGeom>
          <a:solidFill>
            <a:srgbClr val="00B0F0"/>
          </a:solidFill>
          <a:ln w="12700">
            <a:noFill/>
          </a:ln>
          <a:effectLst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627784" y="1707654"/>
            <a:ext cx="1802197" cy="646331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uk-UA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Инклюзивная</a:t>
            </a:r>
            <a:r>
              <a:rPr lang="uk-UA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политика</a:t>
            </a:r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644009" y="1722121"/>
            <a:ext cx="1871513" cy="646331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Инклюзивная культура</a:t>
            </a:r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453465" y="3260471"/>
            <a:ext cx="2071702" cy="646331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Инклюзивная практика</a:t>
            </a:r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177" y="195486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45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98320"/>
            <a:ext cx="7813681" cy="62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hangingPunct="0"/>
            <a:r>
              <a:rPr lang="ru-RU" sz="1800" b="1" dirty="0" smtClean="0">
                <a:solidFill>
                  <a:schemeClr val="tx2"/>
                </a:solidFill>
                <a:latin typeface="Arial" charset="0"/>
                <a:ea typeface="+mn-ea"/>
                <a:cs typeface="Arial" charset="0"/>
              </a:rPr>
              <a:t>ПРЕЕМСТВЕННОСТЬ РЕСУРСНЫХ ГРУПП И РЕСУРСНЫХ КЛАССОВ ПРИ ОБУЧЕНИИ ДЕТЕЙ С ОВЗ</a:t>
            </a:r>
            <a:endParaRPr lang="ru-RU" sz="1800" b="1" dirty="0">
              <a:solidFill>
                <a:schemeClr val="tx2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131590"/>
            <a:ext cx="597587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Также создание ресурсного класса, группы даёт дополнительные возможности для</a:t>
            </a:r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проведения </a:t>
            </a:r>
            <a:r>
              <a:rPr lang="ru-R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диагностики особенностей развития обучающихся с ОВЗ</a:t>
            </a:r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организации </a:t>
            </a:r>
            <a:r>
              <a:rPr lang="ru-R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работы по коррекции нежелательных форм поведения у обучающихся с ОВЗ</a:t>
            </a:r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консультирования </a:t>
            </a:r>
            <a:r>
              <a:rPr lang="ru-R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родителей и работников школы и др.</a:t>
            </a:r>
          </a:p>
        </p:txBody>
      </p:sp>
      <p:pic>
        <p:nvPicPr>
          <p:cNvPr id="51" name="Picture 1" descr="C:\Users\Asus\AppData\Local\Temp\Rar$DI49.584\МБОУ Школа №87 (Буклет 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1155452"/>
            <a:ext cx="2150479" cy="3392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794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98320"/>
            <a:ext cx="7813681" cy="62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hangingPunct="0"/>
            <a:r>
              <a:rPr lang="ru-RU" sz="1800" b="1" dirty="0" smtClean="0">
                <a:solidFill>
                  <a:schemeClr val="tx2"/>
                </a:solidFill>
                <a:latin typeface="Arial" charset="0"/>
                <a:ea typeface="+mn-ea"/>
                <a:cs typeface="Arial" charset="0"/>
              </a:rPr>
              <a:t>ПРЕЕМСТВЕННОСТЬ РЕСУРСНЫХ ГРУПП И РЕСУРСНЫХ КЛАССОВ ПРИ ОБУЧЕНИИ ДЕТЕЙ С ОВЗ</a:t>
            </a:r>
            <a:endParaRPr lang="ru-RU" sz="1800" b="1" dirty="0">
              <a:solidFill>
                <a:schemeClr val="tx2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1832213"/>
            <a:ext cx="8064896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 МБОУ Школа №</a:t>
            </a: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2018-2019 учебном </a:t>
            </a: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году</a:t>
            </a:r>
            <a:endParaRPr lang="en-US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 обучающихся: </a:t>
            </a:r>
            <a:endParaRPr lang="en-US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endParaRPr lang="ru-RU" sz="20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71 </a:t>
            </a:r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обучающихся с </a:t>
            </a: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ОВЗ</a:t>
            </a:r>
            <a:endParaRPr lang="en-US" sz="20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20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 ребёнка-инвалида</a:t>
            </a:r>
            <a:endParaRPr lang="ru-RU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50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51520" y="3435846"/>
            <a:ext cx="8640960" cy="164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ru-RU" sz="2800" b="1" dirty="0">
                <a:solidFill>
                  <a:srgbClr val="002060"/>
                </a:solidFill>
                <a:latin typeface="Arial" charset="0"/>
              </a:rPr>
              <a:t>Дискуссионная площадка </a:t>
            </a:r>
            <a:r>
              <a:rPr lang="ru-RU" sz="2800" b="1" dirty="0" smtClean="0">
                <a:solidFill>
                  <a:srgbClr val="002060"/>
                </a:solidFill>
                <a:latin typeface="Arial" charset="0"/>
              </a:rPr>
              <a:t>№ </a:t>
            </a:r>
            <a:r>
              <a:rPr lang="en-US" sz="2800" b="1" dirty="0" smtClean="0">
                <a:solidFill>
                  <a:srgbClr val="002060"/>
                </a:solidFill>
                <a:latin typeface="Arial" charset="0"/>
              </a:rPr>
              <a:t>2</a:t>
            </a:r>
            <a:endParaRPr lang="ru-RU" sz="2800" b="1" dirty="0" smtClean="0">
              <a:solidFill>
                <a:srgbClr val="002060"/>
              </a:solidFill>
              <a:latin typeface="Arial" charset="0"/>
            </a:endParaRPr>
          </a:p>
          <a:p>
            <a:pPr algn="ctr" eaLnBrk="1" hangingPunct="1">
              <a:lnSpc>
                <a:spcPct val="12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Arial" charset="0"/>
              </a:rPr>
              <a:t>«Равные образовательные возможности </a:t>
            </a:r>
            <a:endParaRPr lang="en-US" sz="2800" b="1" dirty="0" smtClean="0">
              <a:solidFill>
                <a:srgbClr val="002060"/>
              </a:solidFill>
              <a:latin typeface="Arial" charset="0"/>
            </a:endParaRPr>
          </a:p>
          <a:p>
            <a:pPr algn="ctr" eaLnBrk="1" hangingPunct="1">
              <a:lnSpc>
                <a:spcPct val="12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Arial" charset="0"/>
              </a:rPr>
              <a:t>для каждого»</a:t>
            </a:r>
            <a:endParaRPr lang="ru-RU" sz="2800" b="1" dirty="0">
              <a:solidFill>
                <a:srgbClr val="002060"/>
              </a:solidFill>
              <a:latin typeface="Arial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648" y="195486"/>
            <a:ext cx="5826704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04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3999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51670"/>
            <a:ext cx="3237057" cy="1800000"/>
          </a:xfrm>
          <a:prstGeom prst="rect">
            <a:avLst/>
          </a:prstGeom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251520" y="1419622"/>
            <a:ext cx="7902549" cy="1323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4000" b="1" dirty="0" smtClean="0">
                <a:solidFill>
                  <a:schemeClr val="tx2"/>
                </a:solidFill>
                <a:latin typeface="Arial" charset="0"/>
              </a:rPr>
              <a:t>ИБРАГИМОВА</a:t>
            </a:r>
            <a:endParaRPr lang="en-US" sz="4000" b="1" dirty="0" smtClean="0">
              <a:solidFill>
                <a:schemeClr val="tx2"/>
              </a:solidFill>
              <a:latin typeface="Arial" charset="0"/>
            </a:endParaRPr>
          </a:p>
          <a:p>
            <a:pPr eaLnBrk="1" hangingPunct="1"/>
            <a:r>
              <a:rPr lang="ru-RU" sz="4000" b="1" dirty="0" err="1" smtClean="0">
                <a:solidFill>
                  <a:schemeClr val="tx2"/>
                </a:solidFill>
                <a:latin typeface="Arial" charset="0"/>
              </a:rPr>
              <a:t>Гульшат</a:t>
            </a:r>
            <a:r>
              <a:rPr lang="ru-RU" sz="4000" b="1" dirty="0" smtClean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ru-RU" sz="4000" b="1" dirty="0">
                <a:solidFill>
                  <a:schemeClr val="tx2"/>
                </a:solidFill>
                <a:latin typeface="Arial" charset="0"/>
              </a:rPr>
              <a:t>Ахатовна</a:t>
            </a:r>
            <a:endParaRPr lang="ru-RU" sz="4000" b="1" dirty="0" smtClean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341809" y="4011910"/>
            <a:ext cx="8640960" cy="646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800" b="1" dirty="0">
                <a:solidFill>
                  <a:schemeClr val="tx2"/>
                </a:solidFill>
                <a:latin typeface="Arial" charset="0"/>
              </a:rPr>
              <a:t>председатель РОО Совета </a:t>
            </a:r>
            <a:r>
              <a:rPr lang="ru-RU" sz="1800" b="1" dirty="0" smtClean="0">
                <a:solidFill>
                  <a:schemeClr val="tx2"/>
                </a:solidFill>
                <a:latin typeface="Arial" charset="0"/>
              </a:rPr>
              <a:t>матерей</a:t>
            </a:r>
            <a:endParaRPr lang="en-US" sz="1800" b="1" dirty="0" smtClean="0">
              <a:solidFill>
                <a:schemeClr val="tx2"/>
              </a:solidFill>
              <a:latin typeface="Arial" charset="0"/>
            </a:endParaRPr>
          </a:p>
          <a:p>
            <a:pPr algn="ctr" eaLnBrk="1" hangingPunct="1"/>
            <a:r>
              <a:rPr lang="ru-RU" sz="1800" b="1" dirty="0" smtClean="0">
                <a:solidFill>
                  <a:schemeClr val="tx2"/>
                </a:solidFill>
                <a:latin typeface="Arial" charset="0"/>
              </a:rPr>
              <a:t>«Материнское </a:t>
            </a:r>
            <a:r>
              <a:rPr lang="ru-RU" sz="1800" b="1" dirty="0">
                <a:solidFill>
                  <a:schemeClr val="tx2"/>
                </a:solidFill>
                <a:latin typeface="Arial" charset="0"/>
              </a:rPr>
              <a:t>сердце»</a:t>
            </a:r>
          </a:p>
        </p:txBody>
      </p:sp>
    </p:spTree>
    <p:extLst>
      <p:ext uri="{BB962C8B-B14F-4D97-AF65-F5344CB8AC3E}">
        <p14:creationId xmlns:p14="http://schemas.microsoft.com/office/powerpoint/2010/main" val="399217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8140"/>
            <a:ext cx="9143999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51670"/>
            <a:ext cx="3237057" cy="1800000"/>
          </a:xfrm>
          <a:prstGeom prst="rect">
            <a:avLst/>
          </a:prstGeom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557883" y="2139702"/>
            <a:ext cx="7902549" cy="1384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реализации </a:t>
            </a:r>
            <a:r>
              <a:rPr lang="ru-RU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образовательных</a:t>
            </a:r>
            <a:endParaRPr lang="en-US" sz="28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проектов </a:t>
            </a:r>
            <a:r>
              <a:rPr lang="ru-RU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РОО Совета </a:t>
            </a:r>
            <a:r>
              <a:rPr lang="ru-RU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матерей</a:t>
            </a:r>
            <a:endParaRPr lang="en-US" sz="28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«Материнское </a:t>
            </a:r>
            <a:r>
              <a:rPr lang="ru-RU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сердце» </a:t>
            </a:r>
            <a:endParaRPr lang="ru-RU" sz="28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49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51520" y="3435846"/>
            <a:ext cx="8640960" cy="164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ru-RU" sz="2800" b="1" dirty="0">
                <a:solidFill>
                  <a:srgbClr val="002060"/>
                </a:solidFill>
                <a:latin typeface="Arial" charset="0"/>
              </a:rPr>
              <a:t>Дискуссионная площадка </a:t>
            </a:r>
            <a:r>
              <a:rPr lang="ru-RU" sz="2800" b="1" dirty="0" smtClean="0">
                <a:solidFill>
                  <a:srgbClr val="002060"/>
                </a:solidFill>
                <a:latin typeface="Arial" charset="0"/>
              </a:rPr>
              <a:t>№ </a:t>
            </a:r>
            <a:r>
              <a:rPr lang="en-US" sz="2800" b="1" dirty="0" smtClean="0">
                <a:solidFill>
                  <a:srgbClr val="002060"/>
                </a:solidFill>
                <a:latin typeface="Arial" charset="0"/>
              </a:rPr>
              <a:t>2</a:t>
            </a:r>
            <a:endParaRPr lang="ru-RU" sz="2800" b="1" dirty="0" smtClean="0">
              <a:solidFill>
                <a:srgbClr val="002060"/>
              </a:solidFill>
              <a:latin typeface="Arial" charset="0"/>
            </a:endParaRPr>
          </a:p>
          <a:p>
            <a:pPr algn="ctr" eaLnBrk="1" hangingPunct="1">
              <a:lnSpc>
                <a:spcPct val="12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Arial" charset="0"/>
              </a:rPr>
              <a:t>«Равные образовательные возможности </a:t>
            </a:r>
            <a:endParaRPr lang="en-US" sz="2800" b="1" dirty="0" smtClean="0">
              <a:solidFill>
                <a:srgbClr val="002060"/>
              </a:solidFill>
              <a:latin typeface="Arial" charset="0"/>
            </a:endParaRPr>
          </a:p>
          <a:p>
            <a:pPr algn="ctr" eaLnBrk="1" hangingPunct="1">
              <a:lnSpc>
                <a:spcPct val="12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Arial" charset="0"/>
              </a:rPr>
              <a:t>для каждого»</a:t>
            </a:r>
            <a:endParaRPr lang="ru-RU" sz="2800" b="1" dirty="0">
              <a:solidFill>
                <a:srgbClr val="002060"/>
              </a:solidFill>
              <a:latin typeface="Arial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648" y="195486"/>
            <a:ext cx="5826704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89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3999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51670"/>
            <a:ext cx="3237057" cy="1800000"/>
          </a:xfrm>
          <a:prstGeom prst="rect">
            <a:avLst/>
          </a:prstGeom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251520" y="1419622"/>
            <a:ext cx="7902549" cy="1323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4000" b="1" dirty="0" smtClean="0">
                <a:solidFill>
                  <a:schemeClr val="tx2"/>
                </a:solidFill>
                <a:latin typeface="Arial" charset="0"/>
              </a:rPr>
              <a:t>САХАПОВА</a:t>
            </a:r>
            <a:endParaRPr lang="en-US" sz="4000" b="1" dirty="0" smtClean="0">
              <a:solidFill>
                <a:schemeClr val="tx2"/>
              </a:solidFill>
              <a:latin typeface="Arial" charset="0"/>
            </a:endParaRPr>
          </a:p>
          <a:p>
            <a:pPr eaLnBrk="1" hangingPunct="1"/>
            <a:r>
              <a:rPr lang="ru-RU" sz="4000" b="1" dirty="0" smtClean="0">
                <a:solidFill>
                  <a:schemeClr val="tx2"/>
                </a:solidFill>
                <a:latin typeface="Arial" charset="0"/>
              </a:rPr>
              <a:t>Людмила </a:t>
            </a:r>
            <a:r>
              <a:rPr lang="ru-RU" sz="4000" b="1" dirty="0">
                <a:solidFill>
                  <a:schemeClr val="tx2"/>
                </a:solidFill>
                <a:latin typeface="Arial" charset="0"/>
              </a:rPr>
              <a:t>Ивановна</a:t>
            </a:r>
            <a:endParaRPr lang="ru-RU" sz="4000" b="1" dirty="0" smtClean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341809" y="4011910"/>
            <a:ext cx="8640960" cy="646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800" b="1" dirty="0">
                <a:solidFill>
                  <a:schemeClr val="tx2"/>
                </a:solidFill>
                <a:latin typeface="Arial" charset="0"/>
              </a:rPr>
              <a:t>председатель РОО «</a:t>
            </a:r>
            <a:r>
              <a:rPr lang="ru-RU" sz="1800" b="1" dirty="0" err="1">
                <a:solidFill>
                  <a:schemeClr val="tx2"/>
                </a:solidFill>
                <a:latin typeface="Arial" charset="0"/>
              </a:rPr>
              <a:t>СоДействие</a:t>
            </a:r>
            <a:r>
              <a:rPr lang="ru-RU" sz="1800" b="1" dirty="0">
                <a:solidFill>
                  <a:schemeClr val="tx2"/>
                </a:solidFill>
                <a:latin typeface="Arial" charset="0"/>
              </a:rPr>
              <a:t>» Республики Башкортостан, председатель ВОРДИ Республики Башкортостан</a:t>
            </a:r>
          </a:p>
        </p:txBody>
      </p:sp>
    </p:spTree>
    <p:extLst>
      <p:ext uri="{BB962C8B-B14F-4D97-AF65-F5344CB8AC3E}">
        <p14:creationId xmlns:p14="http://schemas.microsoft.com/office/powerpoint/2010/main" val="21592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8140"/>
            <a:ext cx="9143999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51670"/>
            <a:ext cx="3237057" cy="1800000"/>
          </a:xfrm>
          <a:prstGeom prst="rect">
            <a:avLst/>
          </a:prstGeom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341859" y="2067694"/>
            <a:ext cx="7902549" cy="181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Первые </a:t>
            </a:r>
            <a:r>
              <a:rPr lang="ru-RU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итоги реализации Всероссийского социального образовательного проекта поддержки инклюзивного образования «На урок вместе» </a:t>
            </a:r>
            <a:endParaRPr lang="ru-RU" sz="28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51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51520" y="3435846"/>
            <a:ext cx="8640960" cy="164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ru-RU" sz="2800" b="1" dirty="0">
                <a:solidFill>
                  <a:srgbClr val="002060"/>
                </a:solidFill>
                <a:latin typeface="Arial" charset="0"/>
              </a:rPr>
              <a:t>Дискуссионная площадка </a:t>
            </a:r>
            <a:r>
              <a:rPr lang="ru-RU" sz="2800" b="1" dirty="0" smtClean="0">
                <a:solidFill>
                  <a:srgbClr val="002060"/>
                </a:solidFill>
                <a:latin typeface="Arial" charset="0"/>
              </a:rPr>
              <a:t>№ </a:t>
            </a:r>
            <a:r>
              <a:rPr lang="en-US" sz="2800" b="1" dirty="0" smtClean="0">
                <a:solidFill>
                  <a:srgbClr val="002060"/>
                </a:solidFill>
                <a:latin typeface="Arial" charset="0"/>
              </a:rPr>
              <a:t>2</a:t>
            </a:r>
            <a:endParaRPr lang="ru-RU" sz="2800" b="1" dirty="0" smtClean="0">
              <a:solidFill>
                <a:srgbClr val="002060"/>
              </a:solidFill>
              <a:latin typeface="Arial" charset="0"/>
            </a:endParaRPr>
          </a:p>
          <a:p>
            <a:pPr algn="ctr" eaLnBrk="1" hangingPunct="1">
              <a:lnSpc>
                <a:spcPct val="12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Arial" charset="0"/>
              </a:rPr>
              <a:t>«Равные образовательные возможности </a:t>
            </a:r>
            <a:endParaRPr lang="en-US" sz="2800" b="1" dirty="0" smtClean="0">
              <a:solidFill>
                <a:srgbClr val="002060"/>
              </a:solidFill>
              <a:latin typeface="Arial" charset="0"/>
            </a:endParaRPr>
          </a:p>
          <a:p>
            <a:pPr algn="ctr" eaLnBrk="1" hangingPunct="1">
              <a:lnSpc>
                <a:spcPct val="12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Arial" charset="0"/>
              </a:rPr>
              <a:t>для каждого»</a:t>
            </a:r>
            <a:endParaRPr lang="ru-RU" sz="2800" b="1" dirty="0">
              <a:solidFill>
                <a:srgbClr val="002060"/>
              </a:solidFill>
              <a:latin typeface="Arial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648" y="195486"/>
            <a:ext cx="5826704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70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475" y="233516"/>
            <a:ext cx="3534719" cy="1474139"/>
          </a:xfrm>
          <a:prstGeom prst="rect">
            <a:avLst/>
          </a:prstGeom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251522" y="1707655"/>
            <a:ext cx="7902549" cy="1323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4000" b="1" dirty="0" smtClean="0">
                <a:solidFill>
                  <a:schemeClr val="tx2"/>
                </a:solidFill>
                <a:latin typeface="Arial" charset="0"/>
              </a:rPr>
              <a:t>ШАРАФУЛЛИНА</a:t>
            </a:r>
            <a:endParaRPr lang="en-US" sz="4000" b="1" dirty="0" smtClean="0">
              <a:solidFill>
                <a:schemeClr val="tx2"/>
              </a:solidFill>
              <a:latin typeface="Arial" charset="0"/>
            </a:endParaRPr>
          </a:p>
          <a:p>
            <a:pPr eaLnBrk="1" hangingPunct="1"/>
            <a:r>
              <a:rPr lang="ru-RU" sz="4000" b="1" dirty="0" smtClean="0">
                <a:solidFill>
                  <a:schemeClr val="tx2"/>
                </a:solidFill>
                <a:latin typeface="Arial" charset="0"/>
              </a:rPr>
              <a:t>Жанна </a:t>
            </a:r>
            <a:r>
              <a:rPr lang="ru-RU" sz="4000" b="1" dirty="0">
                <a:solidFill>
                  <a:schemeClr val="tx2"/>
                </a:solidFill>
                <a:latin typeface="Arial" charset="0"/>
              </a:rPr>
              <a:t>Валерьевна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51520" y="3651870"/>
            <a:ext cx="8640960" cy="646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800" b="1" dirty="0">
                <a:solidFill>
                  <a:schemeClr val="tx2"/>
                </a:solidFill>
                <a:latin typeface="Arial" charset="0"/>
              </a:rPr>
              <a:t>главный </a:t>
            </a:r>
            <a:r>
              <a:rPr lang="ru-RU" sz="1800" b="1" dirty="0" smtClean="0">
                <a:solidFill>
                  <a:schemeClr val="tx2"/>
                </a:solidFill>
                <a:latin typeface="Arial" charset="0"/>
              </a:rPr>
              <a:t>специалист-эксперт</a:t>
            </a:r>
            <a:endParaRPr lang="en-US" sz="1800" b="1" dirty="0" smtClean="0">
              <a:solidFill>
                <a:schemeClr val="tx2"/>
              </a:solidFill>
              <a:latin typeface="Arial" charset="0"/>
            </a:endParaRPr>
          </a:p>
          <a:p>
            <a:pPr algn="ctr" eaLnBrk="1" hangingPunct="1"/>
            <a:r>
              <a:rPr lang="ru-RU" sz="1800" b="1" dirty="0" smtClean="0">
                <a:solidFill>
                  <a:schemeClr val="tx2"/>
                </a:solidFill>
                <a:latin typeface="Arial" charset="0"/>
              </a:rPr>
              <a:t>Министерства </a:t>
            </a:r>
            <a:r>
              <a:rPr lang="ru-RU" sz="1800" b="1" dirty="0">
                <a:solidFill>
                  <a:schemeClr val="tx2"/>
                </a:solidFill>
                <a:latin typeface="Arial" charset="0"/>
              </a:rPr>
              <a:t>образования РБ, </a:t>
            </a:r>
            <a:r>
              <a:rPr lang="ru-RU" sz="1800" b="1" dirty="0" err="1">
                <a:solidFill>
                  <a:schemeClr val="tx2"/>
                </a:solidFill>
                <a:latin typeface="Arial" charset="0"/>
              </a:rPr>
              <a:t>канд.пед.наук</a:t>
            </a:r>
            <a:endParaRPr lang="ru-RU" sz="1800" b="1" dirty="0">
              <a:solidFill>
                <a:schemeClr val="tx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08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56037"/>
            <a:ext cx="3008313" cy="1379609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КРИТЕРИИ ДОСТУПНОСТИ ШКОЛЫ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411510"/>
            <a:ext cx="5389438" cy="4536504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 fontScale="925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Ориентация</a:t>
            </a:r>
          </a:p>
          <a:p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Мобильность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Независимость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Времяпровождение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Социальная интеграция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Финансовая самообеспеченность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Переход (изменение)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9" y="2031690"/>
            <a:ext cx="3008313" cy="2916324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r>
              <a:rPr lang="ru-RU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Доступность – это не забота об отдельной группе обучающихся, а важнейшее условие для улучшения положения всех</a:t>
            </a:r>
          </a:p>
          <a:p>
            <a:endParaRPr lang="ru-RU" sz="1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Доступ – это не акт и не состояние, а свобода выбора</a:t>
            </a:r>
            <a:endParaRPr lang="ru-RU" sz="1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177" y="0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95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8140"/>
            <a:ext cx="9143999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51670"/>
            <a:ext cx="3237057" cy="1800000"/>
          </a:xfrm>
          <a:prstGeom prst="rect">
            <a:avLst/>
          </a:prstGeom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485875" y="1995686"/>
            <a:ext cx="7902549" cy="181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Ресурсы и возможности </a:t>
            </a:r>
            <a:r>
              <a:rPr lang="ru-RU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ПМПК</a:t>
            </a:r>
          </a:p>
          <a:p>
            <a:pPr eaLnBrk="1" hangingPunct="1"/>
            <a:r>
              <a:rPr lang="ru-RU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сопровождении образовательного маршрута детей с ОВЗ и </a:t>
            </a:r>
            <a:r>
              <a:rPr lang="ru-RU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детей</a:t>
            </a:r>
          </a:p>
          <a:p>
            <a:pPr eaLnBrk="1" hangingPunct="1"/>
            <a:r>
              <a:rPr lang="ru-RU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инвалидностью</a:t>
            </a:r>
            <a:endParaRPr lang="ru-RU" sz="28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63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699542"/>
            <a:ext cx="8558282" cy="1674186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Федеральный 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закон от 29.12.2012 № 273 – ФЗ «Об образовании в Российской Федерации»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Приказ 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Министерства образования и науки Российской Федерации от 19.12.2014 № 1598 «Об утверждении федерального государственного образовательного стандарта начального общего образования обучающихся с ограниченными возможностями здоровья»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Приказ 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Министерства образования и науки Российской Федерации от 19.12.2014 № 1599 «Об утверждении федерального государственного образовательного стандарта обучающихся с </a:t>
            </a:r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умственной 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отсталостью (интеллектуальными нарушениями)»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ru-RU" sz="1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323528" y="2770716"/>
            <a:ext cx="3740678" cy="22493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Обучающийся с ограниченными возможностями здоровья - физическое лицо, имеющее недостатки в физическом и (или) психологическом развитии, подтвержденные психолого-медико-педагогической комиссией и препятствующие получению образования без создания специальных условий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355976" y="2766047"/>
            <a:ext cx="4392488" cy="1821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Инклюзивное образование - обеспечение равного доступа к образованию для всех обучающихся с учетом разнообразия особых образовательных потребностей и индивидуальных возможностей</a:t>
            </a:r>
          </a:p>
          <a:p>
            <a:endParaRPr lang="ru-RU" sz="1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939902"/>
            <a:ext cx="2038475" cy="111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28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67544" y="447514"/>
            <a:ext cx="8229600" cy="7560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обучающихся с ОВЗ в вопросах получения</a:t>
            </a:r>
            <a:endParaRPr lang="en-US" sz="18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 на первый план выходят:</a:t>
            </a:r>
            <a:endParaRPr lang="ru-RU" sz="1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8423385"/>
              </p:ext>
            </p:extLst>
          </p:nvPr>
        </p:nvGraphicFramePr>
        <p:xfrm>
          <a:off x="486562" y="1312553"/>
          <a:ext cx="8208912" cy="37074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08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57200" y="0"/>
            <a:ext cx="8229600" cy="1131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ПМПК в Республике Башкортостан</a:t>
            </a:r>
            <a:endParaRPr lang="ru-RU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  <p:pic>
        <p:nvPicPr>
          <p:cNvPr id="4098" name="Picture 2" descr="C:\Users\TS\Desktop\Рисунок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059582"/>
            <a:ext cx="6408712" cy="364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652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57200" y="922412"/>
            <a:ext cx="8229600" cy="857250"/>
          </a:xfrm>
        </p:spPr>
        <p:txBody>
          <a:bodyPr>
            <a:noAutofit/>
          </a:bodyPr>
          <a:lstStyle/>
          <a:p>
            <a:pPr marL="0" indent="0"/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Приказ Министерства образования и науки </a:t>
            </a:r>
            <a:b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Российской Федерации от 20.09.2013 №1082 </a:t>
            </a:r>
            <a:b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«Об утверждении положения о психолого-медико-педагогической комиссии»</a:t>
            </a:r>
          </a:p>
        </p:txBody>
      </p:sp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467544" y="2157704"/>
            <a:ext cx="8352928" cy="178219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ПМПК -  </a:t>
            </a:r>
            <a:r>
              <a:rPr lang="ru-RU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своевременное  выявление детей с особенностями в физическом и (или) психическом развитии и (или) отклонениями в поведении, проведение их комплексного психолого-медико-педагогического обследования и подготовки по результатам обследования рекомендаций по оказанию им психолого-медико-педагогической помощи и организации их обучения и воспитания, а также подтверждения, уточнения или изменения ранее данных рекомендаций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</a:p>
          <a:p>
            <a:pPr marL="0" indent="0" algn="just">
              <a:buNone/>
            </a:pPr>
            <a:endParaRPr lang="ru-RU" sz="18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76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79512" y="213488"/>
            <a:ext cx="8832594" cy="4860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направления деятельности комиссии </a:t>
            </a:r>
            <a:endParaRPr lang="ru-RU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1901198"/>
              </p:ext>
            </p:extLst>
          </p:nvPr>
        </p:nvGraphicFramePr>
        <p:xfrm>
          <a:off x="496035" y="803693"/>
          <a:ext cx="7992888" cy="4144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56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4808" y="205978"/>
            <a:ext cx="8229600" cy="5835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детей, прошедших комплексное 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психолого-медико-педагогическое </a:t>
            </a:r>
            <a:r>
              <a:rPr lang="ru-RU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обследование в 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ГКУ РПМПК</a:t>
            </a:r>
            <a:endParaRPr lang="ru-RU" sz="1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0189811"/>
              </p:ext>
            </p:extLst>
          </p:nvPr>
        </p:nvGraphicFramePr>
        <p:xfrm>
          <a:off x="323530" y="1008886"/>
          <a:ext cx="8534750" cy="16916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2484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5403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80060"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 – 2017 </a:t>
                      </a:r>
                      <a:r>
                        <a:rPr lang="ru-RU" sz="1400" b="1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уч.г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 – 2018 </a:t>
                      </a:r>
                      <a:r>
                        <a:rPr lang="ru-RU" sz="1400" b="1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уч.г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 детей и подростков (чел.)</a:t>
                      </a:r>
                      <a:endParaRPr lang="ru-RU" sz="12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44212</a:t>
                      </a:r>
                      <a:endParaRPr lang="ru-RU" sz="21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44027</a:t>
                      </a:r>
                      <a:endParaRPr lang="ru-RU" sz="21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Обращения на обследование </a:t>
                      </a:r>
                      <a:br>
                        <a:rPr lang="ru-RU" sz="1200" b="1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b="1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детей-инвалидов</a:t>
                      </a:r>
                      <a:endParaRPr lang="ru-RU" sz="12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12048</a:t>
                      </a:r>
                      <a:endParaRPr lang="ru-RU" sz="21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12570</a:t>
                      </a:r>
                      <a:endParaRPr lang="ru-RU" sz="21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Дети со статусом «ребенок с ОВЗ»</a:t>
                      </a:r>
                      <a:endParaRPr lang="ru-RU" sz="12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18755</a:t>
                      </a:r>
                      <a:endParaRPr lang="ru-RU" sz="21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21253</a:t>
                      </a:r>
                      <a:endParaRPr lang="ru-RU" sz="21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21595" y="2571750"/>
            <a:ext cx="8229600" cy="378042"/>
          </a:xfrm>
        </p:spPr>
        <p:txBody>
          <a:bodyPr>
            <a:noAutofit/>
          </a:bodyPr>
          <a:lstStyle/>
          <a:p>
            <a:pPr marL="0" indent="0"/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Структура обращений на ГКУ РПМПК (в 2017-2018 </a:t>
            </a:r>
            <a:r>
              <a:rPr lang="ru-RU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уч.г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endParaRPr lang="ru-RU" sz="1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Объект 2"/>
          <p:cNvSpPr>
            <a:spLocks noGrp="1"/>
          </p:cNvSpPr>
          <p:nvPr>
            <p:ph idx="1"/>
          </p:nvPr>
        </p:nvSpPr>
        <p:spPr>
          <a:xfrm>
            <a:off x="621904" y="3057804"/>
            <a:ext cx="8064896" cy="1924196"/>
          </a:xfrm>
        </p:spPr>
        <p:txBody>
          <a:bodyPr>
            <a:noAutofit/>
          </a:bodyPr>
          <a:lstStyle/>
          <a:p>
            <a:pPr marL="1344613" indent="-1344613">
              <a:spcAft>
                <a:spcPts val="600"/>
              </a:spcAft>
              <a:buNone/>
            </a:pPr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21253 (48%)    потребность 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создании специальных условий обучения и воспитания </a:t>
            </a:r>
            <a:endParaRPr lang="ru-RU" sz="14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44613" indent="-1344613">
              <a:spcAft>
                <a:spcPts val="600"/>
              </a:spcAft>
              <a:buNone/>
            </a:pPr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12744 (30%)    трудности 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речевого развития </a:t>
            </a:r>
            <a:endParaRPr lang="ru-RU" sz="14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44613" indent="-1344613">
              <a:spcAft>
                <a:spcPts val="600"/>
              </a:spcAft>
              <a:buNone/>
            </a:pPr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1649 (4%)        нарушения слуха и зрения</a:t>
            </a:r>
          </a:p>
          <a:p>
            <a:pPr marL="1344613" lvl="0" indent="-1344613">
              <a:spcAft>
                <a:spcPts val="600"/>
              </a:spcAft>
              <a:buNone/>
            </a:pPr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1357 (3%)        организация ранней помощи</a:t>
            </a:r>
          </a:p>
          <a:p>
            <a:pPr marL="1344613" lvl="0" indent="-1344613">
              <a:spcAft>
                <a:spcPts val="600"/>
              </a:spcAft>
              <a:buNone/>
            </a:pPr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4058 (10 %)     оформление 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 </a:t>
            </a:r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переоформление инвалидности </a:t>
            </a:r>
            <a:endParaRPr lang="ru-RU" sz="1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44613" lvl="0" indent="-1344613">
              <a:spcAft>
                <a:spcPts val="600"/>
              </a:spcAft>
              <a:buNone/>
            </a:pPr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3788 (9%)        создание 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специальных условий проведения </a:t>
            </a:r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ГИА</a:t>
            </a:r>
            <a:endParaRPr lang="ru-RU" sz="1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28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18356"/>
            <a:ext cx="8229600" cy="857250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Кадровый состав ГКУ РПМПК </a:t>
            </a:r>
            <a:b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Республики Башкортостан</a:t>
            </a:r>
            <a:endParaRPr lang="ru-RU" sz="1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9622"/>
            <a:ext cx="8229600" cy="33944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Всего сотрудников: 198.</a:t>
            </a:r>
          </a:p>
          <a:p>
            <a:pPr marL="0" indent="0">
              <a:buNone/>
            </a:pPr>
            <a:r>
              <a:rPr lang="ru-RU" sz="2000" b="1" u="sng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Педагогические работники - </a:t>
            </a: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83.</a:t>
            </a:r>
          </a:p>
          <a:p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Учитель-дефектолог – 21 человек,</a:t>
            </a:r>
          </a:p>
          <a:p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Сурдопедагог – 1 человек,</a:t>
            </a:r>
          </a:p>
          <a:p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Тифлопедагог  - 1 человек,</a:t>
            </a:r>
          </a:p>
          <a:p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Педагог-психолог – 30 человек,</a:t>
            </a:r>
          </a:p>
          <a:p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Учитель-логопед – 17 человек,</a:t>
            </a:r>
          </a:p>
          <a:p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Социальный педагог – 13 человек.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57638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Кадровый состав ГКУ РПМПК </a:t>
            </a:r>
            <a:b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Республики Башкортостан</a:t>
            </a:r>
            <a:endParaRPr lang="ru-RU" sz="1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u="sng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Медицинские работники - 48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Врач-психиатр – 27 человек,</a:t>
            </a:r>
          </a:p>
          <a:p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Невролог – 1 человек,</a:t>
            </a:r>
          </a:p>
          <a:p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Педиатр – 4 человек,</a:t>
            </a:r>
          </a:p>
          <a:p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Отоларинголог – 1 человек,</a:t>
            </a:r>
          </a:p>
          <a:p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Офтальмолог – 1 человек,</a:t>
            </a:r>
          </a:p>
          <a:p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Врач функциональной диагностики – 1 человек,</a:t>
            </a:r>
          </a:p>
          <a:p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Медсестра – 1 человек,</a:t>
            </a:r>
          </a:p>
          <a:p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Статистик – 12 человек.</a:t>
            </a:r>
            <a:endParaRPr lang="ru-RU" sz="1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84821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583574"/>
          </a:xfrm>
        </p:spPr>
        <p:txBody>
          <a:bodyPr>
            <a:noAutofit/>
          </a:bodyPr>
          <a:lstStyle/>
          <a:p>
            <a:pPr marL="0" indent="0"/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Специальные условия для получения образования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обучающимися с ОВЗ</a:t>
            </a:r>
            <a:endParaRPr lang="ru-RU" sz="1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6426018"/>
              </p:ext>
            </p:extLst>
          </p:nvPr>
        </p:nvGraphicFramePr>
        <p:xfrm>
          <a:off x="323528" y="915566"/>
          <a:ext cx="8532440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79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26861"/>
            <a:ext cx="6480720" cy="85725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Доступность – в открытости друг другу</a:t>
            </a:r>
            <a:endParaRPr lang="ru-RU" sz="2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200150"/>
            <a:ext cx="9144000" cy="3943350"/>
          </a:xfrm>
        </p:spPr>
        <p:txBody>
          <a:bodyPr>
            <a:normAutofit/>
          </a:bodyPr>
          <a:lstStyle/>
          <a:p>
            <a:pPr algn="just" fontAlgn="base"/>
            <a:endParaRPr lang="ru-RU" sz="2400" dirty="0"/>
          </a:p>
          <a:p>
            <a:endParaRPr lang="ru-RU" sz="2400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3074" name="Picture 2" descr="C:\Users\st302nb\Desktop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496" y="1167594"/>
            <a:ext cx="4536504" cy="3204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170086"/>
            <a:ext cx="4571999" cy="320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177" y="195486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44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69431" y="87474"/>
            <a:ext cx="8229600" cy="512730"/>
          </a:xfrm>
        </p:spPr>
        <p:txBody>
          <a:bodyPr>
            <a:noAutofit/>
          </a:bodyPr>
          <a:lstStyle/>
          <a:p>
            <a:pPr algn="l"/>
            <a:r>
              <a:rPr lang="ru-RU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Родители (законные представители) могут: </a:t>
            </a:r>
          </a:p>
        </p:txBody>
      </p:sp>
      <p:sp>
        <p:nvSpPr>
          <p:cNvPr id="9" name="Объект 2"/>
          <p:cNvSpPr>
            <a:spLocks noGrp="1"/>
          </p:cNvSpPr>
          <p:nvPr>
            <p:ph idx="1"/>
          </p:nvPr>
        </p:nvSpPr>
        <p:spPr>
          <a:xfrm>
            <a:off x="469431" y="1259352"/>
            <a:ext cx="8568952" cy="3859169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Бесплатно обратиться за консультацией к специалистам ПМПК для определения адекватных условий в организации обучения, развития и воспитания детей с ОВЗ</a:t>
            </a:r>
          </a:p>
          <a:p>
            <a:pPr lvl="0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заявлению родителей (законных представителей) подтвердить статус ОВЗ, получить подробные рекомендации по созданию специальных условий (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в.т.ч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по разработке АОП, необходимости в сопровождении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тьютором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направленности коррекционной работы специалистов сопровождения и др. условий)</a:t>
            </a:r>
          </a:p>
          <a:p>
            <a:pPr lvl="0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Предъявить рекомендации в ОО</a:t>
            </a:r>
          </a:p>
          <a:p>
            <a:pPr lvl="0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Потребовать выполнения по созданию специальных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условий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Дальнейшую 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ответственность за создание условий по получению образования лиц с ОВЗ несут органы государственной власти и органы местного самоуправления, а за организацию обучения и создание специальных образовательных условий несет администрация ОО</a:t>
            </a:r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4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6213" indent="-176213">
              <a:spcBef>
                <a:spcPts val="0"/>
              </a:spcBef>
              <a:spcAft>
                <a:spcPts val="1200"/>
              </a:spcAft>
            </a:pP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Заключение комиссии носит для родителей (законных представителей) детей рекомендательный характер</a:t>
            </a:r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2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2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0"/>
              </a:spcBef>
              <a:spcAft>
                <a:spcPts val="1200"/>
              </a:spcAft>
            </a:pPr>
            <a:endParaRPr lang="ru-RU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9431" y="586764"/>
            <a:ext cx="77029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ст. 8; ст. 28; ст.79 ФЗ-273; п. 23 приказа Министерства образования и науки </a:t>
            </a:r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РФ</a:t>
            </a:r>
          </a:p>
          <a:p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«Об 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утверждении Положения о психолого-медико-педагогической комиссии» от 20 сентября 2013 г. № 1082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94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583574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Структура заключения ПМПК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6507" y="843558"/>
            <a:ext cx="8135488" cy="3780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заключении комиссии указываются</a:t>
            </a:r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50000"/>
              </a:lnSpc>
            </a:pPr>
            <a:r>
              <a:rPr lang="ru-R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Обоснованные выводы о наличии либо отсутствии у ребенка особенностей в физическом и (или) психическом развитии и (или) отклонений в </a:t>
            </a:r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поведении</a:t>
            </a:r>
          </a:p>
          <a:p>
            <a:pPr lvl="0" algn="just">
              <a:lnSpc>
                <a:spcPct val="150000"/>
              </a:lnSpc>
            </a:pPr>
            <a:r>
              <a:rPr lang="ru-RU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(подтверждая или устанавливая статус «ребенок с ОВЗ») и </a:t>
            </a:r>
            <a:r>
              <a:rPr lang="ru-RU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наличии либо отсутствии необходимости создания условий для получения ребенком образования, коррекции нарушений развития и социальной адаптации на основе специальных педагогических подходов</a:t>
            </a:r>
            <a:r>
              <a:rPr lang="ru-RU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82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583574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Заключение ПМПК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1521" y="843558"/>
            <a:ext cx="856895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14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Определение образовательной программы  и уровень образования </a:t>
            </a:r>
            <a:endParaRPr lang="ru-RU" sz="1400" b="1" i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buClr>
                <a:srgbClr val="C00000"/>
              </a:buClr>
            </a:pPr>
            <a:r>
              <a:rPr lang="ru-RU" sz="1400" b="1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(</a:t>
            </a:r>
            <a:r>
              <a:rPr lang="ru-RU" sz="14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 и вариант АООП определяется в соответствии с ФГОС НОО ОВЗ</a:t>
            </a:r>
            <a:r>
              <a:rPr lang="ru-RU" sz="1400" b="1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0" algn="just">
              <a:lnSpc>
                <a:spcPct val="150000"/>
              </a:lnSpc>
            </a:pP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(одна из ниже перечисленных):</a:t>
            </a:r>
          </a:p>
          <a:p>
            <a:pPr lvl="0" algn="just">
              <a:lnSpc>
                <a:spcPct val="150000"/>
              </a:lnSpc>
            </a:pP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вариант АООП начального общего образования обучающихся конкретной категории - с момента введения ФГОС НОО ОВЗ (с первых классов 2016/17 учебного года)   - есть 26 вариантов АООП НОО;</a:t>
            </a:r>
          </a:p>
          <a:p>
            <a:pPr lvl="0" algn="just">
              <a:lnSpc>
                <a:spcPct val="150000"/>
              </a:lnSpc>
            </a:pP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вариант АООП образования обучающихся с умственной отсталостью - с момента введения ФГОС О УО (с первых классов 2016/17 учебного года)- есть 2 варианта адаптированных основных общеобразовательных программ</a:t>
            </a:r>
          </a:p>
          <a:p>
            <a:pPr lvl="0" algn="just">
              <a:lnSpc>
                <a:spcPct val="150000"/>
              </a:lnSpc>
            </a:pPr>
            <a:r>
              <a:rPr lang="ru-RU" sz="1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-АООП 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дошкольного образования </a:t>
            </a:r>
          </a:p>
          <a:p>
            <a:pPr lvl="0" algn="just">
              <a:lnSpc>
                <a:spcPct val="150000"/>
              </a:lnSpc>
            </a:pPr>
            <a:r>
              <a:rPr lang="ru-RU" sz="1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-АООП 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начального общего образования </a:t>
            </a:r>
            <a:endParaRPr lang="ru-RU" sz="12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50000"/>
              </a:lnSpc>
            </a:pPr>
            <a:r>
              <a:rPr lang="ru-RU" sz="1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-АООП 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общего образования для обучающихся с умственной отсталостью;</a:t>
            </a:r>
          </a:p>
          <a:p>
            <a:pPr lvl="0" algn="just">
              <a:lnSpc>
                <a:spcPct val="150000"/>
              </a:lnSpc>
              <a:buFontTx/>
              <a:buChar char="-"/>
            </a:pP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АООП основного общего образования АООП среднего общего образования</a:t>
            </a:r>
          </a:p>
          <a:p>
            <a:pPr lvl="0" algn="just">
              <a:lnSpc>
                <a:spcPct val="150000"/>
              </a:lnSpc>
              <a:buFontTx/>
              <a:buChar char="-"/>
            </a:pP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АООП профессионального образования </a:t>
            </a:r>
          </a:p>
          <a:p>
            <a:pPr lvl="0" algn="just">
              <a:lnSpc>
                <a:spcPct val="150000"/>
              </a:lnSpc>
              <a:buFontTx/>
              <a:buChar char="-"/>
            </a:pP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АООП профессионального обучения (для обучающихся с УО)</a:t>
            </a:r>
          </a:p>
          <a:p>
            <a:pPr marL="342900" lvl="0" indent="-3429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v"/>
            </a:pPr>
            <a:endParaRPr lang="ru-RU" sz="1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13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Заключение ПМПК</a:t>
            </a:r>
            <a:endParaRPr lang="ru-RU" sz="3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Форма обучения (</a:t>
            </a:r>
            <a:r>
              <a:rPr lang="ru-RU" sz="2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очное, очно-заочное, заочное</a:t>
            </a: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lvl="0">
              <a:buClr>
                <a:srgbClr val="C00000"/>
              </a:buClr>
              <a:buFont typeface="Wingdings" panose="05000000000000000000" pitchFamily="2" charset="2"/>
              <a:buChar char="v"/>
            </a:pPr>
            <a:endParaRPr lang="ru-RU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Форма получения образования </a:t>
            </a: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</a:p>
          <a:p>
            <a:pPr marL="0" lvl="0" indent="0">
              <a:buClr>
                <a:srgbClr val="C00000"/>
              </a:buClr>
              <a:buNone/>
            </a:pPr>
            <a:r>
              <a:rPr lang="ru-RU" sz="24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в </a:t>
            </a:r>
            <a:r>
              <a:rPr lang="ru-RU" sz="2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образовательной организации или вне </a:t>
            </a:r>
            <a:r>
              <a:rPr lang="ru-RU" sz="24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образовательной </a:t>
            </a:r>
            <a:r>
              <a:rPr lang="ru-RU" sz="2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организации, с использованием дистанционных технологий; или в их сочетании (в том числе и с разными формами обучения</a:t>
            </a:r>
            <a:r>
              <a:rPr lang="ru-RU" sz="24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240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53449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Заключение ПМПК</a:t>
            </a:r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775756"/>
          </a:xfrm>
        </p:spPr>
        <p:txBody>
          <a:bodyPr>
            <a:normAutofit lnSpcReduction="10000"/>
          </a:bodyPr>
          <a:lstStyle/>
          <a:p>
            <a:pPr lvl="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Рекомендуемый </a:t>
            </a:r>
            <a:r>
              <a:rPr lang="ru-RU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режим обучения </a:t>
            </a:r>
            <a:r>
              <a:rPr lang="ru-RU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устанавливается, исходя из актуального состояния </a:t>
            </a:r>
            <a:r>
              <a:rPr lang="ru-R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ребенка</a:t>
            </a:r>
          </a:p>
          <a:p>
            <a:pPr lvl="0">
              <a:buClr>
                <a:srgbClr val="C00000"/>
              </a:buClr>
              <a:buFont typeface="Wingdings" panose="05000000000000000000" pitchFamily="2" charset="2"/>
              <a:buChar char="v"/>
            </a:pPr>
            <a:endParaRPr lang="ru-RU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архитектурной доступности </a:t>
            </a:r>
            <a:r>
              <a:rPr lang="ru-RU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(описываются архитектурные условия, необходимые для беспрепятственного получения образования в образовательной организации</a:t>
            </a:r>
            <a:r>
              <a:rPr lang="ru-R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19184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Заключение ПМПК</a:t>
            </a:r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Получение </a:t>
            </a:r>
            <a:r>
              <a:rPr lang="ru-RU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услуг </a:t>
            </a:r>
            <a:r>
              <a:rPr lang="ru-RU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тьютора</a:t>
            </a:r>
            <a:r>
              <a:rPr lang="ru-RU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ассистента (помощника)</a:t>
            </a:r>
          </a:p>
          <a:p>
            <a:pPr lvl="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Специальные технические средства </a:t>
            </a: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обучения;</a:t>
            </a:r>
            <a:endParaRPr lang="ru-RU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Специальные учебники и дидактические </a:t>
            </a: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пособия;</a:t>
            </a:r>
            <a:endParaRPr lang="ru-RU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Другие специальные </a:t>
            </a: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условия;</a:t>
            </a:r>
            <a:endParaRPr lang="ru-RU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Рекомендации о необходимых направлениях коррекционно-развивающей работы специалистов (учителя-логопеда, учителя-дефектолога, педагога-психолога и </a:t>
            </a:r>
            <a:r>
              <a:rPr lang="ru-RU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др.специалистов</a:t>
            </a: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  <a:endParaRPr lang="ru-RU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повторного обследования в </a:t>
            </a: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ПМПК.</a:t>
            </a:r>
            <a:endParaRPr lang="ru-RU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15183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51520" y="3435846"/>
            <a:ext cx="8640960" cy="164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ru-RU" sz="2800" b="1" dirty="0">
                <a:solidFill>
                  <a:srgbClr val="002060"/>
                </a:solidFill>
                <a:latin typeface="Arial" charset="0"/>
              </a:rPr>
              <a:t>Дискуссионная площадка </a:t>
            </a:r>
            <a:r>
              <a:rPr lang="ru-RU" sz="2800" b="1" dirty="0" smtClean="0">
                <a:solidFill>
                  <a:srgbClr val="002060"/>
                </a:solidFill>
                <a:latin typeface="Arial" charset="0"/>
              </a:rPr>
              <a:t>№ </a:t>
            </a:r>
            <a:r>
              <a:rPr lang="en-US" sz="2800" b="1" dirty="0" smtClean="0">
                <a:solidFill>
                  <a:srgbClr val="002060"/>
                </a:solidFill>
                <a:latin typeface="Arial" charset="0"/>
              </a:rPr>
              <a:t>2</a:t>
            </a:r>
            <a:endParaRPr lang="ru-RU" sz="2800" b="1" dirty="0" smtClean="0">
              <a:solidFill>
                <a:srgbClr val="002060"/>
              </a:solidFill>
              <a:latin typeface="Arial" charset="0"/>
            </a:endParaRPr>
          </a:p>
          <a:p>
            <a:pPr algn="ctr" eaLnBrk="1" hangingPunct="1">
              <a:lnSpc>
                <a:spcPct val="12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Arial" charset="0"/>
              </a:rPr>
              <a:t>«Равные образовательные возможности </a:t>
            </a:r>
            <a:endParaRPr lang="en-US" sz="2800" b="1" dirty="0" smtClean="0">
              <a:solidFill>
                <a:srgbClr val="002060"/>
              </a:solidFill>
              <a:latin typeface="Arial" charset="0"/>
            </a:endParaRPr>
          </a:p>
          <a:p>
            <a:pPr algn="ctr" eaLnBrk="1" hangingPunct="1">
              <a:lnSpc>
                <a:spcPct val="12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Arial" charset="0"/>
              </a:rPr>
              <a:t>для каждого»</a:t>
            </a:r>
            <a:endParaRPr lang="ru-RU" sz="2800" b="1" dirty="0">
              <a:solidFill>
                <a:srgbClr val="002060"/>
              </a:solidFill>
              <a:latin typeface="Arial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648" y="195486"/>
            <a:ext cx="5826704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4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475" y="233516"/>
            <a:ext cx="3534719" cy="1474139"/>
          </a:xfrm>
          <a:prstGeom prst="rect">
            <a:avLst/>
          </a:prstGeom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251522" y="1707655"/>
            <a:ext cx="7902549" cy="1323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4000" b="1" dirty="0" smtClean="0">
                <a:solidFill>
                  <a:schemeClr val="tx2"/>
                </a:solidFill>
                <a:latin typeface="Arial" charset="0"/>
              </a:rPr>
              <a:t>НУРИЕВ </a:t>
            </a:r>
            <a:endParaRPr lang="ru-RU" sz="4000" b="1" dirty="0">
              <a:solidFill>
                <a:schemeClr val="tx2"/>
              </a:solidFill>
              <a:latin typeface="Arial" charset="0"/>
            </a:endParaRPr>
          </a:p>
          <a:p>
            <a:pPr eaLnBrk="1" hangingPunct="1"/>
            <a:r>
              <a:rPr lang="ru-RU" sz="4000" b="1" dirty="0" err="1">
                <a:solidFill>
                  <a:schemeClr val="tx2"/>
                </a:solidFill>
                <a:latin typeface="Arial" charset="0"/>
              </a:rPr>
              <a:t>Фаниль</a:t>
            </a:r>
            <a:r>
              <a:rPr lang="ru-RU" sz="4000" b="1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ru-RU" sz="4000" b="1" dirty="0" err="1">
                <a:solidFill>
                  <a:schemeClr val="tx2"/>
                </a:solidFill>
                <a:latin typeface="Arial" charset="0"/>
              </a:rPr>
              <a:t>Жамилевич</a:t>
            </a:r>
            <a:endParaRPr lang="ru-RU" sz="4000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51520" y="3651870"/>
            <a:ext cx="8640960" cy="923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800" b="1" dirty="0">
                <a:solidFill>
                  <a:schemeClr val="tx2"/>
                </a:solidFill>
                <a:latin typeface="Arial" charset="0"/>
              </a:rPr>
              <a:t>Директор Государственное бюджетное общеобразовательное учреждение Республиканский центр дистанционного образования детей-инвалидов</a:t>
            </a:r>
          </a:p>
        </p:txBody>
      </p:sp>
    </p:spTree>
    <p:extLst>
      <p:ext uri="{BB962C8B-B14F-4D97-AF65-F5344CB8AC3E}">
        <p14:creationId xmlns:p14="http://schemas.microsoft.com/office/powerpoint/2010/main" val="422388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592" y="1680516"/>
            <a:ext cx="3852640" cy="2682760"/>
          </a:xfrm>
          <a:prstGeom prst="rect">
            <a:avLst/>
          </a:prstGeom>
        </p:spPr>
      </p:pic>
      <p:pic>
        <p:nvPicPr>
          <p:cNvPr id="8" name="Picture 5" descr="C:\Users\Ученик\Desktop\Нефтекамск.gif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591640" y="816660"/>
            <a:ext cx="1039274" cy="12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6" descr="C:\Users\Ученик\Desktop\Белорецк.gif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39552" y="3588968"/>
            <a:ext cx="1039274" cy="12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8" descr="C:\Users\Ученик\Desktop\Дуван-район.gif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259632" y="1923918"/>
            <a:ext cx="1053775" cy="12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9" descr="C:\Users\Ученик\Desktop\Туймазы.gif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7556388" y="3588998"/>
            <a:ext cx="1058699" cy="12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 descr="C:\Users\Ученик\Desktop\Уфа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03810" y="465516"/>
            <a:ext cx="1039584" cy="1215000"/>
          </a:xfrm>
          <a:prstGeom prst="rect">
            <a:avLst/>
          </a:prstGeom>
          <a:noFill/>
        </p:spPr>
      </p:pic>
      <p:pic>
        <p:nvPicPr>
          <p:cNvPr id="13" name="Picture 3" descr="C:\Users\Ученик\Desktop\Стерлитамак1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56136" y="2004822"/>
            <a:ext cx="1158850" cy="1215000"/>
          </a:xfrm>
          <a:prstGeom prst="rect">
            <a:avLst/>
          </a:prstGeom>
          <a:noFill/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981" y="803909"/>
            <a:ext cx="1039274" cy="1215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95536" y="321982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Белорецк</a:t>
            </a:r>
            <a:endParaRPr lang="ru-RU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31640" y="156363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Дуван</a:t>
            </a:r>
            <a:endParaRPr lang="ru-RU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67744" y="41151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Нефтекамск</a:t>
            </a:r>
            <a:endParaRPr lang="ru-RU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11960" y="12347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Уфа</a:t>
            </a:r>
            <a:endParaRPr lang="ru-RU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52120" y="41151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Сибай</a:t>
            </a:r>
            <a:endParaRPr lang="ru-RU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04248" y="1635646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Стерлитамак</a:t>
            </a:r>
            <a:endParaRPr lang="ru-RU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452320" y="3243775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Туймазы</a:t>
            </a:r>
            <a:endParaRPr lang="ru-RU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96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Таблица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5057614"/>
              </p:ext>
            </p:extLst>
          </p:nvPr>
        </p:nvGraphicFramePr>
        <p:xfrm>
          <a:off x="323528" y="3507854"/>
          <a:ext cx="8299992" cy="1668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999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6687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Обучающимся предоставляются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u="none" dirty="0" smtClean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Бесплатное обеспечение специализированным комплектом оборудования и доступом в интернет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Безвозмездная передача оборудования  при выпуске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Учебная нагрузка до 22,5 часов в неделю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Обеспечение коррекционной направленности обучения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Проведение уроков на дому, дистанционно и  в школе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Своевременная специализированная помощь обучающимся (дефектолог, логопед, психолог);</a:t>
                      </a:r>
                    </a:p>
                  </a:txBody>
                  <a:tcPr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0" y="51470"/>
            <a:ext cx="914400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ГБОУ Республиканский центр</a:t>
            </a:r>
            <a:endParaRPr lang="en-US" sz="17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7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дистанционного образования детей-инвалидов</a:t>
            </a:r>
            <a:endParaRPr lang="en-US" sz="17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7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(Республика Башкортостан)</a:t>
            </a:r>
            <a:endParaRPr lang="ru-RU" sz="17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7" name="Группа 56"/>
          <p:cNvGrpSpPr/>
          <p:nvPr/>
        </p:nvGrpSpPr>
        <p:grpSpPr>
          <a:xfrm>
            <a:off x="1835696" y="2160955"/>
            <a:ext cx="2232248" cy="972108"/>
            <a:chOff x="611560" y="548680"/>
            <a:chExt cx="2016224" cy="1296144"/>
          </a:xfrm>
        </p:grpSpPr>
        <p:sp>
          <p:nvSpPr>
            <p:cNvPr id="24" name="Овал 23"/>
            <p:cNvSpPr/>
            <p:nvPr/>
          </p:nvSpPr>
          <p:spPr>
            <a:xfrm>
              <a:off x="611560" y="548680"/>
              <a:ext cx="2016224" cy="129614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TextBox 52">
              <a:hlinkClick r:id="rId2" action="ppaction://hlinksldjump"/>
            </p:cNvPr>
            <p:cNvSpPr txBox="1"/>
            <p:nvPr/>
          </p:nvSpPr>
          <p:spPr>
            <a:xfrm>
              <a:off x="683568" y="796760"/>
              <a:ext cx="1800200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554 </a:t>
              </a:r>
            </a:p>
            <a:p>
              <a:pPr algn="ctr"/>
              <a:r>
                <a:rPr lang="ru-RU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ребенка-инвалида</a:t>
              </a:r>
              <a:endPara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Группа 57"/>
          <p:cNvGrpSpPr/>
          <p:nvPr/>
        </p:nvGrpSpPr>
        <p:grpSpPr>
          <a:xfrm>
            <a:off x="4283968" y="2106949"/>
            <a:ext cx="2160240" cy="972108"/>
            <a:chOff x="2915816" y="548680"/>
            <a:chExt cx="2016224" cy="1296144"/>
          </a:xfrm>
        </p:grpSpPr>
        <p:sp>
          <p:nvSpPr>
            <p:cNvPr id="25" name="Овал 24"/>
            <p:cNvSpPr/>
            <p:nvPr/>
          </p:nvSpPr>
          <p:spPr>
            <a:xfrm>
              <a:off x="2915816" y="548680"/>
              <a:ext cx="2016224" cy="129614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TextBox 53">
              <a:hlinkClick r:id="rId3" action="ppaction://hlinksldjump"/>
            </p:cNvPr>
            <p:cNvSpPr txBox="1"/>
            <p:nvPr/>
          </p:nvSpPr>
          <p:spPr>
            <a:xfrm>
              <a:off x="2987824" y="758820"/>
              <a:ext cx="1800200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672</a:t>
              </a:r>
            </a:p>
            <a:p>
              <a:pPr algn="ctr"/>
              <a:r>
                <a:rPr lang="ru-RU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педагогов</a:t>
              </a:r>
              <a:endPara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" name="Группа 58"/>
          <p:cNvGrpSpPr/>
          <p:nvPr/>
        </p:nvGrpSpPr>
        <p:grpSpPr>
          <a:xfrm>
            <a:off x="6444208" y="2106949"/>
            <a:ext cx="2376264" cy="972108"/>
            <a:chOff x="5004048" y="620688"/>
            <a:chExt cx="2088232" cy="1296144"/>
          </a:xfrm>
        </p:grpSpPr>
        <p:sp>
          <p:nvSpPr>
            <p:cNvPr id="26" name="Овал 25"/>
            <p:cNvSpPr/>
            <p:nvPr/>
          </p:nvSpPr>
          <p:spPr>
            <a:xfrm>
              <a:off x="5076056" y="620688"/>
              <a:ext cx="2016224" cy="129614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TextBox 54">
              <a:hlinkClick r:id="rId4" action="ppaction://hlinksldjump"/>
            </p:cNvPr>
            <p:cNvSpPr txBox="1"/>
            <p:nvPr/>
          </p:nvSpPr>
          <p:spPr>
            <a:xfrm>
              <a:off x="5004048" y="750301"/>
              <a:ext cx="2088232" cy="10874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67%</a:t>
              </a:r>
            </a:p>
            <a:p>
              <a:pPr algn="ctr"/>
              <a:r>
                <a:rPr lang="ru-RU" sz="11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педагогов </a:t>
              </a:r>
            </a:p>
            <a:p>
              <a:pPr algn="ctr"/>
              <a:r>
                <a:rPr lang="ru-RU" sz="11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 специальным образованием</a:t>
              </a:r>
              <a:endPara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60" name="Схема 59"/>
          <p:cNvGraphicFramePr/>
          <p:nvPr>
            <p:extLst>
              <p:ext uri="{D42A27DB-BD31-4B8C-83A1-F6EECF244321}">
                <p14:modId xmlns:p14="http://schemas.microsoft.com/office/powerpoint/2010/main" val="2141536592"/>
              </p:ext>
            </p:extLst>
          </p:nvPr>
        </p:nvGraphicFramePr>
        <p:xfrm>
          <a:off x="0" y="987574"/>
          <a:ext cx="7848872" cy="12756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66" name="Группа 65"/>
          <p:cNvGrpSpPr/>
          <p:nvPr/>
        </p:nvGrpSpPr>
        <p:grpSpPr>
          <a:xfrm>
            <a:off x="6294134" y="1041580"/>
            <a:ext cx="1158186" cy="625618"/>
            <a:chOff x="3989923" y="260644"/>
            <a:chExt cx="1158186" cy="834157"/>
          </a:xfrm>
        </p:grpSpPr>
        <p:sp>
          <p:nvSpPr>
            <p:cNvPr id="67" name="Прямоугольник 66"/>
            <p:cNvSpPr/>
            <p:nvPr/>
          </p:nvSpPr>
          <p:spPr>
            <a:xfrm>
              <a:off x="3989923" y="260644"/>
              <a:ext cx="1158186" cy="83415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8" name="Прямоугольник 67"/>
            <p:cNvSpPr/>
            <p:nvPr/>
          </p:nvSpPr>
          <p:spPr>
            <a:xfrm>
              <a:off x="3989923" y="260644"/>
              <a:ext cx="1158186" cy="8341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3727" tIns="0" rIns="0" bIns="0" numCol="1" spcCol="1270" anchor="t" anchorCtr="0">
              <a:noAutofit/>
            </a:bodyPr>
            <a:lstStyle/>
            <a:p>
              <a:pPr lvl="0" algn="l" defTabSz="40005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kern="1200" dirty="0" smtClean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 год.</a:t>
              </a:r>
              <a:br>
                <a:rPr lang="ru-RU" sz="1000" b="1" kern="1200" dirty="0" smtClean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000" b="1" kern="1200" dirty="0" smtClean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545 ребенка-инвалида</a:t>
              </a:r>
              <a:br>
                <a:rPr lang="ru-RU" sz="1000" b="1" kern="1200" dirty="0" smtClean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000" b="1" kern="1200" dirty="0" smtClean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672 педагогов</a:t>
              </a:r>
            </a:p>
            <a:p>
              <a:pPr lvl="0" algn="l" defTabSz="40005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kern="1200" dirty="0" smtClean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 подразделений Центра</a:t>
              </a:r>
              <a:br>
                <a:rPr lang="ru-RU" sz="1000" b="1" kern="1200" dirty="0" smtClean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ru-RU" sz="1000" b="1" kern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9" name="Овал 68"/>
          <p:cNvSpPr/>
          <p:nvPr/>
        </p:nvSpPr>
        <p:spPr>
          <a:xfrm>
            <a:off x="5862086" y="987574"/>
            <a:ext cx="398168" cy="270030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43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4098" name="Picture 2" descr="C:\Users\st302nb\Desktop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311611"/>
            <a:ext cx="4392488" cy="248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t302nb\Desktop\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411510"/>
            <a:ext cx="3995936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st302nb\Desktop\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44" y="2931790"/>
            <a:ext cx="3678200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177" y="195486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6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а 2016-2017 а3(1)_1.jpg"/>
          <p:cNvPicPr>
            <a:picLocks noChangeAspect="1"/>
          </p:cNvPicPr>
          <p:nvPr/>
        </p:nvPicPr>
        <p:blipFill>
          <a:blip r:embed="rId2" cstate="print"/>
          <a:srcRect t="12201" r="24242" b="24356"/>
          <a:stretch>
            <a:fillRect/>
          </a:stretch>
        </p:blipFill>
        <p:spPr>
          <a:xfrm>
            <a:off x="755576" y="1059582"/>
            <a:ext cx="3626584" cy="3348372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1700820"/>
              </p:ext>
            </p:extLst>
          </p:nvPr>
        </p:nvGraphicFramePr>
        <p:xfrm>
          <a:off x="1115616" y="249492"/>
          <a:ext cx="6624736" cy="4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247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Территориальный</a:t>
                      </a:r>
                      <a:r>
                        <a:rPr lang="ru-RU" sz="2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охват</a:t>
                      </a:r>
                      <a:endParaRPr lang="ru-RU" sz="21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572000" y="1545636"/>
            <a:ext cx="41044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РЦДО состоит из 7 структурных подразделений: </a:t>
            </a:r>
          </a:p>
          <a:p>
            <a:pPr algn="ctr"/>
            <a:endParaRPr lang="ru-RU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Уфа - 132</a:t>
            </a:r>
          </a:p>
          <a:p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Стерлитамак -92</a:t>
            </a:r>
          </a:p>
          <a:p>
            <a:r>
              <a:rPr lang="ru-RU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Сибай -83</a:t>
            </a:r>
          </a:p>
          <a:p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Туймазы -68</a:t>
            </a:r>
          </a:p>
          <a:p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Нефтекамск -64</a:t>
            </a:r>
          </a:p>
          <a:p>
            <a:r>
              <a:rPr lang="ru-RU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Месягутово -57</a:t>
            </a:r>
          </a:p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Белорецк -50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23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4002055"/>
              </p:ext>
            </p:extLst>
          </p:nvPr>
        </p:nvGraphicFramePr>
        <p:xfrm>
          <a:off x="1475656" y="141480"/>
          <a:ext cx="5832648" cy="4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26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1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Направления нашей</a:t>
                      </a:r>
                      <a:r>
                        <a:rPr lang="ru-RU" sz="21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деятельности</a:t>
                      </a:r>
                      <a:endParaRPr lang="ru-RU" sz="210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7" name="Picture 4" descr="C:\Users\Ученик\Desktop\Новая папка\фото\4hnfoxj0S2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6420756" y="2311816"/>
            <a:ext cx="2278081" cy="12858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395536" y="555526"/>
            <a:ext cx="4439292" cy="176971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Образование</a:t>
            </a:r>
          </a:p>
          <a:p>
            <a:pPr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Психолого-педагогическое сопровождение</a:t>
            </a:r>
          </a:p>
          <a:p>
            <a:pPr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Информационно-техническое сопровождение</a:t>
            </a:r>
          </a:p>
          <a:p>
            <a:pPr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Доступная среда</a:t>
            </a:r>
          </a:p>
          <a:p>
            <a:pPr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Социализация</a:t>
            </a:r>
          </a:p>
          <a:p>
            <a:pPr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Дополнительное образование</a:t>
            </a:r>
            <a:endParaRPr lang="ru-RU" sz="1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3" descr="C:\Users\Ученик\Desktop\Новая папка\IMG_25042018_162506_0.png"/>
          <p:cNvPicPr>
            <a:picLocks noChangeAspect="1" noChangeArrowheads="1"/>
          </p:cNvPicPr>
          <p:nvPr/>
        </p:nvPicPr>
        <p:blipFill>
          <a:blip r:embed="rId3" cstate="print"/>
          <a:srcRect r="4027"/>
          <a:stretch>
            <a:fillRect/>
          </a:stretch>
        </p:blipFill>
        <p:spPr bwMode="auto">
          <a:xfrm flipH="1">
            <a:off x="6436138" y="853804"/>
            <a:ext cx="2240318" cy="12858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4" descr="C:\Users\Ученик\Desktop\Новая папка\bRSknonHBS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2311816"/>
            <a:ext cx="2334330" cy="12858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2" descr="C:\Users\Ученик\Desktop\Новая папка\Выездные занятия_files\kLS9Mx59Zw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95969" y="2311966"/>
            <a:ext cx="2337057" cy="12858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/>
            <a:contourClr>
              <a:srgbClr val="969696"/>
            </a:contourClr>
          </a:sp3d>
        </p:spPr>
      </p:pic>
      <p:pic>
        <p:nvPicPr>
          <p:cNvPr id="12" name="Picture 2" descr="C:\Users\Ученик\Desktop\Новая папка\фото\6-2phf4Hwd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9" y="3770128"/>
            <a:ext cx="2333406" cy="12858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3" descr="C:\Users\Ученик\Desktop\Новая папка\фото\UuTMY88UQXw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3889" y="3770128"/>
            <a:ext cx="2333406" cy="12858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5" descr="C:\Users\Ученик\Desktop\Новая папка\фото\SxwdZbsHWs0.jpg"/>
          <p:cNvPicPr>
            <a:picLocks noChangeAspect="1" noChangeArrowheads="1"/>
          </p:cNvPicPr>
          <p:nvPr/>
        </p:nvPicPr>
        <p:blipFill>
          <a:blip r:embed="rId8" cstate="print"/>
          <a:srcRect l="2620"/>
          <a:stretch>
            <a:fillRect/>
          </a:stretch>
        </p:blipFill>
        <p:spPr bwMode="auto">
          <a:xfrm>
            <a:off x="6392444" y="3770128"/>
            <a:ext cx="2312737" cy="12858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68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-20538"/>
            <a:ext cx="8229600" cy="85725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/>
            </a:pPr>
            <a:endParaRPr lang="ru-RU" sz="32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Управляющая кнопка: домой 3">
            <a:hlinkClick r:id="" action="ppaction://hlinkshowjump?jump=firstslide" highlightClick="1"/>
          </p:cNvPr>
          <p:cNvSpPr/>
          <p:nvPr/>
        </p:nvSpPr>
        <p:spPr>
          <a:xfrm>
            <a:off x="8748464" y="4840002"/>
            <a:ext cx="360040" cy="270030"/>
          </a:xfrm>
          <a:prstGeom prst="actionButtonHo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75856" y="877964"/>
            <a:ext cx="5616624" cy="116955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Дистанционно в режиме реального времени («</a:t>
            </a:r>
            <a:r>
              <a:rPr lang="en-US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Skype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чат, веб- конференция, электронный образовательный ресурс в среде </a:t>
            </a:r>
            <a:r>
              <a:rPr lang="en-US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Moodle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индивидуально;</a:t>
            </a:r>
          </a:p>
          <a:p>
            <a:pPr>
              <a:buFontTx/>
              <a:buChar char="-"/>
            </a:pP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Обучение на дому ребенка-инвалида(индивидуально);</a:t>
            </a:r>
          </a:p>
          <a:p>
            <a:pPr>
              <a:buFontTx/>
              <a:buChar char="-"/>
            </a:pP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Сочетание надомного и дистанционного  обучения;</a:t>
            </a:r>
          </a:p>
        </p:txBody>
      </p:sp>
      <p:sp>
        <p:nvSpPr>
          <p:cNvPr id="8" name="TextBox 7">
            <a:hlinkClick r:id="rId2" action="ppaction://hlinkpres?slideindex=3&amp;slidetitle=Презентация PowerPoint"/>
          </p:cNvPr>
          <p:cNvSpPr txBox="1"/>
          <p:nvPr/>
        </p:nvSpPr>
        <p:spPr>
          <a:xfrm>
            <a:off x="179512" y="2733768"/>
            <a:ext cx="3211810" cy="203132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основании постановления Правительства Республики Башкортостан № 609 от 24 декабря 2013г., безвозмездная передача оборудования в собственность детям-инвалидам  после окончания обучения и в иных случаях для получения профессионального образования</a:t>
            </a:r>
            <a:endParaRPr lang="ru-RU" sz="1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8" y="877964"/>
            <a:ext cx="3145160" cy="1542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3" descr="настя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2211710"/>
            <a:ext cx="1872208" cy="1248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44326" y="2389620"/>
            <a:ext cx="2455866" cy="102611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786682"/>
              </p:ext>
            </p:extLst>
          </p:nvPr>
        </p:nvGraphicFramePr>
        <p:xfrm>
          <a:off x="755576" y="195646"/>
          <a:ext cx="6768752" cy="4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687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Учебный процесс</a:t>
                      </a:r>
                    </a:p>
                  </a:txBody>
                  <a:tcPr marT="34290" marB="3429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506949" y="3623937"/>
            <a:ext cx="5125888" cy="1169551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Также проводятся занятия (уроки) с обучающимися, </a:t>
            </a:r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находящимися 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санатории, на плановом  лечении, в режиме отсроченного времени (электронная рассылка, форум,</a:t>
            </a:r>
            <a:r>
              <a:rPr lang="en-US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электронный образовательный ресурс в среде </a:t>
            </a:r>
            <a:r>
              <a:rPr lang="en-US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Moodle)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78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Управляющая кнопка: домой 3">
            <a:hlinkClick r:id="" action="ppaction://hlinkshowjump?jump=firstslide" highlightClick="1"/>
          </p:cNvPr>
          <p:cNvSpPr/>
          <p:nvPr/>
        </p:nvSpPr>
        <p:spPr>
          <a:xfrm>
            <a:off x="8748464" y="4840002"/>
            <a:ext cx="360040" cy="270030"/>
          </a:xfrm>
          <a:prstGeom prst="actionButtonHom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552" y="627535"/>
            <a:ext cx="4536504" cy="160043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Учебную  нагрузку до 22,5 часов в неделю,  предметы: русский язык, литература, математика,</a:t>
            </a:r>
            <a:r>
              <a:rPr lang="en-US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башкирский язык, английский и немецкий я</a:t>
            </a:r>
            <a:r>
              <a:rPr lang="en-US" sz="1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зык</a:t>
            </a:r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en-US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физика</a:t>
            </a:r>
            <a:r>
              <a:rPr lang="en-US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химия</a:t>
            </a:r>
            <a:r>
              <a:rPr lang="en-US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биология</a:t>
            </a:r>
            <a:r>
              <a:rPr lang="en-US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география</a:t>
            </a:r>
            <a:r>
              <a:rPr lang="en-US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история</a:t>
            </a:r>
            <a:r>
              <a:rPr lang="en-US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обществознание</a:t>
            </a:r>
            <a:r>
              <a:rPr lang="en-US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технология</a:t>
            </a:r>
            <a:r>
              <a:rPr lang="en-US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музыка</a:t>
            </a:r>
            <a:r>
              <a:rPr lang="en-US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изобразительное</a:t>
            </a:r>
            <a:r>
              <a:rPr lang="en-US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искусство</a:t>
            </a:r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en-US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факультативные</a:t>
            </a:r>
            <a:r>
              <a:rPr lang="en-US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занятия</a:t>
            </a:r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1560" y="3705877"/>
            <a:ext cx="5328592" cy="113364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marL="0" lvl="1" algn="just" fontAlgn="auto">
              <a:spcBef>
                <a:spcPts val="598"/>
              </a:spcBef>
              <a:spcAft>
                <a:spcPts val="0"/>
              </a:spcAft>
              <a:buClr>
                <a:srgbClr val="0F6FC6"/>
              </a:buClr>
              <a:buSzPct val="85000"/>
              <a:defRPr/>
            </a:pPr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коррекционной направленности обучения: занятия с  логопедом, дефектологом, психологом по рекомендации ПМПК.  Коррекционные занятия ведутся по развитию нарушенных функций.</a:t>
            </a:r>
            <a:endParaRPr lang="ru-RU" sz="1400" b="1" dirty="0" smtClean="0">
              <a:solidFill>
                <a:schemeClr val="tx2"/>
              </a:solidFill>
              <a:latin typeface="Arial" panose="020B0604020202020204" pitchFamily="34" charset="0"/>
              <a:ea typeface="SimSun" pitchFamily="2"/>
              <a:cs typeface="Arial" panose="020B0604020202020204" pitchFamily="34" charset="0"/>
            </a:endParaRPr>
          </a:p>
          <a:p>
            <a:pPr algn="just">
              <a:lnSpc>
                <a:spcPts val="1440"/>
              </a:lnSpc>
            </a:pPr>
            <a:endParaRPr lang="ru-RU" sz="1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hlinkClick r:id="rId2" action="ppaction://hlinkpres?slideindex=3&amp;slidetitle=Презентация PowerPoint"/>
          </p:cNvPr>
          <p:cNvSpPr txBox="1"/>
          <p:nvPr/>
        </p:nvSpPr>
        <p:spPr>
          <a:xfrm>
            <a:off x="1846759" y="2427734"/>
            <a:ext cx="7020272" cy="95410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marL="396000" lvl="1" indent="457200" algn="just" fontAlgn="auto">
              <a:spcAft>
                <a:spcPts val="0"/>
              </a:spcAft>
              <a:buClr>
                <a:srgbClr val="0F6FC6"/>
              </a:buClr>
              <a:buSzPct val="85000"/>
              <a:defRPr/>
            </a:pPr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Смешанное обучение: русский язык, литература и математика преподаются с посещением на дому; физика, химия, биология,  технология, музыка и т.д. преподаются с применением дистанционных технологий.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363838"/>
            <a:ext cx="2415782" cy="114174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5" r="14815"/>
          <a:stretch>
            <a:fillRect/>
          </a:stretch>
        </p:blipFill>
        <p:spPr bwMode="auto">
          <a:xfrm>
            <a:off x="642911" y="2355726"/>
            <a:ext cx="1203849" cy="1090364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915566"/>
            <a:ext cx="2812813" cy="122755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3953736"/>
              </p:ext>
            </p:extLst>
          </p:nvPr>
        </p:nvGraphicFramePr>
        <p:xfrm>
          <a:off x="539552" y="123478"/>
          <a:ext cx="7056784" cy="4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567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Процесс обучения включает:</a:t>
                      </a:r>
                    </a:p>
                  </a:txBody>
                  <a:tcPr marT="34290" marB="3429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56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4168" y="3193795"/>
            <a:ext cx="2664296" cy="1620000"/>
          </a:xfrm>
          <a:prstGeom prst="rect">
            <a:avLst/>
          </a:prstGeom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/>
        </p:spPr>
        <p:txBody>
          <a:bodyPr>
            <a:normAutofit/>
          </a:bodyPr>
          <a:lstStyle/>
          <a:p>
            <a:endParaRPr lang="ru-RU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75619"/>
            <a:ext cx="8229600" cy="1388120"/>
          </a:xfrm>
          <a:ln>
            <a:noFill/>
          </a:ln>
          <a:effectLst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коррекционной работы центра дистанционного образования детей-инвалидов, обучающихся на дому, ориентирована на обеспечение коррекции недостатков в физическом и психическом развитии обучающихся. Коррекционная  служба  РЦДО состоит из:</a:t>
            </a:r>
          </a:p>
          <a:p>
            <a:pPr>
              <a:buNone/>
            </a:pPr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психологов, 8 логопедов, 8 дефектологов.</a:t>
            </a:r>
          </a:p>
          <a:p>
            <a:pPr>
              <a:buNone/>
            </a:pPr>
            <a:endParaRPr lang="ru-RU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625187"/>
              </p:ext>
            </p:extLst>
          </p:nvPr>
        </p:nvGraphicFramePr>
        <p:xfrm>
          <a:off x="179512" y="249492"/>
          <a:ext cx="7272808" cy="5940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728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94066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Коррекционно-развивающая работа</a:t>
                      </a:r>
                      <a:endParaRPr lang="ru-RU" sz="2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6" name="Содержимое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547" y="2355726"/>
            <a:ext cx="2356399" cy="1368152"/>
          </a:xfrm>
          <a:prstGeom prst="rect">
            <a:avLst/>
          </a:prstGeom>
          <a:effectLst/>
        </p:spPr>
      </p:pic>
      <p:pic>
        <p:nvPicPr>
          <p:cNvPr id="7" name="Содержимое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3998" y="2787774"/>
            <a:ext cx="2448122" cy="1573712"/>
          </a:xfrm>
          <a:prstGeom prst="rect">
            <a:avLst/>
          </a:prstGeom>
          <a:effectLst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40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6141" y="820769"/>
            <a:ext cx="7920880" cy="1345936"/>
          </a:xfrm>
          <a:ln>
            <a:noFill/>
          </a:ln>
          <a:effectLst/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комплексная работа по психолого-педагогическому сопровождению детей-инвалидов и их родителей. Она включает в себя индивидуальную форму (в режиме скайпа) и групповую, </a:t>
            </a:r>
            <a:r>
              <a:rPr lang="ru-RU" sz="1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тренинговую</a:t>
            </a:r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(в режиме живого общения). </a:t>
            </a:r>
          </a:p>
          <a:p>
            <a:pPr algn="ctr">
              <a:buNone/>
            </a:pPr>
            <a:endParaRPr lang="ru-RU" sz="14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4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 descr="C:\Users\1\Desktop\Новая папка\20160316_12194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35646"/>
            <a:ext cx="3168352" cy="12421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115616" y="2912045"/>
            <a:ext cx="2952328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Выездная работа на дому.</a:t>
            </a:r>
            <a:endParaRPr lang="ru-RU" sz="1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051532"/>
            <a:ext cx="2058342" cy="24101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4752528" y="4515966"/>
            <a:ext cx="4572000" cy="523220"/>
          </a:xfrm>
          <a:prstGeom prst="rect">
            <a:avLst/>
          </a:prstGeom>
          <a:ln>
            <a:noFill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Групповое занятие</a:t>
            </a:r>
            <a:endParaRPr lang="en-US" sz="14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«Башкирская разрезная мозаика»</a:t>
            </a:r>
            <a:endParaRPr lang="ru-RU" sz="1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 descr="C:\Users\1\Desktop\фото Пед Совет 24.02.16\20160429_11373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63838"/>
            <a:ext cx="3150548" cy="12241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/>
        </p:spPr>
      </p:pic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461435" y="4693226"/>
            <a:ext cx="3743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Групповое занятие по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скайпу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.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2905815"/>
              </p:ext>
            </p:extLst>
          </p:nvPr>
        </p:nvGraphicFramePr>
        <p:xfrm>
          <a:off x="792088" y="195486"/>
          <a:ext cx="5220072" cy="4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2007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2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Работа психологов</a:t>
                      </a:r>
                    </a:p>
                  </a:txBody>
                  <a:tcPr marT="34290" marB="3429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61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\\10.0.1.49\фото рцдо\Логопедии 1А 22 января\IMG_03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3529825"/>
            <a:ext cx="2393210" cy="1346181"/>
          </a:xfrm>
          <a:prstGeom prst="rect">
            <a:avLst/>
          </a:prstGeom>
          <a:noFill/>
          <a:effectLst/>
        </p:spPr>
      </p:pic>
      <p:pic>
        <p:nvPicPr>
          <p:cNvPr id="11" name="Picture 4" descr="\\10.0.1.49\фото рцдо\Логопедии 1А 22 января\IMG_02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95670" y="2220074"/>
            <a:ext cx="2112234" cy="1188132"/>
          </a:xfrm>
          <a:prstGeom prst="rect">
            <a:avLst/>
          </a:prstGeom>
          <a:noFill/>
          <a:effectLst/>
        </p:spPr>
      </p:pic>
      <p:pic>
        <p:nvPicPr>
          <p:cNvPr id="9" name="Picture 3" descr="\\10.0.1.49\фото рцдо\Логопедии 1А 22 января\IMG_02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53042" y="2220074"/>
            <a:ext cx="2376264" cy="1191555"/>
          </a:xfrm>
          <a:prstGeom prst="rect">
            <a:avLst/>
          </a:prstGeom>
          <a:noFill/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303499"/>
            <a:ext cx="8229600" cy="1404156"/>
          </a:xfrm>
          <a:effectLst/>
        </p:spPr>
        <p:txBody>
          <a:bodyPr>
            <a:normAutofit/>
          </a:bodyPr>
          <a:lstStyle/>
          <a:p>
            <a:endParaRPr lang="ru-RU" b="1" dirty="0" smtClean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 smtClean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 rot="10800000" flipV="1">
            <a:off x="158815" y="516199"/>
            <a:ext cx="8999984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- Развитие познавательного интереса к окружающему миру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- Представления о социальном мире. Социальное восприятие и наработка социального опыта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- Самостоятельность и осознание своих достижений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- Коммуникативная функция речи и коммуникативное поведение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- Словесная регуляция (в форме словесного отчета и словесного сопровождения)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- Пространственно – временные и количественные представления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- Сенсорно – двигательная координация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 descr="F:\Фото Прощай , Азбука\IMG_20160315_16333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58935" y="3623676"/>
            <a:ext cx="2236601" cy="11083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8230559"/>
              </p:ext>
            </p:extLst>
          </p:nvPr>
        </p:nvGraphicFramePr>
        <p:xfrm>
          <a:off x="395536" y="87474"/>
          <a:ext cx="6768752" cy="4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687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Работа дефектолога</a:t>
                      </a:r>
                      <a:endParaRPr lang="ru-RU" sz="2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12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771550"/>
            <a:ext cx="8136904" cy="1350151"/>
          </a:xfrm>
          <a:ln>
            <a:noFill/>
          </a:ln>
          <a:effectLst/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19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коррекционная работа  по развитию звукопроизношения, фонематических процессов,  развитию лексико-грамматических средств языка, связной речи. Диагностика </a:t>
            </a:r>
            <a:r>
              <a:rPr lang="ru-RU" sz="19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сформированности</a:t>
            </a:r>
            <a:r>
              <a:rPr lang="ru-RU" sz="19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речевой деятельности: владение техникой речи, состояния словарного запаса и представлений об окружающем. </a:t>
            </a:r>
            <a:endParaRPr lang="ru-RU" sz="19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 descr="C:\Users\User\Documents\Логопедический массаж\109___03\IMG_033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211710"/>
            <a:ext cx="3208269" cy="183620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Рисунок 4" descr="C:\Users\Admin\Desktop\DSC0033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2770213"/>
            <a:ext cx="3663052" cy="2037523"/>
          </a:xfrm>
          <a:prstGeom prst="rect">
            <a:avLst/>
          </a:prstGeom>
          <a:ln>
            <a:noFill/>
          </a:ln>
          <a:effectLst/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978833"/>
              </p:ext>
            </p:extLst>
          </p:nvPr>
        </p:nvGraphicFramePr>
        <p:xfrm>
          <a:off x="467544" y="141480"/>
          <a:ext cx="6552728" cy="4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5272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Работа логопедов</a:t>
                      </a:r>
                      <a:endParaRPr lang="ru-RU" sz="21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64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62106" y="699542"/>
            <a:ext cx="8604448" cy="1386154"/>
          </a:xfrm>
          <a:ln>
            <a:noFill/>
          </a:ln>
          <a:effectLst/>
        </p:spPr>
        <p:txBody>
          <a:bodyPr>
            <a:noAutofit/>
          </a:bodyPr>
          <a:lstStyle/>
          <a:p>
            <a:pPr algn="l"/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РЦДО способствует успешной адаптации учащихся и выпускников в современное общество, максимально раскрыв их возможности. </a:t>
            </a:r>
            <a:b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Важно то, чтобы каждый ребенок был нужным обществу. Необходимым аспектом для социализации детей является развитие у них навыков коммуникации.  </a:t>
            </a:r>
            <a:endParaRPr lang="ru-RU" sz="1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Управляющая кнопка: домой 3">
            <a:hlinkClick r:id="" action="ppaction://hlinkshowjump?jump=firstslide" highlightClick="1"/>
          </p:cNvPr>
          <p:cNvSpPr/>
          <p:nvPr/>
        </p:nvSpPr>
        <p:spPr>
          <a:xfrm>
            <a:off x="8748464" y="4785996"/>
            <a:ext cx="360040" cy="324036"/>
          </a:xfrm>
          <a:prstGeom prst="actionButtonHom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chemeClr val="bg2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4602835"/>
              </p:ext>
            </p:extLst>
          </p:nvPr>
        </p:nvGraphicFramePr>
        <p:xfrm>
          <a:off x="467544" y="141480"/>
          <a:ext cx="6696744" cy="4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67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Социализация обучающихся</a:t>
                      </a:r>
                      <a:endParaRPr lang="ru-RU" sz="21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10" name="Picture 3" descr="C:\Users\Ученик\Desktop\Новая папка\фото\v8uuv_WpxN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9" y="2250279"/>
            <a:ext cx="2539881" cy="1285884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pic>
        <p:nvPicPr>
          <p:cNvPr id="11" name="Picture 4" descr="C:\Users\Ученик\Desktop\Новая папка\фото\6QUMD6V5U8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9" y="2250280"/>
            <a:ext cx="2571768" cy="1284047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pic>
        <p:nvPicPr>
          <p:cNvPr id="12" name="Рисунок 11" descr="7v0sVPwf0F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43240" y="3643320"/>
            <a:ext cx="2571768" cy="1337453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pic>
        <p:nvPicPr>
          <p:cNvPr id="13" name="Рисунок 12" descr="vO0S8J6SoT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3643321"/>
            <a:ext cx="2643206" cy="1301622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pic>
        <p:nvPicPr>
          <p:cNvPr id="14" name="Рисунок 13" descr="gdAnzR-Du7w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72199" y="2250279"/>
            <a:ext cx="2643885" cy="12858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 descr="IhXoXm12WxU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84168" y="3702330"/>
            <a:ext cx="2571768" cy="1285884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9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357504"/>
            <a:ext cx="8424936" cy="923330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Ребята принимают активное участие в жизни Центра:</a:t>
            </a:r>
            <a:endParaRPr lang="en-US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проводятся выездные экскурсии, посещают театры, музеи,</a:t>
            </a:r>
            <a:endParaRPr lang="en-US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учувствуют в совместных праздниках,  концертах, спектаклях.</a:t>
            </a:r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938" name="Picture 2" descr="https://sun9-8.userapi.com/c840624/v840624871/611b3/ezOX_ClYua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599642"/>
            <a:ext cx="2088232" cy="3168352"/>
          </a:xfrm>
          <a:prstGeom prst="rect">
            <a:avLst/>
          </a:prstGeom>
          <a:noFill/>
          <a:effectLst/>
        </p:spPr>
      </p:pic>
      <p:pic>
        <p:nvPicPr>
          <p:cNvPr id="39940" name="Picture 4" descr="https://sun9-2.userapi.com/c824604/v824604813/a7c48/y-qrlzWOtY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66244" y="1599642"/>
            <a:ext cx="5373888" cy="3024336"/>
          </a:xfrm>
          <a:prstGeom prst="rect">
            <a:avLst/>
          </a:prstGeom>
          <a:noFill/>
          <a:effectLst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44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20"/>
          <p:cNvSpPr/>
          <p:nvPr/>
        </p:nvSpPr>
        <p:spPr>
          <a:xfrm>
            <a:off x="1485039" y="3608033"/>
            <a:ext cx="7430122" cy="648072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kern="0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kern="0" dirty="0">
              <a:solidFill>
                <a:sysClr val="window" lastClr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57158" y="1167594"/>
            <a:ext cx="911159" cy="972108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chemeClr val="accent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sz="2400" b="1" kern="0" dirty="0" smtClean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  <a:endParaRPr lang="en-US" sz="2400" b="1" kern="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ectangle 29"/>
          <p:cNvSpPr/>
          <p:nvPr/>
        </p:nvSpPr>
        <p:spPr>
          <a:xfrm>
            <a:off x="365926" y="2355727"/>
            <a:ext cx="911159" cy="885755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chemeClr val="accent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sz="2400" b="1" kern="0" dirty="0" smtClean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endParaRPr lang="en-US" sz="2400" b="1" kern="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20"/>
          <p:cNvSpPr/>
          <p:nvPr/>
        </p:nvSpPr>
        <p:spPr>
          <a:xfrm>
            <a:off x="1428728" y="1167594"/>
            <a:ext cx="7430122" cy="972108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kern="0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kern="0" dirty="0">
              <a:solidFill>
                <a:sysClr val="window" lastClr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63646" y="1126442"/>
            <a:ext cx="72729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инклюзивной культуры коллектива, организации просветительской работы, обсуждение и формулирование основных целей, ценностей и принципов инклюзии, перспективного и текущего плана действий коллектива</a:t>
            </a:r>
            <a:endParaRPr lang="en-US" sz="1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20"/>
          <p:cNvSpPr/>
          <p:nvPr/>
        </p:nvSpPr>
        <p:spPr>
          <a:xfrm>
            <a:off x="1428728" y="2355727"/>
            <a:ext cx="7430122" cy="842130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kern="0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kern="0" dirty="0">
              <a:solidFill>
                <a:sysClr val="window" lastClr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9089" name="Rectangle 1"/>
          <p:cNvSpPr>
            <a:spLocks noChangeArrowheads="1"/>
          </p:cNvSpPr>
          <p:nvPr/>
        </p:nvSpPr>
        <p:spPr bwMode="auto">
          <a:xfrm>
            <a:off x="1552512" y="2491031"/>
            <a:ext cx="7143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локальных нормативных документов, регулирующих реализацию инклюзивного образования в ОО</a:t>
            </a:r>
          </a:p>
        </p:txBody>
      </p:sp>
      <p:sp>
        <p:nvSpPr>
          <p:cNvPr id="35" name="Rectangle 1"/>
          <p:cNvSpPr>
            <a:spLocks noChangeArrowheads="1"/>
          </p:cNvSpPr>
          <p:nvPr/>
        </p:nvSpPr>
        <p:spPr bwMode="auto">
          <a:xfrm>
            <a:off x="1563646" y="3639682"/>
            <a:ext cx="7143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Выявление детей с ограниченными возможностями здоровья и их особых образовательных потребностей</a:t>
            </a:r>
          </a:p>
        </p:txBody>
      </p:sp>
      <p:sp>
        <p:nvSpPr>
          <p:cNvPr id="44" name="Rectangle 29"/>
          <p:cNvSpPr/>
          <p:nvPr/>
        </p:nvSpPr>
        <p:spPr>
          <a:xfrm>
            <a:off x="357158" y="3605499"/>
            <a:ext cx="928694" cy="650606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chemeClr val="accent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sz="2400" b="1" kern="0" dirty="0" smtClean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endParaRPr lang="en-US" sz="2400" b="1" kern="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177" y="195486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63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486420"/>
            <a:ext cx="8424936" cy="1077218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Обучающиеся сами участвуют в подготовке и проведении различных конкурсов, организуют вместе с руководителями и педагогами интересные экскурсии и мастер классы. Устраивают тематические праздники, вместе выступают с концертами.  </a:t>
            </a:r>
          </a:p>
        </p:txBody>
      </p:sp>
      <p:pic>
        <p:nvPicPr>
          <p:cNvPr id="40966" name="Picture 6" descr="https://pp.userapi.com/c840322/v840322899/11e28/spmYC7lqa0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09838" y="1851670"/>
            <a:ext cx="3337641" cy="14041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64" name="Picture 4" descr="https://sun1-14.userapi.com/c840726/v840726739/2db56/JrKwKw1d68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7" y="1851670"/>
            <a:ext cx="3337641" cy="14041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437"/>
          <a:stretch/>
        </p:blipFill>
        <p:spPr bwMode="auto">
          <a:xfrm>
            <a:off x="1979712" y="3525856"/>
            <a:ext cx="3337642" cy="12781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Содержимое 16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417844"/>
            <a:ext cx="2463109" cy="1386154"/>
          </a:xfrm>
          <a:effectLst>
            <a:reflection stA="98000" endPos="6000" dist="50800" dir="5400000" sy="-100000" algn="bl" rotWithShape="0"/>
            <a:softEdge rad="63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75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67544" y="195486"/>
            <a:ext cx="8229600" cy="857250"/>
          </a:xfrm>
        </p:spPr>
        <p:txBody>
          <a:bodyPr>
            <a:normAutofit/>
          </a:bodyPr>
          <a:lstStyle/>
          <a:p>
            <a:endParaRPr lang="ru-RU" sz="2700" b="1" dirty="0">
              <a:solidFill>
                <a:schemeClr val="bg2"/>
              </a:solidFill>
              <a:latin typeface="Book Antiqua" pitchFamily="18" charset="0"/>
            </a:endParaRPr>
          </a:p>
        </p:txBody>
      </p:sp>
      <p:sp>
        <p:nvSpPr>
          <p:cNvPr id="4" name="Управляющая кнопка: домой 3">
            <a:hlinkClick r:id="" action="ppaction://hlinkshowjump?jump=firstslide" highlightClick="1"/>
          </p:cNvPr>
          <p:cNvSpPr/>
          <p:nvPr/>
        </p:nvSpPr>
        <p:spPr>
          <a:xfrm>
            <a:off x="8676456" y="4677984"/>
            <a:ext cx="432048" cy="432048"/>
          </a:xfrm>
          <a:prstGeom prst="actionButtonHo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chemeClr val="bg2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1265286"/>
              </p:ext>
            </p:extLst>
          </p:nvPr>
        </p:nvGraphicFramePr>
        <p:xfrm>
          <a:off x="467544" y="303498"/>
          <a:ext cx="7056784" cy="708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567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708660"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Участие</a:t>
                      </a:r>
                      <a:r>
                        <a:rPr lang="ru-RU" sz="2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 олимпиадах и конкурсах </a:t>
                      </a:r>
                    </a:p>
                    <a:p>
                      <a:pPr algn="ctr"/>
                      <a:r>
                        <a:rPr lang="ru-RU" sz="2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2017-2018 учебном году</a:t>
                      </a:r>
                      <a:endParaRPr lang="ru-RU" sz="21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702238770"/>
              </p:ext>
            </p:extLst>
          </p:nvPr>
        </p:nvGraphicFramePr>
        <p:xfrm>
          <a:off x="683568" y="1275606"/>
          <a:ext cx="6792416" cy="36302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56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67544" y="195486"/>
            <a:ext cx="8229600" cy="857250"/>
          </a:xfrm>
        </p:spPr>
        <p:txBody>
          <a:bodyPr>
            <a:normAutofit/>
          </a:bodyPr>
          <a:lstStyle/>
          <a:p>
            <a:endParaRPr lang="ru-RU" sz="2700" dirty="0">
              <a:latin typeface="Book Antiqua" pitchFamily="18" charset="0"/>
            </a:endParaRPr>
          </a:p>
        </p:txBody>
      </p:sp>
      <p:sp>
        <p:nvSpPr>
          <p:cNvPr id="4" name="Управляющая кнопка: домой 3">
            <a:hlinkClick r:id="" action="ppaction://hlinkshowjump?jump=firstslide" highlightClick="1"/>
          </p:cNvPr>
          <p:cNvSpPr/>
          <p:nvPr/>
        </p:nvSpPr>
        <p:spPr>
          <a:xfrm>
            <a:off x="8676456" y="4677984"/>
            <a:ext cx="432048" cy="432048"/>
          </a:xfrm>
          <a:prstGeom prst="actionButtonHo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2812052"/>
              </p:ext>
            </p:extLst>
          </p:nvPr>
        </p:nvGraphicFramePr>
        <p:xfrm>
          <a:off x="467545" y="303498"/>
          <a:ext cx="6840760" cy="8280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407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828092"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Участие</a:t>
                      </a:r>
                      <a:r>
                        <a:rPr lang="ru-RU" sz="2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 олимпиадах и конкурсах </a:t>
                      </a:r>
                    </a:p>
                    <a:p>
                      <a:pPr algn="ctr"/>
                      <a:r>
                        <a:rPr lang="ru-RU" sz="2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201</a:t>
                      </a:r>
                      <a:r>
                        <a:rPr lang="en-US" sz="2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lang="ru-RU" sz="2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-201</a:t>
                      </a:r>
                      <a:r>
                        <a:rPr lang="en-US" sz="2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r>
                        <a:rPr lang="ru-RU" sz="2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учебном году</a:t>
                      </a:r>
                      <a:r>
                        <a:rPr lang="en-US" sz="2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ru-RU" sz="2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первое полугодие</a:t>
                      </a:r>
                      <a:r>
                        <a:rPr lang="en-US" sz="2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21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4267970798"/>
              </p:ext>
            </p:extLst>
          </p:nvPr>
        </p:nvGraphicFramePr>
        <p:xfrm>
          <a:off x="467544" y="1347614"/>
          <a:ext cx="6792416" cy="36302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48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Управляющая кнопка: домой 3">
            <a:hlinkClick r:id="" action="ppaction://hlinkshowjump?jump=firstslide" highlightClick="1"/>
          </p:cNvPr>
          <p:cNvSpPr/>
          <p:nvPr/>
        </p:nvSpPr>
        <p:spPr>
          <a:xfrm>
            <a:off x="8604448" y="4731990"/>
            <a:ext cx="504056" cy="378042"/>
          </a:xfrm>
          <a:prstGeom prst="actionButtonHo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43207" y="1005576"/>
            <a:ext cx="8706523" cy="181588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Инженерный блок РЦДО состоит из 8 </a:t>
            </a:r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инженеров-программистов.</a:t>
            </a:r>
            <a:endParaRPr lang="ru-RU" sz="1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Главной 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задачей инженеров-программистов является обеспечение бесперебойной работы программно-технических средств </a:t>
            </a:r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РЦДО.</a:t>
            </a:r>
            <a:endParaRPr lang="ru-RU" sz="1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обязанности входит:</a:t>
            </a:r>
          </a:p>
          <a:p>
            <a:pPr>
              <a:buFontTx/>
              <a:buChar char="-"/>
            </a:pP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оддержание 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работоспособности более 1000 компьютеров (оборудование, выданное участникам образовательного процесса</a:t>
            </a:r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  <a:endParaRPr lang="ru-RU" sz="1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поддержание 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локально-вычислительной сети;</a:t>
            </a:r>
          </a:p>
          <a:p>
            <a:pPr>
              <a:buFontTx/>
              <a:buChar char="-"/>
            </a:pPr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подготовка 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выдача </a:t>
            </a:r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оборудования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7877313"/>
              </p:ext>
            </p:extLst>
          </p:nvPr>
        </p:nvGraphicFramePr>
        <p:xfrm>
          <a:off x="539552" y="87474"/>
          <a:ext cx="5979226" cy="708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7922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708660"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Информационно-техническое сопровождение</a:t>
                      </a:r>
                      <a:endParaRPr lang="ru-RU" sz="21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8" name="Picture 5" descr="C:\Users\disa\Desktop\slide_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934579"/>
            <a:ext cx="3479960" cy="1957478"/>
          </a:xfrm>
          <a:prstGeom prst="rect">
            <a:avLst/>
          </a:prstGeom>
          <a:noFill/>
        </p:spPr>
      </p:pic>
      <p:pic>
        <p:nvPicPr>
          <p:cNvPr id="9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7531" y="2936178"/>
            <a:ext cx="3920033" cy="1957478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25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Управляющая кнопка: домой 3">
            <a:hlinkClick r:id="" action="ppaction://hlinkshowjump?jump=firstslide" highlightClick="1"/>
          </p:cNvPr>
          <p:cNvSpPr/>
          <p:nvPr/>
        </p:nvSpPr>
        <p:spPr>
          <a:xfrm>
            <a:off x="8604448" y="4731990"/>
            <a:ext cx="504056" cy="378042"/>
          </a:xfrm>
          <a:prstGeom prst="actionButtonHom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chemeClr val="bg2"/>
              </a:solidFill>
            </a:endParaRPr>
          </a:p>
        </p:txBody>
      </p:sp>
      <p:pic>
        <p:nvPicPr>
          <p:cNvPr id="1028" name="Picture 4" descr="C:\Users\РЦДО\Desktop\IMG_31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3268" y="771550"/>
            <a:ext cx="3393148" cy="1736968"/>
          </a:xfrm>
          <a:prstGeom prst="rect">
            <a:avLst/>
          </a:prstGeom>
          <a:noFill/>
          <a:effectLst/>
        </p:spPr>
      </p:pic>
      <p:pic>
        <p:nvPicPr>
          <p:cNvPr id="1026" name="Picture 2" descr="C:\Users\РЦДО\Desktop\IMG_3123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86763" y="771550"/>
            <a:ext cx="3473936" cy="1736968"/>
          </a:xfrm>
          <a:prstGeom prst="rect">
            <a:avLst/>
          </a:prstGeom>
          <a:noFill/>
          <a:effectLst/>
        </p:spPr>
      </p:pic>
      <p:pic>
        <p:nvPicPr>
          <p:cNvPr id="1029" name="Picture 5" descr="C:\Users\РЦДО\Desktop\yjov-h_DUZ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6763" y="3039802"/>
            <a:ext cx="3087943" cy="1736968"/>
          </a:xfrm>
          <a:prstGeom prst="rect">
            <a:avLst/>
          </a:prstGeom>
          <a:noFill/>
          <a:effectLst/>
        </p:spPr>
      </p:pic>
      <p:sp>
        <p:nvSpPr>
          <p:cNvPr id="12" name="TextBox 11"/>
          <p:cNvSpPr txBox="1"/>
          <p:nvPr/>
        </p:nvSpPr>
        <p:spPr>
          <a:xfrm>
            <a:off x="3874126" y="2988116"/>
            <a:ext cx="4738861" cy="181588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Каждое структурное подразделение </a:t>
            </a:r>
          </a:p>
          <a:p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имеет оборудованный микроавтобус для </a:t>
            </a:r>
          </a:p>
          <a:p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транспортировки детей-инвалидов.</a:t>
            </a:r>
          </a:p>
          <a:p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Имеются легковые автомобили для выезда </a:t>
            </a:r>
          </a:p>
          <a:p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программистов по месту жительства </a:t>
            </a:r>
          </a:p>
          <a:p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обучающихся.</a:t>
            </a:r>
          </a:p>
          <a:p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Итого: 7 автобусов, 7 автомобилей.</a:t>
            </a:r>
            <a:endParaRPr lang="ru-RU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9853889"/>
              </p:ext>
            </p:extLst>
          </p:nvPr>
        </p:nvGraphicFramePr>
        <p:xfrm>
          <a:off x="539552" y="87474"/>
          <a:ext cx="6696744" cy="4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67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Транспортное обеспечение РЦДО</a:t>
                      </a:r>
                      <a:endParaRPr lang="ru-RU" sz="21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62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33468"/>
            <a:ext cx="8229600" cy="857250"/>
          </a:xfrm>
        </p:spPr>
        <p:txBody>
          <a:bodyPr>
            <a:normAutofit/>
          </a:bodyPr>
          <a:lstStyle/>
          <a:p>
            <a:endParaRPr lang="ru-RU" dirty="0">
              <a:latin typeface="Book Antiqua" pitchFamily="18" charset="0"/>
            </a:endParaRPr>
          </a:p>
        </p:txBody>
      </p:sp>
      <p:sp>
        <p:nvSpPr>
          <p:cNvPr id="4" name="Управляющая кнопка: домой 3">
            <a:hlinkClick r:id="" action="ppaction://hlinkshowjump?jump=firstslide" highlightClick="1"/>
          </p:cNvPr>
          <p:cNvSpPr/>
          <p:nvPr/>
        </p:nvSpPr>
        <p:spPr>
          <a:xfrm>
            <a:off x="8676456" y="4785996"/>
            <a:ext cx="432048" cy="324036"/>
          </a:xfrm>
          <a:prstGeom prst="actionButtonHo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053239539"/>
              </p:ext>
            </p:extLst>
          </p:nvPr>
        </p:nvGraphicFramePr>
        <p:xfrm>
          <a:off x="1547664" y="1387306"/>
          <a:ext cx="6487939" cy="21645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000364" y="101797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Средний балл на ГИА</a:t>
            </a:r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79712" y="3635027"/>
            <a:ext cx="7992888" cy="138499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 год –  2 аттестата с отличием об основном общем образовании;</a:t>
            </a:r>
          </a:p>
          <a:p>
            <a:r>
              <a:rPr lang="ru-RU" sz="1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1 аттестат с отличием о среднем общем образовании и</a:t>
            </a:r>
          </a:p>
          <a:p>
            <a:r>
              <a:rPr lang="ru-RU" sz="1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медаль «За успехи в обучении»;</a:t>
            </a:r>
          </a:p>
          <a:p>
            <a:r>
              <a:rPr lang="ru-RU" sz="1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год – 2 аттестата с отличием об основном общем образовании;</a:t>
            </a:r>
          </a:p>
          <a:p>
            <a:r>
              <a:rPr lang="ru-RU" sz="1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год – 1 аттестат особого образца об основном общем образовании;</a:t>
            </a:r>
          </a:p>
          <a:p>
            <a:r>
              <a:rPr lang="ru-RU" sz="1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год – 1 аттестат с отличием об основном общем образовании;</a:t>
            </a:r>
          </a:p>
          <a:p>
            <a:r>
              <a:rPr lang="ru-RU" sz="1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1 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аттестат с отличием о среднем общем </a:t>
            </a:r>
            <a:r>
              <a:rPr lang="ru-RU" sz="1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образовании. 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3637740"/>
              </p:ext>
            </p:extLst>
          </p:nvPr>
        </p:nvGraphicFramePr>
        <p:xfrm>
          <a:off x="971600" y="195486"/>
          <a:ext cx="6408712" cy="708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87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708660"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Результаты прохождения итоговой</a:t>
                      </a:r>
                      <a:endParaRPr lang="en-US" sz="21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2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аттестации РЦДО</a:t>
                      </a:r>
                    </a:p>
                  </a:txBody>
                  <a:tcPr marT="34290" marB="3429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97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19036077"/>
              </p:ext>
            </p:extLst>
          </p:nvPr>
        </p:nvGraphicFramePr>
        <p:xfrm>
          <a:off x="467544" y="687617"/>
          <a:ext cx="7272808" cy="4176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8820472" y="4840002"/>
            <a:ext cx="323528" cy="303498"/>
          </a:xfrm>
          <a:prstGeom prst="actionButtonHo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3142746"/>
              </p:ext>
            </p:extLst>
          </p:nvPr>
        </p:nvGraphicFramePr>
        <p:xfrm>
          <a:off x="467544" y="123478"/>
          <a:ext cx="7128792" cy="4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287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Нозология обучающихся</a:t>
                      </a:r>
                    </a:p>
                  </a:txBody>
                  <a:tcPr marT="34290" marB="3429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58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Управляющая кнопка: домой 3">
            <a:hlinkClick r:id="" action="ppaction://hlinkshowjump?jump=firstslide" highlightClick="1"/>
          </p:cNvPr>
          <p:cNvSpPr/>
          <p:nvPr/>
        </p:nvSpPr>
        <p:spPr>
          <a:xfrm>
            <a:off x="8604448" y="4731990"/>
            <a:ext cx="504056" cy="378042"/>
          </a:xfrm>
          <a:prstGeom prst="actionButtonHo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4094478829"/>
              </p:ext>
            </p:extLst>
          </p:nvPr>
        </p:nvGraphicFramePr>
        <p:xfrm>
          <a:off x="539552" y="1923678"/>
          <a:ext cx="3744416" cy="26462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521586343"/>
              </p:ext>
            </p:extLst>
          </p:nvPr>
        </p:nvGraphicFramePr>
        <p:xfrm>
          <a:off x="4514453" y="1923678"/>
          <a:ext cx="4392488" cy="26462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27584" y="991638"/>
            <a:ext cx="36724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учителей, имеющих специальное коррекционное образование</a:t>
            </a:r>
            <a:endParaRPr lang="ru-RU" sz="1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60032" y="991204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Квалификация педагогического состава</a:t>
            </a:r>
            <a:endParaRPr lang="ru-RU" sz="1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2852779"/>
              </p:ext>
            </p:extLst>
          </p:nvPr>
        </p:nvGraphicFramePr>
        <p:xfrm>
          <a:off x="899592" y="303498"/>
          <a:ext cx="6624736" cy="4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247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Кадровое обеспечение</a:t>
                      </a:r>
                    </a:p>
                  </a:txBody>
                  <a:tcPr marT="34290" marB="3429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42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67544" y="141480"/>
            <a:ext cx="8229600" cy="540060"/>
          </a:xfrm>
        </p:spPr>
        <p:txBody>
          <a:bodyPr>
            <a:normAutofit/>
          </a:bodyPr>
          <a:lstStyle/>
          <a:p>
            <a:endParaRPr lang="ru-RU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Управляющая кнопка: домой 3">
            <a:hlinkClick r:id="" action="ppaction://hlinkshowjump?jump=firstslide" highlightClick="1"/>
          </p:cNvPr>
          <p:cNvSpPr/>
          <p:nvPr/>
        </p:nvSpPr>
        <p:spPr>
          <a:xfrm>
            <a:off x="8676456" y="4677984"/>
            <a:ext cx="432048" cy="432048"/>
          </a:xfrm>
          <a:prstGeom prst="actionButtonHo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92080" y="746827"/>
            <a:ext cx="3312368" cy="364715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Приобретаемые специальности нашими выпускниками: </a:t>
            </a:r>
          </a:p>
          <a:p>
            <a:pPr>
              <a:buFontTx/>
              <a:buChar char="-"/>
            </a:pPr>
            <a:r>
              <a:rPr lang="ru-RU" sz="11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Бухгалтер</a:t>
            </a:r>
            <a:endParaRPr lang="ru-RU" sz="11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ru-RU" sz="11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Повар</a:t>
            </a:r>
          </a:p>
          <a:p>
            <a:pPr>
              <a:buFontTx/>
              <a:buChar char="-"/>
            </a:pPr>
            <a:r>
              <a:rPr lang="ru-RU" sz="11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Повар-кондитер</a:t>
            </a:r>
          </a:p>
          <a:p>
            <a:pPr>
              <a:buFontTx/>
              <a:buChar char="-"/>
            </a:pPr>
            <a:r>
              <a:rPr lang="ru-RU" sz="11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Столяр</a:t>
            </a:r>
          </a:p>
          <a:p>
            <a:r>
              <a:rPr lang="ru-RU" sz="11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Плотник</a:t>
            </a:r>
          </a:p>
          <a:p>
            <a:r>
              <a:rPr lang="ru-RU" sz="11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Автомеханик</a:t>
            </a:r>
          </a:p>
          <a:p>
            <a:r>
              <a:rPr lang="ru-RU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Пчеловод</a:t>
            </a:r>
          </a:p>
          <a:p>
            <a:r>
              <a:rPr lang="ru-RU" sz="11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Библиотекарь</a:t>
            </a:r>
          </a:p>
          <a:p>
            <a:r>
              <a:rPr lang="ru-RU" sz="11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Сестринское дело</a:t>
            </a:r>
          </a:p>
          <a:p>
            <a:r>
              <a:rPr lang="ru-RU" sz="11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Механизатор</a:t>
            </a:r>
          </a:p>
          <a:p>
            <a:r>
              <a:rPr lang="ru-RU" sz="11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Программист</a:t>
            </a:r>
          </a:p>
          <a:p>
            <a:r>
              <a:rPr lang="ru-RU" sz="11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Врач</a:t>
            </a:r>
          </a:p>
          <a:p>
            <a:r>
              <a:rPr lang="ru-RU" sz="11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Учитель</a:t>
            </a:r>
          </a:p>
          <a:p>
            <a:r>
              <a:rPr lang="ru-RU" sz="11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Дизайнер</a:t>
            </a:r>
          </a:p>
          <a:p>
            <a:pPr>
              <a:buFontTx/>
              <a:buChar char="-"/>
            </a:pPr>
            <a:r>
              <a:rPr lang="ru-RU" sz="11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Юрист</a:t>
            </a:r>
          </a:p>
          <a:p>
            <a:pPr>
              <a:buFontTx/>
              <a:buChar char="-"/>
            </a:pPr>
            <a:r>
              <a:rPr lang="ru-RU" sz="11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Медицинский массаж</a:t>
            </a:r>
          </a:p>
          <a:p>
            <a:pPr>
              <a:buFontTx/>
              <a:buChar char="-"/>
            </a:pPr>
            <a:r>
              <a:rPr lang="ru-RU" sz="11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Мастер по обработке цифровой информации</a:t>
            </a:r>
          </a:p>
          <a:p>
            <a:pPr>
              <a:buFontTx/>
              <a:buChar char="-"/>
            </a:pPr>
            <a:r>
              <a:rPr lang="ru-RU" sz="11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Переводчик</a:t>
            </a:r>
            <a:endParaRPr lang="ru-RU" sz="11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735546"/>
            <a:ext cx="4536504" cy="4324261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1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Учреждения,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11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которых обучаются выпускники 2017-2018  учебного года:  </a:t>
            </a:r>
          </a:p>
          <a:p>
            <a:pPr lvl="0">
              <a:spcBef>
                <a:spcPct val="0"/>
              </a:spcBef>
            </a:pPr>
            <a:r>
              <a:rPr lang="ru-RU" sz="11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Московский государственный гуманитарно-экономический университет</a:t>
            </a:r>
          </a:p>
          <a:p>
            <a:pPr lvl="0">
              <a:spcBef>
                <a:spcPct val="0"/>
              </a:spcBef>
            </a:pPr>
            <a:r>
              <a:rPr lang="ru-RU" sz="11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МПГУ - Московский педагогический государственный университет</a:t>
            </a:r>
          </a:p>
          <a:p>
            <a:pPr lvl="0">
              <a:spcBef>
                <a:spcPct val="0"/>
              </a:spcBef>
            </a:pPr>
            <a:r>
              <a:rPr lang="ru-RU" sz="11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Башкирский государственный университет</a:t>
            </a:r>
          </a:p>
          <a:p>
            <a:pPr lvl="0">
              <a:spcBef>
                <a:spcPct val="0"/>
              </a:spcBef>
              <a:buFontTx/>
              <a:buChar char="-"/>
            </a:pPr>
            <a:r>
              <a:rPr lang="ru-RU" sz="11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Ижевская государственная медицинская академия</a:t>
            </a:r>
          </a:p>
          <a:p>
            <a:pPr lvl="0">
              <a:spcBef>
                <a:spcPct val="0"/>
              </a:spcBef>
              <a:buFontTx/>
              <a:buChar char="-"/>
            </a:pPr>
            <a:r>
              <a:rPr lang="ru-RU" sz="11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Московский финансово-промышленный институт «Синергия»</a:t>
            </a:r>
          </a:p>
          <a:p>
            <a:pPr lvl="0">
              <a:spcBef>
                <a:spcPct val="0"/>
              </a:spcBef>
              <a:buFontTx/>
              <a:buChar char="-"/>
            </a:pPr>
            <a:r>
              <a:rPr lang="ru-RU" sz="11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Первый Санкт-Петербургский государственный медицинский университет им. акад. И.П. Павлова.</a:t>
            </a:r>
          </a:p>
          <a:p>
            <a:pPr lvl="0">
              <a:spcBef>
                <a:spcPct val="0"/>
              </a:spcBef>
              <a:buFontTx/>
              <a:buChar char="-"/>
            </a:pPr>
            <a:r>
              <a:rPr lang="ru-RU" sz="11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ГАПОУ </a:t>
            </a:r>
            <a:r>
              <a:rPr lang="ru-RU" sz="11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Нефтекамский</a:t>
            </a:r>
            <a:r>
              <a:rPr lang="ru-RU" sz="11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нефтяной колледж</a:t>
            </a:r>
          </a:p>
          <a:p>
            <a:pPr lvl="0">
              <a:spcBef>
                <a:spcPct val="0"/>
              </a:spcBef>
              <a:defRPr/>
            </a:pPr>
            <a:r>
              <a:rPr lang="ru-RU" sz="11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Профессиональный колледж №91 г. </a:t>
            </a:r>
            <a:r>
              <a:rPr lang="ru-RU" sz="11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Нефтекамск</a:t>
            </a:r>
            <a:r>
              <a:rPr lang="ru-RU" sz="11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>
              <a:spcBef>
                <a:spcPct val="0"/>
              </a:spcBef>
            </a:pPr>
            <a:r>
              <a:rPr lang="ru-RU" sz="11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-Уфимский художественно-гуманитарный колледж</a:t>
            </a:r>
          </a:p>
          <a:p>
            <a:pPr lvl="0">
              <a:spcBef>
                <a:spcPct val="0"/>
              </a:spcBef>
              <a:defRPr/>
            </a:pPr>
            <a:r>
              <a:rPr lang="ru-RU" sz="11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Уфимский профессиональный колледж им.Героя Советского Союза Султана </a:t>
            </a:r>
            <a:r>
              <a:rPr lang="ru-RU" sz="11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Бикеева</a:t>
            </a:r>
            <a:endParaRPr lang="ru-RU" sz="11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ct val="0"/>
              </a:spcBef>
              <a:defRPr/>
            </a:pPr>
            <a:r>
              <a:rPr lang="ru-RU" sz="11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1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Дуванский</a:t>
            </a:r>
            <a:r>
              <a:rPr lang="ru-RU" sz="11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аграрный техникум</a:t>
            </a:r>
          </a:p>
          <a:p>
            <a:pPr lvl="0">
              <a:spcBef>
                <a:spcPct val="0"/>
              </a:spcBef>
              <a:defRPr/>
            </a:pPr>
            <a:r>
              <a:rPr lang="ru-RU" sz="11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Башкирский экономико-юридический техникум</a:t>
            </a:r>
          </a:p>
          <a:p>
            <a:pPr lvl="0">
              <a:spcBef>
                <a:spcPct val="0"/>
              </a:spcBef>
            </a:pPr>
            <a:r>
              <a:rPr lang="ru-RU" sz="11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ГБПОУ Уфимский колледж индустрии питания и сервиса</a:t>
            </a:r>
          </a:p>
          <a:p>
            <a:pPr lvl="0">
              <a:spcBef>
                <a:spcPct val="0"/>
              </a:spcBef>
              <a:buFontTx/>
              <a:buChar char="-"/>
            </a:pPr>
            <a:r>
              <a:rPr lang="ru-RU" sz="11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ГАПОУ РБ "</a:t>
            </a:r>
            <a:r>
              <a:rPr lang="ru-RU" sz="11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Салаватский</a:t>
            </a:r>
            <a:r>
              <a:rPr lang="ru-RU" sz="11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медицинский колледж</a:t>
            </a:r>
            <a:r>
              <a:rPr lang="en-US" sz="11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ru-RU" sz="11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ct val="0"/>
              </a:spcBef>
              <a:buFontTx/>
              <a:buChar char="-"/>
            </a:pPr>
            <a:r>
              <a:rPr lang="ru-RU" sz="11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ГАПОУ </a:t>
            </a:r>
            <a:r>
              <a:rPr lang="ru-RU" sz="11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Салаватский</a:t>
            </a:r>
            <a:r>
              <a:rPr lang="ru-RU" sz="11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колледж образования и </a:t>
            </a:r>
            <a:r>
              <a:rPr lang="ru-RU" sz="11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профессионалных</a:t>
            </a:r>
            <a:r>
              <a:rPr lang="ru-RU" sz="11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технологий</a:t>
            </a:r>
          </a:p>
          <a:p>
            <a:pPr lvl="0">
              <a:spcBef>
                <a:spcPct val="0"/>
              </a:spcBef>
              <a:buFontTx/>
              <a:buChar char="-"/>
            </a:pPr>
            <a:r>
              <a:rPr lang="ru-RU" sz="11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ГАПОУ РБ «Уфимский медицинский колледж»</a:t>
            </a:r>
          </a:p>
          <a:p>
            <a:pPr lvl="0">
              <a:spcBef>
                <a:spcPct val="0"/>
              </a:spcBef>
              <a:buFontTx/>
              <a:buChar char="-"/>
            </a:pPr>
            <a:r>
              <a:rPr lang="ru-RU" sz="11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ГАПОУ </a:t>
            </a:r>
            <a:r>
              <a:rPr lang="ru-RU" sz="11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Кумертауский</a:t>
            </a:r>
            <a:r>
              <a:rPr lang="ru-RU" sz="11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горный колледж 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4604686"/>
              </p:ext>
            </p:extLst>
          </p:nvPr>
        </p:nvGraphicFramePr>
        <p:xfrm>
          <a:off x="683568" y="141480"/>
          <a:ext cx="6840760" cy="4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407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Наши выпускники</a:t>
                      </a:r>
                    </a:p>
                  </a:txBody>
                  <a:tcPr marT="34290" marB="3429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90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67544" y="141480"/>
            <a:ext cx="8229600" cy="540060"/>
          </a:xfrm>
        </p:spPr>
        <p:txBody>
          <a:bodyPr>
            <a:normAutofit/>
          </a:bodyPr>
          <a:lstStyle/>
          <a:p>
            <a:endParaRPr lang="ru-RU" sz="2800" dirty="0">
              <a:latin typeface="Book Antiqua" pitchFamily="18" charset="0"/>
            </a:endParaRPr>
          </a:p>
        </p:txBody>
      </p:sp>
      <p:sp>
        <p:nvSpPr>
          <p:cNvPr id="4" name="Управляющая кнопка: домой 3">
            <a:hlinkClick r:id="" action="ppaction://hlinkshowjump?jump=firstslide" highlightClick="1"/>
          </p:cNvPr>
          <p:cNvSpPr/>
          <p:nvPr/>
        </p:nvSpPr>
        <p:spPr>
          <a:xfrm>
            <a:off x="8676456" y="4677984"/>
            <a:ext cx="432048" cy="432048"/>
          </a:xfrm>
          <a:prstGeom prst="actionButtonHo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9166283"/>
              </p:ext>
            </p:extLst>
          </p:nvPr>
        </p:nvGraphicFramePr>
        <p:xfrm>
          <a:off x="395536" y="141480"/>
          <a:ext cx="6984776" cy="4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8477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latin typeface="Book Antiqua" pitchFamily="18" charset="0"/>
                        </a:rPr>
                        <a:t>Наши выпускники</a:t>
                      </a:r>
                      <a:endParaRPr lang="ru-RU" sz="2100" dirty="0" smtClean="0"/>
                    </a:p>
                  </a:txBody>
                  <a:tcPr marT="34290" marB="3429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7" name="Рисунок 6" descr="Первой медалью «За успехи в обучении» в истории Стерлитамакского ЦДО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20312" y="1232288"/>
            <a:ext cx="1260000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Овал 7"/>
          <p:cNvSpPr/>
          <p:nvPr/>
        </p:nvSpPr>
        <p:spPr>
          <a:xfrm>
            <a:off x="251520" y="681540"/>
            <a:ext cx="3950592" cy="8100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258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Овал 11"/>
          <p:cNvSpPr>
            <a:spLocks noChangeAspect="1"/>
          </p:cNvSpPr>
          <p:nvPr/>
        </p:nvSpPr>
        <p:spPr>
          <a:xfrm>
            <a:off x="3059832" y="1520412"/>
            <a:ext cx="1440160" cy="945000"/>
          </a:xfrm>
          <a:prstGeom prst="ellipse">
            <a:avLst/>
          </a:prstGeom>
          <a:solidFill>
            <a:srgbClr val="FFCC66"/>
          </a:solidFill>
          <a:ln>
            <a:solidFill>
              <a:srgbClr val="FFCC66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Медалисты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3" name="Овал 12"/>
          <p:cNvSpPr>
            <a:spLocks noChangeAspect="1"/>
          </p:cNvSpPr>
          <p:nvPr/>
        </p:nvSpPr>
        <p:spPr>
          <a:xfrm>
            <a:off x="4032080" y="789552"/>
            <a:ext cx="1440160" cy="945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Аттестат с отличием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Овал 13"/>
          <p:cNvSpPr>
            <a:spLocks noChangeAspect="1"/>
          </p:cNvSpPr>
          <p:nvPr/>
        </p:nvSpPr>
        <p:spPr>
          <a:xfrm>
            <a:off x="1619672" y="1628424"/>
            <a:ext cx="1440160" cy="9450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Студенты ВУЗов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Овал 14"/>
          <p:cNvSpPr>
            <a:spLocks noChangeAspect="1"/>
          </p:cNvSpPr>
          <p:nvPr/>
        </p:nvSpPr>
        <p:spPr>
          <a:xfrm>
            <a:off x="179512" y="1520412"/>
            <a:ext cx="1260000" cy="945000"/>
          </a:xfrm>
          <a:prstGeom prst="ellipse">
            <a:avLst/>
          </a:prstGeom>
          <a:solidFill>
            <a:srgbClr val="11BB76"/>
          </a:solidFill>
          <a:ln>
            <a:solidFill>
              <a:srgbClr val="11BB76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Студенты </a:t>
            </a:r>
            <a:r>
              <a:rPr lang="ru-RU" sz="11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ССУЗов</a:t>
            </a:r>
            <a:endParaRPr lang="ru-RU" sz="11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96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 descr="C:\Users\Ученик\Desktop\Новая папка\фото\A_YP94rsz_c.jpg"/>
          <p:cNvPicPr>
            <a:picLocks noChangeAspect="1" noChangeArrowheads="1"/>
          </p:cNvPicPr>
          <p:nvPr/>
        </p:nvPicPr>
        <p:blipFill>
          <a:blip r:embed="rId3" cstate="print"/>
          <a:srcRect l="2857" t="3709" r="14276" b="18299"/>
          <a:stretch>
            <a:fillRect/>
          </a:stretch>
        </p:blipFill>
        <p:spPr bwMode="auto">
          <a:xfrm>
            <a:off x="7596336" y="771550"/>
            <a:ext cx="1216974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 descr="Первый выпску в Огнях Уфы.jpg"/>
          <p:cNvPicPr>
            <a:picLocks noChangeAspect="1"/>
          </p:cNvPicPr>
          <p:nvPr/>
        </p:nvPicPr>
        <p:blipFill>
          <a:blip r:embed="rId4" cstate="print"/>
          <a:srcRect b="14880"/>
          <a:stretch>
            <a:fillRect/>
          </a:stretch>
        </p:blipFill>
        <p:spPr>
          <a:xfrm>
            <a:off x="5004048" y="3086795"/>
            <a:ext cx="3707936" cy="19332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TextBox 17"/>
          <p:cNvSpPr txBox="1"/>
          <p:nvPr/>
        </p:nvSpPr>
        <p:spPr>
          <a:xfrm>
            <a:off x="683568" y="2949792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ВУЗы:    Москва – 9</a:t>
            </a:r>
            <a:endParaRPr lang="ru-RU" sz="1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9692" y="3435846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Уфа – 19 </a:t>
            </a:r>
            <a:endParaRPr lang="ru-RU" sz="1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11260" y="3651870"/>
            <a:ext cx="11516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Казань – 4 </a:t>
            </a:r>
            <a:endParaRPr lang="ru-RU" sz="1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62972" y="4515966"/>
            <a:ext cx="17530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Магнитогорск – 1 </a:t>
            </a:r>
            <a:endParaRPr lang="ru-RU" sz="1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75499" y="3219822"/>
            <a:ext cx="20231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Санкт-Петербург – 3 </a:t>
            </a:r>
            <a:endParaRPr lang="ru-RU" sz="1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83768" y="4083918"/>
            <a:ext cx="14602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Волгоград – 1 </a:t>
            </a:r>
            <a:endParaRPr lang="ru-RU" sz="1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99792" y="4299942"/>
            <a:ext cx="1495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Челябинск – 1 </a:t>
            </a:r>
            <a:endParaRPr lang="ru-RU" sz="1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29284" y="3867894"/>
            <a:ext cx="13789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Оренбург – 1 </a:t>
            </a:r>
            <a:endParaRPr lang="ru-RU" sz="1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3" descr="C:\Users\Ученик\Desktop\Новая папка\фото\QDEKXRyqjv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315120"/>
            <a:ext cx="1260000" cy="16867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81" y="51670"/>
            <a:ext cx="12948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37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6757</Words>
  <Application>Microsoft Office PowerPoint</Application>
  <PresentationFormat>Экран (16:9)</PresentationFormat>
  <Paragraphs>1151</Paragraphs>
  <Slides>202</Slides>
  <Notes>8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202</vt:i4>
      </vt:variant>
    </vt:vector>
  </HeadingPairs>
  <TitlesOfParts>
    <vt:vector size="214" baseType="lpstr">
      <vt:lpstr>MS PGothic</vt:lpstr>
      <vt:lpstr>SimSun</vt:lpstr>
      <vt:lpstr>Aharoni</vt:lpstr>
      <vt:lpstr>Arial</vt:lpstr>
      <vt:lpstr>Arial Black</vt:lpstr>
      <vt:lpstr>Book Antiqua</vt:lpstr>
      <vt:lpstr>Calibri</vt:lpstr>
      <vt:lpstr>Cambria Math</vt:lpstr>
      <vt:lpstr>Symbol</vt:lpstr>
      <vt:lpstr>Times New Roman</vt:lpstr>
      <vt:lpstr>Wingdings</vt:lpstr>
      <vt:lpstr>Тема Office</vt:lpstr>
      <vt:lpstr>Презентация PowerPoint</vt:lpstr>
      <vt:lpstr>Презентация PowerPoint</vt:lpstr>
      <vt:lpstr>Инклюзивное образование</vt:lpstr>
      <vt:lpstr>Инклюзия - это трансформация самой школы</vt:lpstr>
      <vt:lpstr>Презентация PowerPoint</vt:lpstr>
      <vt:lpstr>КРИТЕРИИ ДОСТУПНОСТИ ШКОЛЫ</vt:lpstr>
      <vt:lpstr>Доступность – в открытости друг другу</vt:lpstr>
      <vt:lpstr>Презентация PowerPoint</vt:lpstr>
      <vt:lpstr>Презентация PowerPoint</vt:lpstr>
      <vt:lpstr>Школа для всех</vt:lpstr>
      <vt:lpstr>Презентация PowerPoint</vt:lpstr>
      <vt:lpstr>Поддержка </vt:lpstr>
      <vt:lpstr>Презентация PowerPoint</vt:lpstr>
      <vt:lpstr>?</vt:lpstr>
      <vt:lpstr>?</vt:lpstr>
      <vt:lpstr>Презентация PowerPoint</vt:lpstr>
      <vt:lpstr>Управление ОО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Приказ Министерства образования и науки  Российской Федерации от 20.09.2013 №1082  «Об утверждении положения о психолого-медико-педагогической комиссии»</vt:lpstr>
      <vt:lpstr>Презентация PowerPoint</vt:lpstr>
      <vt:lpstr> Структура обращений на ГКУ РПМПК (в 2017-2018 уч.г.)</vt:lpstr>
      <vt:lpstr>Кадровый состав ГКУ РПМПК  Республики Башкортостан</vt:lpstr>
      <vt:lpstr>Кадровый состав ГКУ РПМПК  Республики Башкортостан</vt:lpstr>
      <vt:lpstr>Специальные условия для получения образования обучающимися с ОВЗ</vt:lpstr>
      <vt:lpstr>Родители (законные представители) могут: </vt:lpstr>
      <vt:lpstr>Структура заключения ПМПК</vt:lpstr>
      <vt:lpstr>Заключение ПМПК </vt:lpstr>
      <vt:lpstr>Заключение ПМПК</vt:lpstr>
      <vt:lpstr>Заключение ПМПК</vt:lpstr>
      <vt:lpstr>Заключение ПМПК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РЦДО способствует успешной адаптации учащихся и выпускников в современное общество, максимально раскрыв их возможности.  Важно то, чтобы каждый ребенок был нужным обществу. Необходимым аспектом для социализации детей является развитие у них навыков коммуникации.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направления реализации инклюзивного образования  в колледжах</vt:lpstr>
      <vt:lpstr>Проект «Беби-Абилимпикс»</vt:lpstr>
      <vt:lpstr>Компетенция  «Поварское дело»</vt:lpstr>
      <vt:lpstr> </vt:lpstr>
      <vt:lpstr>Презентация PowerPoint</vt:lpstr>
      <vt:lpstr>Презентация PowerPoint</vt:lpstr>
      <vt:lpstr>Презентация PowerPoint</vt:lpstr>
      <vt:lpstr>Абилимпикс рФ</vt:lpstr>
      <vt:lpstr>Презентация PowerPoint</vt:lpstr>
      <vt:lpstr>Презентация PowerPoint</vt:lpstr>
      <vt:lpstr>Информация об образовательных организациях,  принявших участие в IV Национальном чемпионате по профессиональному мастерству среди людей с инвалидностью и ограниченными возможностями здоровья «Абилимпикс»</vt:lpstr>
      <vt:lpstr>Информация об образовательных организациях,  предоставивших заявки на участие в V региональном отборочном этапе Национального чемпионата по профессиональному мастерству среди людей с инвалидностью и ограниченными возможностями здоровья «Абилимпикс»</vt:lpstr>
      <vt:lpstr>Информация об образовательных организациях,  предоставивших заявки на участие в V региональном отборочном этапе Национального чемпионата по профессиональному мастерству среди людей с инвалидностью и ограниченными возможностями здоровья «Абилимпикс»</vt:lpstr>
      <vt:lpstr>Ресурсный учебно-методический центр по обучению инвалидов и лиц с ограниченными возможностями здоровья в системе среднего профессионального образования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ОСОБЕННОСТИ РАЗВТИЯ ДЕТЕЙ С НАРУШЕНИЯМИ  ОПОРНО-ДВИГАТЕЛЬНОГО АППАРАТА</vt:lpstr>
      <vt:lpstr>Общие особенности развития детей  с нарушениями опорно-двигательного аппарата</vt:lpstr>
      <vt:lpstr>Общие особенности развития детей  с нарушениями опорно-двигательного аппарата</vt:lpstr>
      <vt:lpstr>Особые образовательные потребности у детей   с нарушениями опорно-двигательного аппарата</vt:lpstr>
      <vt:lpstr>Особые образовательные потребности у детей    с нарушениями опорно-двигательного аппарата</vt:lpstr>
      <vt:lpstr>Особенности организации пространства  при обучении  детей с НОДА</vt:lpstr>
      <vt:lpstr>Особенности организации пространства  при обучении  детей с НОДА</vt:lpstr>
      <vt:lpstr>Особенности организации пространства  при обучении  детей с НОДА</vt:lpstr>
      <vt:lpstr>Особенности организации пространства  при обучении  детей с НОДА Средства передвижения </vt:lpstr>
      <vt:lpstr>Особенности организации пространства  при обучении  детей с НОДА</vt:lpstr>
      <vt:lpstr>Особенности организации пространства  при обучении  детей с НОДА</vt:lpstr>
      <vt:lpstr>Особенности организации пространства  при обучении  детей с НОДА</vt:lpstr>
      <vt:lpstr>Особенности организации пространства  при обучении  детей с НОДА</vt:lpstr>
      <vt:lpstr>Особенности организации пространства  при обучении  детей с НОДА</vt:lpstr>
      <vt:lpstr>Особенности организации пространства  при обучении  детей с НОДА</vt:lpstr>
      <vt:lpstr>Специальные условия обучения детей с НОДА</vt:lpstr>
      <vt:lpstr>Специальные условия обучения детей с НОДА</vt:lpstr>
      <vt:lpstr>Специальные условия обучения детей с НОДА</vt:lpstr>
      <vt:lpstr>Использование специальных методов,  приемов и средств обучения</vt:lpstr>
      <vt:lpstr>Принципы организации коррекционно-развивающего обучения детей с НОДА</vt:lpstr>
      <vt:lpstr>Принципы организации коррекционно-развивающего обучения детей с НОДА</vt:lpstr>
      <vt:lpstr>Принципы организации коррекционно-развивающего обучения детей с НОДА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Проект создания реабилитационного и образовательного центров на базе санаторно-оздоровительного лагеря «Салют»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Учебные кабинеты /1-4 классы/</vt:lpstr>
      <vt:lpstr>Учебные кабинеты /5-12 классы/</vt:lpstr>
      <vt:lpstr>Мастерские для профобучения 11-12 классы</vt:lpstr>
      <vt:lpstr>Спортивный зал</vt:lpstr>
      <vt:lpstr>Столовая</vt:lpstr>
      <vt:lpstr>Помещения для ГБОУ Республиканский центр дистанционного образования детей инвалидов</vt:lpstr>
      <vt:lpstr>Кабинеты АУП</vt:lpstr>
      <vt:lpstr>ГКУ Республиканская психолого-медико-педагогическая комиссия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Мусина Элиза Рашитовна</dc:creator>
  <cp:lastModifiedBy>Ректор</cp:lastModifiedBy>
  <cp:revision>45</cp:revision>
  <dcterms:created xsi:type="dcterms:W3CDTF">2019-01-28T07:19:05Z</dcterms:created>
  <dcterms:modified xsi:type="dcterms:W3CDTF">2019-02-01T05:15:08Z</dcterms:modified>
</cp:coreProperties>
</file>