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charts/chart3.xml" ContentType="application/vnd.openxmlformats-officedocument.drawingml.char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charts/chart6.xml" ContentType="application/vnd.openxmlformats-officedocument.drawingml.chart+xml"/>
  <Override PartName="/ppt/diagrams/colors7.xml" ContentType="application/vnd.openxmlformats-officedocument.drawingml.diagramColors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125"/>
  </p:notesMasterIdLst>
  <p:sldIdLst>
    <p:sldId id="256" r:id="rId2"/>
    <p:sldId id="777" r:id="rId3"/>
    <p:sldId id="757" r:id="rId4"/>
    <p:sldId id="756" r:id="rId5"/>
    <p:sldId id="663" r:id="rId6"/>
    <p:sldId id="779" r:id="rId7"/>
    <p:sldId id="780" r:id="rId8"/>
    <p:sldId id="781" r:id="rId9"/>
    <p:sldId id="782" r:id="rId10"/>
    <p:sldId id="783" r:id="rId11"/>
    <p:sldId id="784" r:id="rId12"/>
    <p:sldId id="785" r:id="rId13"/>
    <p:sldId id="786" r:id="rId14"/>
    <p:sldId id="787" r:id="rId15"/>
    <p:sldId id="788" r:id="rId16"/>
    <p:sldId id="789" r:id="rId17"/>
    <p:sldId id="790" r:id="rId18"/>
    <p:sldId id="791" r:id="rId19"/>
    <p:sldId id="792" r:id="rId20"/>
    <p:sldId id="793" r:id="rId21"/>
    <p:sldId id="794" r:id="rId22"/>
    <p:sldId id="795" r:id="rId23"/>
    <p:sldId id="759" r:id="rId24"/>
    <p:sldId id="651" r:id="rId25"/>
    <p:sldId id="652" r:id="rId26"/>
    <p:sldId id="683" r:id="rId27"/>
    <p:sldId id="684" r:id="rId28"/>
    <p:sldId id="760" r:id="rId29"/>
    <p:sldId id="653" r:id="rId30"/>
    <p:sldId id="685" r:id="rId31"/>
    <p:sldId id="686" r:id="rId32"/>
    <p:sldId id="687" r:id="rId33"/>
    <p:sldId id="688" r:id="rId34"/>
    <p:sldId id="689" r:id="rId35"/>
    <p:sldId id="690" r:id="rId36"/>
    <p:sldId id="691" r:id="rId37"/>
    <p:sldId id="692" r:id="rId38"/>
    <p:sldId id="693" r:id="rId39"/>
    <p:sldId id="761" r:id="rId40"/>
    <p:sldId id="655" r:id="rId41"/>
    <p:sldId id="262" r:id="rId42"/>
    <p:sldId id="764" r:id="rId43"/>
    <p:sldId id="765" r:id="rId44"/>
    <p:sldId id="766" r:id="rId45"/>
    <p:sldId id="767" r:id="rId46"/>
    <p:sldId id="768" r:id="rId47"/>
    <p:sldId id="769" r:id="rId48"/>
    <p:sldId id="770" r:id="rId49"/>
    <p:sldId id="771" r:id="rId50"/>
    <p:sldId id="772" r:id="rId51"/>
    <p:sldId id="773" r:id="rId52"/>
    <p:sldId id="774" r:id="rId53"/>
    <p:sldId id="775" r:id="rId54"/>
    <p:sldId id="776" r:id="rId55"/>
    <p:sldId id="258" r:id="rId56"/>
    <p:sldId id="706" r:id="rId57"/>
    <p:sldId id="695" r:id="rId58"/>
    <p:sldId id="696" r:id="rId59"/>
    <p:sldId id="697" r:id="rId60"/>
    <p:sldId id="698" r:id="rId61"/>
    <p:sldId id="699" r:id="rId62"/>
    <p:sldId id="700" r:id="rId63"/>
    <p:sldId id="701" r:id="rId64"/>
    <p:sldId id="702" r:id="rId65"/>
    <p:sldId id="703" r:id="rId66"/>
    <p:sldId id="704" r:id="rId67"/>
    <p:sldId id="705" r:id="rId68"/>
    <p:sldId id="656" r:id="rId69"/>
    <p:sldId id="707" r:id="rId70"/>
    <p:sldId id="709" r:id="rId71"/>
    <p:sldId id="710" r:id="rId72"/>
    <p:sldId id="711" r:id="rId73"/>
    <p:sldId id="712" r:id="rId74"/>
    <p:sldId id="713" r:id="rId75"/>
    <p:sldId id="714" r:id="rId76"/>
    <p:sldId id="715" r:id="rId77"/>
    <p:sldId id="716" r:id="rId78"/>
    <p:sldId id="717" r:id="rId79"/>
    <p:sldId id="718" r:id="rId80"/>
    <p:sldId id="719" r:id="rId81"/>
    <p:sldId id="720" r:id="rId82"/>
    <p:sldId id="721" r:id="rId83"/>
    <p:sldId id="722" r:id="rId84"/>
    <p:sldId id="723" r:id="rId85"/>
    <p:sldId id="724" r:id="rId86"/>
    <p:sldId id="725" r:id="rId87"/>
    <p:sldId id="726" r:id="rId88"/>
    <p:sldId id="658" r:id="rId89"/>
    <p:sldId id="657" r:id="rId90"/>
    <p:sldId id="660" r:id="rId91"/>
    <p:sldId id="661" r:id="rId92"/>
    <p:sldId id="727" r:id="rId93"/>
    <p:sldId id="728" r:id="rId94"/>
    <p:sldId id="729" r:id="rId95"/>
    <p:sldId id="730" r:id="rId96"/>
    <p:sldId id="731" r:id="rId97"/>
    <p:sldId id="732" r:id="rId98"/>
    <p:sldId id="733" r:id="rId99"/>
    <p:sldId id="662" r:id="rId100"/>
    <p:sldId id="659" r:id="rId101"/>
    <p:sldId id="734" r:id="rId102"/>
    <p:sldId id="735" r:id="rId103"/>
    <p:sldId id="736" r:id="rId104"/>
    <p:sldId id="737" r:id="rId105"/>
    <p:sldId id="738" r:id="rId106"/>
    <p:sldId id="739" r:id="rId107"/>
    <p:sldId id="740" r:id="rId108"/>
    <p:sldId id="741" r:id="rId109"/>
    <p:sldId id="742" r:id="rId110"/>
    <p:sldId id="743" r:id="rId111"/>
    <p:sldId id="744" r:id="rId112"/>
    <p:sldId id="745" r:id="rId113"/>
    <p:sldId id="746" r:id="rId114"/>
    <p:sldId id="747" r:id="rId115"/>
    <p:sldId id="748" r:id="rId116"/>
    <p:sldId id="749" r:id="rId117"/>
    <p:sldId id="750" r:id="rId118"/>
    <p:sldId id="751" r:id="rId119"/>
    <p:sldId id="752" r:id="rId120"/>
    <p:sldId id="753" r:id="rId121"/>
    <p:sldId id="754" r:id="rId122"/>
    <p:sldId id="758" r:id="rId123"/>
    <p:sldId id="261" r:id="rId1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egoryashin\Google%20&#1044;&#1080;&#1089;&#1082;\&#1056;&#1072;&#1073;&#1086;&#1090;&#1072;\&#1044;&#1086;&#1082;&#1091;&#1084;&#1077;&#1085;&#1090;&#1099;\&#1043;&#1088;&#1072;&#1085;&#1090;&#1099;%20&#1043;&#1083;&#1072;&#1074;&#1099;%20&#1087;&#1086;%20&#1069;&#1054;%202016\&#1054;&#1076;&#1072;&#1088;&#1077;&#1085;&#1085;&#1099;&#1077;%20&#1076;&#1077;&#1090;&#1080;\&#1040;&#1087;&#1088;&#1086;&#1073;&#1072;&#1094;&#1080;&#1103;\&#1043;&#1088;&#1072;&#1092;&#1080;&#1082;&#1080;%20&#1072;&#1087;&#1088;&#1086;&#1073;&#1072;&#1094;&#1080;&#1080;%20od.bspu.ru_&#1089;&#1082;&#1086;&#1088;&#1088;&#1077;&#1082;&#1090;&#1080;&#1088;&#1086;&#1074;&#1072;&#1085;&#1085;&#1099;&#1077;%20&#1076;&#1083;&#1103;%20&#1089;&#1090;&#1072;&#1090;&#1100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egoryashin\Google%20&#1044;&#1080;&#1089;&#1082;\&#1056;&#1072;&#1073;&#1086;&#1090;&#1072;\&#1044;&#1086;&#1082;&#1091;&#1084;&#1077;&#1085;&#1090;&#1099;\&#1043;&#1088;&#1072;&#1085;&#1090;&#1099;%20&#1043;&#1083;&#1072;&#1074;&#1099;%20&#1087;&#1086;%20&#1069;&#1054;%202016\&#1054;&#1076;&#1072;&#1088;&#1077;&#1085;&#1085;&#1099;&#1077;%20&#1076;&#1077;&#1090;&#1080;\&#1040;&#1087;&#1088;&#1086;&#1073;&#1072;&#1094;&#1080;&#1103;\&#1043;&#1088;&#1072;&#1092;&#1080;&#1082;&#1080;%20&#1072;&#1087;&#1088;&#1086;&#1073;&#1072;&#1094;&#1080;&#1080;%20od.bspu.ru_&#1089;&#1082;&#1086;&#1088;&#1088;&#1077;&#1082;&#1090;&#1080;&#1088;&#1086;&#1074;&#1072;&#1085;&#1085;&#1099;&#1077;%20&#1076;&#1083;&#1103;%20&#1089;&#1090;&#1072;&#1090;&#1100;&#108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egoryashin\Google%20&#1044;&#1080;&#1089;&#1082;\&#1056;&#1072;&#1073;&#1086;&#1090;&#1072;\&#1044;&#1086;&#1082;&#1091;&#1084;&#1077;&#1085;&#1090;&#1099;\&#1043;&#1088;&#1072;&#1085;&#1090;&#1099;%20&#1043;&#1083;&#1072;&#1074;&#1099;%20&#1087;&#1086;%20&#1069;&#1054;%202016\&#1054;&#1076;&#1072;&#1088;&#1077;&#1085;&#1085;&#1099;&#1077;%20&#1076;&#1077;&#1090;&#1080;\&#1040;&#1087;&#1088;&#1086;&#1073;&#1072;&#1094;&#1080;&#1103;\&#1043;&#1088;&#1072;&#1092;&#1080;&#1082;&#1080;%20&#1072;&#1087;&#1088;&#1086;&#1073;&#1072;&#1094;&#1080;&#1080;%20od.bspu.ru_&#1089;&#1082;&#1086;&#1088;&#1088;&#1077;&#1082;&#1090;&#1080;&#1088;&#1086;&#1074;&#1072;&#1085;&#1085;&#1099;&#1077;%20&#1076;&#1083;&#1103;%20&#1089;&#1090;&#1072;&#1090;&#1100;&#1080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anchor="ctr" anchorCtr="0"/>
          <a:lstStyle/>
          <a:p>
            <a:pPr algn="l">
              <a:defRPr sz="1400" b="0">
                <a:solidFill>
                  <a:srgbClr val="000000"/>
                </a:solidFill>
              </a:defRPr>
            </a:pPr>
            <a:r>
              <a:rPr lang="ru-RU" sz="1400" b="0" dirty="0" smtClean="0">
                <a:solidFill>
                  <a:srgbClr val="000000"/>
                </a:solidFill>
              </a:rPr>
              <a:t>Школьный этап</a:t>
            </a:r>
            <a:endParaRPr lang="ru-RU" sz="1400" b="0" dirty="0">
              <a:solidFill>
                <a:srgbClr val="000000"/>
              </a:solidFill>
            </a:endParaRPr>
          </a:p>
        </c:rich>
      </c:tx>
      <c:layout/>
      <c:overlay val="1"/>
      <c:spPr>
        <a:noFill/>
      </c:spPr>
    </c:title>
    <c:plotArea>
      <c:layout>
        <c:manualLayout>
          <c:layoutTarget val="inner"/>
          <c:xMode val="edge"/>
          <c:yMode val="edge"/>
          <c:x val="6.1937798288769802E-2"/>
          <c:y val="0.22856370841839801"/>
          <c:w val="0.89851418570985286"/>
          <c:h val="0.66422573463524615"/>
        </c:manualLayout>
      </c:layout>
      <c:lineChart>
        <c:grouping val="standard"/>
        <c:ser>
          <c:idx val="0"/>
          <c:order val="0"/>
          <c:tx>
            <c:v>Первичный срез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elete val="1"/>
          </c:dLbls>
          <c:val>
            <c:numRef>
              <c:f>'Итоговая выборка в %'!$A$3:$A$11</c:f>
              <c:numCache>
                <c:formatCode>General</c:formatCode>
                <c:ptCount val="9"/>
                <c:pt idx="0">
                  <c:v>70.268000000000001</c:v>
                </c:pt>
                <c:pt idx="1">
                  <c:v>46.264000000000003</c:v>
                </c:pt>
                <c:pt idx="2">
                  <c:v>43.569000000000003</c:v>
                </c:pt>
                <c:pt idx="3">
                  <c:v>63.529000000000003</c:v>
                </c:pt>
                <c:pt idx="4">
                  <c:v>70.474999999999994</c:v>
                </c:pt>
                <c:pt idx="5">
                  <c:v>51.875</c:v>
                </c:pt>
                <c:pt idx="6">
                  <c:v>49.274000000000001</c:v>
                </c:pt>
                <c:pt idx="7">
                  <c:v>72.34</c:v>
                </c:pt>
                <c:pt idx="8">
                  <c:v>52.667000000000002</c:v>
                </c:pt>
              </c:numCache>
            </c:numRef>
          </c:val>
        </c:ser>
        <c:ser>
          <c:idx val="1"/>
          <c:order val="1"/>
          <c:tx>
            <c:v>Контрольный срез</c:v>
          </c:tx>
          <c:marker>
            <c:spPr>
              <a:noFill/>
              <a:ln>
                <a:noFill/>
              </a:ln>
            </c:spPr>
          </c:marker>
          <c:dLbls>
            <c:delete val="1"/>
          </c:dLbls>
          <c:val>
            <c:numRef>
              <c:f>'Итоговая выборка в %_откорр'!$B$3:$B$11</c:f>
              <c:numCache>
                <c:formatCode>0.000</c:formatCode>
                <c:ptCount val="9"/>
                <c:pt idx="0">
                  <c:v>68.691111111111113</c:v>
                </c:pt>
                <c:pt idx="1">
                  <c:v>73.448000000000022</c:v>
                </c:pt>
                <c:pt idx="2">
                  <c:v>58.974285714285706</c:v>
                </c:pt>
                <c:pt idx="3" formatCode="0.0">
                  <c:v>66.900000000000006</c:v>
                </c:pt>
                <c:pt idx="4">
                  <c:v>74.012500000000003</c:v>
                </c:pt>
                <c:pt idx="5" formatCode="0.00">
                  <c:v>63.75</c:v>
                </c:pt>
                <c:pt idx="6">
                  <c:v>71.972499999999982</c:v>
                </c:pt>
                <c:pt idx="7">
                  <c:v>88.597368421052636</c:v>
                </c:pt>
                <c:pt idx="8">
                  <c:v>65.812820512820409</c:v>
                </c:pt>
              </c:numCache>
            </c:numRef>
          </c:val>
        </c:ser>
        <c:dLbls>
          <c:showVal val="1"/>
        </c:dLbls>
        <c:marker val="1"/>
        <c:axId val="50763264"/>
        <c:axId val="50765184"/>
      </c:lineChart>
      <c:catAx>
        <c:axId val="50763264"/>
        <c:scaling>
          <c:orientation val="minMax"/>
        </c:scaling>
        <c:axPos val="b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0765184"/>
        <c:crosses val="autoZero"/>
        <c:auto val="1"/>
        <c:lblAlgn val="ctr"/>
        <c:lblOffset val="100"/>
      </c:catAx>
      <c:valAx>
        <c:axId val="507651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0763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000064237710411E-2"/>
          <c:y val="0.80057353300289802"/>
          <c:w val="0.9"/>
          <c:h val="8.8770595494620755E-2"/>
        </c:manualLayout>
      </c:layout>
    </c:legend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/>
            </a:pPr>
            <a:r>
              <a:rPr lang="ru-RU" sz="1400" b="0" dirty="0" smtClean="0"/>
              <a:t>Региональный этап</a:t>
            </a:r>
            <a:endParaRPr lang="ru-RU" sz="1400" b="0" dirty="0"/>
          </a:p>
        </c:rich>
      </c:tx>
      <c:layout/>
    </c:title>
    <c:plotArea>
      <c:layout>
        <c:manualLayout>
          <c:layoutTarget val="inner"/>
          <c:xMode val="edge"/>
          <c:yMode val="edge"/>
          <c:x val="9.4057457087059343E-2"/>
          <c:y val="0.22621015165583402"/>
          <c:w val="0.87004471168671016"/>
          <c:h val="0.66499264933457225"/>
        </c:manualLayout>
      </c:layout>
      <c:lineChart>
        <c:grouping val="standard"/>
        <c:ser>
          <c:idx val="0"/>
          <c:order val="0"/>
          <c:tx>
            <c:v>Первичный срез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elete val="1"/>
          </c:dLbls>
          <c:val>
            <c:numRef>
              <c:f>'Итоговая выборка в %_откорр'!$A$21:$A$30</c:f>
              <c:numCache>
                <c:formatCode>0.000</c:formatCode>
                <c:ptCount val="10"/>
                <c:pt idx="0">
                  <c:v>59.585000000000001</c:v>
                </c:pt>
                <c:pt idx="1">
                  <c:v>18.335000000000001</c:v>
                </c:pt>
                <c:pt idx="2">
                  <c:v>13.335000000000003</c:v>
                </c:pt>
                <c:pt idx="3">
                  <c:v>65.666666666666671</c:v>
                </c:pt>
                <c:pt idx="4">
                  <c:v>55.454999999999998</c:v>
                </c:pt>
                <c:pt idx="5" formatCode="0">
                  <c:v>10</c:v>
                </c:pt>
                <c:pt idx="6" formatCode="0.0">
                  <c:v>12.5</c:v>
                </c:pt>
                <c:pt idx="7" formatCode="0.00">
                  <c:v>56.11</c:v>
                </c:pt>
                <c:pt idx="8">
                  <c:v>23.335000000000001</c:v>
                </c:pt>
                <c:pt idx="9" formatCode="0">
                  <c:v>25</c:v>
                </c:pt>
              </c:numCache>
            </c:numRef>
          </c:val>
        </c:ser>
        <c:ser>
          <c:idx val="1"/>
          <c:order val="1"/>
          <c:tx>
            <c:v>Контрольный срез</c:v>
          </c:tx>
          <c:marker>
            <c:spPr>
              <a:noFill/>
              <a:ln>
                <a:noFill/>
              </a:ln>
            </c:spPr>
          </c:marker>
          <c:dLbls>
            <c:delete val="1"/>
          </c:dLbls>
          <c:val>
            <c:numRef>
              <c:f>'Итоговая выборка в %_откорр'!$B$21:$B$30</c:f>
              <c:numCache>
                <c:formatCode>0</c:formatCode>
                <c:ptCount val="10"/>
                <c:pt idx="0" formatCode="0.000">
                  <c:v>46.665000000000013</c:v>
                </c:pt>
                <c:pt idx="1">
                  <c:v>20</c:v>
                </c:pt>
                <c:pt idx="2" formatCode="0.000">
                  <c:v>28.335000000000001</c:v>
                </c:pt>
                <c:pt idx="3" formatCode="0.0">
                  <c:v>56.5</c:v>
                </c:pt>
                <c:pt idx="4" formatCode="0.000">
                  <c:v>52.725000000000016</c:v>
                </c:pt>
                <c:pt idx="5">
                  <c:v>20</c:v>
                </c:pt>
                <c:pt idx="6" formatCode="0.0">
                  <c:v>17.5</c:v>
                </c:pt>
                <c:pt idx="7" formatCode="0.000">
                  <c:v>58.335000000000001</c:v>
                </c:pt>
                <c:pt idx="8" formatCode="0.000">
                  <c:v>14.445</c:v>
                </c:pt>
                <c:pt idx="9" formatCode="0.00">
                  <c:v>13.75</c:v>
                </c:pt>
              </c:numCache>
            </c:numRef>
          </c:val>
        </c:ser>
        <c:dLbls>
          <c:showVal val="1"/>
        </c:dLbls>
        <c:marker val="1"/>
        <c:axId val="50789760"/>
        <c:axId val="50988544"/>
      </c:lineChart>
      <c:catAx>
        <c:axId val="50789760"/>
        <c:scaling>
          <c:orientation val="minMax"/>
        </c:scaling>
        <c:axPos val="b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0988544"/>
        <c:crosses val="autoZero"/>
        <c:auto val="1"/>
        <c:lblAlgn val="ctr"/>
        <c:lblOffset val="100"/>
      </c:catAx>
      <c:valAx>
        <c:axId val="50988544"/>
        <c:scaling>
          <c:orientation val="minMax"/>
          <c:max val="8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0789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3473121595230799E-2"/>
          <c:y val="0.80313215722686493"/>
          <c:w val="0.9"/>
          <c:h val="8.8774373259053144E-2"/>
        </c:manualLayout>
      </c:layout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 lang="ru-RU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/>
            </a:pPr>
            <a:r>
              <a:rPr lang="ru-RU" sz="1400" b="0" dirty="0" smtClean="0"/>
              <a:t>Муниципальный этап</a:t>
            </a:r>
            <a:endParaRPr lang="ru-RU" sz="1400" b="0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15258055555556"/>
          <c:y val="0.20655679356236506"/>
          <c:w val="0.845936388888889"/>
          <c:h val="0.69413842463633602"/>
        </c:manualLayout>
      </c:layout>
      <c:lineChart>
        <c:grouping val="standard"/>
        <c:ser>
          <c:idx val="0"/>
          <c:order val="0"/>
          <c:tx>
            <c:v>Первичный срез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elete val="1"/>
          </c:dLbls>
          <c:val>
            <c:numRef>
              <c:f>'Итоговая выборка в %'!$A$13:$A$19</c:f>
              <c:numCache>
                <c:formatCode>General</c:formatCode>
                <c:ptCount val="7"/>
                <c:pt idx="0">
                  <c:v>61.642000000000003</c:v>
                </c:pt>
                <c:pt idx="1">
                  <c:v>73.332999999999998</c:v>
                </c:pt>
                <c:pt idx="2">
                  <c:v>72.460000000000022</c:v>
                </c:pt>
                <c:pt idx="3">
                  <c:v>51.817999999999998</c:v>
                </c:pt>
                <c:pt idx="4">
                  <c:v>43.284000000000006</c:v>
                </c:pt>
                <c:pt idx="5">
                  <c:v>68.485000000000014</c:v>
                </c:pt>
                <c:pt idx="6">
                  <c:v>65.934000000000026</c:v>
                </c:pt>
              </c:numCache>
            </c:numRef>
          </c:val>
        </c:ser>
        <c:ser>
          <c:idx val="1"/>
          <c:order val="1"/>
          <c:tx>
            <c:v>Контрольный срез</c:v>
          </c:tx>
          <c:marker>
            <c:spPr>
              <a:noFill/>
              <a:ln>
                <a:noFill/>
              </a:ln>
            </c:spPr>
          </c:marker>
          <c:dLbls>
            <c:delete val="1"/>
          </c:dLbls>
          <c:val>
            <c:numRef>
              <c:f>'Итоговая выборка в %_откорр'!$B$13:$B$19</c:f>
              <c:numCache>
                <c:formatCode>0.000</c:formatCode>
                <c:ptCount val="7"/>
                <c:pt idx="0">
                  <c:v>63.943589743589733</c:v>
                </c:pt>
                <c:pt idx="1">
                  <c:v>83.637142857142848</c:v>
                </c:pt>
                <c:pt idx="2">
                  <c:v>79.052173913043418</c:v>
                </c:pt>
                <c:pt idx="3">
                  <c:v>74.545714285714325</c:v>
                </c:pt>
                <c:pt idx="4">
                  <c:v>51.755263157894746</c:v>
                </c:pt>
                <c:pt idx="5">
                  <c:v>56.666666666666586</c:v>
                </c:pt>
                <c:pt idx="6">
                  <c:v>66.024324324324311</c:v>
                </c:pt>
              </c:numCache>
            </c:numRef>
          </c:val>
        </c:ser>
        <c:dLbls>
          <c:showVal val="1"/>
        </c:dLbls>
        <c:marker val="1"/>
        <c:axId val="51041792"/>
        <c:axId val="51043712"/>
      </c:lineChart>
      <c:catAx>
        <c:axId val="51041792"/>
        <c:scaling>
          <c:orientation val="minMax"/>
        </c:scaling>
        <c:axPos val="b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1043712"/>
        <c:crosses val="autoZero"/>
        <c:auto val="1"/>
        <c:lblAlgn val="ctr"/>
        <c:lblOffset val="100"/>
      </c:catAx>
      <c:valAx>
        <c:axId val="51043712"/>
        <c:scaling>
          <c:orientation val="minMax"/>
          <c:max val="1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51041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"/>
          <c:y val="0.79821881770349712"/>
          <c:w val="0.9"/>
          <c:h val="8.8774373259053144E-2"/>
        </c:manualLayout>
      </c:layout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266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399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532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2023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665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2024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798</c:v>
                </c:pt>
              </c:numCache>
            </c:numRef>
          </c:val>
        </c:ser>
        <c:dLbls>
          <c:showVal val="1"/>
        </c:dLbls>
        <c:gapWidth val="75"/>
        <c:overlap val="-25"/>
        <c:axId val="51116288"/>
        <c:axId val="79065088"/>
      </c:barChart>
      <c:catAx>
        <c:axId val="51116288"/>
        <c:scaling>
          <c:orientation val="minMax"/>
        </c:scaling>
        <c:delete val="1"/>
        <c:axPos val="b"/>
        <c:numFmt formatCode="General" sourceLinked="0"/>
        <c:majorTickMark val="none"/>
        <c:tickLblPos val="nextTo"/>
        <c:crossAx val="79065088"/>
        <c:crosses val="autoZero"/>
        <c:auto val="1"/>
        <c:lblAlgn val="ctr"/>
        <c:lblOffset val="100"/>
      </c:catAx>
      <c:valAx>
        <c:axId val="7906508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/>
            </a:pPr>
            <a:endParaRPr lang="ru-RU"/>
          </a:p>
        </c:txPr>
        <c:crossAx val="5111628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160"/>
      <c:perspective val="30"/>
    </c:view3D>
    <c:plotArea>
      <c:layout>
        <c:manualLayout>
          <c:layoutTarget val="inner"/>
          <c:xMode val="edge"/>
          <c:yMode val="edge"/>
          <c:x val="0.15424015748031503"/>
          <c:y val="0"/>
          <c:w val="0.50715474628171464"/>
          <c:h val="0.60800018227529273"/>
        </c:manualLayout>
      </c:layout>
      <c:pie3DChart>
        <c:varyColors val="1"/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9720826731267893"/>
          <c:y val="2.2306314882615218E-2"/>
          <c:w val="0.29991796357383155"/>
          <c:h val="0.74971139745311721"/>
        </c:manualLayout>
      </c:layout>
      <c:txPr>
        <a:bodyPr/>
        <a:lstStyle/>
        <a:p>
          <a:pPr>
            <a:defRPr sz="800" b="1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160"/>
      <c:perspective val="30"/>
    </c:view3D>
    <c:plotArea>
      <c:layout>
        <c:manualLayout>
          <c:layoutTarget val="inner"/>
          <c:xMode val="edge"/>
          <c:yMode val="edge"/>
          <c:x val="0.15424015748031503"/>
          <c:y val="0"/>
          <c:w val="0.50715474628171464"/>
          <c:h val="0.60800018227529273"/>
        </c:manualLayout>
      </c:layout>
      <c:pie3DChart>
        <c:varyColors val="1"/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9720826731267893"/>
          <c:y val="2.2306314882615218E-2"/>
          <c:w val="0.29991796357383155"/>
          <c:h val="0.74971139745311721"/>
        </c:manualLayout>
      </c:layout>
      <c:txPr>
        <a:bodyPr/>
        <a:lstStyle/>
        <a:p>
          <a:pPr>
            <a:defRPr sz="800" b="1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160"/>
      <c:perspective val="30"/>
    </c:view3D>
    <c:plotArea>
      <c:layout>
        <c:manualLayout>
          <c:layoutTarget val="inner"/>
          <c:xMode val="edge"/>
          <c:yMode val="edge"/>
          <c:x val="0.15424015748031503"/>
          <c:y val="0"/>
          <c:w val="0.50715474628171464"/>
          <c:h val="0.60800018227529273"/>
        </c:manualLayout>
      </c:layout>
      <c:pie3DChart>
        <c:varyColors val="1"/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9720826731267893"/>
          <c:y val="2.2306314882615218E-2"/>
          <c:w val="0.29991796357383155"/>
          <c:h val="0.74971139745311721"/>
        </c:manualLayout>
      </c:layout>
      <c:txPr>
        <a:bodyPr/>
        <a:lstStyle/>
        <a:p>
          <a:pPr>
            <a:defRPr sz="800" b="1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49B03D-713D-45B3-A1CC-6C486E6D789E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60265B-1CC7-4CF3-B860-DDA219D2D647}">
      <dgm:prSet custT="1"/>
      <dgm:spPr/>
      <dgm:t>
        <a:bodyPr anchor="ctr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Обновление МТБ, в том числе для реализации программ цифрового </a:t>
          </a:r>
          <a:b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 гуманитарного профилей в сельской местности и малых городах (798 школ к 2024 году, с охватом 350 тыс. обучающихся)</a:t>
          </a:r>
          <a:endParaRPr lang="ru-RU" sz="14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B35E7E-4BA9-4F49-89AB-88E2EDA2AED0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Обновлены содержание и методы обучения предметной области «Технология» и других предметных областей (100% муниципальных образований к 2024 г.)</a:t>
          </a:r>
          <a:endParaRPr lang="ru-RU" sz="14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0878FF-AAF8-4696-8453-0CC2A2C73AE2}">
      <dgm:prSet phldrT="[Текст]" custT="1"/>
      <dgm:spPr/>
      <dgm:t>
        <a:bodyPr/>
        <a:lstStyle/>
        <a:p>
          <a:r>
            <a:rPr lang="ru-RU" sz="15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Внедрение на уровнях основного общего </a:t>
          </a:r>
          <a:br>
            <a:rPr lang="ru-RU" sz="15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5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 среднего общего образования новых </a:t>
          </a:r>
          <a:br>
            <a:rPr lang="ru-RU" sz="15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5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методов обучения </a:t>
          </a:r>
          <a:br>
            <a:rPr lang="ru-RU" sz="15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5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 воспитания, образовательных технологий, обеспечивающих освоение обучающимися базовых навыков и умений, повышение их мотивации </a:t>
          </a:r>
          <a:br>
            <a:rPr lang="ru-RU" sz="15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5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 обучению </a:t>
          </a:r>
          <a:br>
            <a:rPr lang="ru-RU" sz="15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5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 вовлеченности </a:t>
          </a:r>
          <a:br>
            <a:rPr lang="ru-RU" sz="15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5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 образовательный процесс, а также обновление содержания </a:t>
          </a:r>
          <a:br>
            <a:rPr lang="ru-RU" sz="15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5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 совершенствование методов обучения предметной области «Технология» </a:t>
          </a:r>
          <a:endParaRPr lang="ru-RU" sz="1500" b="1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F36A56-AC59-4AF6-AB2B-0C23564195EE}" type="sibTrans" cxnId="{4DBC3E92-9BEB-4FB3-8BD1-25FE84E2DEDA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10C39CC2-7B73-4CDD-91FE-62A385B98CDE}" type="parTrans" cxnId="{4DBC3E92-9BEB-4FB3-8BD1-25FE84E2DEDA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36A0F513-DE30-4902-8163-0EB19B2A0240}" type="sibTrans" cxnId="{61030985-3D16-49F5-98FF-EED7FBA982B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F56C480-F458-4595-BF39-FD11BACBFD84}" type="parTrans" cxnId="{61030985-3D16-49F5-98FF-EED7FBA982B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B34E59D-0F25-4635-9E91-D5D178ED9A67}" type="sibTrans" cxnId="{899B82FF-9133-4F82-9EBC-B7F2A4A18316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392AE54D-6618-4D5A-870F-E41372B566E2}" type="parTrans" cxnId="{899B82FF-9133-4F82-9EBC-B7F2A4A18316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24AB8A87-E938-4A01-AB0D-F13F2B45B011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Созданы новые места в общеобразовательных организациях, расположенных в сельской местности и малых городах </a:t>
          </a:r>
          <a:b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(250 мест ежегодно)</a:t>
          </a:r>
          <a:endParaRPr lang="ru-RU" sz="14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1EAFB7-C827-4214-A4FD-9C5BE8BE576D}" type="parTrans" cxnId="{B7693A13-6F38-4C45-922D-B0F054C6DAB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C376727-B0FC-46AB-A972-A7FB0A79DFD7}" type="sibTrans" cxnId="{B7693A13-6F38-4C45-922D-B0F054C6DAB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D631A7A-82EC-497F-8887-3ABABB868622}">
      <dgm:prSet custT="1"/>
      <dgm:spPr/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Сетевая форма реализации общеобразовательных программ </a:t>
          </a:r>
          <a:b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 70% школ</a:t>
          </a:r>
          <a:endParaRPr lang="ru-RU" sz="14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DE7CEE-D21E-40C6-890C-1569AEFD9F1A}" type="parTrans" cxnId="{EEEA36C0-96CE-4693-9358-1C70CC49C28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332DB56-BB86-4492-BB5E-A2D76F65D993}" type="sibTrans" cxnId="{EEEA36C0-96CE-4693-9358-1C70CC49C28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196D5A5-F6FE-459E-A35F-64B2F3F401A6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ФГОС и ПООП (обновление, внедрение в 100% ОУ и мониторинг)</a:t>
          </a:r>
          <a:endParaRPr lang="ru-RU" sz="14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43AE16-302C-42D8-92A9-B9D97F413B7B}" type="parTrans" cxnId="{5990ACEE-D006-4146-8573-1CC7A491018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A71293B-C14A-49FD-8A6C-3748AE7565B8}" type="sibTrans" cxnId="{5990ACEE-D006-4146-8573-1CC7A491018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BD86FBC-0480-4A8D-B886-F434E139D903}">
      <dgm:prSet custT="1"/>
      <dgm:spPr/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Вовлечение обучающихся школ в формы сопровождения </a:t>
          </a:r>
          <a:b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 наставничества (70% к 2024 г.)</a:t>
          </a:r>
          <a:endParaRPr lang="ru-RU" sz="14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C4EC61-1A39-4BFA-AF0F-65FCC7DD7E55}" type="parTrans" cxnId="{E44E78CD-3BDE-4C4F-B2B7-A2BDB431039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F09AF7C-B800-4D22-BDC3-4E6D9A50D335}" type="sibTrans" cxnId="{E44E78CD-3BDE-4C4F-B2B7-A2BDB431039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07CC9C9-DA1F-4278-826A-AB2D648176C3}">
      <dgm:prSet custT="1"/>
      <dgm:spPr/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Оценка качества общего образования на основе практики международных исследований (70% школ к 2024 г.)</a:t>
          </a:r>
          <a:endParaRPr lang="ru-RU" sz="14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31280D-4BB4-4AF8-8A3E-D532ACFEA409}" type="parTrans" cxnId="{6ACEB9FF-BD0D-4A01-BC8C-A0872774DBA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FC06480-D337-43F5-A4E0-23FA4BDDC767}" type="sibTrans" cxnId="{6ACEB9FF-BD0D-4A01-BC8C-A0872774DBA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A914D1A-F141-4DF8-8D9D-F06A1C8C5B51}" type="pres">
      <dgm:prSet presAssocID="{1B49B03D-713D-45B3-A1CC-6C486E6D789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1266660-CFD9-4F44-A5F7-6767A8AD5CF8}" type="pres">
      <dgm:prSet presAssocID="{9B0878FF-AAF8-4696-8453-0CC2A2C73AE2}" presName="thickLine" presStyleLbl="alignNode1" presStyleIdx="0" presStyleCnt="1"/>
      <dgm:spPr/>
    </dgm:pt>
    <dgm:pt modelId="{2179EEF9-8E60-4DB7-BCBB-778B98B03E1C}" type="pres">
      <dgm:prSet presAssocID="{9B0878FF-AAF8-4696-8453-0CC2A2C73AE2}" presName="horz1" presStyleCnt="0"/>
      <dgm:spPr/>
    </dgm:pt>
    <dgm:pt modelId="{9784BBC4-4506-4C43-A484-B9978CFD8EDD}" type="pres">
      <dgm:prSet presAssocID="{9B0878FF-AAF8-4696-8453-0CC2A2C73AE2}" presName="tx1" presStyleLbl="revTx" presStyleIdx="0" presStyleCnt="8" custScaleX="184792"/>
      <dgm:spPr/>
      <dgm:t>
        <a:bodyPr/>
        <a:lstStyle/>
        <a:p>
          <a:endParaRPr lang="ru-RU"/>
        </a:p>
      </dgm:t>
    </dgm:pt>
    <dgm:pt modelId="{E9C6D51D-1F0F-4736-9BE3-38118DD2A201}" type="pres">
      <dgm:prSet presAssocID="{9B0878FF-AAF8-4696-8453-0CC2A2C73AE2}" presName="vert1" presStyleCnt="0"/>
      <dgm:spPr/>
    </dgm:pt>
    <dgm:pt modelId="{3051EC2E-5468-4C25-93FA-15A00A135333}" type="pres">
      <dgm:prSet presAssocID="{04B35E7E-4BA9-4F49-89AB-88E2EDA2AED0}" presName="vertSpace2a" presStyleCnt="0"/>
      <dgm:spPr/>
    </dgm:pt>
    <dgm:pt modelId="{26F0BB23-4C58-4D78-90B5-A88375DEE483}" type="pres">
      <dgm:prSet presAssocID="{04B35E7E-4BA9-4F49-89AB-88E2EDA2AED0}" presName="horz2" presStyleCnt="0"/>
      <dgm:spPr/>
    </dgm:pt>
    <dgm:pt modelId="{BBA1F6F6-35B5-4800-92E4-F099CF48F82F}" type="pres">
      <dgm:prSet presAssocID="{04B35E7E-4BA9-4F49-89AB-88E2EDA2AED0}" presName="horzSpace2" presStyleCnt="0"/>
      <dgm:spPr/>
    </dgm:pt>
    <dgm:pt modelId="{2BBB9848-4ED9-4D6F-A212-C967CCF80DC0}" type="pres">
      <dgm:prSet presAssocID="{04B35E7E-4BA9-4F49-89AB-88E2EDA2AED0}" presName="tx2" presStyleLbl="revTx" presStyleIdx="1" presStyleCnt="8" custScaleY="153390"/>
      <dgm:spPr/>
      <dgm:t>
        <a:bodyPr/>
        <a:lstStyle/>
        <a:p>
          <a:endParaRPr lang="ru-RU"/>
        </a:p>
      </dgm:t>
    </dgm:pt>
    <dgm:pt modelId="{E10CB16A-065E-4ECC-BA3D-74EE5C88CF81}" type="pres">
      <dgm:prSet presAssocID="{04B35E7E-4BA9-4F49-89AB-88E2EDA2AED0}" presName="vert2" presStyleCnt="0"/>
      <dgm:spPr/>
    </dgm:pt>
    <dgm:pt modelId="{CB21909F-AE65-440A-81B2-EFDFAF87EE84}" type="pres">
      <dgm:prSet presAssocID="{04B35E7E-4BA9-4F49-89AB-88E2EDA2AED0}" presName="thinLine2b" presStyleLbl="callout" presStyleIdx="0" presStyleCnt="7"/>
      <dgm:spPr/>
    </dgm:pt>
    <dgm:pt modelId="{EBE8925E-9283-4A2B-A0C0-3C9223924542}" type="pres">
      <dgm:prSet presAssocID="{04B35E7E-4BA9-4F49-89AB-88E2EDA2AED0}" presName="vertSpace2b" presStyleCnt="0"/>
      <dgm:spPr/>
    </dgm:pt>
    <dgm:pt modelId="{A5D96010-9977-404D-B842-C2D7CAD53B5A}" type="pres">
      <dgm:prSet presAssocID="{F160265B-1CC7-4CF3-B860-DDA219D2D647}" presName="horz2" presStyleCnt="0"/>
      <dgm:spPr/>
    </dgm:pt>
    <dgm:pt modelId="{A04E5C9E-8CD6-49DF-A3AD-FE17FF034776}" type="pres">
      <dgm:prSet presAssocID="{F160265B-1CC7-4CF3-B860-DDA219D2D647}" presName="horzSpace2" presStyleCnt="0"/>
      <dgm:spPr/>
    </dgm:pt>
    <dgm:pt modelId="{1170219E-5D1E-42EA-8EF1-4043FA8402CB}" type="pres">
      <dgm:prSet presAssocID="{F160265B-1CC7-4CF3-B860-DDA219D2D647}" presName="tx2" presStyleLbl="revTx" presStyleIdx="2" presStyleCnt="8" custScaleY="163290"/>
      <dgm:spPr/>
      <dgm:t>
        <a:bodyPr/>
        <a:lstStyle/>
        <a:p>
          <a:endParaRPr lang="ru-RU"/>
        </a:p>
      </dgm:t>
    </dgm:pt>
    <dgm:pt modelId="{F22028B8-DE5D-43CE-8CBE-478713F617EC}" type="pres">
      <dgm:prSet presAssocID="{F160265B-1CC7-4CF3-B860-DDA219D2D647}" presName="vert2" presStyleCnt="0"/>
      <dgm:spPr/>
    </dgm:pt>
    <dgm:pt modelId="{80D73278-9925-493D-B04B-D4DAF9F93C5A}" type="pres">
      <dgm:prSet presAssocID="{F160265B-1CC7-4CF3-B860-DDA219D2D647}" presName="thinLine2b" presStyleLbl="callout" presStyleIdx="1" presStyleCnt="7"/>
      <dgm:spPr/>
    </dgm:pt>
    <dgm:pt modelId="{ED3DEA29-8885-4413-9FB7-58D4D5209A24}" type="pres">
      <dgm:prSet presAssocID="{F160265B-1CC7-4CF3-B860-DDA219D2D647}" presName="vertSpace2b" presStyleCnt="0"/>
      <dgm:spPr/>
    </dgm:pt>
    <dgm:pt modelId="{2E1F3BA6-AF74-4322-8AA2-2C436508CB17}" type="pres">
      <dgm:prSet presAssocID="{24AB8A87-E938-4A01-AB0D-F13F2B45B011}" presName="horz2" presStyleCnt="0"/>
      <dgm:spPr/>
    </dgm:pt>
    <dgm:pt modelId="{3EAEBCFE-9B6D-4630-9DD3-07CDF114CF8B}" type="pres">
      <dgm:prSet presAssocID="{24AB8A87-E938-4A01-AB0D-F13F2B45B011}" presName="horzSpace2" presStyleCnt="0"/>
      <dgm:spPr/>
    </dgm:pt>
    <dgm:pt modelId="{3B1BADC3-BDB0-4DB6-ADF2-8E5865FA308B}" type="pres">
      <dgm:prSet presAssocID="{24AB8A87-E938-4A01-AB0D-F13F2B45B011}" presName="tx2" presStyleLbl="revTx" presStyleIdx="3" presStyleCnt="8" custScaleY="147163"/>
      <dgm:spPr/>
      <dgm:t>
        <a:bodyPr/>
        <a:lstStyle/>
        <a:p>
          <a:endParaRPr lang="ru-RU"/>
        </a:p>
      </dgm:t>
    </dgm:pt>
    <dgm:pt modelId="{C0AB0E17-D387-4B89-A91E-9295C985E35A}" type="pres">
      <dgm:prSet presAssocID="{24AB8A87-E938-4A01-AB0D-F13F2B45B011}" presName="vert2" presStyleCnt="0"/>
      <dgm:spPr/>
    </dgm:pt>
    <dgm:pt modelId="{400824EC-3004-4533-BF0D-60E6A8B318C3}" type="pres">
      <dgm:prSet presAssocID="{24AB8A87-E938-4A01-AB0D-F13F2B45B011}" presName="thinLine2b" presStyleLbl="callout" presStyleIdx="2" presStyleCnt="7"/>
      <dgm:spPr/>
    </dgm:pt>
    <dgm:pt modelId="{16D8CB53-A5EF-4934-BC2E-91A12F5D2F1C}" type="pres">
      <dgm:prSet presAssocID="{24AB8A87-E938-4A01-AB0D-F13F2B45B011}" presName="vertSpace2b" presStyleCnt="0"/>
      <dgm:spPr/>
    </dgm:pt>
    <dgm:pt modelId="{C7F64F00-CECB-4A92-B796-BC27A0F7E7B0}" type="pres">
      <dgm:prSet presAssocID="{C196D5A5-F6FE-459E-A35F-64B2F3F401A6}" presName="horz2" presStyleCnt="0"/>
      <dgm:spPr/>
    </dgm:pt>
    <dgm:pt modelId="{8DBAF958-2A84-466D-9EF2-D68400A063F3}" type="pres">
      <dgm:prSet presAssocID="{C196D5A5-F6FE-459E-A35F-64B2F3F401A6}" presName="horzSpace2" presStyleCnt="0"/>
      <dgm:spPr/>
    </dgm:pt>
    <dgm:pt modelId="{4773EB9A-1A99-4525-8780-0CC39FFA1094}" type="pres">
      <dgm:prSet presAssocID="{C196D5A5-F6FE-459E-A35F-64B2F3F401A6}" presName="tx2" presStyleLbl="revTx" presStyleIdx="4" presStyleCnt="8" custScaleY="66613"/>
      <dgm:spPr/>
      <dgm:t>
        <a:bodyPr/>
        <a:lstStyle/>
        <a:p>
          <a:endParaRPr lang="ru-RU"/>
        </a:p>
      </dgm:t>
    </dgm:pt>
    <dgm:pt modelId="{01750472-98E1-4E94-8022-07D808BA4980}" type="pres">
      <dgm:prSet presAssocID="{C196D5A5-F6FE-459E-A35F-64B2F3F401A6}" presName="vert2" presStyleCnt="0"/>
      <dgm:spPr/>
    </dgm:pt>
    <dgm:pt modelId="{8D46FB8F-F8D3-4E7A-8DC5-E336738018C7}" type="pres">
      <dgm:prSet presAssocID="{C196D5A5-F6FE-459E-A35F-64B2F3F401A6}" presName="thinLine2b" presStyleLbl="callout" presStyleIdx="3" presStyleCnt="7"/>
      <dgm:spPr/>
    </dgm:pt>
    <dgm:pt modelId="{766AEAE2-F227-4D18-B51A-FEDFF80FEA67}" type="pres">
      <dgm:prSet presAssocID="{C196D5A5-F6FE-459E-A35F-64B2F3F401A6}" presName="vertSpace2b" presStyleCnt="0"/>
      <dgm:spPr/>
    </dgm:pt>
    <dgm:pt modelId="{9E83E6F1-CB3B-4407-8200-842E47A20CE7}" type="pres">
      <dgm:prSet presAssocID="{5BD86FBC-0480-4A8D-B886-F434E139D903}" presName="horz2" presStyleCnt="0"/>
      <dgm:spPr/>
    </dgm:pt>
    <dgm:pt modelId="{BFD2A475-1060-455D-9732-540DFC51DC03}" type="pres">
      <dgm:prSet presAssocID="{5BD86FBC-0480-4A8D-B886-F434E139D903}" presName="horzSpace2" presStyleCnt="0"/>
      <dgm:spPr/>
    </dgm:pt>
    <dgm:pt modelId="{E90C187F-44A7-4DBF-9140-1F488C03F3C9}" type="pres">
      <dgm:prSet presAssocID="{5BD86FBC-0480-4A8D-B886-F434E139D903}" presName="tx2" presStyleLbl="revTx" presStyleIdx="5" presStyleCnt="8"/>
      <dgm:spPr/>
      <dgm:t>
        <a:bodyPr/>
        <a:lstStyle/>
        <a:p>
          <a:endParaRPr lang="ru-RU"/>
        </a:p>
      </dgm:t>
    </dgm:pt>
    <dgm:pt modelId="{43B9DC41-F10B-44AC-8C2C-26B9C9E5CE75}" type="pres">
      <dgm:prSet presAssocID="{5BD86FBC-0480-4A8D-B886-F434E139D903}" presName="vert2" presStyleCnt="0"/>
      <dgm:spPr/>
    </dgm:pt>
    <dgm:pt modelId="{A02B6FCB-B84C-4894-92DB-C25E00A746AC}" type="pres">
      <dgm:prSet presAssocID="{5BD86FBC-0480-4A8D-B886-F434E139D903}" presName="thinLine2b" presStyleLbl="callout" presStyleIdx="4" presStyleCnt="7"/>
      <dgm:spPr/>
    </dgm:pt>
    <dgm:pt modelId="{897E224C-EE04-47FD-8881-D2B470FE0ECB}" type="pres">
      <dgm:prSet presAssocID="{5BD86FBC-0480-4A8D-B886-F434E139D903}" presName="vertSpace2b" presStyleCnt="0"/>
      <dgm:spPr/>
    </dgm:pt>
    <dgm:pt modelId="{1920EB5B-2374-4235-B8B0-7318A89C02D2}" type="pres">
      <dgm:prSet presAssocID="{DD631A7A-82EC-497F-8887-3ABABB868622}" presName="horz2" presStyleCnt="0"/>
      <dgm:spPr/>
    </dgm:pt>
    <dgm:pt modelId="{0F65A42B-CF48-4726-A590-AA755169E35D}" type="pres">
      <dgm:prSet presAssocID="{DD631A7A-82EC-497F-8887-3ABABB868622}" presName="horzSpace2" presStyleCnt="0"/>
      <dgm:spPr/>
    </dgm:pt>
    <dgm:pt modelId="{FE4FE436-5733-4DC2-8D28-B1941DAE6447}" type="pres">
      <dgm:prSet presAssocID="{DD631A7A-82EC-497F-8887-3ABABB868622}" presName="tx2" presStyleLbl="revTx" presStyleIdx="6" presStyleCnt="8"/>
      <dgm:spPr/>
      <dgm:t>
        <a:bodyPr/>
        <a:lstStyle/>
        <a:p>
          <a:endParaRPr lang="ru-RU"/>
        </a:p>
      </dgm:t>
    </dgm:pt>
    <dgm:pt modelId="{419EF9F8-266C-4B88-9D0C-7419FBAB72CE}" type="pres">
      <dgm:prSet presAssocID="{DD631A7A-82EC-497F-8887-3ABABB868622}" presName="vert2" presStyleCnt="0"/>
      <dgm:spPr/>
    </dgm:pt>
    <dgm:pt modelId="{996B6CC4-CF51-4DA1-97CA-1DE35DA74B01}" type="pres">
      <dgm:prSet presAssocID="{DD631A7A-82EC-497F-8887-3ABABB868622}" presName="thinLine2b" presStyleLbl="callout" presStyleIdx="5" presStyleCnt="7"/>
      <dgm:spPr/>
    </dgm:pt>
    <dgm:pt modelId="{AF87B78A-9127-4D34-9CBF-5E30AF0A1199}" type="pres">
      <dgm:prSet presAssocID="{DD631A7A-82EC-497F-8887-3ABABB868622}" presName="vertSpace2b" presStyleCnt="0"/>
      <dgm:spPr/>
    </dgm:pt>
    <dgm:pt modelId="{7B89BFC1-2B87-4B59-97A3-54879F7F9DFF}" type="pres">
      <dgm:prSet presAssocID="{C07CC9C9-DA1F-4278-826A-AB2D648176C3}" presName="horz2" presStyleCnt="0"/>
      <dgm:spPr/>
    </dgm:pt>
    <dgm:pt modelId="{0724505A-9A8B-4F9E-B58B-6E5C1C8CC6E1}" type="pres">
      <dgm:prSet presAssocID="{C07CC9C9-DA1F-4278-826A-AB2D648176C3}" presName="horzSpace2" presStyleCnt="0"/>
      <dgm:spPr/>
    </dgm:pt>
    <dgm:pt modelId="{4289DF12-65D2-4853-9FBF-500DE39D2306}" type="pres">
      <dgm:prSet presAssocID="{C07CC9C9-DA1F-4278-826A-AB2D648176C3}" presName="tx2" presStyleLbl="revTx" presStyleIdx="7" presStyleCnt="8"/>
      <dgm:spPr/>
      <dgm:t>
        <a:bodyPr/>
        <a:lstStyle/>
        <a:p>
          <a:endParaRPr lang="ru-RU"/>
        </a:p>
      </dgm:t>
    </dgm:pt>
    <dgm:pt modelId="{F1F22121-78A3-4934-A44B-D643A2518629}" type="pres">
      <dgm:prSet presAssocID="{C07CC9C9-DA1F-4278-826A-AB2D648176C3}" presName="vert2" presStyleCnt="0"/>
      <dgm:spPr/>
    </dgm:pt>
    <dgm:pt modelId="{BA3E8A42-0F54-4F4E-B10F-15CD3FA25DE1}" type="pres">
      <dgm:prSet presAssocID="{C07CC9C9-DA1F-4278-826A-AB2D648176C3}" presName="thinLine2b" presStyleLbl="callout" presStyleIdx="6" presStyleCnt="7"/>
      <dgm:spPr/>
    </dgm:pt>
    <dgm:pt modelId="{FEC13A55-1815-4564-9F18-474A9AFF6279}" type="pres">
      <dgm:prSet presAssocID="{C07CC9C9-DA1F-4278-826A-AB2D648176C3}" presName="vertSpace2b" presStyleCnt="0"/>
      <dgm:spPr/>
    </dgm:pt>
  </dgm:ptLst>
  <dgm:cxnLst>
    <dgm:cxn modelId="{4DBC3E92-9BEB-4FB3-8BD1-25FE84E2DEDA}" srcId="{1B49B03D-713D-45B3-A1CC-6C486E6D789E}" destId="{9B0878FF-AAF8-4696-8453-0CC2A2C73AE2}" srcOrd="0" destOrd="0" parTransId="{10C39CC2-7B73-4CDD-91FE-62A385B98CDE}" sibTransId="{2AF36A56-AC59-4AF6-AB2B-0C23564195EE}"/>
    <dgm:cxn modelId="{BA7D3EF3-D753-4F78-A0CF-BDB59363E1C6}" type="presOf" srcId="{F160265B-1CC7-4CF3-B860-DDA219D2D647}" destId="{1170219E-5D1E-42EA-8EF1-4043FA8402CB}" srcOrd="0" destOrd="0" presId="urn:microsoft.com/office/officeart/2008/layout/LinedList"/>
    <dgm:cxn modelId="{6ACEB9FF-BD0D-4A01-BC8C-A0872774DBA0}" srcId="{9B0878FF-AAF8-4696-8453-0CC2A2C73AE2}" destId="{C07CC9C9-DA1F-4278-826A-AB2D648176C3}" srcOrd="6" destOrd="0" parTransId="{B431280D-4BB4-4AF8-8A3E-D532ACFEA409}" sibTransId="{FFC06480-D337-43F5-A4E0-23FA4BDDC767}"/>
    <dgm:cxn modelId="{61030985-3D16-49F5-98FF-EED7FBA982BF}" srcId="{9B0878FF-AAF8-4696-8453-0CC2A2C73AE2}" destId="{F160265B-1CC7-4CF3-B860-DDA219D2D647}" srcOrd="1" destOrd="0" parTransId="{5F56C480-F458-4595-BF39-FD11BACBFD84}" sibTransId="{36A0F513-DE30-4902-8163-0EB19B2A0240}"/>
    <dgm:cxn modelId="{E44E78CD-3BDE-4C4F-B2B7-A2BDB431039B}" srcId="{9B0878FF-AAF8-4696-8453-0CC2A2C73AE2}" destId="{5BD86FBC-0480-4A8D-B886-F434E139D903}" srcOrd="4" destOrd="0" parTransId="{76C4EC61-1A39-4BFA-AF0F-65FCC7DD7E55}" sibTransId="{4F09AF7C-B800-4D22-BDC3-4E6D9A50D335}"/>
    <dgm:cxn modelId="{899B82FF-9133-4F82-9EBC-B7F2A4A18316}" srcId="{9B0878FF-AAF8-4696-8453-0CC2A2C73AE2}" destId="{04B35E7E-4BA9-4F49-89AB-88E2EDA2AED0}" srcOrd="0" destOrd="0" parTransId="{392AE54D-6618-4D5A-870F-E41372B566E2}" sibTransId="{AB34E59D-0F25-4635-9E91-D5D178ED9A67}"/>
    <dgm:cxn modelId="{EEEA36C0-96CE-4693-9358-1C70CC49C284}" srcId="{9B0878FF-AAF8-4696-8453-0CC2A2C73AE2}" destId="{DD631A7A-82EC-497F-8887-3ABABB868622}" srcOrd="5" destOrd="0" parTransId="{0FDE7CEE-D21E-40C6-890C-1569AEFD9F1A}" sibTransId="{7332DB56-BB86-4492-BB5E-A2D76F65D993}"/>
    <dgm:cxn modelId="{F1B7BC3F-28B2-4DD7-932F-33E60B14F53D}" type="presOf" srcId="{24AB8A87-E938-4A01-AB0D-F13F2B45B011}" destId="{3B1BADC3-BDB0-4DB6-ADF2-8E5865FA308B}" srcOrd="0" destOrd="0" presId="urn:microsoft.com/office/officeart/2008/layout/LinedList"/>
    <dgm:cxn modelId="{B9EC3F8B-7792-47F0-A69D-B9E74F39FD48}" type="presOf" srcId="{5BD86FBC-0480-4A8D-B886-F434E139D903}" destId="{E90C187F-44A7-4DBF-9140-1F488C03F3C9}" srcOrd="0" destOrd="0" presId="urn:microsoft.com/office/officeart/2008/layout/LinedList"/>
    <dgm:cxn modelId="{B7693A13-6F38-4C45-922D-B0F054C6DAB9}" srcId="{9B0878FF-AAF8-4696-8453-0CC2A2C73AE2}" destId="{24AB8A87-E938-4A01-AB0D-F13F2B45B011}" srcOrd="2" destOrd="0" parTransId="{251EAFB7-C827-4214-A4FD-9C5BE8BE576D}" sibTransId="{1C376727-B0FC-46AB-A972-A7FB0A79DFD7}"/>
    <dgm:cxn modelId="{5990ACEE-D006-4146-8573-1CC7A491018C}" srcId="{9B0878FF-AAF8-4696-8453-0CC2A2C73AE2}" destId="{C196D5A5-F6FE-459E-A35F-64B2F3F401A6}" srcOrd="3" destOrd="0" parTransId="{CE43AE16-302C-42D8-92A9-B9D97F413B7B}" sibTransId="{4A71293B-C14A-49FD-8A6C-3748AE7565B8}"/>
    <dgm:cxn modelId="{4682A3DC-3F2D-4A57-9A61-3EF71286C982}" type="presOf" srcId="{9B0878FF-AAF8-4696-8453-0CC2A2C73AE2}" destId="{9784BBC4-4506-4C43-A484-B9978CFD8EDD}" srcOrd="0" destOrd="0" presId="urn:microsoft.com/office/officeart/2008/layout/LinedList"/>
    <dgm:cxn modelId="{0E0AB0A6-73DD-46E2-971C-F21034C47C41}" type="presOf" srcId="{C07CC9C9-DA1F-4278-826A-AB2D648176C3}" destId="{4289DF12-65D2-4853-9FBF-500DE39D2306}" srcOrd="0" destOrd="0" presId="urn:microsoft.com/office/officeart/2008/layout/LinedList"/>
    <dgm:cxn modelId="{EF7642E9-197A-4278-9939-A1FF5ED9E106}" type="presOf" srcId="{C196D5A5-F6FE-459E-A35F-64B2F3F401A6}" destId="{4773EB9A-1A99-4525-8780-0CC39FFA1094}" srcOrd="0" destOrd="0" presId="urn:microsoft.com/office/officeart/2008/layout/LinedList"/>
    <dgm:cxn modelId="{884E33AA-7D06-4B75-9DF7-DCA2CEE72A9A}" type="presOf" srcId="{04B35E7E-4BA9-4F49-89AB-88E2EDA2AED0}" destId="{2BBB9848-4ED9-4D6F-A212-C967CCF80DC0}" srcOrd="0" destOrd="0" presId="urn:microsoft.com/office/officeart/2008/layout/LinedList"/>
    <dgm:cxn modelId="{C373AF3F-EF02-48C1-A3CB-CA84FA884148}" type="presOf" srcId="{DD631A7A-82EC-497F-8887-3ABABB868622}" destId="{FE4FE436-5733-4DC2-8D28-B1941DAE6447}" srcOrd="0" destOrd="0" presId="urn:microsoft.com/office/officeart/2008/layout/LinedList"/>
    <dgm:cxn modelId="{09BA3DE7-7133-4C23-AB7C-6B806AAEFB9A}" type="presOf" srcId="{1B49B03D-713D-45B3-A1CC-6C486E6D789E}" destId="{CA914D1A-F141-4DF8-8D9D-F06A1C8C5B51}" srcOrd="0" destOrd="0" presId="urn:microsoft.com/office/officeart/2008/layout/LinedList"/>
    <dgm:cxn modelId="{1EE838CC-504A-4247-9FCC-4C1FBD5BC463}" type="presParOf" srcId="{CA914D1A-F141-4DF8-8D9D-F06A1C8C5B51}" destId="{51266660-CFD9-4F44-A5F7-6767A8AD5CF8}" srcOrd="0" destOrd="0" presId="urn:microsoft.com/office/officeart/2008/layout/LinedList"/>
    <dgm:cxn modelId="{F69F369E-EC6B-48B9-B3B0-F9574C11F5E5}" type="presParOf" srcId="{CA914D1A-F141-4DF8-8D9D-F06A1C8C5B51}" destId="{2179EEF9-8E60-4DB7-BCBB-778B98B03E1C}" srcOrd="1" destOrd="0" presId="urn:microsoft.com/office/officeart/2008/layout/LinedList"/>
    <dgm:cxn modelId="{A18AB546-5F30-446B-87F6-CCBD931E70D1}" type="presParOf" srcId="{2179EEF9-8E60-4DB7-BCBB-778B98B03E1C}" destId="{9784BBC4-4506-4C43-A484-B9978CFD8EDD}" srcOrd="0" destOrd="0" presId="urn:microsoft.com/office/officeart/2008/layout/LinedList"/>
    <dgm:cxn modelId="{35C621A6-3ABD-43B3-AFE3-1E0841A57633}" type="presParOf" srcId="{2179EEF9-8E60-4DB7-BCBB-778B98B03E1C}" destId="{E9C6D51D-1F0F-4736-9BE3-38118DD2A201}" srcOrd="1" destOrd="0" presId="urn:microsoft.com/office/officeart/2008/layout/LinedList"/>
    <dgm:cxn modelId="{57E94EEE-37A3-445F-9C85-14CECCA5D452}" type="presParOf" srcId="{E9C6D51D-1F0F-4736-9BE3-38118DD2A201}" destId="{3051EC2E-5468-4C25-93FA-15A00A135333}" srcOrd="0" destOrd="0" presId="urn:microsoft.com/office/officeart/2008/layout/LinedList"/>
    <dgm:cxn modelId="{CA3C5F47-C126-44B9-A58F-F8F45A90F6AD}" type="presParOf" srcId="{E9C6D51D-1F0F-4736-9BE3-38118DD2A201}" destId="{26F0BB23-4C58-4D78-90B5-A88375DEE483}" srcOrd="1" destOrd="0" presId="urn:microsoft.com/office/officeart/2008/layout/LinedList"/>
    <dgm:cxn modelId="{45937B52-9378-43E7-B93F-F89AB4E320A6}" type="presParOf" srcId="{26F0BB23-4C58-4D78-90B5-A88375DEE483}" destId="{BBA1F6F6-35B5-4800-92E4-F099CF48F82F}" srcOrd="0" destOrd="0" presId="urn:microsoft.com/office/officeart/2008/layout/LinedList"/>
    <dgm:cxn modelId="{C9669F79-E752-40C7-9014-0CF08699B80E}" type="presParOf" srcId="{26F0BB23-4C58-4D78-90B5-A88375DEE483}" destId="{2BBB9848-4ED9-4D6F-A212-C967CCF80DC0}" srcOrd="1" destOrd="0" presId="urn:microsoft.com/office/officeart/2008/layout/LinedList"/>
    <dgm:cxn modelId="{FB3CC40B-7DF7-4C11-A6B8-9EF3A5CE3EC4}" type="presParOf" srcId="{26F0BB23-4C58-4D78-90B5-A88375DEE483}" destId="{E10CB16A-065E-4ECC-BA3D-74EE5C88CF81}" srcOrd="2" destOrd="0" presId="urn:microsoft.com/office/officeart/2008/layout/LinedList"/>
    <dgm:cxn modelId="{E8D8CCF7-8982-4350-BAC3-CCF9DFD57DE8}" type="presParOf" srcId="{E9C6D51D-1F0F-4736-9BE3-38118DD2A201}" destId="{CB21909F-AE65-440A-81B2-EFDFAF87EE84}" srcOrd="2" destOrd="0" presId="urn:microsoft.com/office/officeart/2008/layout/LinedList"/>
    <dgm:cxn modelId="{271DC8B0-D3BE-4561-AB5B-59CCFB95A02F}" type="presParOf" srcId="{E9C6D51D-1F0F-4736-9BE3-38118DD2A201}" destId="{EBE8925E-9283-4A2B-A0C0-3C9223924542}" srcOrd="3" destOrd="0" presId="urn:microsoft.com/office/officeart/2008/layout/LinedList"/>
    <dgm:cxn modelId="{8FE4866A-8248-4E40-ADBD-2DE8E9F7705A}" type="presParOf" srcId="{E9C6D51D-1F0F-4736-9BE3-38118DD2A201}" destId="{A5D96010-9977-404D-B842-C2D7CAD53B5A}" srcOrd="4" destOrd="0" presId="urn:microsoft.com/office/officeart/2008/layout/LinedList"/>
    <dgm:cxn modelId="{0D36A6AB-D8BE-48F1-B8B1-357915A8C88D}" type="presParOf" srcId="{A5D96010-9977-404D-B842-C2D7CAD53B5A}" destId="{A04E5C9E-8CD6-49DF-A3AD-FE17FF034776}" srcOrd="0" destOrd="0" presId="urn:microsoft.com/office/officeart/2008/layout/LinedList"/>
    <dgm:cxn modelId="{FC7AC4BC-6165-401D-8A15-373AE21169DF}" type="presParOf" srcId="{A5D96010-9977-404D-B842-C2D7CAD53B5A}" destId="{1170219E-5D1E-42EA-8EF1-4043FA8402CB}" srcOrd="1" destOrd="0" presId="urn:microsoft.com/office/officeart/2008/layout/LinedList"/>
    <dgm:cxn modelId="{277E5E2D-B6AF-4C8E-87C4-5E6469D89A33}" type="presParOf" srcId="{A5D96010-9977-404D-B842-C2D7CAD53B5A}" destId="{F22028B8-DE5D-43CE-8CBE-478713F617EC}" srcOrd="2" destOrd="0" presId="urn:microsoft.com/office/officeart/2008/layout/LinedList"/>
    <dgm:cxn modelId="{95F5FF9B-3B89-4488-BF9C-4C5DF4BF1E03}" type="presParOf" srcId="{E9C6D51D-1F0F-4736-9BE3-38118DD2A201}" destId="{80D73278-9925-493D-B04B-D4DAF9F93C5A}" srcOrd="5" destOrd="0" presId="urn:microsoft.com/office/officeart/2008/layout/LinedList"/>
    <dgm:cxn modelId="{5F485430-4F76-4D58-9A40-4D66A14B7F6C}" type="presParOf" srcId="{E9C6D51D-1F0F-4736-9BE3-38118DD2A201}" destId="{ED3DEA29-8885-4413-9FB7-58D4D5209A24}" srcOrd="6" destOrd="0" presId="urn:microsoft.com/office/officeart/2008/layout/LinedList"/>
    <dgm:cxn modelId="{DD0EE0B3-0F3B-4DAC-BDE5-22E787114A42}" type="presParOf" srcId="{E9C6D51D-1F0F-4736-9BE3-38118DD2A201}" destId="{2E1F3BA6-AF74-4322-8AA2-2C436508CB17}" srcOrd="7" destOrd="0" presId="urn:microsoft.com/office/officeart/2008/layout/LinedList"/>
    <dgm:cxn modelId="{8F01D84A-6AD7-4B3D-93FD-CBD27F28F615}" type="presParOf" srcId="{2E1F3BA6-AF74-4322-8AA2-2C436508CB17}" destId="{3EAEBCFE-9B6D-4630-9DD3-07CDF114CF8B}" srcOrd="0" destOrd="0" presId="urn:microsoft.com/office/officeart/2008/layout/LinedList"/>
    <dgm:cxn modelId="{F4375A30-5F4B-4DF9-B904-971B11F53519}" type="presParOf" srcId="{2E1F3BA6-AF74-4322-8AA2-2C436508CB17}" destId="{3B1BADC3-BDB0-4DB6-ADF2-8E5865FA308B}" srcOrd="1" destOrd="0" presId="urn:microsoft.com/office/officeart/2008/layout/LinedList"/>
    <dgm:cxn modelId="{C7276737-6307-4157-BC27-6DC9F382A61F}" type="presParOf" srcId="{2E1F3BA6-AF74-4322-8AA2-2C436508CB17}" destId="{C0AB0E17-D387-4B89-A91E-9295C985E35A}" srcOrd="2" destOrd="0" presId="urn:microsoft.com/office/officeart/2008/layout/LinedList"/>
    <dgm:cxn modelId="{F7CD3955-ABCE-4D43-8ED3-919622C7B333}" type="presParOf" srcId="{E9C6D51D-1F0F-4736-9BE3-38118DD2A201}" destId="{400824EC-3004-4533-BF0D-60E6A8B318C3}" srcOrd="8" destOrd="0" presId="urn:microsoft.com/office/officeart/2008/layout/LinedList"/>
    <dgm:cxn modelId="{AD48AF03-B61C-4783-AF58-F09DBC9F81AF}" type="presParOf" srcId="{E9C6D51D-1F0F-4736-9BE3-38118DD2A201}" destId="{16D8CB53-A5EF-4934-BC2E-91A12F5D2F1C}" srcOrd="9" destOrd="0" presId="urn:microsoft.com/office/officeart/2008/layout/LinedList"/>
    <dgm:cxn modelId="{446A21AE-0057-420A-BBA7-756F547BE06B}" type="presParOf" srcId="{E9C6D51D-1F0F-4736-9BE3-38118DD2A201}" destId="{C7F64F00-CECB-4A92-B796-BC27A0F7E7B0}" srcOrd="10" destOrd="0" presId="urn:microsoft.com/office/officeart/2008/layout/LinedList"/>
    <dgm:cxn modelId="{51647F55-C8B9-4DB1-886F-A72CB6AE8B09}" type="presParOf" srcId="{C7F64F00-CECB-4A92-B796-BC27A0F7E7B0}" destId="{8DBAF958-2A84-466D-9EF2-D68400A063F3}" srcOrd="0" destOrd="0" presId="urn:microsoft.com/office/officeart/2008/layout/LinedList"/>
    <dgm:cxn modelId="{2875A3DD-BB75-4E52-BC0E-289F14D1BD2D}" type="presParOf" srcId="{C7F64F00-CECB-4A92-B796-BC27A0F7E7B0}" destId="{4773EB9A-1A99-4525-8780-0CC39FFA1094}" srcOrd="1" destOrd="0" presId="urn:microsoft.com/office/officeart/2008/layout/LinedList"/>
    <dgm:cxn modelId="{1E5F21A3-37D1-4C24-A960-DABB114A4196}" type="presParOf" srcId="{C7F64F00-CECB-4A92-B796-BC27A0F7E7B0}" destId="{01750472-98E1-4E94-8022-07D808BA4980}" srcOrd="2" destOrd="0" presId="urn:microsoft.com/office/officeart/2008/layout/LinedList"/>
    <dgm:cxn modelId="{C0EF887B-27C7-4C0A-81D2-2765F02049E9}" type="presParOf" srcId="{E9C6D51D-1F0F-4736-9BE3-38118DD2A201}" destId="{8D46FB8F-F8D3-4E7A-8DC5-E336738018C7}" srcOrd="11" destOrd="0" presId="urn:microsoft.com/office/officeart/2008/layout/LinedList"/>
    <dgm:cxn modelId="{F69A6092-FD9A-409F-89CB-3F1AB520ED61}" type="presParOf" srcId="{E9C6D51D-1F0F-4736-9BE3-38118DD2A201}" destId="{766AEAE2-F227-4D18-B51A-FEDFF80FEA67}" srcOrd="12" destOrd="0" presId="urn:microsoft.com/office/officeart/2008/layout/LinedList"/>
    <dgm:cxn modelId="{AEAA210B-0B14-4FB7-AD7F-023888986E87}" type="presParOf" srcId="{E9C6D51D-1F0F-4736-9BE3-38118DD2A201}" destId="{9E83E6F1-CB3B-4407-8200-842E47A20CE7}" srcOrd="13" destOrd="0" presId="urn:microsoft.com/office/officeart/2008/layout/LinedList"/>
    <dgm:cxn modelId="{54B4501F-1E20-450F-8E9F-857F3313E8DE}" type="presParOf" srcId="{9E83E6F1-CB3B-4407-8200-842E47A20CE7}" destId="{BFD2A475-1060-455D-9732-540DFC51DC03}" srcOrd="0" destOrd="0" presId="urn:microsoft.com/office/officeart/2008/layout/LinedList"/>
    <dgm:cxn modelId="{C414FAE0-1D41-498D-9A22-A9248BAC1E0E}" type="presParOf" srcId="{9E83E6F1-CB3B-4407-8200-842E47A20CE7}" destId="{E90C187F-44A7-4DBF-9140-1F488C03F3C9}" srcOrd="1" destOrd="0" presId="urn:microsoft.com/office/officeart/2008/layout/LinedList"/>
    <dgm:cxn modelId="{B6C18A68-CBFE-4EE6-A7F4-709B2D393D98}" type="presParOf" srcId="{9E83E6F1-CB3B-4407-8200-842E47A20CE7}" destId="{43B9DC41-F10B-44AC-8C2C-26B9C9E5CE75}" srcOrd="2" destOrd="0" presId="urn:microsoft.com/office/officeart/2008/layout/LinedList"/>
    <dgm:cxn modelId="{FDB90635-2948-43AF-8875-C69C8CC840D5}" type="presParOf" srcId="{E9C6D51D-1F0F-4736-9BE3-38118DD2A201}" destId="{A02B6FCB-B84C-4894-92DB-C25E00A746AC}" srcOrd="14" destOrd="0" presId="urn:microsoft.com/office/officeart/2008/layout/LinedList"/>
    <dgm:cxn modelId="{237B8968-7397-4C7F-9B5B-AE22E05DEFBB}" type="presParOf" srcId="{E9C6D51D-1F0F-4736-9BE3-38118DD2A201}" destId="{897E224C-EE04-47FD-8881-D2B470FE0ECB}" srcOrd="15" destOrd="0" presId="urn:microsoft.com/office/officeart/2008/layout/LinedList"/>
    <dgm:cxn modelId="{626203E4-4170-470E-9B26-E71B5AED5760}" type="presParOf" srcId="{E9C6D51D-1F0F-4736-9BE3-38118DD2A201}" destId="{1920EB5B-2374-4235-B8B0-7318A89C02D2}" srcOrd="16" destOrd="0" presId="urn:microsoft.com/office/officeart/2008/layout/LinedList"/>
    <dgm:cxn modelId="{95EBA387-8FD1-45D9-A0E2-E5D411A140B7}" type="presParOf" srcId="{1920EB5B-2374-4235-B8B0-7318A89C02D2}" destId="{0F65A42B-CF48-4726-A590-AA755169E35D}" srcOrd="0" destOrd="0" presId="urn:microsoft.com/office/officeart/2008/layout/LinedList"/>
    <dgm:cxn modelId="{331D2D8A-33BF-4FBD-AA3A-09260FD1FC70}" type="presParOf" srcId="{1920EB5B-2374-4235-B8B0-7318A89C02D2}" destId="{FE4FE436-5733-4DC2-8D28-B1941DAE6447}" srcOrd="1" destOrd="0" presId="urn:microsoft.com/office/officeart/2008/layout/LinedList"/>
    <dgm:cxn modelId="{2DC252B7-6DFE-4191-886B-DE2D772CA3EB}" type="presParOf" srcId="{1920EB5B-2374-4235-B8B0-7318A89C02D2}" destId="{419EF9F8-266C-4B88-9D0C-7419FBAB72CE}" srcOrd="2" destOrd="0" presId="urn:microsoft.com/office/officeart/2008/layout/LinedList"/>
    <dgm:cxn modelId="{EA0C5F97-5127-475B-B91D-0EF7309C73ED}" type="presParOf" srcId="{E9C6D51D-1F0F-4736-9BE3-38118DD2A201}" destId="{996B6CC4-CF51-4DA1-97CA-1DE35DA74B01}" srcOrd="17" destOrd="0" presId="urn:microsoft.com/office/officeart/2008/layout/LinedList"/>
    <dgm:cxn modelId="{C4D7961D-4DE1-444B-BE4E-97BA9CA2C3D1}" type="presParOf" srcId="{E9C6D51D-1F0F-4736-9BE3-38118DD2A201}" destId="{AF87B78A-9127-4D34-9CBF-5E30AF0A1199}" srcOrd="18" destOrd="0" presId="urn:microsoft.com/office/officeart/2008/layout/LinedList"/>
    <dgm:cxn modelId="{41FF312B-DAFF-4AD7-A807-E236EC41CAB6}" type="presParOf" srcId="{E9C6D51D-1F0F-4736-9BE3-38118DD2A201}" destId="{7B89BFC1-2B87-4B59-97A3-54879F7F9DFF}" srcOrd="19" destOrd="0" presId="urn:microsoft.com/office/officeart/2008/layout/LinedList"/>
    <dgm:cxn modelId="{60FA0D29-6856-4434-8571-4996DBEEB4ED}" type="presParOf" srcId="{7B89BFC1-2B87-4B59-97A3-54879F7F9DFF}" destId="{0724505A-9A8B-4F9E-B58B-6E5C1C8CC6E1}" srcOrd="0" destOrd="0" presId="urn:microsoft.com/office/officeart/2008/layout/LinedList"/>
    <dgm:cxn modelId="{38B09FC6-7C32-406C-BCF6-4FF9BD1FAFA8}" type="presParOf" srcId="{7B89BFC1-2B87-4B59-97A3-54879F7F9DFF}" destId="{4289DF12-65D2-4853-9FBF-500DE39D2306}" srcOrd="1" destOrd="0" presId="urn:microsoft.com/office/officeart/2008/layout/LinedList"/>
    <dgm:cxn modelId="{C557A52D-0BBA-450C-AFC2-D56E2C6BD8CD}" type="presParOf" srcId="{7B89BFC1-2B87-4B59-97A3-54879F7F9DFF}" destId="{F1F22121-78A3-4934-A44B-D643A2518629}" srcOrd="2" destOrd="0" presId="urn:microsoft.com/office/officeart/2008/layout/LinedList"/>
    <dgm:cxn modelId="{174BF660-EC98-4A8B-9A32-E50324E291A8}" type="presParOf" srcId="{E9C6D51D-1F0F-4736-9BE3-38118DD2A201}" destId="{BA3E8A42-0F54-4F4E-B10F-15CD3FA25DE1}" srcOrd="20" destOrd="0" presId="urn:microsoft.com/office/officeart/2008/layout/LinedList"/>
    <dgm:cxn modelId="{DC215DAD-CCD7-40DD-8DB3-082D6E26E1B5}" type="presParOf" srcId="{E9C6D51D-1F0F-4736-9BE3-38118DD2A201}" destId="{FEC13A55-1815-4564-9F18-474A9AFF6279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89BA96-C8B7-4FD6-9264-E9F9A36D48E3}" type="doc">
      <dgm:prSet loTypeId="urn:microsoft.com/office/officeart/2005/8/layout/venn1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FCE8F8-C235-4329-8546-456B7A4EB6D8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effectLst>
          <a:softEdge rad="635000"/>
        </a:effectLst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60</a:t>
          </a:r>
          <a:endParaRPr lang="ru-RU" dirty="0">
            <a:solidFill>
              <a:schemeClr val="tx1"/>
            </a:solidFill>
          </a:endParaRPr>
        </a:p>
      </dgm:t>
    </dgm:pt>
    <dgm:pt modelId="{38316F30-22EC-4C99-86D9-7D1724B2AE68}" type="parTrans" cxnId="{478A701A-83D0-4A29-BBC4-7C9DED13E91B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47B563F1-39AF-486A-BCDB-E2A204E19D00}" type="sibTrans" cxnId="{478A701A-83D0-4A29-BBC4-7C9DED13E91B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63F5C6E1-9018-4E88-98D5-081F58315417}" type="pres">
      <dgm:prSet presAssocID="{9689BA96-C8B7-4FD6-9264-E9F9A36D48E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815CE5-5E3F-41CC-BA36-4BD3979F4442}" type="pres">
      <dgm:prSet presAssocID="{4AFCE8F8-C235-4329-8546-456B7A4EB6D8}" presName="circ1TxSh" presStyleLbl="vennNode1" presStyleIdx="0" presStyleCnt="1" custLinFactNeighborX="19987" custLinFactNeighborY="-38079"/>
      <dgm:spPr/>
      <dgm:t>
        <a:bodyPr/>
        <a:lstStyle/>
        <a:p>
          <a:endParaRPr lang="ru-RU"/>
        </a:p>
      </dgm:t>
    </dgm:pt>
  </dgm:ptLst>
  <dgm:cxnLst>
    <dgm:cxn modelId="{478A701A-83D0-4A29-BBC4-7C9DED13E91B}" srcId="{9689BA96-C8B7-4FD6-9264-E9F9A36D48E3}" destId="{4AFCE8F8-C235-4329-8546-456B7A4EB6D8}" srcOrd="0" destOrd="0" parTransId="{38316F30-22EC-4C99-86D9-7D1724B2AE68}" sibTransId="{47B563F1-39AF-486A-BCDB-E2A204E19D00}"/>
    <dgm:cxn modelId="{9F564570-B254-4749-BF5B-0201690F86F6}" type="presOf" srcId="{9689BA96-C8B7-4FD6-9264-E9F9A36D48E3}" destId="{63F5C6E1-9018-4E88-98D5-081F58315417}" srcOrd="0" destOrd="0" presId="urn:microsoft.com/office/officeart/2005/8/layout/venn1"/>
    <dgm:cxn modelId="{A26BC2D4-F005-4BA0-A37E-1CA639097844}" type="presOf" srcId="{4AFCE8F8-C235-4329-8546-456B7A4EB6D8}" destId="{74815CE5-5E3F-41CC-BA36-4BD3979F4442}" srcOrd="0" destOrd="0" presId="urn:microsoft.com/office/officeart/2005/8/layout/venn1"/>
    <dgm:cxn modelId="{5D28B9A1-E172-4F2E-B6FE-956D97670686}" type="presParOf" srcId="{63F5C6E1-9018-4E88-98D5-081F58315417}" destId="{74815CE5-5E3F-41CC-BA36-4BD3979F4442}" srcOrd="0" destOrd="0" presId="urn:microsoft.com/office/officeart/2005/8/layout/venn1"/>
  </dgm:cxnLst>
  <dgm:bg>
    <a:effectLst>
      <a:softEdge rad="635000"/>
    </a:effectLst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89BA96-C8B7-4FD6-9264-E9F9A36D48E3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FCE8F8-C235-4329-8546-456B7A4EB6D8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effectLst>
          <a:softEdge rad="635000"/>
        </a:effectLst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350</a:t>
          </a:r>
          <a:endParaRPr lang="ru-RU" dirty="0">
            <a:solidFill>
              <a:schemeClr val="tx1"/>
            </a:solidFill>
          </a:endParaRPr>
        </a:p>
      </dgm:t>
    </dgm:pt>
    <dgm:pt modelId="{38316F30-22EC-4C99-86D9-7D1724B2AE68}" type="parTrans" cxnId="{478A701A-83D0-4A29-BBC4-7C9DED13E91B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47B563F1-39AF-486A-BCDB-E2A204E19D00}" type="sibTrans" cxnId="{478A701A-83D0-4A29-BBC4-7C9DED13E91B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63F5C6E1-9018-4E88-98D5-081F58315417}" type="pres">
      <dgm:prSet presAssocID="{9689BA96-C8B7-4FD6-9264-E9F9A36D48E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815CE5-5E3F-41CC-BA36-4BD3979F4442}" type="pres">
      <dgm:prSet presAssocID="{4AFCE8F8-C235-4329-8546-456B7A4EB6D8}" presName="circ1TxSh" presStyleLbl="vennNode1" presStyleIdx="0" presStyleCnt="1" custLinFactNeighborY="-9201"/>
      <dgm:spPr/>
      <dgm:t>
        <a:bodyPr/>
        <a:lstStyle/>
        <a:p>
          <a:endParaRPr lang="ru-RU"/>
        </a:p>
      </dgm:t>
    </dgm:pt>
  </dgm:ptLst>
  <dgm:cxnLst>
    <dgm:cxn modelId="{478A701A-83D0-4A29-BBC4-7C9DED13E91B}" srcId="{9689BA96-C8B7-4FD6-9264-E9F9A36D48E3}" destId="{4AFCE8F8-C235-4329-8546-456B7A4EB6D8}" srcOrd="0" destOrd="0" parTransId="{38316F30-22EC-4C99-86D9-7D1724B2AE68}" sibTransId="{47B563F1-39AF-486A-BCDB-E2A204E19D00}"/>
    <dgm:cxn modelId="{2DD2855C-1EB9-4D35-96F0-84095CD1270D}" type="presOf" srcId="{9689BA96-C8B7-4FD6-9264-E9F9A36D48E3}" destId="{63F5C6E1-9018-4E88-98D5-081F58315417}" srcOrd="0" destOrd="0" presId="urn:microsoft.com/office/officeart/2005/8/layout/venn1"/>
    <dgm:cxn modelId="{A9306149-3381-4E43-9891-D4B32337942E}" type="presOf" srcId="{4AFCE8F8-C235-4329-8546-456B7A4EB6D8}" destId="{74815CE5-5E3F-41CC-BA36-4BD3979F4442}" srcOrd="0" destOrd="0" presId="urn:microsoft.com/office/officeart/2005/8/layout/venn1"/>
    <dgm:cxn modelId="{A1EA4152-565B-4C11-BE0B-965F49636F91}" type="presParOf" srcId="{63F5C6E1-9018-4E88-98D5-081F58315417}" destId="{74815CE5-5E3F-41CC-BA36-4BD3979F4442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523EAB-D042-453C-B188-0410BD0BC74E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E9920-382C-4D6E-8859-5EE0F60FEA0C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Внедрение технологий, методов обучения и воспитания, обеспечивающих освоение обучающимися базовых навыков  и умений, повышение их мотивации к обучению и вовлеченности в образовательный процесс, а также обновление содержания и совершенствование методов обучения предметных областей «Технология», «Информатика», «Основы безопасности жизнедеятельности»;</a:t>
          </a:r>
          <a:endParaRPr lang="ru-RU" sz="1400" b="1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5A0E49-182D-44DB-A246-AFCB20DA2073}" type="parTrans" cxnId="{BCBE872A-DFF0-4F01-8099-BFA9372C5248}">
      <dgm:prSet/>
      <dgm:spPr/>
      <dgm:t>
        <a:bodyPr/>
        <a:lstStyle/>
        <a:p>
          <a:pPr>
            <a:lnSpc>
              <a:spcPct val="100000"/>
            </a:lnSpc>
          </a:pPr>
          <a:endParaRPr lang="ru-RU" sz="1400" b="1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C7CFB1-3283-4040-99A2-5886A4D91098}" type="sibTrans" cxnId="{BCBE872A-DFF0-4F01-8099-BFA9372C5248}">
      <dgm:prSet/>
      <dgm:spPr/>
      <dgm:t>
        <a:bodyPr/>
        <a:lstStyle/>
        <a:p>
          <a:pPr>
            <a:lnSpc>
              <a:spcPct val="100000"/>
            </a:lnSpc>
          </a:pPr>
          <a:endParaRPr lang="ru-RU" sz="1400" b="1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3CC524-EB7E-45C9-A519-6D8228577C4F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ru-RU" sz="14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Создание современной и безопасной цифровой образовательной среды, обеспечивающей высокое качество и доступность образования;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31D862-B26F-4272-B622-59FFB1EF596F}" type="parTrans" cxnId="{4E9F03E8-18C8-4DAF-ACB5-2420B28A3EE7}">
      <dgm:prSet/>
      <dgm:spPr/>
      <dgm:t>
        <a:bodyPr/>
        <a:lstStyle/>
        <a:p>
          <a:pPr>
            <a:lnSpc>
              <a:spcPct val="100000"/>
            </a:lnSpc>
          </a:pPr>
          <a:endParaRPr lang="ru-RU" sz="1400" b="1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D419CA-8B9F-4439-88F0-440FE4FA8BB5}" type="sibTrans" cxnId="{4E9F03E8-18C8-4DAF-ACB5-2420B28A3EE7}">
      <dgm:prSet/>
      <dgm:spPr/>
      <dgm:t>
        <a:bodyPr/>
        <a:lstStyle/>
        <a:p>
          <a:pPr>
            <a:lnSpc>
              <a:spcPct val="100000"/>
            </a:lnSpc>
          </a:pPr>
          <a:endParaRPr lang="ru-RU" sz="1400" b="1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176BFC-D52B-4D50-B960-CC2837DA1CC1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Реализация программ по предметным областям «Технология», «Информатика», «Основы безопасности жизнедеятельности», другим предметным областям, курсам внеурочной деятельности и дополнительным общеобразовательным программам с использование современного оборудования; </a:t>
          </a:r>
          <a:endParaRPr lang="ru-RU" sz="1400" b="1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5E71BC-EC43-4320-B6DB-7B12C218D639}" type="parTrans" cxnId="{07B8A544-5D6D-4AF7-9579-37EF1A901B00}">
      <dgm:prSet/>
      <dgm:spPr/>
      <dgm:t>
        <a:bodyPr/>
        <a:lstStyle/>
        <a:p>
          <a:pPr>
            <a:lnSpc>
              <a:spcPct val="100000"/>
            </a:lnSpc>
          </a:pPr>
          <a:endParaRPr lang="ru-RU" sz="1400" b="1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4A6005-4ED1-434B-BF0E-6E8E73F1CAB1}" type="sibTrans" cxnId="{07B8A544-5D6D-4AF7-9579-37EF1A901B00}">
      <dgm:prSet/>
      <dgm:spPr/>
      <dgm:t>
        <a:bodyPr/>
        <a:lstStyle/>
        <a:p>
          <a:pPr>
            <a:lnSpc>
              <a:spcPct val="100000"/>
            </a:lnSpc>
          </a:pPr>
          <a:endParaRPr lang="ru-RU" sz="1400" b="1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51DBFC-30B4-4BD0-B289-0ECE3CDACF12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ru-RU" sz="14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Комплексное методическое обеспечение программ по предметным областям «Технология», «Информатика», «Основы безопасности жизнедеятельности», другим предметным областям,  курсов внеурочной деятельности и дополнительных общеобразовательных программ;</a:t>
          </a:r>
          <a:endParaRPr lang="ru-RU" sz="1400" b="1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1CE517-6404-486E-9DD9-9E6634B0CB88}" type="parTrans" cxnId="{9C55A83B-F55D-4CF8-AFB8-B2F1F9AF913E}">
      <dgm:prSet/>
      <dgm:spPr/>
      <dgm:t>
        <a:bodyPr/>
        <a:lstStyle/>
        <a:p>
          <a:pPr>
            <a:lnSpc>
              <a:spcPct val="100000"/>
            </a:lnSpc>
          </a:pPr>
          <a:endParaRPr lang="ru-RU" sz="1400" b="1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134DB4-1C79-4CBE-9A2B-D48518594432}" type="sibTrans" cxnId="{9C55A83B-F55D-4CF8-AFB8-B2F1F9AF913E}">
      <dgm:prSet/>
      <dgm:spPr/>
      <dgm:t>
        <a:bodyPr/>
        <a:lstStyle/>
        <a:p>
          <a:pPr>
            <a:lnSpc>
              <a:spcPct val="100000"/>
            </a:lnSpc>
          </a:pPr>
          <a:endParaRPr lang="ru-RU" sz="1400" b="1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9640E7-B4DA-469D-99F0-CF8B26F2B73F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Подготовка  кадрового потенциала, обеспечивающего  практико-ориентированную подготовку обучающихся</a:t>
          </a:r>
          <a:endParaRPr lang="ru-RU" sz="1400" b="1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61AE4B-7227-441F-AF12-43BB1F7DC02B}" type="parTrans" cxnId="{18F1B4A2-C841-4908-8C01-3E4EE7C24C58}">
      <dgm:prSet/>
      <dgm:spPr/>
      <dgm:t>
        <a:bodyPr/>
        <a:lstStyle/>
        <a:p>
          <a:pPr>
            <a:lnSpc>
              <a:spcPct val="100000"/>
            </a:lnSpc>
          </a:pPr>
          <a:endParaRPr lang="ru-RU" sz="1400" b="1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F930F3-0CF5-46D3-A49E-75BBD12DE5BA}" type="sibTrans" cxnId="{18F1B4A2-C841-4908-8C01-3E4EE7C24C58}">
      <dgm:prSet/>
      <dgm:spPr/>
      <dgm:t>
        <a:bodyPr/>
        <a:lstStyle/>
        <a:p>
          <a:pPr>
            <a:lnSpc>
              <a:spcPct val="100000"/>
            </a:lnSpc>
          </a:pPr>
          <a:endParaRPr lang="ru-RU" sz="1400" b="1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42DC9A-3B59-4546-ADCA-D297D8D3E93A}" type="pres">
      <dgm:prSet presAssocID="{1D523EAB-D042-453C-B188-0410BD0BC74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78E20A-6760-4E31-8A2F-9171E88A1A53}" type="pres">
      <dgm:prSet presAssocID="{B6BE9920-382C-4D6E-8859-5EE0F60FEA0C}" presName="thickLine" presStyleLbl="alignNode1" presStyleIdx="0" presStyleCnt="5"/>
      <dgm:spPr/>
    </dgm:pt>
    <dgm:pt modelId="{C08A343C-4945-46F8-96FC-5B20BF3D8FA4}" type="pres">
      <dgm:prSet presAssocID="{B6BE9920-382C-4D6E-8859-5EE0F60FEA0C}" presName="horz1" presStyleCnt="0"/>
      <dgm:spPr/>
    </dgm:pt>
    <dgm:pt modelId="{9B7EBB13-026D-4506-87D7-3FD7250B22FC}" type="pres">
      <dgm:prSet presAssocID="{B6BE9920-382C-4D6E-8859-5EE0F60FEA0C}" presName="tx1" presStyleLbl="revTx" presStyleIdx="0" presStyleCnt="5" custScaleY="142148"/>
      <dgm:spPr/>
      <dgm:t>
        <a:bodyPr/>
        <a:lstStyle/>
        <a:p>
          <a:endParaRPr lang="ru-RU"/>
        </a:p>
      </dgm:t>
    </dgm:pt>
    <dgm:pt modelId="{F19D3C6D-DEFD-4D45-ACED-5930DA144B5E}" type="pres">
      <dgm:prSet presAssocID="{B6BE9920-382C-4D6E-8859-5EE0F60FEA0C}" presName="vert1" presStyleCnt="0"/>
      <dgm:spPr/>
    </dgm:pt>
    <dgm:pt modelId="{17251F36-F862-4085-8265-6C366CA7039E}" type="pres">
      <dgm:prSet presAssocID="{4E3CC524-EB7E-45C9-A519-6D8228577C4F}" presName="thickLine" presStyleLbl="alignNode1" presStyleIdx="1" presStyleCnt="5"/>
      <dgm:spPr/>
    </dgm:pt>
    <dgm:pt modelId="{1EC77A04-8D80-49C6-8588-FB78D67BAE52}" type="pres">
      <dgm:prSet presAssocID="{4E3CC524-EB7E-45C9-A519-6D8228577C4F}" presName="horz1" presStyleCnt="0"/>
      <dgm:spPr/>
    </dgm:pt>
    <dgm:pt modelId="{04D6EBBA-0ED8-4EDF-AC48-3876BE46BECA}" type="pres">
      <dgm:prSet presAssocID="{4E3CC524-EB7E-45C9-A519-6D8228577C4F}" presName="tx1" presStyleLbl="revTx" presStyleIdx="1" presStyleCnt="5" custScaleY="63860"/>
      <dgm:spPr/>
      <dgm:t>
        <a:bodyPr/>
        <a:lstStyle/>
        <a:p>
          <a:endParaRPr lang="ru-RU"/>
        </a:p>
      </dgm:t>
    </dgm:pt>
    <dgm:pt modelId="{C139A08B-A366-47AF-8F2C-60AD24949882}" type="pres">
      <dgm:prSet presAssocID="{4E3CC524-EB7E-45C9-A519-6D8228577C4F}" presName="vert1" presStyleCnt="0"/>
      <dgm:spPr/>
    </dgm:pt>
    <dgm:pt modelId="{0EE65454-98BF-47E3-B95D-E443E314BD77}" type="pres">
      <dgm:prSet presAssocID="{03176BFC-D52B-4D50-B960-CC2837DA1CC1}" presName="thickLine" presStyleLbl="alignNode1" presStyleIdx="2" presStyleCnt="5"/>
      <dgm:spPr/>
    </dgm:pt>
    <dgm:pt modelId="{714DDE62-1A5A-4037-B5E3-132678B691D5}" type="pres">
      <dgm:prSet presAssocID="{03176BFC-D52B-4D50-B960-CC2837DA1CC1}" presName="horz1" presStyleCnt="0"/>
      <dgm:spPr/>
    </dgm:pt>
    <dgm:pt modelId="{84D43020-3E1B-45AB-A6A5-589A412D913A}" type="pres">
      <dgm:prSet presAssocID="{03176BFC-D52B-4D50-B960-CC2837DA1CC1}" presName="tx1" presStyleLbl="revTx" presStyleIdx="2" presStyleCnt="5" custScaleY="123595"/>
      <dgm:spPr/>
      <dgm:t>
        <a:bodyPr/>
        <a:lstStyle/>
        <a:p>
          <a:endParaRPr lang="ru-RU"/>
        </a:p>
      </dgm:t>
    </dgm:pt>
    <dgm:pt modelId="{3857A86B-BD3D-4E40-B4E0-65FEC5DE6CA2}" type="pres">
      <dgm:prSet presAssocID="{03176BFC-D52B-4D50-B960-CC2837DA1CC1}" presName="vert1" presStyleCnt="0"/>
      <dgm:spPr/>
    </dgm:pt>
    <dgm:pt modelId="{ECA1C05B-3A0A-4E14-84B8-5C5B75F4D121}" type="pres">
      <dgm:prSet presAssocID="{4151DBFC-30B4-4BD0-B289-0ECE3CDACF12}" presName="thickLine" presStyleLbl="alignNode1" presStyleIdx="3" presStyleCnt="5"/>
      <dgm:spPr/>
    </dgm:pt>
    <dgm:pt modelId="{61318CFA-9E12-41EA-BBEF-3833A4E95884}" type="pres">
      <dgm:prSet presAssocID="{4151DBFC-30B4-4BD0-B289-0ECE3CDACF12}" presName="horz1" presStyleCnt="0"/>
      <dgm:spPr/>
    </dgm:pt>
    <dgm:pt modelId="{2467E4EE-B990-4A16-869C-23D7BCD48ABD}" type="pres">
      <dgm:prSet presAssocID="{4151DBFC-30B4-4BD0-B289-0ECE3CDACF12}" presName="tx1" presStyleLbl="revTx" presStyleIdx="3" presStyleCnt="5"/>
      <dgm:spPr/>
      <dgm:t>
        <a:bodyPr/>
        <a:lstStyle/>
        <a:p>
          <a:endParaRPr lang="ru-RU"/>
        </a:p>
      </dgm:t>
    </dgm:pt>
    <dgm:pt modelId="{65B4F8BB-ED78-4BC0-9D09-965C1C837B35}" type="pres">
      <dgm:prSet presAssocID="{4151DBFC-30B4-4BD0-B289-0ECE3CDACF12}" presName="vert1" presStyleCnt="0"/>
      <dgm:spPr/>
    </dgm:pt>
    <dgm:pt modelId="{B834D100-EAFF-4782-A32C-7F71604F1298}" type="pres">
      <dgm:prSet presAssocID="{709640E7-B4DA-469D-99F0-CF8B26F2B73F}" presName="thickLine" presStyleLbl="alignNode1" presStyleIdx="4" presStyleCnt="5"/>
      <dgm:spPr/>
    </dgm:pt>
    <dgm:pt modelId="{8E492AD6-109C-42AF-A495-27BF3E3658FC}" type="pres">
      <dgm:prSet presAssocID="{709640E7-B4DA-469D-99F0-CF8B26F2B73F}" presName="horz1" presStyleCnt="0"/>
      <dgm:spPr/>
    </dgm:pt>
    <dgm:pt modelId="{22EE1A5E-D2D1-4A76-83D0-69B5B8119F64}" type="pres">
      <dgm:prSet presAssocID="{709640E7-B4DA-469D-99F0-CF8B26F2B73F}" presName="tx1" presStyleLbl="revTx" presStyleIdx="4" presStyleCnt="5" custScaleY="71725"/>
      <dgm:spPr/>
      <dgm:t>
        <a:bodyPr/>
        <a:lstStyle/>
        <a:p>
          <a:endParaRPr lang="ru-RU"/>
        </a:p>
      </dgm:t>
    </dgm:pt>
    <dgm:pt modelId="{FBC2ECCD-E335-461F-A4F8-4652C8C8A245}" type="pres">
      <dgm:prSet presAssocID="{709640E7-B4DA-469D-99F0-CF8B26F2B73F}" presName="vert1" presStyleCnt="0"/>
      <dgm:spPr/>
    </dgm:pt>
  </dgm:ptLst>
  <dgm:cxnLst>
    <dgm:cxn modelId="{18F1B4A2-C841-4908-8C01-3E4EE7C24C58}" srcId="{1D523EAB-D042-453C-B188-0410BD0BC74E}" destId="{709640E7-B4DA-469D-99F0-CF8B26F2B73F}" srcOrd="4" destOrd="0" parTransId="{DC61AE4B-7227-441F-AF12-43BB1F7DC02B}" sibTransId="{D8F930F3-0CF5-46D3-A49E-75BBD12DE5BA}"/>
    <dgm:cxn modelId="{9890CD3D-774C-48FF-AFA1-970D1E8A7448}" type="presOf" srcId="{709640E7-B4DA-469D-99F0-CF8B26F2B73F}" destId="{22EE1A5E-D2D1-4A76-83D0-69B5B8119F64}" srcOrd="0" destOrd="0" presId="urn:microsoft.com/office/officeart/2008/layout/LinedList"/>
    <dgm:cxn modelId="{EBA206CB-64A0-438E-89BF-A0EF0E2B5438}" type="presOf" srcId="{03176BFC-D52B-4D50-B960-CC2837DA1CC1}" destId="{84D43020-3E1B-45AB-A6A5-589A412D913A}" srcOrd="0" destOrd="0" presId="urn:microsoft.com/office/officeart/2008/layout/LinedList"/>
    <dgm:cxn modelId="{1718DDF0-3481-4D88-A7B9-C2B32C7504F6}" type="presOf" srcId="{4E3CC524-EB7E-45C9-A519-6D8228577C4F}" destId="{04D6EBBA-0ED8-4EDF-AC48-3876BE46BECA}" srcOrd="0" destOrd="0" presId="urn:microsoft.com/office/officeart/2008/layout/LinedList"/>
    <dgm:cxn modelId="{DB36BF92-A0B3-461E-87EB-85D6D7190D1B}" type="presOf" srcId="{B6BE9920-382C-4D6E-8859-5EE0F60FEA0C}" destId="{9B7EBB13-026D-4506-87D7-3FD7250B22FC}" srcOrd="0" destOrd="0" presId="urn:microsoft.com/office/officeart/2008/layout/LinedList"/>
    <dgm:cxn modelId="{70A7C066-CA5F-4E23-9AE0-05717951DA28}" type="presOf" srcId="{4151DBFC-30B4-4BD0-B289-0ECE3CDACF12}" destId="{2467E4EE-B990-4A16-869C-23D7BCD48ABD}" srcOrd="0" destOrd="0" presId="urn:microsoft.com/office/officeart/2008/layout/LinedList"/>
    <dgm:cxn modelId="{07B8A544-5D6D-4AF7-9579-37EF1A901B00}" srcId="{1D523EAB-D042-453C-B188-0410BD0BC74E}" destId="{03176BFC-D52B-4D50-B960-CC2837DA1CC1}" srcOrd="2" destOrd="0" parTransId="{715E71BC-EC43-4320-B6DB-7B12C218D639}" sibTransId="{AB4A6005-4ED1-434B-BF0E-6E8E73F1CAB1}"/>
    <dgm:cxn modelId="{9C55A83B-F55D-4CF8-AFB8-B2F1F9AF913E}" srcId="{1D523EAB-D042-453C-B188-0410BD0BC74E}" destId="{4151DBFC-30B4-4BD0-B289-0ECE3CDACF12}" srcOrd="3" destOrd="0" parTransId="{F71CE517-6404-486E-9DD9-9E6634B0CB88}" sibTransId="{28134DB4-1C79-4CBE-9A2B-D48518594432}"/>
    <dgm:cxn modelId="{4E9F03E8-18C8-4DAF-ACB5-2420B28A3EE7}" srcId="{1D523EAB-D042-453C-B188-0410BD0BC74E}" destId="{4E3CC524-EB7E-45C9-A519-6D8228577C4F}" srcOrd="1" destOrd="0" parTransId="{CC31D862-B26F-4272-B622-59FFB1EF596F}" sibTransId="{8CD419CA-8B9F-4439-88F0-440FE4FA8BB5}"/>
    <dgm:cxn modelId="{CD5EB413-7901-447F-9665-9070F68969E2}" type="presOf" srcId="{1D523EAB-D042-453C-B188-0410BD0BC74E}" destId="{8F42DC9A-3B59-4546-ADCA-D297D8D3E93A}" srcOrd="0" destOrd="0" presId="urn:microsoft.com/office/officeart/2008/layout/LinedList"/>
    <dgm:cxn modelId="{BCBE872A-DFF0-4F01-8099-BFA9372C5248}" srcId="{1D523EAB-D042-453C-B188-0410BD0BC74E}" destId="{B6BE9920-382C-4D6E-8859-5EE0F60FEA0C}" srcOrd="0" destOrd="0" parTransId="{445A0E49-182D-44DB-A246-AFCB20DA2073}" sibTransId="{C2C7CFB1-3283-4040-99A2-5886A4D91098}"/>
    <dgm:cxn modelId="{88870BB1-FFB0-4EE9-B799-E9BB34BF29B4}" type="presParOf" srcId="{8F42DC9A-3B59-4546-ADCA-D297D8D3E93A}" destId="{8678E20A-6760-4E31-8A2F-9171E88A1A53}" srcOrd="0" destOrd="0" presId="urn:microsoft.com/office/officeart/2008/layout/LinedList"/>
    <dgm:cxn modelId="{832295C7-37C2-4ECA-AC0D-B6E451FDB081}" type="presParOf" srcId="{8F42DC9A-3B59-4546-ADCA-D297D8D3E93A}" destId="{C08A343C-4945-46F8-96FC-5B20BF3D8FA4}" srcOrd="1" destOrd="0" presId="urn:microsoft.com/office/officeart/2008/layout/LinedList"/>
    <dgm:cxn modelId="{82C156FD-EB68-4E0B-BA9E-BE080007B27D}" type="presParOf" srcId="{C08A343C-4945-46F8-96FC-5B20BF3D8FA4}" destId="{9B7EBB13-026D-4506-87D7-3FD7250B22FC}" srcOrd="0" destOrd="0" presId="urn:microsoft.com/office/officeart/2008/layout/LinedList"/>
    <dgm:cxn modelId="{B58AD214-D34D-4077-B893-DD92075AB871}" type="presParOf" srcId="{C08A343C-4945-46F8-96FC-5B20BF3D8FA4}" destId="{F19D3C6D-DEFD-4D45-ACED-5930DA144B5E}" srcOrd="1" destOrd="0" presId="urn:microsoft.com/office/officeart/2008/layout/LinedList"/>
    <dgm:cxn modelId="{1E46D95D-A8D9-4D95-93F0-F032DB45064E}" type="presParOf" srcId="{8F42DC9A-3B59-4546-ADCA-D297D8D3E93A}" destId="{17251F36-F862-4085-8265-6C366CA7039E}" srcOrd="2" destOrd="0" presId="urn:microsoft.com/office/officeart/2008/layout/LinedList"/>
    <dgm:cxn modelId="{3F21D168-7BCD-49BC-860A-9EFA5D5DCD7E}" type="presParOf" srcId="{8F42DC9A-3B59-4546-ADCA-D297D8D3E93A}" destId="{1EC77A04-8D80-49C6-8588-FB78D67BAE52}" srcOrd="3" destOrd="0" presId="urn:microsoft.com/office/officeart/2008/layout/LinedList"/>
    <dgm:cxn modelId="{477AA95E-63D0-475F-AC6B-031856960391}" type="presParOf" srcId="{1EC77A04-8D80-49C6-8588-FB78D67BAE52}" destId="{04D6EBBA-0ED8-4EDF-AC48-3876BE46BECA}" srcOrd="0" destOrd="0" presId="urn:microsoft.com/office/officeart/2008/layout/LinedList"/>
    <dgm:cxn modelId="{217B13C8-6A10-4738-B60D-DAABBB47E9A1}" type="presParOf" srcId="{1EC77A04-8D80-49C6-8588-FB78D67BAE52}" destId="{C139A08B-A366-47AF-8F2C-60AD24949882}" srcOrd="1" destOrd="0" presId="urn:microsoft.com/office/officeart/2008/layout/LinedList"/>
    <dgm:cxn modelId="{331A6895-DA11-407D-ACCF-413151C1422A}" type="presParOf" srcId="{8F42DC9A-3B59-4546-ADCA-D297D8D3E93A}" destId="{0EE65454-98BF-47E3-B95D-E443E314BD77}" srcOrd="4" destOrd="0" presId="urn:microsoft.com/office/officeart/2008/layout/LinedList"/>
    <dgm:cxn modelId="{A53C9752-28D6-4907-B32B-80F90851C4FA}" type="presParOf" srcId="{8F42DC9A-3B59-4546-ADCA-D297D8D3E93A}" destId="{714DDE62-1A5A-4037-B5E3-132678B691D5}" srcOrd="5" destOrd="0" presId="urn:microsoft.com/office/officeart/2008/layout/LinedList"/>
    <dgm:cxn modelId="{F468BC8A-2FBF-4307-90D9-F2CE29B2080B}" type="presParOf" srcId="{714DDE62-1A5A-4037-B5E3-132678B691D5}" destId="{84D43020-3E1B-45AB-A6A5-589A412D913A}" srcOrd="0" destOrd="0" presId="urn:microsoft.com/office/officeart/2008/layout/LinedList"/>
    <dgm:cxn modelId="{76EA9FF7-823F-4696-A5A3-D3A7A41F40ED}" type="presParOf" srcId="{714DDE62-1A5A-4037-B5E3-132678B691D5}" destId="{3857A86B-BD3D-4E40-B4E0-65FEC5DE6CA2}" srcOrd="1" destOrd="0" presId="urn:microsoft.com/office/officeart/2008/layout/LinedList"/>
    <dgm:cxn modelId="{989F4FF5-9225-4748-9C38-F4571FBB8488}" type="presParOf" srcId="{8F42DC9A-3B59-4546-ADCA-D297D8D3E93A}" destId="{ECA1C05B-3A0A-4E14-84B8-5C5B75F4D121}" srcOrd="6" destOrd="0" presId="urn:microsoft.com/office/officeart/2008/layout/LinedList"/>
    <dgm:cxn modelId="{99BE510D-980A-46B1-AACE-82B8785A86F4}" type="presParOf" srcId="{8F42DC9A-3B59-4546-ADCA-D297D8D3E93A}" destId="{61318CFA-9E12-41EA-BBEF-3833A4E95884}" srcOrd="7" destOrd="0" presId="urn:microsoft.com/office/officeart/2008/layout/LinedList"/>
    <dgm:cxn modelId="{B245093E-4630-4FAD-8DBA-9E3BAE261284}" type="presParOf" srcId="{61318CFA-9E12-41EA-BBEF-3833A4E95884}" destId="{2467E4EE-B990-4A16-869C-23D7BCD48ABD}" srcOrd="0" destOrd="0" presId="urn:microsoft.com/office/officeart/2008/layout/LinedList"/>
    <dgm:cxn modelId="{0917927E-CD65-46F4-AB5D-B1F8F623AB44}" type="presParOf" srcId="{61318CFA-9E12-41EA-BBEF-3833A4E95884}" destId="{65B4F8BB-ED78-4BC0-9D09-965C1C837B35}" srcOrd="1" destOrd="0" presId="urn:microsoft.com/office/officeart/2008/layout/LinedList"/>
    <dgm:cxn modelId="{BC1426EF-91C6-40F6-A992-0CA9ABEB17CA}" type="presParOf" srcId="{8F42DC9A-3B59-4546-ADCA-D297D8D3E93A}" destId="{B834D100-EAFF-4782-A32C-7F71604F1298}" srcOrd="8" destOrd="0" presId="urn:microsoft.com/office/officeart/2008/layout/LinedList"/>
    <dgm:cxn modelId="{CA64E758-8025-4C00-AC5D-AF14BBE992D2}" type="presParOf" srcId="{8F42DC9A-3B59-4546-ADCA-D297D8D3E93A}" destId="{8E492AD6-109C-42AF-A495-27BF3E3658FC}" srcOrd="9" destOrd="0" presId="urn:microsoft.com/office/officeart/2008/layout/LinedList"/>
    <dgm:cxn modelId="{D2C3118C-38A9-4F66-8CAF-F72997FA34CA}" type="presParOf" srcId="{8E492AD6-109C-42AF-A495-27BF3E3658FC}" destId="{22EE1A5E-D2D1-4A76-83D0-69B5B8119F64}" srcOrd="0" destOrd="0" presId="urn:microsoft.com/office/officeart/2008/layout/LinedList"/>
    <dgm:cxn modelId="{3C268DF4-29DF-4DE8-8F04-5FED601A9D53}" type="presParOf" srcId="{8E492AD6-109C-42AF-A495-27BF3E3658FC}" destId="{FBC2ECCD-E335-461F-A4F8-4652C8C8A24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93497B-28D0-4B48-9C2E-596124678592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9B78A1-D1D4-4EE3-B460-8C417283A153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Численность детей, обучающихся по предметной области «Технология» на базе Центра</a:t>
          </a:r>
          <a:endParaRPr lang="ru-RU" sz="16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EC15BC-44AD-4F36-929E-7EE3681DB343}" type="parTrans" cxnId="{E3D05585-668D-4EDC-AC1E-E4B9BF401F27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5A6955-D682-40FF-8C94-EDC8C9F543CC}" type="sibTrans" cxnId="{E3D05585-668D-4EDC-AC1E-E4B9BF401F27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A5B093-2D1A-443F-B50D-EDCCAF4248D8}">
      <dgm:prSet phldrT="[Текст]" custT="1"/>
      <dgm:spPr/>
      <dgm:t>
        <a:bodyPr/>
        <a:lstStyle/>
        <a:p>
          <a:r>
            <a:rPr lang="ru-RU" sz="160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Численность детей, обучающихся по предметной области «Информатика» на базе Центра</a:t>
          </a:r>
          <a:endParaRPr lang="ru-RU" sz="16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549819-F562-470A-A2D5-51FE5689FF63}" type="parTrans" cxnId="{1C20177A-7D76-4B3A-909A-B0BE426DDABF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98183D-D482-40E6-9497-A288467E8171}" type="sibTrans" cxnId="{1C20177A-7D76-4B3A-909A-B0BE426DDABF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FB6097-5070-4CB7-9AD1-94A88AF2D95E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Численность детей, обучающихся по предметной области «ОБЖ» на базе Центра</a:t>
          </a:r>
          <a:endParaRPr lang="ru-RU" sz="16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005781-0C02-4447-9D18-2F8B806F81B3}" type="parTrans" cxnId="{CE5BA4A5-1C49-43E6-B68A-8D8C074EB880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EA62A1-737D-461D-BB5F-3C411A90227C}" type="sibTrans" cxnId="{CE5BA4A5-1C49-43E6-B68A-8D8C074EB880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986822-489A-4421-A07F-59A3FBACF7A3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Ежегодное повышение квалификации педагогов</a:t>
          </a:r>
          <a:endParaRPr lang="ru-RU" sz="16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06CAA7-511F-4E3C-B762-595EE3C08F68}" type="parTrans" cxnId="{F878E986-B1BC-497E-9D69-92D4AEA101B1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1A89E3-2E4F-4722-86D1-42BB9FA6AC0B}" type="sibTrans" cxnId="{F878E986-B1BC-497E-9D69-92D4AEA101B1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41098D-9718-4516-A658-DBE87B0287FD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Численность детей, занимающихся шахматами на постоянной основе, на базе Центра</a:t>
          </a:r>
          <a:endParaRPr lang="ru-RU" sz="16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F22736-DBB9-48A9-8C81-C4CB1D3C6C49}" type="parTrans" cxnId="{463CD865-FE87-4962-B192-4427B084FC4F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89B2C1-DE39-4E8D-B408-4B189E60F74D}" type="sibTrans" cxnId="{463CD865-FE87-4962-B192-4427B084FC4F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724B34-4EE9-439B-B2B0-EA460006EB9E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Количество проведенных на площадке Центра социокультурных мероприятий</a:t>
          </a:r>
          <a:endParaRPr lang="ru-RU" sz="16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9783BD-6290-4F4F-A7DB-D8547AB663F6}" type="parTrans" cxnId="{EDD86D43-0396-4464-8C74-A043BE8A1715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AB3AD6-2BAD-4DD6-BD97-08F4BDB48EC6}" type="sibTrans" cxnId="{EDD86D43-0396-4464-8C74-A043BE8A1715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FDF085-94E9-4BD0-BDF9-F4E69EC88D39}">
      <dgm:prSet custT="1"/>
      <dgm:spPr/>
      <dgm:t>
        <a:bodyPr/>
        <a:lstStyle/>
        <a:p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Численность детей, ежемесячно использующих инфраструктуру Центра для дистанционного образования</a:t>
          </a:r>
          <a:endParaRPr lang="ru-RU" sz="1600" dirty="0">
            <a:solidFill>
              <a:schemeClr val="tx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3FA243-2C00-417F-BD1A-6E21D53FA6D9}" type="parTrans" cxnId="{7C1DE940-FAAB-42A7-8D32-EF06A0DA2E41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491EB9-E735-45A9-AA85-6B6E11AFE1C4}" type="sibTrans" cxnId="{7C1DE940-FAAB-42A7-8D32-EF06A0DA2E41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6D0BA-31B0-4FB8-A9C3-F9E6214CE0A6}">
      <dgm:prSet custT="1"/>
      <dgm:spPr/>
      <dgm:t>
        <a:bodyPr/>
        <a:lstStyle/>
        <a:p>
          <a:r>
            <a:rPr lang="ru-RU" sz="16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Численность человек, ежемесячно вовлеченных в структуру социально-культурных компетенций</a:t>
          </a:r>
          <a:endParaRPr lang="ru-RU" sz="16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1E9DF-7797-469B-BE8F-ADBBDE0A348D}" type="parTrans" cxnId="{2F53BFCC-7020-48A2-BF4A-6363187F276C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9E555D-B0E8-456D-89C7-0CE864F307CD}" type="sibTrans" cxnId="{2F53BFCC-7020-48A2-BF4A-6363187F276C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95A2B2-ABCF-401E-BF73-5DFE5E145223}">
      <dgm:prSet phldrT="[Текст]" custT="1"/>
      <dgm:spPr/>
      <dgm:t>
        <a:bodyPr anchor="ctr"/>
        <a:lstStyle/>
        <a:p>
          <a:pPr>
            <a:lnSpc>
              <a:spcPct val="150000"/>
            </a:lnSpc>
          </a:pPr>
          <a:endParaRPr lang="ru-RU" sz="1600" b="1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F8998E-1A6F-4C57-8340-CEA4130839BC}" type="sibTrans" cxnId="{E4A84381-E98F-4C5D-8E5E-207AC2B1C55F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BB3930-233E-42AA-A623-5AFCAB0E4C73}" type="parTrans" cxnId="{E4A84381-E98F-4C5D-8E5E-207AC2B1C55F}">
      <dgm:prSet/>
      <dgm:spPr/>
      <dgm:t>
        <a:bodyPr/>
        <a:lstStyle/>
        <a:p>
          <a:endParaRPr lang="ru-RU" sz="160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BA071A-544D-46D0-BEEE-CFCE28A0F0F9}" type="pres">
      <dgm:prSet presAssocID="{BD93497B-28D0-4B48-9C2E-59612467859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6F7FB8F-7F25-476E-B6D2-81E3CA65DDA9}" type="pres">
      <dgm:prSet presAssocID="{E495A2B2-ABCF-401E-BF73-5DFE5E145223}" presName="thickLine" presStyleLbl="alignNode1" presStyleIdx="0" presStyleCnt="1"/>
      <dgm:spPr/>
    </dgm:pt>
    <dgm:pt modelId="{1560D79F-D89F-4323-BB80-AE6AE6151D8F}" type="pres">
      <dgm:prSet presAssocID="{E495A2B2-ABCF-401E-BF73-5DFE5E145223}" presName="horz1" presStyleCnt="0"/>
      <dgm:spPr/>
    </dgm:pt>
    <dgm:pt modelId="{671FEF91-7DCD-4CC0-AEC1-D2E556CA55AA}" type="pres">
      <dgm:prSet presAssocID="{E495A2B2-ABCF-401E-BF73-5DFE5E145223}" presName="tx1" presStyleLbl="revTx" presStyleIdx="0" presStyleCnt="9" custScaleX="29494"/>
      <dgm:spPr/>
      <dgm:t>
        <a:bodyPr/>
        <a:lstStyle/>
        <a:p>
          <a:endParaRPr lang="ru-RU"/>
        </a:p>
      </dgm:t>
    </dgm:pt>
    <dgm:pt modelId="{4EE328B5-3391-4611-9CD2-F3E77F054C38}" type="pres">
      <dgm:prSet presAssocID="{E495A2B2-ABCF-401E-BF73-5DFE5E145223}" presName="vert1" presStyleCnt="0"/>
      <dgm:spPr/>
    </dgm:pt>
    <dgm:pt modelId="{E5F25170-B7F8-43CA-A530-EB37751B67E1}" type="pres">
      <dgm:prSet presAssocID="{1A9B78A1-D1D4-4EE3-B460-8C417283A153}" presName="vertSpace2a" presStyleCnt="0"/>
      <dgm:spPr/>
    </dgm:pt>
    <dgm:pt modelId="{48134567-76C9-4F59-8264-A6752C9148C3}" type="pres">
      <dgm:prSet presAssocID="{1A9B78A1-D1D4-4EE3-B460-8C417283A153}" presName="horz2" presStyleCnt="0"/>
      <dgm:spPr/>
    </dgm:pt>
    <dgm:pt modelId="{D829E5D7-4B21-489A-9D14-B4FC3FCF083E}" type="pres">
      <dgm:prSet presAssocID="{1A9B78A1-D1D4-4EE3-B460-8C417283A153}" presName="horzSpace2" presStyleCnt="0"/>
      <dgm:spPr/>
    </dgm:pt>
    <dgm:pt modelId="{F0B09BF0-5711-47C8-B7AB-B32E6D32AAAC}" type="pres">
      <dgm:prSet presAssocID="{1A9B78A1-D1D4-4EE3-B460-8C417283A153}" presName="tx2" presStyleLbl="revTx" presStyleIdx="1" presStyleCnt="9"/>
      <dgm:spPr/>
      <dgm:t>
        <a:bodyPr/>
        <a:lstStyle/>
        <a:p>
          <a:endParaRPr lang="ru-RU"/>
        </a:p>
      </dgm:t>
    </dgm:pt>
    <dgm:pt modelId="{4E9AACCD-167C-4139-9BCB-8C03EACFD9A6}" type="pres">
      <dgm:prSet presAssocID="{1A9B78A1-D1D4-4EE3-B460-8C417283A153}" presName="vert2" presStyleCnt="0"/>
      <dgm:spPr/>
    </dgm:pt>
    <dgm:pt modelId="{C75F2670-8F18-439E-8766-174F7B7D2C7F}" type="pres">
      <dgm:prSet presAssocID="{1A9B78A1-D1D4-4EE3-B460-8C417283A153}" presName="thinLine2b" presStyleLbl="callout" presStyleIdx="0" presStyleCnt="8"/>
      <dgm:spPr/>
    </dgm:pt>
    <dgm:pt modelId="{6EA2EFB5-44F0-4119-921E-B783EA88A93D}" type="pres">
      <dgm:prSet presAssocID="{1A9B78A1-D1D4-4EE3-B460-8C417283A153}" presName="vertSpace2b" presStyleCnt="0"/>
      <dgm:spPr/>
    </dgm:pt>
    <dgm:pt modelId="{CACEEB1E-7A7A-4D68-BCA9-3F44603AF7F9}" type="pres">
      <dgm:prSet presAssocID="{0FA5B093-2D1A-443F-B50D-EDCCAF4248D8}" presName="horz2" presStyleCnt="0"/>
      <dgm:spPr/>
    </dgm:pt>
    <dgm:pt modelId="{0433DE5E-7090-49D6-8CC3-E298F2285827}" type="pres">
      <dgm:prSet presAssocID="{0FA5B093-2D1A-443F-B50D-EDCCAF4248D8}" presName="horzSpace2" presStyleCnt="0"/>
      <dgm:spPr/>
    </dgm:pt>
    <dgm:pt modelId="{67D343B2-FF0E-4AAD-BCD6-0DEB1D73EA7C}" type="pres">
      <dgm:prSet presAssocID="{0FA5B093-2D1A-443F-B50D-EDCCAF4248D8}" presName="tx2" presStyleLbl="revTx" presStyleIdx="2" presStyleCnt="9"/>
      <dgm:spPr/>
      <dgm:t>
        <a:bodyPr/>
        <a:lstStyle/>
        <a:p>
          <a:endParaRPr lang="ru-RU"/>
        </a:p>
      </dgm:t>
    </dgm:pt>
    <dgm:pt modelId="{0BADA0DE-C573-42BE-B8F3-C2CB6F65C5FA}" type="pres">
      <dgm:prSet presAssocID="{0FA5B093-2D1A-443F-B50D-EDCCAF4248D8}" presName="vert2" presStyleCnt="0"/>
      <dgm:spPr/>
    </dgm:pt>
    <dgm:pt modelId="{F4C6D90B-CF94-4968-B9A6-A133D4722FBF}" type="pres">
      <dgm:prSet presAssocID="{0FA5B093-2D1A-443F-B50D-EDCCAF4248D8}" presName="thinLine2b" presStyleLbl="callout" presStyleIdx="1" presStyleCnt="8"/>
      <dgm:spPr/>
    </dgm:pt>
    <dgm:pt modelId="{878D4937-81F6-456F-B3F0-F79A87E2CA37}" type="pres">
      <dgm:prSet presAssocID="{0FA5B093-2D1A-443F-B50D-EDCCAF4248D8}" presName="vertSpace2b" presStyleCnt="0"/>
      <dgm:spPr/>
    </dgm:pt>
    <dgm:pt modelId="{37092EBD-C04C-4FEA-8938-F84E42B7F15C}" type="pres">
      <dgm:prSet presAssocID="{61FB6097-5070-4CB7-9AD1-94A88AF2D95E}" presName="horz2" presStyleCnt="0"/>
      <dgm:spPr/>
    </dgm:pt>
    <dgm:pt modelId="{38FD3E37-AA42-4930-899D-E13D7D87777A}" type="pres">
      <dgm:prSet presAssocID="{61FB6097-5070-4CB7-9AD1-94A88AF2D95E}" presName="horzSpace2" presStyleCnt="0"/>
      <dgm:spPr/>
    </dgm:pt>
    <dgm:pt modelId="{07F23FDA-686F-4786-B56B-C6A36B6E95DD}" type="pres">
      <dgm:prSet presAssocID="{61FB6097-5070-4CB7-9AD1-94A88AF2D95E}" presName="tx2" presStyleLbl="revTx" presStyleIdx="3" presStyleCnt="9"/>
      <dgm:spPr/>
      <dgm:t>
        <a:bodyPr/>
        <a:lstStyle/>
        <a:p>
          <a:endParaRPr lang="ru-RU"/>
        </a:p>
      </dgm:t>
    </dgm:pt>
    <dgm:pt modelId="{DAB83CB5-8B05-4048-B157-2E3786846413}" type="pres">
      <dgm:prSet presAssocID="{61FB6097-5070-4CB7-9AD1-94A88AF2D95E}" presName="vert2" presStyleCnt="0"/>
      <dgm:spPr/>
    </dgm:pt>
    <dgm:pt modelId="{683EBC5C-9C4A-4FCF-9F79-2E33C4D61C1F}" type="pres">
      <dgm:prSet presAssocID="{61FB6097-5070-4CB7-9AD1-94A88AF2D95E}" presName="thinLine2b" presStyleLbl="callout" presStyleIdx="2" presStyleCnt="8"/>
      <dgm:spPr/>
    </dgm:pt>
    <dgm:pt modelId="{39FD3BBA-C523-4F66-9773-FA24FF9602A3}" type="pres">
      <dgm:prSet presAssocID="{61FB6097-5070-4CB7-9AD1-94A88AF2D95E}" presName="vertSpace2b" presStyleCnt="0"/>
      <dgm:spPr/>
    </dgm:pt>
    <dgm:pt modelId="{B513A135-01EC-45B7-BC09-3074CB726C74}" type="pres">
      <dgm:prSet presAssocID="{6A41098D-9718-4516-A658-DBE87B0287FD}" presName="horz2" presStyleCnt="0"/>
      <dgm:spPr/>
    </dgm:pt>
    <dgm:pt modelId="{80921A99-FA15-437E-BFC3-3DD2394DF891}" type="pres">
      <dgm:prSet presAssocID="{6A41098D-9718-4516-A658-DBE87B0287FD}" presName="horzSpace2" presStyleCnt="0"/>
      <dgm:spPr/>
    </dgm:pt>
    <dgm:pt modelId="{AAC0BCC0-C37F-4FFC-B24D-C17D4FC28309}" type="pres">
      <dgm:prSet presAssocID="{6A41098D-9718-4516-A658-DBE87B0287FD}" presName="tx2" presStyleLbl="revTx" presStyleIdx="4" presStyleCnt="9"/>
      <dgm:spPr/>
      <dgm:t>
        <a:bodyPr/>
        <a:lstStyle/>
        <a:p>
          <a:endParaRPr lang="ru-RU"/>
        </a:p>
      </dgm:t>
    </dgm:pt>
    <dgm:pt modelId="{718E22FB-65A8-4210-9F2A-BC19E7941D6B}" type="pres">
      <dgm:prSet presAssocID="{6A41098D-9718-4516-A658-DBE87B0287FD}" presName="vert2" presStyleCnt="0"/>
      <dgm:spPr/>
    </dgm:pt>
    <dgm:pt modelId="{5D02896A-B81D-47E4-9CDC-0D90ACE118C6}" type="pres">
      <dgm:prSet presAssocID="{6A41098D-9718-4516-A658-DBE87B0287FD}" presName="thinLine2b" presStyleLbl="callout" presStyleIdx="3" presStyleCnt="8"/>
      <dgm:spPr/>
    </dgm:pt>
    <dgm:pt modelId="{41BB8F95-1BD3-4032-A414-817B5EF4B8E3}" type="pres">
      <dgm:prSet presAssocID="{6A41098D-9718-4516-A658-DBE87B0287FD}" presName="vertSpace2b" presStyleCnt="0"/>
      <dgm:spPr/>
    </dgm:pt>
    <dgm:pt modelId="{2C0B9104-564B-4D6B-BF80-165C81047956}" type="pres">
      <dgm:prSet presAssocID="{0DFDF085-94E9-4BD0-BDF9-F4E69EC88D39}" presName="horz2" presStyleCnt="0"/>
      <dgm:spPr/>
    </dgm:pt>
    <dgm:pt modelId="{B339C2F1-3F09-4BB6-AEF9-CFC6BEE0E8F7}" type="pres">
      <dgm:prSet presAssocID="{0DFDF085-94E9-4BD0-BDF9-F4E69EC88D39}" presName="horzSpace2" presStyleCnt="0"/>
      <dgm:spPr/>
    </dgm:pt>
    <dgm:pt modelId="{1B752EF0-7E4B-4337-9E76-966C831BC1CA}" type="pres">
      <dgm:prSet presAssocID="{0DFDF085-94E9-4BD0-BDF9-F4E69EC88D39}" presName="tx2" presStyleLbl="revTx" presStyleIdx="5" presStyleCnt="9"/>
      <dgm:spPr/>
      <dgm:t>
        <a:bodyPr/>
        <a:lstStyle/>
        <a:p>
          <a:endParaRPr lang="ru-RU"/>
        </a:p>
      </dgm:t>
    </dgm:pt>
    <dgm:pt modelId="{E1016436-1435-4395-88D4-B5BF4562BBA4}" type="pres">
      <dgm:prSet presAssocID="{0DFDF085-94E9-4BD0-BDF9-F4E69EC88D39}" presName="vert2" presStyleCnt="0"/>
      <dgm:spPr/>
    </dgm:pt>
    <dgm:pt modelId="{C5D52BFE-AFBA-4F6D-98AE-EEC63FE01C09}" type="pres">
      <dgm:prSet presAssocID="{0DFDF085-94E9-4BD0-BDF9-F4E69EC88D39}" presName="thinLine2b" presStyleLbl="callout" presStyleIdx="4" presStyleCnt="8"/>
      <dgm:spPr/>
    </dgm:pt>
    <dgm:pt modelId="{3599F6F3-404E-46A5-9DD2-EA5D6DAF2520}" type="pres">
      <dgm:prSet presAssocID="{0DFDF085-94E9-4BD0-BDF9-F4E69EC88D39}" presName="vertSpace2b" presStyleCnt="0"/>
      <dgm:spPr/>
    </dgm:pt>
    <dgm:pt modelId="{9D311FBE-55BF-4D0F-8034-7D37EFDFFB0A}" type="pres">
      <dgm:prSet presAssocID="{C376D0BA-31B0-4FB8-A9C3-F9E6214CE0A6}" presName="horz2" presStyleCnt="0"/>
      <dgm:spPr/>
    </dgm:pt>
    <dgm:pt modelId="{24BC5B94-99CF-444F-B2CF-E944FB99E4D6}" type="pres">
      <dgm:prSet presAssocID="{C376D0BA-31B0-4FB8-A9C3-F9E6214CE0A6}" presName="horzSpace2" presStyleCnt="0"/>
      <dgm:spPr/>
    </dgm:pt>
    <dgm:pt modelId="{C372637A-A415-4C46-A485-279ACC9CFD77}" type="pres">
      <dgm:prSet presAssocID="{C376D0BA-31B0-4FB8-A9C3-F9E6214CE0A6}" presName="tx2" presStyleLbl="revTx" presStyleIdx="6" presStyleCnt="9"/>
      <dgm:spPr/>
      <dgm:t>
        <a:bodyPr/>
        <a:lstStyle/>
        <a:p>
          <a:endParaRPr lang="ru-RU"/>
        </a:p>
      </dgm:t>
    </dgm:pt>
    <dgm:pt modelId="{72280A55-5E16-4D41-9349-503501942E96}" type="pres">
      <dgm:prSet presAssocID="{C376D0BA-31B0-4FB8-A9C3-F9E6214CE0A6}" presName="vert2" presStyleCnt="0"/>
      <dgm:spPr/>
    </dgm:pt>
    <dgm:pt modelId="{495A5525-4ACC-4779-8936-2CC2C140849B}" type="pres">
      <dgm:prSet presAssocID="{C376D0BA-31B0-4FB8-A9C3-F9E6214CE0A6}" presName="thinLine2b" presStyleLbl="callout" presStyleIdx="5" presStyleCnt="8"/>
      <dgm:spPr/>
    </dgm:pt>
    <dgm:pt modelId="{F02D4D29-B582-4F6A-83B6-45029F2791FF}" type="pres">
      <dgm:prSet presAssocID="{C376D0BA-31B0-4FB8-A9C3-F9E6214CE0A6}" presName="vertSpace2b" presStyleCnt="0"/>
      <dgm:spPr/>
    </dgm:pt>
    <dgm:pt modelId="{11F0D101-A1EF-4436-944A-6FE205788FC6}" type="pres">
      <dgm:prSet presAssocID="{9F724B34-4EE9-439B-B2B0-EA460006EB9E}" presName="horz2" presStyleCnt="0"/>
      <dgm:spPr/>
    </dgm:pt>
    <dgm:pt modelId="{62347CA5-44F2-4688-8B38-A1AA2F713E0B}" type="pres">
      <dgm:prSet presAssocID="{9F724B34-4EE9-439B-B2B0-EA460006EB9E}" presName="horzSpace2" presStyleCnt="0"/>
      <dgm:spPr/>
    </dgm:pt>
    <dgm:pt modelId="{136A1EEB-D0A2-4FC2-B760-A78F0A7782AA}" type="pres">
      <dgm:prSet presAssocID="{9F724B34-4EE9-439B-B2B0-EA460006EB9E}" presName="tx2" presStyleLbl="revTx" presStyleIdx="7" presStyleCnt="9"/>
      <dgm:spPr/>
      <dgm:t>
        <a:bodyPr/>
        <a:lstStyle/>
        <a:p>
          <a:endParaRPr lang="ru-RU"/>
        </a:p>
      </dgm:t>
    </dgm:pt>
    <dgm:pt modelId="{B6E4D0A7-0360-42AF-8270-D1B677112445}" type="pres">
      <dgm:prSet presAssocID="{9F724B34-4EE9-439B-B2B0-EA460006EB9E}" presName="vert2" presStyleCnt="0"/>
      <dgm:spPr/>
    </dgm:pt>
    <dgm:pt modelId="{01381869-4C57-482C-A8F5-6960699EF113}" type="pres">
      <dgm:prSet presAssocID="{9F724B34-4EE9-439B-B2B0-EA460006EB9E}" presName="thinLine2b" presStyleLbl="callout" presStyleIdx="6" presStyleCnt="8"/>
      <dgm:spPr/>
    </dgm:pt>
    <dgm:pt modelId="{0CD75E65-5155-4E4C-BDA7-1F8303CAC5F8}" type="pres">
      <dgm:prSet presAssocID="{9F724B34-4EE9-439B-B2B0-EA460006EB9E}" presName="vertSpace2b" presStyleCnt="0"/>
      <dgm:spPr/>
    </dgm:pt>
    <dgm:pt modelId="{C337FF65-CD5E-41E6-8780-126DDF56E5BD}" type="pres">
      <dgm:prSet presAssocID="{79986822-489A-4421-A07F-59A3FBACF7A3}" presName="horz2" presStyleCnt="0"/>
      <dgm:spPr/>
    </dgm:pt>
    <dgm:pt modelId="{B1ADA3FA-1527-437A-8AFA-996E28800205}" type="pres">
      <dgm:prSet presAssocID="{79986822-489A-4421-A07F-59A3FBACF7A3}" presName="horzSpace2" presStyleCnt="0"/>
      <dgm:spPr/>
    </dgm:pt>
    <dgm:pt modelId="{48358453-C89D-4F7B-8902-70925749F1E4}" type="pres">
      <dgm:prSet presAssocID="{79986822-489A-4421-A07F-59A3FBACF7A3}" presName="tx2" presStyleLbl="revTx" presStyleIdx="8" presStyleCnt="9"/>
      <dgm:spPr/>
      <dgm:t>
        <a:bodyPr/>
        <a:lstStyle/>
        <a:p>
          <a:endParaRPr lang="ru-RU"/>
        </a:p>
      </dgm:t>
    </dgm:pt>
    <dgm:pt modelId="{53C23CC0-E8F9-4EF8-B041-F4620BAE0885}" type="pres">
      <dgm:prSet presAssocID="{79986822-489A-4421-A07F-59A3FBACF7A3}" presName="vert2" presStyleCnt="0"/>
      <dgm:spPr/>
    </dgm:pt>
    <dgm:pt modelId="{E0CACF60-CD6D-4A05-AD47-EC8246315918}" type="pres">
      <dgm:prSet presAssocID="{79986822-489A-4421-A07F-59A3FBACF7A3}" presName="thinLine2b" presStyleLbl="callout" presStyleIdx="7" presStyleCnt="8"/>
      <dgm:spPr/>
    </dgm:pt>
    <dgm:pt modelId="{D3D14DA8-94DE-46C5-8D39-1842E23776AD}" type="pres">
      <dgm:prSet presAssocID="{79986822-489A-4421-A07F-59A3FBACF7A3}" presName="vertSpace2b" presStyleCnt="0"/>
      <dgm:spPr/>
    </dgm:pt>
  </dgm:ptLst>
  <dgm:cxnLst>
    <dgm:cxn modelId="{463CD865-FE87-4962-B192-4427B084FC4F}" srcId="{E495A2B2-ABCF-401E-BF73-5DFE5E145223}" destId="{6A41098D-9718-4516-A658-DBE87B0287FD}" srcOrd="3" destOrd="0" parTransId="{EDF22736-DBB9-48A9-8C81-C4CB1D3C6C49}" sibTransId="{B889B2C1-DE39-4E8D-B408-4B189E60F74D}"/>
    <dgm:cxn modelId="{0988BBAC-D1A9-4925-8CAB-67030D5E4ABB}" type="presOf" srcId="{1A9B78A1-D1D4-4EE3-B460-8C417283A153}" destId="{F0B09BF0-5711-47C8-B7AB-B32E6D32AAAC}" srcOrd="0" destOrd="0" presId="urn:microsoft.com/office/officeart/2008/layout/LinedList"/>
    <dgm:cxn modelId="{E4A84381-E98F-4C5D-8E5E-207AC2B1C55F}" srcId="{BD93497B-28D0-4B48-9C2E-596124678592}" destId="{E495A2B2-ABCF-401E-BF73-5DFE5E145223}" srcOrd="0" destOrd="0" parTransId="{6ABB3930-233E-42AA-A623-5AFCAB0E4C73}" sibTransId="{8DF8998E-1A6F-4C57-8340-CEA4130839BC}"/>
    <dgm:cxn modelId="{1AC32671-16EA-48E2-BA16-A7596F01462B}" type="presOf" srcId="{6A41098D-9718-4516-A658-DBE87B0287FD}" destId="{AAC0BCC0-C37F-4FFC-B24D-C17D4FC28309}" srcOrd="0" destOrd="0" presId="urn:microsoft.com/office/officeart/2008/layout/LinedList"/>
    <dgm:cxn modelId="{EDD86D43-0396-4464-8C74-A043BE8A1715}" srcId="{E495A2B2-ABCF-401E-BF73-5DFE5E145223}" destId="{9F724B34-4EE9-439B-B2B0-EA460006EB9E}" srcOrd="6" destOrd="0" parTransId="{D89783BD-6290-4F4F-A7DB-D8547AB663F6}" sibTransId="{BEAB3AD6-2BAD-4DD6-BD97-08F4BDB48EC6}"/>
    <dgm:cxn modelId="{F878E986-B1BC-497E-9D69-92D4AEA101B1}" srcId="{E495A2B2-ABCF-401E-BF73-5DFE5E145223}" destId="{79986822-489A-4421-A07F-59A3FBACF7A3}" srcOrd="7" destOrd="0" parTransId="{1F06CAA7-511F-4E3C-B762-595EE3C08F68}" sibTransId="{941A89E3-2E4F-4722-86D1-42BB9FA6AC0B}"/>
    <dgm:cxn modelId="{FF900E53-968D-40D1-A452-18E15A14F787}" type="presOf" srcId="{BD93497B-28D0-4B48-9C2E-596124678592}" destId="{DABA071A-544D-46D0-BEEE-CFCE28A0F0F9}" srcOrd="0" destOrd="0" presId="urn:microsoft.com/office/officeart/2008/layout/LinedList"/>
    <dgm:cxn modelId="{8C94E450-8A26-4538-B4C6-4207516959B6}" type="presOf" srcId="{0DFDF085-94E9-4BD0-BDF9-F4E69EC88D39}" destId="{1B752EF0-7E4B-4337-9E76-966C831BC1CA}" srcOrd="0" destOrd="0" presId="urn:microsoft.com/office/officeart/2008/layout/LinedList"/>
    <dgm:cxn modelId="{1C20177A-7D76-4B3A-909A-B0BE426DDABF}" srcId="{E495A2B2-ABCF-401E-BF73-5DFE5E145223}" destId="{0FA5B093-2D1A-443F-B50D-EDCCAF4248D8}" srcOrd="1" destOrd="0" parTransId="{A4549819-F562-470A-A2D5-51FE5689FF63}" sibTransId="{E598183D-D482-40E6-9497-A288467E8171}"/>
    <dgm:cxn modelId="{E3D05585-668D-4EDC-AC1E-E4B9BF401F27}" srcId="{E495A2B2-ABCF-401E-BF73-5DFE5E145223}" destId="{1A9B78A1-D1D4-4EE3-B460-8C417283A153}" srcOrd="0" destOrd="0" parTransId="{04EC15BC-44AD-4F36-929E-7EE3681DB343}" sibTransId="{2B5A6955-D682-40FF-8C94-EDC8C9F543CC}"/>
    <dgm:cxn modelId="{7C1DE940-FAAB-42A7-8D32-EF06A0DA2E41}" srcId="{E495A2B2-ABCF-401E-BF73-5DFE5E145223}" destId="{0DFDF085-94E9-4BD0-BDF9-F4E69EC88D39}" srcOrd="4" destOrd="0" parTransId="{233FA243-2C00-417F-BD1A-6E21D53FA6D9}" sibTransId="{A1491EB9-E735-45A9-AA85-6B6E11AFE1C4}"/>
    <dgm:cxn modelId="{2F53BFCC-7020-48A2-BF4A-6363187F276C}" srcId="{E495A2B2-ABCF-401E-BF73-5DFE5E145223}" destId="{C376D0BA-31B0-4FB8-A9C3-F9E6214CE0A6}" srcOrd="5" destOrd="0" parTransId="{D431E9DF-7797-469B-BE8F-ADBBDE0A348D}" sibTransId="{A19E555D-B0E8-456D-89C7-0CE864F307CD}"/>
    <dgm:cxn modelId="{700A792B-E7F8-4243-83F7-2355DE8CD59B}" type="presOf" srcId="{E495A2B2-ABCF-401E-BF73-5DFE5E145223}" destId="{671FEF91-7DCD-4CC0-AEC1-D2E556CA55AA}" srcOrd="0" destOrd="0" presId="urn:microsoft.com/office/officeart/2008/layout/LinedList"/>
    <dgm:cxn modelId="{EB3E36E3-86B9-4E72-824E-1965BD2AF881}" type="presOf" srcId="{0FA5B093-2D1A-443F-B50D-EDCCAF4248D8}" destId="{67D343B2-FF0E-4AAD-BCD6-0DEB1D73EA7C}" srcOrd="0" destOrd="0" presId="urn:microsoft.com/office/officeart/2008/layout/LinedList"/>
    <dgm:cxn modelId="{CE5BA4A5-1C49-43E6-B68A-8D8C074EB880}" srcId="{E495A2B2-ABCF-401E-BF73-5DFE5E145223}" destId="{61FB6097-5070-4CB7-9AD1-94A88AF2D95E}" srcOrd="2" destOrd="0" parTransId="{D3005781-0C02-4447-9D18-2F8B806F81B3}" sibTransId="{CFEA62A1-737D-461D-BB5F-3C411A90227C}"/>
    <dgm:cxn modelId="{5CF04141-85DD-476D-AD25-1F09D0553431}" type="presOf" srcId="{C376D0BA-31B0-4FB8-A9C3-F9E6214CE0A6}" destId="{C372637A-A415-4C46-A485-279ACC9CFD77}" srcOrd="0" destOrd="0" presId="urn:microsoft.com/office/officeart/2008/layout/LinedList"/>
    <dgm:cxn modelId="{D6AD7B38-55FE-4F1F-AF3B-2613F5130E64}" type="presOf" srcId="{9F724B34-4EE9-439B-B2B0-EA460006EB9E}" destId="{136A1EEB-D0A2-4FC2-B760-A78F0A7782AA}" srcOrd="0" destOrd="0" presId="urn:microsoft.com/office/officeart/2008/layout/LinedList"/>
    <dgm:cxn modelId="{C480D5C6-675A-44FE-81D5-449B8036C4C2}" type="presOf" srcId="{79986822-489A-4421-A07F-59A3FBACF7A3}" destId="{48358453-C89D-4F7B-8902-70925749F1E4}" srcOrd="0" destOrd="0" presId="urn:microsoft.com/office/officeart/2008/layout/LinedList"/>
    <dgm:cxn modelId="{0A5E593C-780F-4C77-A998-75EA919C09A2}" type="presOf" srcId="{61FB6097-5070-4CB7-9AD1-94A88AF2D95E}" destId="{07F23FDA-686F-4786-B56B-C6A36B6E95DD}" srcOrd="0" destOrd="0" presId="urn:microsoft.com/office/officeart/2008/layout/LinedList"/>
    <dgm:cxn modelId="{C661D717-4343-4B0B-9C23-9D4801C6BF4A}" type="presParOf" srcId="{DABA071A-544D-46D0-BEEE-CFCE28A0F0F9}" destId="{26F7FB8F-7F25-476E-B6D2-81E3CA65DDA9}" srcOrd="0" destOrd="0" presId="urn:microsoft.com/office/officeart/2008/layout/LinedList"/>
    <dgm:cxn modelId="{1F08295D-33ED-4E99-861F-E98AFB3DD2D3}" type="presParOf" srcId="{DABA071A-544D-46D0-BEEE-CFCE28A0F0F9}" destId="{1560D79F-D89F-4323-BB80-AE6AE6151D8F}" srcOrd="1" destOrd="0" presId="urn:microsoft.com/office/officeart/2008/layout/LinedList"/>
    <dgm:cxn modelId="{B543BC4E-B966-46E6-B562-1BEB9C1FF456}" type="presParOf" srcId="{1560D79F-D89F-4323-BB80-AE6AE6151D8F}" destId="{671FEF91-7DCD-4CC0-AEC1-D2E556CA55AA}" srcOrd="0" destOrd="0" presId="urn:microsoft.com/office/officeart/2008/layout/LinedList"/>
    <dgm:cxn modelId="{55097D83-1A3B-4E44-B9F1-E8990CA9DF92}" type="presParOf" srcId="{1560D79F-D89F-4323-BB80-AE6AE6151D8F}" destId="{4EE328B5-3391-4611-9CD2-F3E77F054C38}" srcOrd="1" destOrd="0" presId="urn:microsoft.com/office/officeart/2008/layout/LinedList"/>
    <dgm:cxn modelId="{E8D388C5-3712-47DF-B715-EAED29791167}" type="presParOf" srcId="{4EE328B5-3391-4611-9CD2-F3E77F054C38}" destId="{E5F25170-B7F8-43CA-A530-EB37751B67E1}" srcOrd="0" destOrd="0" presId="urn:microsoft.com/office/officeart/2008/layout/LinedList"/>
    <dgm:cxn modelId="{FF7DFD19-A81F-4D7B-8FA3-E0B9D5779DC3}" type="presParOf" srcId="{4EE328B5-3391-4611-9CD2-F3E77F054C38}" destId="{48134567-76C9-4F59-8264-A6752C9148C3}" srcOrd="1" destOrd="0" presId="urn:microsoft.com/office/officeart/2008/layout/LinedList"/>
    <dgm:cxn modelId="{C6FE4442-0A64-4113-BFA4-CFEBD220B13D}" type="presParOf" srcId="{48134567-76C9-4F59-8264-A6752C9148C3}" destId="{D829E5D7-4B21-489A-9D14-B4FC3FCF083E}" srcOrd="0" destOrd="0" presId="urn:microsoft.com/office/officeart/2008/layout/LinedList"/>
    <dgm:cxn modelId="{924E7DF0-3EE8-4BB5-826F-4DC8874E1961}" type="presParOf" srcId="{48134567-76C9-4F59-8264-A6752C9148C3}" destId="{F0B09BF0-5711-47C8-B7AB-B32E6D32AAAC}" srcOrd="1" destOrd="0" presId="urn:microsoft.com/office/officeart/2008/layout/LinedList"/>
    <dgm:cxn modelId="{91D1110F-A753-40C6-8AB3-48AC699A4129}" type="presParOf" srcId="{48134567-76C9-4F59-8264-A6752C9148C3}" destId="{4E9AACCD-167C-4139-9BCB-8C03EACFD9A6}" srcOrd="2" destOrd="0" presId="urn:microsoft.com/office/officeart/2008/layout/LinedList"/>
    <dgm:cxn modelId="{726114E8-7CBE-41C2-99BC-64219FA6D4CD}" type="presParOf" srcId="{4EE328B5-3391-4611-9CD2-F3E77F054C38}" destId="{C75F2670-8F18-439E-8766-174F7B7D2C7F}" srcOrd="2" destOrd="0" presId="urn:microsoft.com/office/officeart/2008/layout/LinedList"/>
    <dgm:cxn modelId="{59FC8C19-F7CB-48C8-9256-D8DFB944BF02}" type="presParOf" srcId="{4EE328B5-3391-4611-9CD2-F3E77F054C38}" destId="{6EA2EFB5-44F0-4119-921E-B783EA88A93D}" srcOrd="3" destOrd="0" presId="urn:microsoft.com/office/officeart/2008/layout/LinedList"/>
    <dgm:cxn modelId="{E548B84E-198C-4E8B-858B-B6A2EAC7C2EF}" type="presParOf" srcId="{4EE328B5-3391-4611-9CD2-F3E77F054C38}" destId="{CACEEB1E-7A7A-4D68-BCA9-3F44603AF7F9}" srcOrd="4" destOrd="0" presId="urn:microsoft.com/office/officeart/2008/layout/LinedList"/>
    <dgm:cxn modelId="{F817EF20-7810-460A-B5CA-379CE815F4E4}" type="presParOf" srcId="{CACEEB1E-7A7A-4D68-BCA9-3F44603AF7F9}" destId="{0433DE5E-7090-49D6-8CC3-E298F2285827}" srcOrd="0" destOrd="0" presId="urn:microsoft.com/office/officeart/2008/layout/LinedList"/>
    <dgm:cxn modelId="{5C142720-EE32-4A18-8419-F20656CB872E}" type="presParOf" srcId="{CACEEB1E-7A7A-4D68-BCA9-3F44603AF7F9}" destId="{67D343B2-FF0E-4AAD-BCD6-0DEB1D73EA7C}" srcOrd="1" destOrd="0" presId="urn:microsoft.com/office/officeart/2008/layout/LinedList"/>
    <dgm:cxn modelId="{679EAA22-696B-4769-A851-894C0D01A947}" type="presParOf" srcId="{CACEEB1E-7A7A-4D68-BCA9-3F44603AF7F9}" destId="{0BADA0DE-C573-42BE-B8F3-C2CB6F65C5FA}" srcOrd="2" destOrd="0" presId="urn:microsoft.com/office/officeart/2008/layout/LinedList"/>
    <dgm:cxn modelId="{6F8511BD-0A5B-4D17-AA6C-7B442D666930}" type="presParOf" srcId="{4EE328B5-3391-4611-9CD2-F3E77F054C38}" destId="{F4C6D90B-CF94-4968-B9A6-A133D4722FBF}" srcOrd="5" destOrd="0" presId="urn:microsoft.com/office/officeart/2008/layout/LinedList"/>
    <dgm:cxn modelId="{6017B451-795B-40F2-BF23-69A9D373A1C5}" type="presParOf" srcId="{4EE328B5-3391-4611-9CD2-F3E77F054C38}" destId="{878D4937-81F6-456F-B3F0-F79A87E2CA37}" srcOrd="6" destOrd="0" presId="urn:microsoft.com/office/officeart/2008/layout/LinedList"/>
    <dgm:cxn modelId="{13B89843-BC0C-4835-BAE0-AC82F13827F2}" type="presParOf" srcId="{4EE328B5-3391-4611-9CD2-F3E77F054C38}" destId="{37092EBD-C04C-4FEA-8938-F84E42B7F15C}" srcOrd="7" destOrd="0" presId="urn:microsoft.com/office/officeart/2008/layout/LinedList"/>
    <dgm:cxn modelId="{6E7FEA53-F80B-43B6-A9C7-A9188A0382E0}" type="presParOf" srcId="{37092EBD-C04C-4FEA-8938-F84E42B7F15C}" destId="{38FD3E37-AA42-4930-899D-E13D7D87777A}" srcOrd="0" destOrd="0" presId="urn:microsoft.com/office/officeart/2008/layout/LinedList"/>
    <dgm:cxn modelId="{20C03FC2-CCA6-4FAF-A185-5FDDCED04F47}" type="presParOf" srcId="{37092EBD-C04C-4FEA-8938-F84E42B7F15C}" destId="{07F23FDA-686F-4786-B56B-C6A36B6E95DD}" srcOrd="1" destOrd="0" presId="urn:microsoft.com/office/officeart/2008/layout/LinedList"/>
    <dgm:cxn modelId="{4E48CFB1-BB39-4077-94B7-1BE9304CE11E}" type="presParOf" srcId="{37092EBD-C04C-4FEA-8938-F84E42B7F15C}" destId="{DAB83CB5-8B05-4048-B157-2E3786846413}" srcOrd="2" destOrd="0" presId="urn:microsoft.com/office/officeart/2008/layout/LinedList"/>
    <dgm:cxn modelId="{49FCBA31-301B-45C4-AC74-4DA633DED011}" type="presParOf" srcId="{4EE328B5-3391-4611-9CD2-F3E77F054C38}" destId="{683EBC5C-9C4A-4FCF-9F79-2E33C4D61C1F}" srcOrd="8" destOrd="0" presId="urn:microsoft.com/office/officeart/2008/layout/LinedList"/>
    <dgm:cxn modelId="{8A003290-E9A9-45C3-B4CF-79B36C12CF47}" type="presParOf" srcId="{4EE328B5-3391-4611-9CD2-F3E77F054C38}" destId="{39FD3BBA-C523-4F66-9773-FA24FF9602A3}" srcOrd="9" destOrd="0" presId="urn:microsoft.com/office/officeart/2008/layout/LinedList"/>
    <dgm:cxn modelId="{8FBC579C-D484-4F7E-B956-05375C64C072}" type="presParOf" srcId="{4EE328B5-3391-4611-9CD2-F3E77F054C38}" destId="{B513A135-01EC-45B7-BC09-3074CB726C74}" srcOrd="10" destOrd="0" presId="urn:microsoft.com/office/officeart/2008/layout/LinedList"/>
    <dgm:cxn modelId="{4A508D68-D31B-4EDB-A448-7FE33F3C6B5C}" type="presParOf" srcId="{B513A135-01EC-45B7-BC09-3074CB726C74}" destId="{80921A99-FA15-437E-BFC3-3DD2394DF891}" srcOrd="0" destOrd="0" presId="urn:microsoft.com/office/officeart/2008/layout/LinedList"/>
    <dgm:cxn modelId="{1A470C1F-8538-487C-A0F5-763CBF2EDCCE}" type="presParOf" srcId="{B513A135-01EC-45B7-BC09-3074CB726C74}" destId="{AAC0BCC0-C37F-4FFC-B24D-C17D4FC28309}" srcOrd="1" destOrd="0" presId="urn:microsoft.com/office/officeart/2008/layout/LinedList"/>
    <dgm:cxn modelId="{A452A71C-CB4D-4730-B19A-F8C1F84D717F}" type="presParOf" srcId="{B513A135-01EC-45B7-BC09-3074CB726C74}" destId="{718E22FB-65A8-4210-9F2A-BC19E7941D6B}" srcOrd="2" destOrd="0" presId="urn:microsoft.com/office/officeart/2008/layout/LinedList"/>
    <dgm:cxn modelId="{B7FFEC7C-F2DC-49C0-8F96-53D2B0F0D2AE}" type="presParOf" srcId="{4EE328B5-3391-4611-9CD2-F3E77F054C38}" destId="{5D02896A-B81D-47E4-9CDC-0D90ACE118C6}" srcOrd="11" destOrd="0" presId="urn:microsoft.com/office/officeart/2008/layout/LinedList"/>
    <dgm:cxn modelId="{BB8D15D3-B270-4109-AF68-187380E737B2}" type="presParOf" srcId="{4EE328B5-3391-4611-9CD2-F3E77F054C38}" destId="{41BB8F95-1BD3-4032-A414-817B5EF4B8E3}" srcOrd="12" destOrd="0" presId="urn:microsoft.com/office/officeart/2008/layout/LinedList"/>
    <dgm:cxn modelId="{D02E1884-A9B1-4C45-9FA1-348D101BCD84}" type="presParOf" srcId="{4EE328B5-3391-4611-9CD2-F3E77F054C38}" destId="{2C0B9104-564B-4D6B-BF80-165C81047956}" srcOrd="13" destOrd="0" presId="urn:microsoft.com/office/officeart/2008/layout/LinedList"/>
    <dgm:cxn modelId="{3BA42C61-B384-4081-BF5B-F34713D0B584}" type="presParOf" srcId="{2C0B9104-564B-4D6B-BF80-165C81047956}" destId="{B339C2F1-3F09-4BB6-AEF9-CFC6BEE0E8F7}" srcOrd="0" destOrd="0" presId="urn:microsoft.com/office/officeart/2008/layout/LinedList"/>
    <dgm:cxn modelId="{43295956-E0D3-443D-AC14-83C8BB0AF3D6}" type="presParOf" srcId="{2C0B9104-564B-4D6B-BF80-165C81047956}" destId="{1B752EF0-7E4B-4337-9E76-966C831BC1CA}" srcOrd="1" destOrd="0" presId="urn:microsoft.com/office/officeart/2008/layout/LinedList"/>
    <dgm:cxn modelId="{CB608A15-09A2-4F81-92FB-5AA712D12CF2}" type="presParOf" srcId="{2C0B9104-564B-4D6B-BF80-165C81047956}" destId="{E1016436-1435-4395-88D4-B5BF4562BBA4}" srcOrd="2" destOrd="0" presId="urn:microsoft.com/office/officeart/2008/layout/LinedList"/>
    <dgm:cxn modelId="{B13EAA56-CECC-4547-A7A3-2FA214539897}" type="presParOf" srcId="{4EE328B5-3391-4611-9CD2-F3E77F054C38}" destId="{C5D52BFE-AFBA-4F6D-98AE-EEC63FE01C09}" srcOrd="14" destOrd="0" presId="urn:microsoft.com/office/officeart/2008/layout/LinedList"/>
    <dgm:cxn modelId="{9A9D1389-1F0F-4BA5-9F16-BBEEE02D6E50}" type="presParOf" srcId="{4EE328B5-3391-4611-9CD2-F3E77F054C38}" destId="{3599F6F3-404E-46A5-9DD2-EA5D6DAF2520}" srcOrd="15" destOrd="0" presId="urn:microsoft.com/office/officeart/2008/layout/LinedList"/>
    <dgm:cxn modelId="{E1AA9F16-0A4B-4E26-B646-DF253A0F54A5}" type="presParOf" srcId="{4EE328B5-3391-4611-9CD2-F3E77F054C38}" destId="{9D311FBE-55BF-4D0F-8034-7D37EFDFFB0A}" srcOrd="16" destOrd="0" presId="urn:microsoft.com/office/officeart/2008/layout/LinedList"/>
    <dgm:cxn modelId="{AF2DB9CA-A76C-48A6-9488-08431C78F2AF}" type="presParOf" srcId="{9D311FBE-55BF-4D0F-8034-7D37EFDFFB0A}" destId="{24BC5B94-99CF-444F-B2CF-E944FB99E4D6}" srcOrd="0" destOrd="0" presId="urn:microsoft.com/office/officeart/2008/layout/LinedList"/>
    <dgm:cxn modelId="{FEB784AD-EFB1-44B7-8490-0EBA130F4EC4}" type="presParOf" srcId="{9D311FBE-55BF-4D0F-8034-7D37EFDFFB0A}" destId="{C372637A-A415-4C46-A485-279ACC9CFD77}" srcOrd="1" destOrd="0" presId="urn:microsoft.com/office/officeart/2008/layout/LinedList"/>
    <dgm:cxn modelId="{C581D7D0-0B5E-4C41-8CBB-24696F1A3244}" type="presParOf" srcId="{9D311FBE-55BF-4D0F-8034-7D37EFDFFB0A}" destId="{72280A55-5E16-4D41-9349-503501942E96}" srcOrd="2" destOrd="0" presId="urn:microsoft.com/office/officeart/2008/layout/LinedList"/>
    <dgm:cxn modelId="{B9C45071-6876-4104-819B-FCBC34AA3B2B}" type="presParOf" srcId="{4EE328B5-3391-4611-9CD2-F3E77F054C38}" destId="{495A5525-4ACC-4779-8936-2CC2C140849B}" srcOrd="17" destOrd="0" presId="urn:microsoft.com/office/officeart/2008/layout/LinedList"/>
    <dgm:cxn modelId="{E1662C96-CC59-47ED-AFBF-168228EAEC26}" type="presParOf" srcId="{4EE328B5-3391-4611-9CD2-F3E77F054C38}" destId="{F02D4D29-B582-4F6A-83B6-45029F2791FF}" srcOrd="18" destOrd="0" presId="urn:microsoft.com/office/officeart/2008/layout/LinedList"/>
    <dgm:cxn modelId="{193DA6A1-CAC6-4634-9F0A-669A66ED9778}" type="presParOf" srcId="{4EE328B5-3391-4611-9CD2-F3E77F054C38}" destId="{11F0D101-A1EF-4436-944A-6FE205788FC6}" srcOrd="19" destOrd="0" presId="urn:microsoft.com/office/officeart/2008/layout/LinedList"/>
    <dgm:cxn modelId="{EF5C9827-DDB2-4C0C-ABBD-3262C9FC4E23}" type="presParOf" srcId="{11F0D101-A1EF-4436-944A-6FE205788FC6}" destId="{62347CA5-44F2-4688-8B38-A1AA2F713E0B}" srcOrd="0" destOrd="0" presId="urn:microsoft.com/office/officeart/2008/layout/LinedList"/>
    <dgm:cxn modelId="{7C650AD8-6F52-4C4E-8866-79E7950DB2EA}" type="presParOf" srcId="{11F0D101-A1EF-4436-944A-6FE205788FC6}" destId="{136A1EEB-D0A2-4FC2-B760-A78F0A7782AA}" srcOrd="1" destOrd="0" presId="urn:microsoft.com/office/officeart/2008/layout/LinedList"/>
    <dgm:cxn modelId="{17C68BF2-5C16-4FDA-B9D7-FB98F6376C8D}" type="presParOf" srcId="{11F0D101-A1EF-4436-944A-6FE205788FC6}" destId="{B6E4D0A7-0360-42AF-8270-D1B677112445}" srcOrd="2" destOrd="0" presId="urn:microsoft.com/office/officeart/2008/layout/LinedList"/>
    <dgm:cxn modelId="{2F09D589-B129-40DB-AD28-68094C143E83}" type="presParOf" srcId="{4EE328B5-3391-4611-9CD2-F3E77F054C38}" destId="{01381869-4C57-482C-A8F5-6960699EF113}" srcOrd="20" destOrd="0" presId="urn:microsoft.com/office/officeart/2008/layout/LinedList"/>
    <dgm:cxn modelId="{8FA09BE2-611A-4C43-A947-574176DAB17F}" type="presParOf" srcId="{4EE328B5-3391-4611-9CD2-F3E77F054C38}" destId="{0CD75E65-5155-4E4C-BDA7-1F8303CAC5F8}" srcOrd="21" destOrd="0" presId="urn:microsoft.com/office/officeart/2008/layout/LinedList"/>
    <dgm:cxn modelId="{7023F5AA-C4C3-4923-ADA1-0B8C6EBA1616}" type="presParOf" srcId="{4EE328B5-3391-4611-9CD2-F3E77F054C38}" destId="{C337FF65-CD5E-41E6-8780-126DDF56E5BD}" srcOrd="22" destOrd="0" presId="urn:microsoft.com/office/officeart/2008/layout/LinedList"/>
    <dgm:cxn modelId="{D4856CC4-49A1-4E6C-8444-B02559B20730}" type="presParOf" srcId="{C337FF65-CD5E-41E6-8780-126DDF56E5BD}" destId="{B1ADA3FA-1527-437A-8AFA-996E28800205}" srcOrd="0" destOrd="0" presId="urn:microsoft.com/office/officeart/2008/layout/LinedList"/>
    <dgm:cxn modelId="{8F22B88C-82B9-4084-B982-1816D5C8C1F3}" type="presParOf" srcId="{C337FF65-CD5E-41E6-8780-126DDF56E5BD}" destId="{48358453-C89D-4F7B-8902-70925749F1E4}" srcOrd="1" destOrd="0" presId="urn:microsoft.com/office/officeart/2008/layout/LinedList"/>
    <dgm:cxn modelId="{E541E525-72EE-45E9-BB21-E176032E0C6B}" type="presParOf" srcId="{C337FF65-CD5E-41E6-8780-126DDF56E5BD}" destId="{53C23CC0-E8F9-4EF8-B041-F4620BAE0885}" srcOrd="2" destOrd="0" presId="urn:microsoft.com/office/officeart/2008/layout/LinedList"/>
    <dgm:cxn modelId="{AD4BEB06-32A6-4BE4-A9EB-DDC4B10EABA7}" type="presParOf" srcId="{4EE328B5-3391-4611-9CD2-F3E77F054C38}" destId="{E0CACF60-CD6D-4A05-AD47-EC8246315918}" srcOrd="23" destOrd="0" presId="urn:microsoft.com/office/officeart/2008/layout/LinedList"/>
    <dgm:cxn modelId="{AF839558-2E8E-4846-86E1-290538382CE4}" type="presParOf" srcId="{4EE328B5-3391-4611-9CD2-F3E77F054C38}" destId="{D3D14DA8-94DE-46C5-8D39-1842E23776AD}" srcOrd="24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780431-9EF8-431F-B8DA-E361143FAAB7}" type="doc">
      <dgm:prSet loTypeId="urn:microsoft.com/office/officeart/2005/8/layout/default#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A8D1E8-EECC-430E-BC10-94A8599838B3}">
      <dgm:prSet/>
      <dgm:spPr/>
      <dgm:t>
        <a:bodyPr/>
        <a:lstStyle/>
        <a:p>
          <a:pPr rtl="0"/>
          <a:r>
            <a:rPr lang="ru-RU" dirty="0" smtClean="0"/>
            <a:t>дополнительные баллы к ЕГЭ победителям и призёрам Открытой межвузовской олимпиады на Кубок имени Ю.А. Гагарина, </a:t>
          </a:r>
          <a:endParaRPr lang="ru-RU" dirty="0"/>
        </a:p>
      </dgm:t>
    </dgm:pt>
    <dgm:pt modelId="{7837C0CA-40AD-4801-8149-EC54D511D2C9}" type="parTrans" cxnId="{607B4355-D515-4FE2-81BE-FB40645C822D}">
      <dgm:prSet/>
      <dgm:spPr/>
      <dgm:t>
        <a:bodyPr/>
        <a:lstStyle/>
        <a:p>
          <a:endParaRPr lang="ru-RU"/>
        </a:p>
      </dgm:t>
    </dgm:pt>
    <dgm:pt modelId="{26C04EC7-647C-4B62-9C88-99E6D4F8DC23}" type="sibTrans" cxnId="{607B4355-D515-4FE2-81BE-FB40645C822D}">
      <dgm:prSet/>
      <dgm:spPr/>
      <dgm:t>
        <a:bodyPr/>
        <a:lstStyle/>
        <a:p>
          <a:endParaRPr lang="ru-RU"/>
        </a:p>
      </dgm:t>
    </dgm:pt>
    <dgm:pt modelId="{86A31079-F25B-4604-AD8C-2BC342AA9B31}">
      <dgm:prSet/>
      <dgm:spPr/>
      <dgm:t>
        <a:bodyPr/>
        <a:lstStyle/>
        <a:p>
          <a:pPr rtl="0"/>
          <a:r>
            <a:rPr lang="ru-RU" dirty="0" smtClean="0"/>
            <a:t>100 целевых мест </a:t>
          </a:r>
          <a:br>
            <a:rPr lang="ru-RU" dirty="0" smtClean="0"/>
          </a:br>
          <a:r>
            <a:rPr lang="ru-RU" dirty="0" smtClean="0"/>
            <a:t>от Союза машиностроителей победителям Открытой межвузовской олимпиады на Кубок имени Ю.А. Гагарина, при поступлении в УГАТУ</a:t>
          </a:r>
          <a:endParaRPr lang="ru-RU" dirty="0"/>
        </a:p>
      </dgm:t>
    </dgm:pt>
    <dgm:pt modelId="{028316FA-1547-48D2-A55A-FE6B9175C1DD}" type="parTrans" cxnId="{9AC6228F-5F15-4BCA-97E6-EA65312C2BAF}">
      <dgm:prSet/>
      <dgm:spPr/>
      <dgm:t>
        <a:bodyPr/>
        <a:lstStyle/>
        <a:p>
          <a:endParaRPr lang="ru-RU"/>
        </a:p>
      </dgm:t>
    </dgm:pt>
    <dgm:pt modelId="{CE5FA749-BE0F-4FB0-90EC-940C60199C28}" type="sibTrans" cxnId="{9AC6228F-5F15-4BCA-97E6-EA65312C2BAF}">
      <dgm:prSet/>
      <dgm:spPr/>
      <dgm:t>
        <a:bodyPr/>
        <a:lstStyle/>
        <a:p>
          <a:endParaRPr lang="ru-RU"/>
        </a:p>
      </dgm:t>
    </dgm:pt>
    <dgm:pt modelId="{20A9060C-8D06-46E5-9782-A8364E901721}" type="pres">
      <dgm:prSet presAssocID="{9B780431-9EF8-431F-B8DA-E361143FAAB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2D0326-8816-4A26-A434-F47D3C9A5EE3}" type="pres">
      <dgm:prSet presAssocID="{EFA8D1E8-EECC-430E-BC10-94A8599838B3}" presName="node" presStyleLbl="node1" presStyleIdx="0" presStyleCnt="2" custScaleX="33545" custScaleY="33545" custLinFactNeighborX="-11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552342-F35B-4A76-927A-6DD1887C35F1}" type="pres">
      <dgm:prSet presAssocID="{26C04EC7-647C-4B62-9C88-99E6D4F8DC23}" presName="sibTrans" presStyleCnt="0"/>
      <dgm:spPr/>
    </dgm:pt>
    <dgm:pt modelId="{DE1EF53A-A72B-4035-88C5-3BADB3CD5485}" type="pres">
      <dgm:prSet presAssocID="{86A31079-F25B-4604-AD8C-2BC342AA9B31}" presName="node" presStyleLbl="node1" presStyleIdx="1" presStyleCnt="2" custScaleX="33545" custScaleY="33545" custLinFactNeighborX="42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7B4355-D515-4FE2-81BE-FB40645C822D}" srcId="{9B780431-9EF8-431F-B8DA-E361143FAAB7}" destId="{EFA8D1E8-EECC-430E-BC10-94A8599838B3}" srcOrd="0" destOrd="0" parTransId="{7837C0CA-40AD-4801-8149-EC54D511D2C9}" sibTransId="{26C04EC7-647C-4B62-9C88-99E6D4F8DC23}"/>
    <dgm:cxn modelId="{C41D1A40-44EC-46ED-AEBC-36B765014550}" type="presOf" srcId="{EFA8D1E8-EECC-430E-BC10-94A8599838B3}" destId="{DF2D0326-8816-4A26-A434-F47D3C9A5EE3}" srcOrd="0" destOrd="0" presId="urn:microsoft.com/office/officeart/2005/8/layout/default#1"/>
    <dgm:cxn modelId="{9AC6228F-5F15-4BCA-97E6-EA65312C2BAF}" srcId="{9B780431-9EF8-431F-B8DA-E361143FAAB7}" destId="{86A31079-F25B-4604-AD8C-2BC342AA9B31}" srcOrd="1" destOrd="0" parTransId="{028316FA-1547-48D2-A55A-FE6B9175C1DD}" sibTransId="{CE5FA749-BE0F-4FB0-90EC-940C60199C28}"/>
    <dgm:cxn modelId="{6F28FD36-1DCD-40BF-BA9C-6688C1468675}" type="presOf" srcId="{9B780431-9EF8-431F-B8DA-E361143FAAB7}" destId="{20A9060C-8D06-46E5-9782-A8364E901721}" srcOrd="0" destOrd="0" presId="urn:microsoft.com/office/officeart/2005/8/layout/default#1"/>
    <dgm:cxn modelId="{2D2DFB2A-F68B-441F-8865-079665B94C42}" type="presOf" srcId="{86A31079-F25B-4604-AD8C-2BC342AA9B31}" destId="{DE1EF53A-A72B-4035-88C5-3BADB3CD5485}" srcOrd="0" destOrd="0" presId="urn:microsoft.com/office/officeart/2005/8/layout/default#1"/>
    <dgm:cxn modelId="{A151CECC-5F10-491D-9A2C-9CEA6600837B}" type="presParOf" srcId="{20A9060C-8D06-46E5-9782-A8364E901721}" destId="{DF2D0326-8816-4A26-A434-F47D3C9A5EE3}" srcOrd="0" destOrd="0" presId="urn:microsoft.com/office/officeart/2005/8/layout/default#1"/>
    <dgm:cxn modelId="{F7B7688C-4C80-4167-8722-ACBF74439836}" type="presParOf" srcId="{20A9060C-8D06-46E5-9782-A8364E901721}" destId="{58552342-F35B-4A76-927A-6DD1887C35F1}" srcOrd="1" destOrd="0" presId="urn:microsoft.com/office/officeart/2005/8/layout/default#1"/>
    <dgm:cxn modelId="{2A96F0A9-908A-4C03-8A08-54DE911EADD0}" type="presParOf" srcId="{20A9060C-8D06-46E5-9782-A8364E901721}" destId="{DE1EF53A-A72B-4035-88C5-3BADB3CD5485}" srcOrd="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E216327-65B6-4F21-A0E2-B36A2CEF06DA}" type="doc">
      <dgm:prSet loTypeId="urn:microsoft.com/office/officeart/2005/8/layout/vList5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ru-RU"/>
        </a:p>
      </dgm:t>
    </dgm:pt>
    <dgm:pt modelId="{B75633A3-9424-4F3F-90B9-805520CF4F07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2"/>
              </a:solidFill>
            </a:rPr>
            <a:t>Центра коллективного доступа кластера малотоннажной нефтехимии</a:t>
          </a:r>
          <a:endParaRPr lang="ru-RU" dirty="0">
            <a:solidFill>
              <a:schemeClr val="tx2"/>
            </a:solidFill>
          </a:endParaRPr>
        </a:p>
      </dgm:t>
    </dgm:pt>
    <dgm:pt modelId="{F494D6CF-7EDC-465F-AE75-ACEE86D9502F}" type="parTrans" cxnId="{61D94735-EBD6-452A-AECB-5DDD0A41B8C3}">
      <dgm:prSet/>
      <dgm:spPr/>
      <dgm:t>
        <a:bodyPr/>
        <a:lstStyle/>
        <a:p>
          <a:endParaRPr lang="ru-RU"/>
        </a:p>
      </dgm:t>
    </dgm:pt>
    <dgm:pt modelId="{B1BEFA59-C98E-4199-808A-2C8CE693E9E5}" type="sibTrans" cxnId="{61D94735-EBD6-452A-AECB-5DDD0A41B8C3}">
      <dgm:prSet/>
      <dgm:spPr/>
      <dgm:t>
        <a:bodyPr/>
        <a:lstStyle/>
        <a:p>
          <a:endParaRPr lang="ru-RU"/>
        </a:p>
      </dgm:t>
    </dgm:pt>
    <dgm:pt modelId="{5A5257C4-3ED5-4253-A1D6-4B7D3B98166D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2"/>
              </a:solidFill>
            </a:rPr>
            <a:t>Центр поддержки технического образования школьников «</a:t>
          </a:r>
          <a:r>
            <a:rPr lang="ru-RU" b="1" dirty="0" err="1" smtClean="0">
              <a:solidFill>
                <a:schemeClr val="tx2"/>
              </a:solidFill>
            </a:rPr>
            <a:t>Кванториум</a:t>
          </a:r>
          <a:r>
            <a:rPr lang="ru-RU" b="1" dirty="0" smtClean="0">
              <a:solidFill>
                <a:schemeClr val="tx2"/>
              </a:solidFill>
            </a:rPr>
            <a:t>-Башкортостана &amp; Гагарин-центр»</a:t>
          </a:r>
          <a:endParaRPr lang="ru-RU" dirty="0">
            <a:solidFill>
              <a:schemeClr val="tx2"/>
            </a:solidFill>
          </a:endParaRPr>
        </a:p>
      </dgm:t>
    </dgm:pt>
    <dgm:pt modelId="{5B333C4F-1F0D-4066-BBA8-9A4E0D6B293D}" type="parTrans" cxnId="{E213C7D6-252B-47E3-ABB8-417812608B34}">
      <dgm:prSet/>
      <dgm:spPr/>
      <dgm:t>
        <a:bodyPr/>
        <a:lstStyle/>
        <a:p>
          <a:endParaRPr lang="ru-RU"/>
        </a:p>
      </dgm:t>
    </dgm:pt>
    <dgm:pt modelId="{CD2A01DE-7FE2-4436-95E3-4574E9D1ABF9}" type="sibTrans" cxnId="{E213C7D6-252B-47E3-ABB8-417812608B34}">
      <dgm:prSet/>
      <dgm:spPr/>
      <dgm:t>
        <a:bodyPr/>
        <a:lstStyle/>
        <a:p>
          <a:endParaRPr lang="ru-RU"/>
        </a:p>
      </dgm:t>
    </dgm:pt>
    <dgm:pt modelId="{EA06DEE5-673A-48AE-B4A7-7A62C53A66D6}">
      <dgm:prSet/>
      <dgm:spPr/>
      <dgm:t>
        <a:bodyPr/>
        <a:lstStyle/>
        <a:p>
          <a:pPr rtl="0"/>
          <a:r>
            <a:rPr lang="ru-RU" b="1" smtClean="0">
              <a:solidFill>
                <a:schemeClr val="tx2"/>
              </a:solidFill>
            </a:rPr>
            <a:t>Центр прототипирования радиоэлектронного кластера</a:t>
          </a:r>
          <a:endParaRPr lang="ru-RU">
            <a:solidFill>
              <a:schemeClr val="tx2"/>
            </a:solidFill>
          </a:endParaRPr>
        </a:p>
      </dgm:t>
    </dgm:pt>
    <dgm:pt modelId="{DE2CE2FF-0B9D-4431-97A5-F818845CF956}" type="parTrans" cxnId="{C5CABF79-FEE8-4F8C-AE27-983EA3E1792A}">
      <dgm:prSet/>
      <dgm:spPr/>
      <dgm:t>
        <a:bodyPr/>
        <a:lstStyle/>
        <a:p>
          <a:endParaRPr lang="ru-RU"/>
        </a:p>
      </dgm:t>
    </dgm:pt>
    <dgm:pt modelId="{E2705528-780B-42D0-8930-6B80A4131FB3}" type="sibTrans" cxnId="{C5CABF79-FEE8-4F8C-AE27-983EA3E1792A}">
      <dgm:prSet/>
      <dgm:spPr/>
      <dgm:t>
        <a:bodyPr/>
        <a:lstStyle/>
        <a:p>
          <a:endParaRPr lang="ru-RU"/>
        </a:p>
      </dgm:t>
    </dgm:pt>
    <dgm:pt modelId="{341EFE08-2B0D-439F-BAFC-1BC8A854D5F8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2"/>
              </a:solidFill>
            </a:rPr>
            <a:t>Республиканский детский образовательный технопарк</a:t>
          </a:r>
          <a:endParaRPr lang="ru-RU" dirty="0">
            <a:solidFill>
              <a:schemeClr val="tx2"/>
            </a:solidFill>
          </a:endParaRPr>
        </a:p>
      </dgm:t>
    </dgm:pt>
    <dgm:pt modelId="{99547872-34F7-489F-8B88-0E623B3F0A19}" type="parTrans" cxnId="{00C580D1-0B5E-47EE-A7C5-6D71E3C1DD16}">
      <dgm:prSet/>
      <dgm:spPr/>
      <dgm:t>
        <a:bodyPr/>
        <a:lstStyle/>
        <a:p>
          <a:endParaRPr lang="ru-RU"/>
        </a:p>
      </dgm:t>
    </dgm:pt>
    <dgm:pt modelId="{A3447B02-E6AF-4DE3-BEB7-9026A2814548}" type="sibTrans" cxnId="{00C580D1-0B5E-47EE-A7C5-6D71E3C1DD16}">
      <dgm:prSet/>
      <dgm:spPr/>
      <dgm:t>
        <a:bodyPr/>
        <a:lstStyle/>
        <a:p>
          <a:endParaRPr lang="ru-RU"/>
        </a:p>
      </dgm:t>
    </dgm:pt>
    <dgm:pt modelId="{02A70EF6-F89A-4930-A8C4-663CF108EE8A}" type="pres">
      <dgm:prSet presAssocID="{FE216327-65B6-4F21-A0E2-B36A2CEF06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B94CB8-3FD3-4F73-865E-363A4716226E}" type="pres">
      <dgm:prSet presAssocID="{B75633A3-9424-4F3F-90B9-805520CF4F07}" presName="linNode" presStyleCnt="0"/>
      <dgm:spPr/>
    </dgm:pt>
    <dgm:pt modelId="{9432627D-0728-4839-B303-57A44D1BCF3A}" type="pres">
      <dgm:prSet presAssocID="{B75633A3-9424-4F3F-90B9-805520CF4F07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295055-F104-4DB7-AB46-E10A276B4EC8}" type="pres">
      <dgm:prSet presAssocID="{B1BEFA59-C98E-4199-808A-2C8CE693E9E5}" presName="sp" presStyleCnt="0"/>
      <dgm:spPr/>
    </dgm:pt>
    <dgm:pt modelId="{3CEF4352-0F13-440C-9ED6-152D87D16FF5}" type="pres">
      <dgm:prSet presAssocID="{5A5257C4-3ED5-4253-A1D6-4B7D3B98166D}" presName="linNode" presStyleCnt="0"/>
      <dgm:spPr/>
    </dgm:pt>
    <dgm:pt modelId="{FE312B40-B68E-4E13-81F8-0542F82D73E6}" type="pres">
      <dgm:prSet presAssocID="{5A5257C4-3ED5-4253-A1D6-4B7D3B98166D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A2A885-5B28-45A8-B0CF-8F81C128365F}" type="pres">
      <dgm:prSet presAssocID="{CD2A01DE-7FE2-4436-95E3-4574E9D1ABF9}" presName="sp" presStyleCnt="0"/>
      <dgm:spPr/>
    </dgm:pt>
    <dgm:pt modelId="{50016AA8-93F5-489E-BFA9-EE27220DF9F2}" type="pres">
      <dgm:prSet presAssocID="{EA06DEE5-673A-48AE-B4A7-7A62C53A66D6}" presName="linNode" presStyleCnt="0"/>
      <dgm:spPr/>
    </dgm:pt>
    <dgm:pt modelId="{52E89515-A9A8-4136-B370-F96EB34309F8}" type="pres">
      <dgm:prSet presAssocID="{EA06DEE5-673A-48AE-B4A7-7A62C53A66D6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539A08-1319-42A6-B027-486D6B08ED60}" type="pres">
      <dgm:prSet presAssocID="{E2705528-780B-42D0-8930-6B80A4131FB3}" presName="sp" presStyleCnt="0"/>
      <dgm:spPr/>
    </dgm:pt>
    <dgm:pt modelId="{477AC5A4-0FFD-4884-80F4-A08D44E159C5}" type="pres">
      <dgm:prSet presAssocID="{341EFE08-2B0D-439F-BAFC-1BC8A854D5F8}" presName="linNode" presStyleCnt="0"/>
      <dgm:spPr/>
    </dgm:pt>
    <dgm:pt modelId="{3CCC55D5-2084-4D11-9D87-C0FC5251D574}" type="pres">
      <dgm:prSet presAssocID="{341EFE08-2B0D-439F-BAFC-1BC8A854D5F8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13C7D6-252B-47E3-ABB8-417812608B34}" srcId="{FE216327-65B6-4F21-A0E2-B36A2CEF06DA}" destId="{5A5257C4-3ED5-4253-A1D6-4B7D3B98166D}" srcOrd="1" destOrd="0" parTransId="{5B333C4F-1F0D-4066-BBA8-9A4E0D6B293D}" sibTransId="{CD2A01DE-7FE2-4436-95E3-4574E9D1ABF9}"/>
    <dgm:cxn modelId="{386955EF-9AF6-4115-BAFD-4A1649AA3CA9}" type="presOf" srcId="{341EFE08-2B0D-439F-BAFC-1BC8A854D5F8}" destId="{3CCC55D5-2084-4D11-9D87-C0FC5251D574}" srcOrd="0" destOrd="0" presId="urn:microsoft.com/office/officeart/2005/8/layout/vList5"/>
    <dgm:cxn modelId="{B4BAD0E9-BD3D-4037-AC96-3C18483CA9BA}" type="presOf" srcId="{5A5257C4-3ED5-4253-A1D6-4B7D3B98166D}" destId="{FE312B40-B68E-4E13-81F8-0542F82D73E6}" srcOrd="0" destOrd="0" presId="urn:microsoft.com/office/officeart/2005/8/layout/vList5"/>
    <dgm:cxn modelId="{61D94735-EBD6-452A-AECB-5DDD0A41B8C3}" srcId="{FE216327-65B6-4F21-A0E2-B36A2CEF06DA}" destId="{B75633A3-9424-4F3F-90B9-805520CF4F07}" srcOrd="0" destOrd="0" parTransId="{F494D6CF-7EDC-465F-AE75-ACEE86D9502F}" sibTransId="{B1BEFA59-C98E-4199-808A-2C8CE693E9E5}"/>
    <dgm:cxn modelId="{45B43712-DACF-42BF-A7CD-4D5C8E501672}" type="presOf" srcId="{FE216327-65B6-4F21-A0E2-B36A2CEF06DA}" destId="{02A70EF6-F89A-4930-A8C4-663CF108EE8A}" srcOrd="0" destOrd="0" presId="urn:microsoft.com/office/officeart/2005/8/layout/vList5"/>
    <dgm:cxn modelId="{C5CABF79-FEE8-4F8C-AE27-983EA3E1792A}" srcId="{FE216327-65B6-4F21-A0E2-B36A2CEF06DA}" destId="{EA06DEE5-673A-48AE-B4A7-7A62C53A66D6}" srcOrd="2" destOrd="0" parTransId="{DE2CE2FF-0B9D-4431-97A5-F818845CF956}" sibTransId="{E2705528-780B-42D0-8930-6B80A4131FB3}"/>
    <dgm:cxn modelId="{3DAF872A-951F-4661-9A13-B496FAC85B59}" type="presOf" srcId="{B75633A3-9424-4F3F-90B9-805520CF4F07}" destId="{9432627D-0728-4839-B303-57A44D1BCF3A}" srcOrd="0" destOrd="0" presId="urn:microsoft.com/office/officeart/2005/8/layout/vList5"/>
    <dgm:cxn modelId="{00C580D1-0B5E-47EE-A7C5-6D71E3C1DD16}" srcId="{FE216327-65B6-4F21-A0E2-B36A2CEF06DA}" destId="{341EFE08-2B0D-439F-BAFC-1BC8A854D5F8}" srcOrd="3" destOrd="0" parTransId="{99547872-34F7-489F-8B88-0E623B3F0A19}" sibTransId="{A3447B02-E6AF-4DE3-BEB7-9026A2814548}"/>
    <dgm:cxn modelId="{A54ABD98-9AD8-4A7F-8B38-A90DB5FB70EB}" type="presOf" srcId="{EA06DEE5-673A-48AE-B4A7-7A62C53A66D6}" destId="{52E89515-A9A8-4136-B370-F96EB34309F8}" srcOrd="0" destOrd="0" presId="urn:microsoft.com/office/officeart/2005/8/layout/vList5"/>
    <dgm:cxn modelId="{33684B7B-2D82-4FD2-86C8-3D5F6AEF22CA}" type="presParOf" srcId="{02A70EF6-F89A-4930-A8C4-663CF108EE8A}" destId="{3EB94CB8-3FD3-4F73-865E-363A4716226E}" srcOrd="0" destOrd="0" presId="urn:microsoft.com/office/officeart/2005/8/layout/vList5"/>
    <dgm:cxn modelId="{BDF1D27A-5B9A-4E79-B599-E343EEC82500}" type="presParOf" srcId="{3EB94CB8-3FD3-4F73-865E-363A4716226E}" destId="{9432627D-0728-4839-B303-57A44D1BCF3A}" srcOrd="0" destOrd="0" presId="urn:microsoft.com/office/officeart/2005/8/layout/vList5"/>
    <dgm:cxn modelId="{905CA618-26D6-449A-B7AC-6D2827DC4120}" type="presParOf" srcId="{02A70EF6-F89A-4930-A8C4-663CF108EE8A}" destId="{E2295055-F104-4DB7-AB46-E10A276B4EC8}" srcOrd="1" destOrd="0" presId="urn:microsoft.com/office/officeart/2005/8/layout/vList5"/>
    <dgm:cxn modelId="{C6F6E665-449D-42DD-A24F-80D9E4ECEE86}" type="presParOf" srcId="{02A70EF6-F89A-4930-A8C4-663CF108EE8A}" destId="{3CEF4352-0F13-440C-9ED6-152D87D16FF5}" srcOrd="2" destOrd="0" presId="urn:microsoft.com/office/officeart/2005/8/layout/vList5"/>
    <dgm:cxn modelId="{8D07D9F7-BD1D-4C01-B58D-59E39C8F7983}" type="presParOf" srcId="{3CEF4352-0F13-440C-9ED6-152D87D16FF5}" destId="{FE312B40-B68E-4E13-81F8-0542F82D73E6}" srcOrd="0" destOrd="0" presId="urn:microsoft.com/office/officeart/2005/8/layout/vList5"/>
    <dgm:cxn modelId="{A4BF10A8-7FE6-4EA5-845F-8A28B427D086}" type="presParOf" srcId="{02A70EF6-F89A-4930-A8C4-663CF108EE8A}" destId="{85A2A885-5B28-45A8-B0CF-8F81C128365F}" srcOrd="3" destOrd="0" presId="urn:microsoft.com/office/officeart/2005/8/layout/vList5"/>
    <dgm:cxn modelId="{55EE090D-5BEC-4EF5-A420-3E8F9D9614B4}" type="presParOf" srcId="{02A70EF6-F89A-4930-A8C4-663CF108EE8A}" destId="{50016AA8-93F5-489E-BFA9-EE27220DF9F2}" srcOrd="4" destOrd="0" presId="urn:microsoft.com/office/officeart/2005/8/layout/vList5"/>
    <dgm:cxn modelId="{DAF3A78A-E0EC-4D7D-8DB7-3D19BC5332FD}" type="presParOf" srcId="{50016AA8-93F5-489E-BFA9-EE27220DF9F2}" destId="{52E89515-A9A8-4136-B370-F96EB34309F8}" srcOrd="0" destOrd="0" presId="urn:microsoft.com/office/officeart/2005/8/layout/vList5"/>
    <dgm:cxn modelId="{D2F5DAB2-E50B-420F-905D-A12081CEBCF6}" type="presParOf" srcId="{02A70EF6-F89A-4930-A8C4-663CF108EE8A}" destId="{DB539A08-1319-42A6-B027-486D6B08ED60}" srcOrd="5" destOrd="0" presId="urn:microsoft.com/office/officeart/2005/8/layout/vList5"/>
    <dgm:cxn modelId="{6C55CFAC-0C98-4E73-A1FA-BEA003C31B09}" type="presParOf" srcId="{02A70EF6-F89A-4930-A8C4-663CF108EE8A}" destId="{477AC5A4-0FFD-4884-80F4-A08D44E159C5}" srcOrd="6" destOrd="0" presId="urn:microsoft.com/office/officeart/2005/8/layout/vList5"/>
    <dgm:cxn modelId="{994C9452-70E4-429B-AF01-EA5AC0A027A8}" type="presParOf" srcId="{477AC5A4-0FFD-4884-80F4-A08D44E159C5}" destId="{3CCC55D5-2084-4D11-9D87-C0FC5251D57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E216327-65B6-4F21-A0E2-B36A2CEF06DA}" type="doc">
      <dgm:prSet loTypeId="urn:microsoft.com/office/officeart/2005/8/layout/vList5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B75633A3-9424-4F3F-90B9-805520CF4F07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2"/>
              </a:solidFill>
            </a:rPr>
            <a:t>Центр молодежного инновационного творчества «Уфа Механика»</a:t>
          </a:r>
          <a:endParaRPr lang="ru-RU" sz="2000" dirty="0">
            <a:solidFill>
              <a:schemeClr val="tx2"/>
            </a:solidFill>
          </a:endParaRPr>
        </a:p>
      </dgm:t>
    </dgm:pt>
    <dgm:pt modelId="{F494D6CF-7EDC-465F-AE75-ACEE86D9502F}" type="parTrans" cxnId="{61D94735-EBD6-452A-AECB-5DDD0A41B8C3}">
      <dgm:prSet/>
      <dgm:spPr/>
      <dgm:t>
        <a:bodyPr/>
        <a:lstStyle/>
        <a:p>
          <a:endParaRPr lang="ru-RU"/>
        </a:p>
      </dgm:t>
    </dgm:pt>
    <dgm:pt modelId="{B1BEFA59-C98E-4199-808A-2C8CE693E9E5}" type="sibTrans" cxnId="{61D94735-EBD6-452A-AECB-5DDD0A41B8C3}">
      <dgm:prSet/>
      <dgm:spPr/>
      <dgm:t>
        <a:bodyPr/>
        <a:lstStyle/>
        <a:p>
          <a:endParaRPr lang="ru-RU"/>
        </a:p>
      </dgm:t>
    </dgm:pt>
    <dgm:pt modelId="{65FD87E0-47D6-41CC-9FD8-A30CE4D4C6F1}">
      <dgm:prSet custT="1"/>
      <dgm:spPr/>
      <dgm:t>
        <a:bodyPr/>
        <a:lstStyle/>
        <a:p>
          <a:r>
            <a:rPr lang="ru-RU" sz="2000" b="1" smtClean="0">
              <a:solidFill>
                <a:schemeClr val="tx2"/>
              </a:solidFill>
            </a:rPr>
            <a:t>Технопарк авиационных технологий УМПО</a:t>
          </a:r>
          <a:endParaRPr lang="ru-RU" sz="2000">
            <a:solidFill>
              <a:schemeClr val="tx2"/>
            </a:solidFill>
          </a:endParaRPr>
        </a:p>
      </dgm:t>
    </dgm:pt>
    <dgm:pt modelId="{1F7B3EC3-A9E5-484E-BA6C-AA58F978B8B5}" type="parTrans" cxnId="{A3A7491F-D481-460B-A18E-D1C9643E175F}">
      <dgm:prSet/>
      <dgm:spPr/>
      <dgm:t>
        <a:bodyPr/>
        <a:lstStyle/>
        <a:p>
          <a:endParaRPr lang="ru-RU"/>
        </a:p>
      </dgm:t>
    </dgm:pt>
    <dgm:pt modelId="{75488E7E-3B4A-4386-B483-B86C053CBAFC}" type="sibTrans" cxnId="{A3A7491F-D481-460B-A18E-D1C9643E175F}">
      <dgm:prSet/>
      <dgm:spPr/>
      <dgm:t>
        <a:bodyPr/>
        <a:lstStyle/>
        <a:p>
          <a:endParaRPr lang="ru-RU"/>
        </a:p>
      </dgm:t>
    </dgm:pt>
    <dgm:pt modelId="{AA3719D2-BB10-4651-ADD5-4582E787E525}">
      <dgm:prSet custT="1"/>
      <dgm:spPr/>
      <dgm:t>
        <a:bodyPr/>
        <a:lstStyle/>
        <a:p>
          <a:r>
            <a:rPr lang="ru-RU" sz="2000" b="1" dirty="0" smtClean="0">
              <a:solidFill>
                <a:schemeClr val="tx2"/>
              </a:solidFill>
            </a:rPr>
            <a:t>Центр молодежного инновационного творчества «Уникум» (БГПУ)</a:t>
          </a:r>
          <a:endParaRPr lang="ru-RU" sz="2000" dirty="0">
            <a:solidFill>
              <a:schemeClr val="tx2"/>
            </a:solidFill>
          </a:endParaRPr>
        </a:p>
      </dgm:t>
    </dgm:pt>
    <dgm:pt modelId="{3AF07306-E840-4A54-9E30-3E8FF45D74E4}" type="parTrans" cxnId="{5ED8A452-B966-471B-AAA7-580C0E7A05DD}">
      <dgm:prSet/>
      <dgm:spPr/>
      <dgm:t>
        <a:bodyPr/>
        <a:lstStyle/>
        <a:p>
          <a:endParaRPr lang="ru-RU"/>
        </a:p>
      </dgm:t>
    </dgm:pt>
    <dgm:pt modelId="{3CCD7D9A-2523-425F-9DD0-E7282EB5FAFA}" type="sibTrans" cxnId="{5ED8A452-B966-471B-AAA7-580C0E7A05DD}">
      <dgm:prSet/>
      <dgm:spPr/>
      <dgm:t>
        <a:bodyPr/>
        <a:lstStyle/>
        <a:p>
          <a:endParaRPr lang="ru-RU"/>
        </a:p>
      </dgm:t>
    </dgm:pt>
    <dgm:pt modelId="{2C6D32AD-CBFF-4D17-B32D-CDC9D531F5C0}">
      <dgm:prSet custT="1"/>
      <dgm:spPr/>
      <dgm:t>
        <a:bodyPr/>
        <a:lstStyle/>
        <a:p>
          <a:r>
            <a:rPr lang="ru-RU" sz="2000" b="1" dirty="0" smtClean="0">
              <a:solidFill>
                <a:schemeClr val="tx2"/>
              </a:solidFill>
            </a:rPr>
            <a:t>Центр инжиниринга биотехнологического кластера</a:t>
          </a:r>
          <a:endParaRPr lang="ru-RU" sz="2000" dirty="0">
            <a:solidFill>
              <a:schemeClr val="tx2"/>
            </a:solidFill>
          </a:endParaRPr>
        </a:p>
      </dgm:t>
    </dgm:pt>
    <dgm:pt modelId="{55F4673D-A0C4-4EED-BD83-E80EFBD26801}" type="parTrans" cxnId="{945A2CB5-BA0C-4F4B-AF81-5DFF6F5EB78D}">
      <dgm:prSet/>
      <dgm:spPr/>
      <dgm:t>
        <a:bodyPr/>
        <a:lstStyle/>
        <a:p>
          <a:endParaRPr lang="ru-RU"/>
        </a:p>
      </dgm:t>
    </dgm:pt>
    <dgm:pt modelId="{21453A78-B36B-4FEE-A0DE-BC5A36A98676}" type="sibTrans" cxnId="{945A2CB5-BA0C-4F4B-AF81-5DFF6F5EB78D}">
      <dgm:prSet/>
      <dgm:spPr/>
      <dgm:t>
        <a:bodyPr/>
        <a:lstStyle/>
        <a:p>
          <a:endParaRPr lang="ru-RU"/>
        </a:p>
      </dgm:t>
    </dgm:pt>
    <dgm:pt modelId="{02A70EF6-F89A-4930-A8C4-663CF108EE8A}" type="pres">
      <dgm:prSet presAssocID="{FE216327-65B6-4F21-A0E2-B36A2CEF06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B94CB8-3FD3-4F73-865E-363A4716226E}" type="pres">
      <dgm:prSet presAssocID="{B75633A3-9424-4F3F-90B9-805520CF4F07}" presName="linNode" presStyleCnt="0"/>
      <dgm:spPr/>
    </dgm:pt>
    <dgm:pt modelId="{9432627D-0728-4839-B303-57A44D1BCF3A}" type="pres">
      <dgm:prSet presAssocID="{B75633A3-9424-4F3F-90B9-805520CF4F07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295055-F104-4DB7-AB46-E10A276B4EC8}" type="pres">
      <dgm:prSet presAssocID="{B1BEFA59-C98E-4199-808A-2C8CE693E9E5}" presName="sp" presStyleCnt="0"/>
      <dgm:spPr/>
    </dgm:pt>
    <dgm:pt modelId="{49A2773C-FD55-40B2-8E56-EF8EEF9E541D}" type="pres">
      <dgm:prSet presAssocID="{65FD87E0-47D6-41CC-9FD8-A30CE4D4C6F1}" presName="linNode" presStyleCnt="0"/>
      <dgm:spPr/>
    </dgm:pt>
    <dgm:pt modelId="{E0584ECF-F98A-472D-B7B4-0DFC6B7837C5}" type="pres">
      <dgm:prSet presAssocID="{65FD87E0-47D6-41CC-9FD8-A30CE4D4C6F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F72E99-1FC7-4397-A386-019153752771}" type="pres">
      <dgm:prSet presAssocID="{75488E7E-3B4A-4386-B483-B86C053CBAFC}" presName="sp" presStyleCnt="0"/>
      <dgm:spPr/>
    </dgm:pt>
    <dgm:pt modelId="{70DF0D20-14CC-405C-B714-717B98D906A4}" type="pres">
      <dgm:prSet presAssocID="{AA3719D2-BB10-4651-ADD5-4582E787E525}" presName="linNode" presStyleCnt="0"/>
      <dgm:spPr/>
    </dgm:pt>
    <dgm:pt modelId="{C56B1F0A-A632-43EC-9060-82F5D2A8A8D0}" type="pres">
      <dgm:prSet presAssocID="{AA3719D2-BB10-4651-ADD5-4582E787E525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3AC9E-2339-4C72-A0AD-EBBF6832BC2D}" type="pres">
      <dgm:prSet presAssocID="{3CCD7D9A-2523-425F-9DD0-E7282EB5FAFA}" presName="sp" presStyleCnt="0"/>
      <dgm:spPr/>
    </dgm:pt>
    <dgm:pt modelId="{80092B28-834D-44D6-92A8-1DD289575008}" type="pres">
      <dgm:prSet presAssocID="{2C6D32AD-CBFF-4D17-B32D-CDC9D531F5C0}" presName="linNode" presStyleCnt="0"/>
      <dgm:spPr/>
    </dgm:pt>
    <dgm:pt modelId="{DB07F701-DACC-4EE4-AD60-1357E8F2A61A}" type="pres">
      <dgm:prSet presAssocID="{2C6D32AD-CBFF-4D17-B32D-CDC9D531F5C0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F638F7-2CC2-4F1B-AB8F-65502EFF76BE}" type="presOf" srcId="{B75633A3-9424-4F3F-90B9-805520CF4F07}" destId="{9432627D-0728-4839-B303-57A44D1BCF3A}" srcOrd="0" destOrd="0" presId="urn:microsoft.com/office/officeart/2005/8/layout/vList5"/>
    <dgm:cxn modelId="{C5C28458-FE73-4F5D-995A-F4E6662D5FBB}" type="presOf" srcId="{AA3719D2-BB10-4651-ADD5-4582E787E525}" destId="{C56B1F0A-A632-43EC-9060-82F5D2A8A8D0}" srcOrd="0" destOrd="0" presId="urn:microsoft.com/office/officeart/2005/8/layout/vList5"/>
    <dgm:cxn modelId="{A9449192-ABF0-4776-83EA-6E1C92C11367}" type="presOf" srcId="{2C6D32AD-CBFF-4D17-B32D-CDC9D531F5C0}" destId="{DB07F701-DACC-4EE4-AD60-1357E8F2A61A}" srcOrd="0" destOrd="0" presId="urn:microsoft.com/office/officeart/2005/8/layout/vList5"/>
    <dgm:cxn modelId="{61D94735-EBD6-452A-AECB-5DDD0A41B8C3}" srcId="{FE216327-65B6-4F21-A0E2-B36A2CEF06DA}" destId="{B75633A3-9424-4F3F-90B9-805520CF4F07}" srcOrd="0" destOrd="0" parTransId="{F494D6CF-7EDC-465F-AE75-ACEE86D9502F}" sibTransId="{B1BEFA59-C98E-4199-808A-2C8CE693E9E5}"/>
    <dgm:cxn modelId="{A3A7491F-D481-460B-A18E-D1C9643E175F}" srcId="{FE216327-65B6-4F21-A0E2-B36A2CEF06DA}" destId="{65FD87E0-47D6-41CC-9FD8-A30CE4D4C6F1}" srcOrd="1" destOrd="0" parTransId="{1F7B3EC3-A9E5-484E-BA6C-AA58F978B8B5}" sibTransId="{75488E7E-3B4A-4386-B483-B86C053CBAFC}"/>
    <dgm:cxn modelId="{945A2CB5-BA0C-4F4B-AF81-5DFF6F5EB78D}" srcId="{FE216327-65B6-4F21-A0E2-B36A2CEF06DA}" destId="{2C6D32AD-CBFF-4D17-B32D-CDC9D531F5C0}" srcOrd="3" destOrd="0" parTransId="{55F4673D-A0C4-4EED-BD83-E80EFBD26801}" sibTransId="{21453A78-B36B-4FEE-A0DE-BC5A36A98676}"/>
    <dgm:cxn modelId="{7CAFC938-C83F-4F84-BAAE-2017D713A88A}" type="presOf" srcId="{65FD87E0-47D6-41CC-9FD8-A30CE4D4C6F1}" destId="{E0584ECF-F98A-472D-B7B4-0DFC6B7837C5}" srcOrd="0" destOrd="0" presId="urn:microsoft.com/office/officeart/2005/8/layout/vList5"/>
    <dgm:cxn modelId="{5ED8A452-B966-471B-AAA7-580C0E7A05DD}" srcId="{FE216327-65B6-4F21-A0E2-B36A2CEF06DA}" destId="{AA3719D2-BB10-4651-ADD5-4582E787E525}" srcOrd="2" destOrd="0" parTransId="{3AF07306-E840-4A54-9E30-3E8FF45D74E4}" sibTransId="{3CCD7D9A-2523-425F-9DD0-E7282EB5FAFA}"/>
    <dgm:cxn modelId="{88B8E044-E569-4467-90AF-6B281EC52410}" type="presOf" srcId="{FE216327-65B6-4F21-A0E2-B36A2CEF06DA}" destId="{02A70EF6-F89A-4930-A8C4-663CF108EE8A}" srcOrd="0" destOrd="0" presId="urn:microsoft.com/office/officeart/2005/8/layout/vList5"/>
    <dgm:cxn modelId="{EA21D6EE-EC1D-43C2-944E-2380471E9F56}" type="presParOf" srcId="{02A70EF6-F89A-4930-A8C4-663CF108EE8A}" destId="{3EB94CB8-3FD3-4F73-865E-363A4716226E}" srcOrd="0" destOrd="0" presId="urn:microsoft.com/office/officeart/2005/8/layout/vList5"/>
    <dgm:cxn modelId="{F94F573F-52DA-41B0-B788-D5A3B14FB765}" type="presParOf" srcId="{3EB94CB8-3FD3-4F73-865E-363A4716226E}" destId="{9432627D-0728-4839-B303-57A44D1BCF3A}" srcOrd="0" destOrd="0" presId="urn:microsoft.com/office/officeart/2005/8/layout/vList5"/>
    <dgm:cxn modelId="{CF926618-598D-44C7-B203-A71DC75CACFC}" type="presParOf" srcId="{02A70EF6-F89A-4930-A8C4-663CF108EE8A}" destId="{E2295055-F104-4DB7-AB46-E10A276B4EC8}" srcOrd="1" destOrd="0" presId="urn:microsoft.com/office/officeart/2005/8/layout/vList5"/>
    <dgm:cxn modelId="{67737698-C84B-4007-ABB9-82DCD64D3863}" type="presParOf" srcId="{02A70EF6-F89A-4930-A8C4-663CF108EE8A}" destId="{49A2773C-FD55-40B2-8E56-EF8EEF9E541D}" srcOrd="2" destOrd="0" presId="urn:microsoft.com/office/officeart/2005/8/layout/vList5"/>
    <dgm:cxn modelId="{EA18B459-7131-453D-B2BE-CA8D1D857F64}" type="presParOf" srcId="{49A2773C-FD55-40B2-8E56-EF8EEF9E541D}" destId="{E0584ECF-F98A-472D-B7B4-0DFC6B7837C5}" srcOrd="0" destOrd="0" presId="urn:microsoft.com/office/officeart/2005/8/layout/vList5"/>
    <dgm:cxn modelId="{A4BF7AB8-28CA-45DD-A163-812A33B8192B}" type="presParOf" srcId="{02A70EF6-F89A-4930-A8C4-663CF108EE8A}" destId="{1AF72E99-1FC7-4397-A386-019153752771}" srcOrd="3" destOrd="0" presId="urn:microsoft.com/office/officeart/2005/8/layout/vList5"/>
    <dgm:cxn modelId="{3C367BC1-0E93-4052-A295-C17AE1BA3751}" type="presParOf" srcId="{02A70EF6-F89A-4930-A8C4-663CF108EE8A}" destId="{70DF0D20-14CC-405C-B714-717B98D906A4}" srcOrd="4" destOrd="0" presId="urn:microsoft.com/office/officeart/2005/8/layout/vList5"/>
    <dgm:cxn modelId="{6F6291DE-8200-4188-9F03-23D098567D4A}" type="presParOf" srcId="{70DF0D20-14CC-405C-B714-717B98D906A4}" destId="{C56B1F0A-A632-43EC-9060-82F5D2A8A8D0}" srcOrd="0" destOrd="0" presId="urn:microsoft.com/office/officeart/2005/8/layout/vList5"/>
    <dgm:cxn modelId="{C292F126-D198-44CF-8B07-BB98D74CBEA4}" type="presParOf" srcId="{02A70EF6-F89A-4930-A8C4-663CF108EE8A}" destId="{A053AC9E-2339-4C72-A0AD-EBBF6832BC2D}" srcOrd="5" destOrd="0" presId="urn:microsoft.com/office/officeart/2005/8/layout/vList5"/>
    <dgm:cxn modelId="{BFC5119E-4099-4D97-A643-96BDDAFF4CCD}" type="presParOf" srcId="{02A70EF6-F89A-4930-A8C4-663CF108EE8A}" destId="{80092B28-834D-44D6-92A8-1DD289575008}" srcOrd="6" destOrd="0" presId="urn:microsoft.com/office/officeart/2005/8/layout/vList5"/>
    <dgm:cxn modelId="{9E659EF8-9EB8-4F1D-BC36-679A0375CF6D}" type="presParOf" srcId="{80092B28-834D-44D6-92A8-1DD289575008}" destId="{DB07F701-DACC-4EE4-AD60-1357E8F2A61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0.5875</cdr:x>
      <cdr:y>0.13675</cdr:y>
    </cdr:from>
    <cdr:to>
      <cdr:x>0.6625</cdr:x>
      <cdr:y>0.18803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84376" y="576064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0.5875</cdr:x>
      <cdr:y>0.13675</cdr:y>
    </cdr:from>
    <cdr:to>
      <cdr:x>0.6625</cdr:x>
      <cdr:y>0.18803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84376" y="576064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0.5875</cdr:x>
      <cdr:y>0.13675</cdr:y>
    </cdr:from>
    <cdr:to>
      <cdr:x>0.6625</cdr:x>
      <cdr:y>0.18803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84376" y="576064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14DAD-A174-4852-B5EE-99980B810E47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9BE9A-7F37-435B-99F2-0BA5889521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8242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85897-D5D9-4CE4-BBAB-0C631D7D0CAC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9951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85897-D5D9-4CE4-BBAB-0C631D7D0CAC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0237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85897-D5D9-4CE4-BBAB-0C631D7D0CAC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0869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85897-D5D9-4CE4-BBAB-0C631D7D0CAC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325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6215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3550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793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олилиния 45"/>
          <p:cNvSpPr/>
          <p:nvPr userDrawn="1"/>
        </p:nvSpPr>
        <p:spPr>
          <a:xfrm>
            <a:off x="134550" y="135000"/>
            <a:ext cx="8874900" cy="4873500"/>
          </a:xfrm>
          <a:custGeom>
            <a:avLst/>
            <a:gdLst>
              <a:gd name="connsiteX0" fmla="*/ 0 w 11833200"/>
              <a:gd name="connsiteY0" fmla="*/ 0 h 6498000"/>
              <a:gd name="connsiteX1" fmla="*/ 11833200 w 11833200"/>
              <a:gd name="connsiteY1" fmla="*/ 0 h 6498000"/>
              <a:gd name="connsiteX2" fmla="*/ 11833200 w 11833200"/>
              <a:gd name="connsiteY2" fmla="*/ 5537279 h 6498000"/>
              <a:gd name="connsiteX3" fmla="*/ 9467787 w 11833200"/>
              <a:gd name="connsiteY3" fmla="*/ 6498000 h 6498000"/>
              <a:gd name="connsiteX4" fmla="*/ 0 w 11833200"/>
              <a:gd name="connsiteY4" fmla="*/ 6498000 h 6498000"/>
              <a:gd name="connsiteX5" fmla="*/ 0 w 11833200"/>
              <a:gd name="connsiteY5" fmla="*/ 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3200" h="6498000">
                <a:moveTo>
                  <a:pt x="0" y="0"/>
                </a:moveTo>
                <a:lnTo>
                  <a:pt x="11833200" y="0"/>
                </a:lnTo>
                <a:lnTo>
                  <a:pt x="11833200" y="5537279"/>
                </a:lnTo>
                <a:lnTo>
                  <a:pt x="9467787" y="6498000"/>
                </a:lnTo>
                <a:lnTo>
                  <a:pt x="0" y="649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50800" dir="5400000" sx="99000" sy="99000" algn="ctr" rotWithShape="0">
              <a:schemeClr val="accent2">
                <a:lumMod val="50000"/>
                <a:alpha val="50000"/>
              </a:scheme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v</a:t>
            </a:r>
            <a:endParaRPr lang="ru-RU" sz="1350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297000" y="999000"/>
            <a:ext cx="7821900" cy="3429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1350"/>
              </a:spcAft>
              <a:buNone/>
              <a:defRPr sz="1350"/>
            </a:lvl1pPr>
            <a:lvl2pPr>
              <a:spcAft>
                <a:spcPts val="1500"/>
              </a:spcAft>
              <a:buNone/>
              <a:defRPr sz="1500"/>
            </a:lvl2pPr>
            <a:lvl3pPr>
              <a:spcAft>
                <a:spcPts val="1500"/>
              </a:spcAft>
              <a:buNone/>
              <a:defRPr sz="1500"/>
            </a:lvl3pPr>
            <a:lvl4pPr>
              <a:spcAft>
                <a:spcPts val="1500"/>
              </a:spcAft>
              <a:buNone/>
              <a:defRPr sz="1500"/>
            </a:lvl4pPr>
            <a:lvl5pPr>
              <a:spcAft>
                <a:spcPts val="1500"/>
              </a:spcAft>
              <a:buNone/>
              <a:defRPr sz="15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Дата 2"/>
          <p:cNvSpPr>
            <a:spLocks noGrp="1"/>
          </p:cNvSpPr>
          <p:nvPr>
            <p:ph type="dt" sz="half" idx="12"/>
          </p:nvPr>
        </p:nvSpPr>
        <p:spPr>
          <a:xfrm>
            <a:off x="297000" y="4590001"/>
            <a:ext cx="703990" cy="273844"/>
          </a:xfrm>
          <a:prstGeom prst="rect">
            <a:avLst/>
          </a:prstGeom>
        </p:spPr>
        <p:txBody>
          <a:bodyPr/>
          <a:lstStyle/>
          <a:p>
            <a:fld id="{F26A15F4-7B2B-47F1-BF0D-3BBA17567F97}" type="datetime1">
              <a:rPr lang="ru-RU" smtClean="0"/>
              <a:pPr/>
              <a:t>01.02.2019</a:t>
            </a:fld>
            <a:endParaRPr lang="ru-RU" dirty="0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3"/>
          </p:nvPr>
        </p:nvSpPr>
        <p:spPr>
          <a:xfrm>
            <a:off x="1118164" y="4590001"/>
            <a:ext cx="7000736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236076" y="4590001"/>
            <a:ext cx="660791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C191BB4-6824-49FD-934A-B32F9819D0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7000" y="378003"/>
            <a:ext cx="7821900" cy="249299"/>
          </a:xfrm>
          <a:ln w="69850" cmpd="tri">
            <a:noFill/>
            <a:prstDash val="sysDash"/>
          </a:ln>
          <a:effectLst/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1298853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+ текст в две колонк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/>
          <p:cNvSpPr/>
          <p:nvPr userDrawn="1"/>
        </p:nvSpPr>
        <p:spPr>
          <a:xfrm>
            <a:off x="134550" y="135000"/>
            <a:ext cx="8874900" cy="4873500"/>
          </a:xfrm>
          <a:custGeom>
            <a:avLst/>
            <a:gdLst>
              <a:gd name="connsiteX0" fmla="*/ 0 w 11833200"/>
              <a:gd name="connsiteY0" fmla="*/ 0 h 6498000"/>
              <a:gd name="connsiteX1" fmla="*/ 11833200 w 11833200"/>
              <a:gd name="connsiteY1" fmla="*/ 0 h 6498000"/>
              <a:gd name="connsiteX2" fmla="*/ 11833200 w 11833200"/>
              <a:gd name="connsiteY2" fmla="*/ 5537279 h 6498000"/>
              <a:gd name="connsiteX3" fmla="*/ 9467787 w 11833200"/>
              <a:gd name="connsiteY3" fmla="*/ 6498000 h 6498000"/>
              <a:gd name="connsiteX4" fmla="*/ 0 w 11833200"/>
              <a:gd name="connsiteY4" fmla="*/ 6498000 h 6498000"/>
              <a:gd name="connsiteX5" fmla="*/ 0 w 11833200"/>
              <a:gd name="connsiteY5" fmla="*/ 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3200" h="6498000">
                <a:moveTo>
                  <a:pt x="0" y="0"/>
                </a:moveTo>
                <a:lnTo>
                  <a:pt x="11833200" y="0"/>
                </a:lnTo>
                <a:lnTo>
                  <a:pt x="11833200" y="5537279"/>
                </a:lnTo>
                <a:lnTo>
                  <a:pt x="9467787" y="6498000"/>
                </a:lnTo>
                <a:lnTo>
                  <a:pt x="0" y="649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50800" dir="5400000" sx="99000" sy="99000" algn="ctr" rotWithShape="0">
              <a:schemeClr val="accent2">
                <a:lumMod val="50000"/>
                <a:alpha val="50000"/>
              </a:scheme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/>
              <a:t>v</a:t>
            </a:r>
            <a:endParaRPr lang="ru-RU" sz="135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297000" y="999000"/>
            <a:ext cx="3780000" cy="3429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1350"/>
              </a:spcAft>
              <a:buNone/>
              <a:defRPr sz="135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4338900" y="999000"/>
            <a:ext cx="3780000" cy="3429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1350"/>
              </a:spcAft>
              <a:buNone/>
              <a:defRPr sz="1350"/>
            </a:lvl1pPr>
            <a:lvl2pPr>
              <a:buNone/>
              <a:defRPr sz="1500"/>
            </a:lvl2pPr>
            <a:lvl3pPr>
              <a:buNone/>
              <a:defRPr sz="1500"/>
            </a:lvl3pPr>
            <a:lvl4pPr>
              <a:buNone/>
              <a:defRPr sz="1500"/>
            </a:lvl4pPr>
            <a:lvl5pPr>
              <a:buNone/>
              <a:defRPr sz="1500"/>
            </a:lvl5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8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297000" y="317986"/>
            <a:ext cx="7821900" cy="369332"/>
          </a:xfrm>
        </p:spPr>
        <p:txBody>
          <a:bodyPr wrap="square">
            <a:sp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Дата 2"/>
          <p:cNvSpPr>
            <a:spLocks noGrp="1"/>
          </p:cNvSpPr>
          <p:nvPr>
            <p:ph type="dt" sz="half" idx="12"/>
          </p:nvPr>
        </p:nvSpPr>
        <p:spPr>
          <a:xfrm>
            <a:off x="297000" y="4590000"/>
            <a:ext cx="703990" cy="273844"/>
          </a:xfrm>
          <a:prstGeom prst="rect">
            <a:avLst/>
          </a:prstGeom>
        </p:spPr>
        <p:txBody>
          <a:bodyPr/>
          <a:lstStyle/>
          <a:p>
            <a:fld id="{F26A15F4-7B2B-47F1-BF0D-3BBA17567F97}" type="datetime1">
              <a:rPr lang="ru-RU" smtClean="0"/>
              <a:pPr/>
              <a:t>01.02.2019</a:t>
            </a:fld>
            <a:endParaRPr lang="ru-RU" dirty="0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3"/>
          </p:nvPr>
        </p:nvSpPr>
        <p:spPr>
          <a:xfrm>
            <a:off x="1118164" y="4590000"/>
            <a:ext cx="7000736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236075" y="4590000"/>
            <a:ext cx="660791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C191BB4-6824-49FD-934A-B32F9819D0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1045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+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/>
          <p:cNvSpPr/>
          <p:nvPr userDrawn="1"/>
        </p:nvSpPr>
        <p:spPr>
          <a:xfrm>
            <a:off x="134550" y="135000"/>
            <a:ext cx="8874900" cy="4873500"/>
          </a:xfrm>
          <a:custGeom>
            <a:avLst/>
            <a:gdLst>
              <a:gd name="connsiteX0" fmla="*/ 0 w 11833200"/>
              <a:gd name="connsiteY0" fmla="*/ 0 h 6498000"/>
              <a:gd name="connsiteX1" fmla="*/ 11833200 w 11833200"/>
              <a:gd name="connsiteY1" fmla="*/ 0 h 6498000"/>
              <a:gd name="connsiteX2" fmla="*/ 11833200 w 11833200"/>
              <a:gd name="connsiteY2" fmla="*/ 5537279 h 6498000"/>
              <a:gd name="connsiteX3" fmla="*/ 9467787 w 11833200"/>
              <a:gd name="connsiteY3" fmla="*/ 6498000 h 6498000"/>
              <a:gd name="connsiteX4" fmla="*/ 0 w 11833200"/>
              <a:gd name="connsiteY4" fmla="*/ 6498000 h 6498000"/>
              <a:gd name="connsiteX5" fmla="*/ 0 w 11833200"/>
              <a:gd name="connsiteY5" fmla="*/ 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3200" h="6498000">
                <a:moveTo>
                  <a:pt x="0" y="0"/>
                </a:moveTo>
                <a:lnTo>
                  <a:pt x="11833200" y="0"/>
                </a:lnTo>
                <a:lnTo>
                  <a:pt x="11833200" y="5537279"/>
                </a:lnTo>
                <a:lnTo>
                  <a:pt x="9467787" y="6498000"/>
                </a:lnTo>
                <a:lnTo>
                  <a:pt x="0" y="649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50800" dir="5400000" sx="99000" sy="99000" algn="ctr" rotWithShape="0">
              <a:schemeClr val="accent2">
                <a:lumMod val="50000"/>
                <a:alpha val="50000"/>
              </a:scheme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/>
              <a:t>v</a:t>
            </a:r>
            <a:endParaRPr lang="ru-RU" sz="1350" dirty="0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/>
          </p:nvPr>
        </p:nvSpPr>
        <p:spPr>
          <a:xfrm>
            <a:off x="134550" y="135000"/>
            <a:ext cx="8874900" cy="48735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297000" y="317986"/>
            <a:ext cx="7821900" cy="369332"/>
          </a:xfrm>
        </p:spPr>
        <p:txBody>
          <a:bodyPr wrap="square">
            <a:sp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Заголовок с изображением</a:t>
            </a:r>
            <a:endParaRPr lang="ru-RU" dirty="0"/>
          </a:p>
        </p:txBody>
      </p:sp>
      <p:sp>
        <p:nvSpPr>
          <p:cNvPr id="16" name="Дата 2"/>
          <p:cNvSpPr>
            <a:spLocks noGrp="1"/>
          </p:cNvSpPr>
          <p:nvPr>
            <p:ph type="dt" sz="half" idx="12"/>
          </p:nvPr>
        </p:nvSpPr>
        <p:spPr>
          <a:xfrm>
            <a:off x="297000" y="4590000"/>
            <a:ext cx="703990" cy="273844"/>
          </a:xfrm>
          <a:prstGeom prst="rect">
            <a:avLst/>
          </a:prstGeom>
        </p:spPr>
        <p:txBody>
          <a:bodyPr/>
          <a:lstStyle/>
          <a:p>
            <a:fld id="{F26A15F4-7B2B-47F1-BF0D-3BBA17567F97}" type="datetime1">
              <a:rPr lang="ru-RU" smtClean="0"/>
              <a:pPr/>
              <a:t>01.02.2019</a:t>
            </a:fld>
            <a:endParaRPr lang="ru-RU" dirty="0"/>
          </a:p>
        </p:txBody>
      </p:sp>
      <p:sp>
        <p:nvSpPr>
          <p:cNvPr id="17" name="Нижний колонтитул 3"/>
          <p:cNvSpPr>
            <a:spLocks noGrp="1"/>
          </p:cNvSpPr>
          <p:nvPr>
            <p:ph type="ftr" sz="quarter" idx="13"/>
          </p:nvPr>
        </p:nvSpPr>
        <p:spPr>
          <a:xfrm>
            <a:off x="1118164" y="4590000"/>
            <a:ext cx="7000736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236075" y="4590000"/>
            <a:ext cx="660791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C191BB4-6824-49FD-934A-B32F9819D0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7348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раздела презентаци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43000" y="3323700"/>
            <a:ext cx="7821900" cy="1107000"/>
          </a:xfrm>
        </p:spPr>
        <p:txBody>
          <a:bodyPr anchor="b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2"/>
          </p:nvPr>
        </p:nvSpPr>
        <p:spPr>
          <a:xfrm>
            <a:off x="243000" y="4590000"/>
            <a:ext cx="757990" cy="273844"/>
          </a:xfrm>
          <a:prstGeom prst="rect">
            <a:avLst/>
          </a:prstGeom>
        </p:spPr>
        <p:txBody>
          <a:bodyPr/>
          <a:lstStyle/>
          <a:p>
            <a:fld id="{F26A15F4-7B2B-47F1-BF0D-3BBA17567F97}" type="datetime1">
              <a:rPr lang="ru-RU" smtClean="0"/>
              <a:pPr/>
              <a:t>01.02.2019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90427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0841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5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4128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2630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5594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33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3202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865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896E1-6899-4214-B6EE-C6DB27A7F02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D371C-DBF3-406C-86DD-B6EB3D7FF6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551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Data" Target="../diagrams/data7.xml"/><Relationship Id="rId7" Type="http://schemas.openxmlformats.org/officeDocument/2006/relationships/diagramData" Target="../diagrams/data8.xml"/><Relationship Id="rId12" Type="http://schemas.microsoft.com/office/2007/relationships/diagramDrawing" Target="../diagrams/drawing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microsoft.com/office/2007/relationships/diagramDrawing" Target="../diagrams/drawing7.xml"/><Relationship Id="rId5" Type="http://schemas.openxmlformats.org/officeDocument/2006/relationships/diagramQuickStyle" Target="../diagrams/quickStyle7.xml"/><Relationship Id="rId10" Type="http://schemas.openxmlformats.org/officeDocument/2006/relationships/diagramColors" Target="../diagrams/colors8.xml"/><Relationship Id="rId4" Type="http://schemas.openxmlformats.org/officeDocument/2006/relationships/diagramLayout" Target="../diagrams/layout7.xml"/><Relationship Id="rId9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microsoft.com/office/2007/relationships/diagramDrawing" Target="../diagrams/drawing2.xml"/><Relationship Id="rId3" Type="http://schemas.openxmlformats.org/officeDocument/2006/relationships/image" Target="../media/image68.png"/><Relationship Id="rId7" Type="http://schemas.openxmlformats.org/officeDocument/2006/relationships/diagramQuickStyle" Target="../diagrams/quickStyle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11" Type="http://schemas.openxmlformats.org/officeDocument/2006/relationships/diagramQuickStyle" Target="../diagrams/quickStyle3.xml"/><Relationship Id="rId5" Type="http://schemas.openxmlformats.org/officeDocument/2006/relationships/diagramData" Target="../diagrams/data2.xml"/><Relationship Id="rId10" Type="http://schemas.openxmlformats.org/officeDocument/2006/relationships/diagramLayout" Target="../diagrams/layout3.xml"/><Relationship Id="rId4" Type="http://schemas.openxmlformats.org/officeDocument/2006/relationships/chart" Target="../charts/chart4.xml"/><Relationship Id="rId9" Type="http://schemas.openxmlformats.org/officeDocument/2006/relationships/diagramData" Target="../diagrams/data3.xml"/><Relationship Id="rId14" Type="http://schemas.microsoft.com/office/2007/relationships/diagramDrawing" Target="../diagrams/drawing3.xml"/></Relationships>
</file>

<file path=ppt/slides/_rels/slide9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8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9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8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20" y="51750"/>
            <a:ext cx="906376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78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73462260"/>
              </p:ext>
            </p:extLst>
          </p:nvPr>
        </p:nvGraphicFramePr>
        <p:xfrm>
          <a:off x="467544" y="1995686"/>
          <a:ext cx="8568952" cy="152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8792"/>
                <a:gridCol w="144016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Мероприятие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Дата 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методологии и критериев оценки качества общего образования на основе практики международных исследований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 г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Проведение оценки качества общего образования на основе практики международных исследований качества подготовки обучающихся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2021/2022/</a:t>
                      </a:r>
                    </a:p>
                    <a:p>
                      <a:r>
                        <a:rPr lang="ru-RU" sz="1600" dirty="0" smtClean="0"/>
                        <a:t>2023/2024 </a:t>
                      </a:r>
                      <a:r>
                        <a:rPr lang="ru-RU" sz="1600" dirty="0" err="1" smtClean="0"/>
                        <a:t>гг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63688" y="87445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Федеральный проект </a:t>
            </a: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«Современная школа»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A31C46E-BEF1-48B5-8B3E-3DB8EA2B178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1" y="214240"/>
            <a:ext cx="1224136" cy="15654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55776" y="3723878"/>
            <a:ext cx="6408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/>
              <a:t>Февраль 2019 г </a:t>
            </a:r>
            <a:r>
              <a:rPr lang="ru-RU" sz="1600" i="1" dirty="0" smtClean="0"/>
              <a:t>- </a:t>
            </a:r>
            <a:r>
              <a:rPr lang="ru-RU" sz="1600" b="1" i="1" dirty="0" smtClean="0"/>
              <a:t>РПР</a:t>
            </a:r>
            <a:r>
              <a:rPr lang="ru-RU" sz="1600" i="1" dirty="0" smtClean="0"/>
              <a:t> </a:t>
            </a:r>
            <a:r>
              <a:rPr lang="ru-RU" sz="1600" i="1" dirty="0"/>
              <a:t>по оценке </a:t>
            </a:r>
            <a:r>
              <a:rPr lang="ru-RU" sz="1600" i="1" dirty="0" err="1"/>
              <a:t>метапредметных</a:t>
            </a:r>
            <a:r>
              <a:rPr lang="ru-RU" sz="1600" i="1" dirty="0"/>
              <a:t> компетенций обучающихся 8-х классов </a:t>
            </a:r>
            <a:r>
              <a:rPr lang="ru-RU" sz="1600" i="1" dirty="0" smtClean="0"/>
              <a:t>по естествознанию. </a:t>
            </a:r>
          </a:p>
          <a:p>
            <a:r>
              <a:rPr lang="ru-RU" sz="1600" b="1" i="1" dirty="0" smtClean="0"/>
              <a:t>Март 2019 г. </a:t>
            </a:r>
            <a:r>
              <a:rPr lang="ru-RU" sz="1600" i="1" dirty="0" smtClean="0"/>
              <a:t>- международное исследование качества </a:t>
            </a:r>
            <a:r>
              <a:rPr lang="ru-RU" sz="1600" i="1" dirty="0"/>
              <a:t>математической и естественнонаучной подготовки </a:t>
            </a:r>
            <a:r>
              <a:rPr lang="ru-RU" sz="1600" b="1" i="1" dirty="0" smtClean="0"/>
              <a:t>TIMSS </a:t>
            </a:r>
          </a:p>
          <a:p>
            <a:r>
              <a:rPr lang="ru-RU" sz="1600" i="1" dirty="0" smtClean="0"/>
              <a:t>(участие - согласно выборке образовательных организаций)</a:t>
            </a:r>
            <a:endParaRPr lang="ru-RU" sz="1600" i="1" dirty="0">
              <a:effectLst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8084" y="3794298"/>
            <a:ext cx="865684" cy="86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3025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>
                <a:solidFill>
                  <a:schemeClr val="tx2"/>
                </a:solidFill>
                <a:latin typeface="Arial" charset="0"/>
              </a:rPr>
              <a:t>КУРИЛОВ </a:t>
            </a:r>
          </a:p>
          <a:p>
            <a:pPr eaLnBrk="1" hangingPunct="1"/>
            <a:r>
              <a:rPr lang="ru-RU" sz="4000" b="1" dirty="0">
                <a:solidFill>
                  <a:schemeClr val="tx2"/>
                </a:solidFill>
                <a:latin typeface="Arial" charset="0"/>
              </a:rPr>
              <a:t>Вадим Евгеньевич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1520" y="3507854"/>
            <a:ext cx="8640960" cy="147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УЧРЕДИТЕЛЬ АВТОНОМНОЙ НЕКОММЕРЧЕСКОЙ ОРГАНИЗАЦИИ «ОБЩЕСТВЕННЫЙ КОМИТЕТ ПО РАЗВИТИЮ И ПОДДЕРЖКЕ ОБРАЗОВАТЕЛЬНЫХ ПРОЕКТОВ В РЕСПУБЛИКЕ БАШКОРТОСТАН "ВИКТОРИ"», ЧЛЕНА ОБЩЕСТВЕННОГО СОВЕТА ПРИ МИНИСТЕРСТВЕ ОБРАЗОВАНИЯ 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xmlns="" val="104281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" y="1323468"/>
            <a:ext cx="9144000" cy="189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5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АССОЦИИРОВАННЫЕ ШКОЛЫ </a:t>
            </a:r>
          </a:p>
          <a:p>
            <a:pPr algn="ctr">
              <a:lnSpc>
                <a:spcPct val="120000"/>
              </a:lnSpc>
            </a:pPr>
            <a:r>
              <a:rPr lang="ru-RU" sz="25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СОЮЗА МАШИНОСТРОИТЕЛЕЙ РОССИИ: </a:t>
            </a:r>
          </a:p>
          <a:p>
            <a:pPr algn="ctr">
              <a:lnSpc>
                <a:spcPct val="120000"/>
              </a:lnSpc>
            </a:pPr>
            <a:r>
              <a:rPr lang="ru-RU" sz="25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ОСОЗНАННЫЙ ВЫБОР ТРАЕКТОРИИ </a:t>
            </a:r>
          </a:p>
          <a:p>
            <a:pPr algn="ctr">
              <a:lnSpc>
                <a:spcPct val="120000"/>
              </a:lnSpc>
            </a:pPr>
            <a:r>
              <a:rPr lang="ru-RU" sz="25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ПРОФЕССИОНАЛЬНОГО БУДУЩЕГО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xmlns="" val="321207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84027"/>
            <a:ext cx="9120160" cy="43593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700" y="-19863"/>
            <a:ext cx="9144000" cy="695212"/>
          </a:xfrm>
        </p:spPr>
        <p:txBody>
          <a:bodyPr/>
          <a:lstStyle/>
          <a:p>
            <a:r>
              <a:rPr lang="ru-RU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Ассоциированные школы Союза машиностроителей России: </a:t>
            </a:r>
            <a:br>
              <a:rPr lang="ru-RU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осознанный выбор траектории профессионального будущего школьников</a:t>
            </a:r>
          </a:p>
        </p:txBody>
      </p:sp>
      <p:graphicFrame>
        <p:nvGraphicFramePr>
          <p:cNvPr id="5" name="Объект 5"/>
          <p:cNvGraphicFramePr>
            <a:graphicFrameLocks/>
          </p:cNvGraphicFramePr>
          <p:nvPr>
            <p:extLst/>
          </p:nvPr>
        </p:nvGraphicFramePr>
        <p:xfrm>
          <a:off x="1" y="798475"/>
          <a:ext cx="9144000" cy="4344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 descr="\\nas2.umpo.ru\documents_2\БРО СоюзМаш\01 Приказы и протоколы\Проекты 2018\Ассоциированные школы\Информационный стенд\Путин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612" y="1044296"/>
            <a:ext cx="4643307" cy="3394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273895" y="1044297"/>
            <a:ext cx="3725444" cy="3391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949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«…одна из задач общеобразовательной школы - помощь детям в осознанном выборе будущей профессии, соответствующей запросам отечественной экономики»</a:t>
            </a:r>
          </a:p>
          <a:p>
            <a:pPr algn="r"/>
            <a:endParaRPr lang="ru-RU" sz="1949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949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949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949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949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r>
              <a:rPr lang="en-US" sz="1949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Путин</a:t>
            </a:r>
            <a:r>
              <a:rPr lang="en-US" sz="1949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1949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949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</a:t>
            </a:r>
            <a:r>
              <a:rPr lang="en-US" sz="1949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РФ</a:t>
            </a:r>
            <a:endParaRPr lang="ru-RU" sz="1949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54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84027"/>
            <a:ext cx="9120160" cy="43593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700" y="-19863"/>
            <a:ext cx="9144000" cy="695212"/>
          </a:xfrm>
        </p:spPr>
        <p:txBody>
          <a:bodyPr/>
          <a:lstStyle/>
          <a:p>
            <a:r>
              <a:rPr lang="ru-RU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Ассоциированные школы Союза машиностроителей России: </a:t>
            </a:r>
            <a:br>
              <a:rPr lang="ru-RU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осознанный выбор траектории профессионального будущего школьников</a:t>
            </a:r>
          </a:p>
        </p:txBody>
      </p:sp>
      <p:graphicFrame>
        <p:nvGraphicFramePr>
          <p:cNvPr id="5" name="Объект 5"/>
          <p:cNvGraphicFramePr>
            <a:graphicFrameLocks/>
          </p:cNvGraphicFramePr>
          <p:nvPr>
            <p:extLst/>
          </p:nvPr>
        </p:nvGraphicFramePr>
        <p:xfrm>
          <a:off x="1" y="798475"/>
          <a:ext cx="9144000" cy="4344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813"/>
          <a:stretch/>
        </p:blipFill>
        <p:spPr>
          <a:xfrm>
            <a:off x="305384" y="1329936"/>
            <a:ext cx="8747947" cy="33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437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84027"/>
            <a:ext cx="9120160" cy="4359399"/>
          </a:xfrm>
          <a:prstGeom prst="rect">
            <a:avLst/>
          </a:prstGeom>
        </p:spPr>
      </p:pic>
      <p:graphicFrame>
        <p:nvGraphicFramePr>
          <p:cNvPr id="5" name="Объект 5"/>
          <p:cNvGraphicFramePr>
            <a:graphicFrameLocks/>
          </p:cNvGraphicFramePr>
          <p:nvPr>
            <p:extLst/>
          </p:nvPr>
        </p:nvGraphicFramePr>
        <p:xfrm>
          <a:off x="1" y="798475"/>
          <a:ext cx="9144000" cy="4344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35263" y="1059976"/>
            <a:ext cx="616407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«Ассоциированные школы Союза машиностроителей России» </a:t>
            </a: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система партнёрских школ Союза машиностроителей России, Объединенной ракетно-космической корпорации, Центра поддержки технического образования школьников «Гагарин-центр» и технических университетов.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649" y="946003"/>
            <a:ext cx="2528626" cy="275957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-28700" y="-19863"/>
            <a:ext cx="9144000" cy="6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9" rIns="81637" bIns="408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Ассоциированные школы Союза машиностроителей России: </a:t>
            </a:r>
            <a:b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осознанный выбор траектории профессионального будущего школьников</a:t>
            </a:r>
            <a:endParaRPr lang="ru-RU" sz="1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4621" y="2885685"/>
            <a:ext cx="853072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Главная цель проекта </a:t>
            </a: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выявление одарённых                                                                                                                                       школьников, ориентированных на инженерно-технические </a:t>
            </a:r>
            <a:b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специальности, для дальнейшей мотивации и подготовки </a:t>
            </a:r>
            <a:b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к поступлению в ведущие вузы страны, с целью дальнейшего формирования кадрового резерва для высокотехнологичных отраслей промышленности Российской Федерации (космическая, авиационная, оборонная, машиностроительная, нефтяная и другие).</a:t>
            </a:r>
          </a:p>
        </p:txBody>
      </p:sp>
    </p:spTree>
    <p:extLst>
      <p:ext uri="{BB962C8B-B14F-4D97-AF65-F5344CB8AC3E}">
        <p14:creationId xmlns:p14="http://schemas.microsoft.com/office/powerpoint/2010/main" xmlns="" val="3790845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84027"/>
            <a:ext cx="9120160" cy="43593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700" y="628040"/>
            <a:ext cx="9144000" cy="4535323"/>
          </a:xfrm>
        </p:spPr>
        <p:txBody>
          <a:bodyPr/>
          <a:lstStyle/>
          <a:p>
            <a:r>
              <a:rPr lang="ru-RU" sz="32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</a:t>
            </a:r>
            <a:br>
              <a:rPr lang="ru-RU" sz="32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ПРОФОРИЕНТАЦИОННОЙ </a:t>
            </a:r>
            <a:br>
              <a:rPr lang="ru-RU" sz="32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С УЧАЩИМИСЯ </a:t>
            </a:r>
            <a:br>
              <a:rPr lang="ru-RU" sz="32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ОБРАЗОВАТЕЛЬНЫЕ</a:t>
            </a:r>
            <a:br>
              <a:rPr lang="ru-RU" sz="32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28700" y="-19863"/>
            <a:ext cx="9144000" cy="6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9" rIns="81637" bIns="408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Ассоциированные школы Союза машиностроителей России: </a:t>
            </a:r>
            <a:b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осознанный выбор траектории профессионального будущего школьников</a:t>
            </a:r>
            <a:endParaRPr lang="ru-RU" sz="1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591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84027"/>
            <a:ext cx="9120160" cy="43593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700" y="88121"/>
            <a:ext cx="9144000" cy="3273571"/>
          </a:xfrm>
        </p:spPr>
        <p:txBody>
          <a:bodyPr/>
          <a:lstStyle/>
          <a:p>
            <a:r>
              <a:rPr lang="ru-RU" sz="32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3299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ПОИСК, ВЫЯВЛЕНИЕ </a:t>
            </a:r>
            <a:r>
              <a:rPr lang="ru-RU" sz="2099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99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одарённых школьников, ориентированных </a:t>
            </a:r>
            <a:br>
              <a:rPr lang="ru-RU" sz="20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инженерно-технические специальности с помощью образовательных проектов, представленных в рамках ПАШСМР: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28700" y="-19863"/>
            <a:ext cx="9144000" cy="6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9" rIns="81637" bIns="408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Ассоциированные школы Союза машиностроителей России: </a:t>
            </a:r>
            <a:b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осознанный выбор траектории профессионального будущего школьников</a:t>
            </a:r>
            <a:endParaRPr lang="ru-RU" sz="1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828" y="2571750"/>
            <a:ext cx="2960350" cy="11878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9702" y="2686212"/>
            <a:ext cx="2124549" cy="20992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8089" y="2918792"/>
            <a:ext cx="2051694" cy="14956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629" y="3887694"/>
            <a:ext cx="2914349" cy="10193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72582" y="4385269"/>
            <a:ext cx="2619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молодёжный промышленный форум</a:t>
            </a:r>
            <a:endParaRPr lang="ru-RU" sz="900" b="1" dirty="0"/>
          </a:p>
        </p:txBody>
      </p:sp>
    </p:spTree>
    <p:extLst>
      <p:ext uri="{BB962C8B-B14F-4D97-AF65-F5344CB8AC3E}">
        <p14:creationId xmlns:p14="http://schemas.microsoft.com/office/powerpoint/2010/main" xmlns="" val="422511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28700" y="-19863"/>
            <a:ext cx="9144000" cy="6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9" rIns="81637" bIns="408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Ассоциированные школы Союза машиностроителей России: </a:t>
            </a:r>
            <a:b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осознанный выбор траектории профессионального будущего школьников</a:t>
            </a:r>
            <a:endParaRPr lang="ru-RU" sz="1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pp.userapi.com/c841423/v841423870/72531/Z2AXiEfJx2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42" r="13553"/>
          <a:stretch/>
        </p:blipFill>
        <p:spPr bwMode="auto">
          <a:xfrm>
            <a:off x="70898" y="856679"/>
            <a:ext cx="4285135" cy="41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p.userapi.com/c841423/v841423870/72509/XdSVVbCxXP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33"/>
          <a:stretch/>
        </p:blipFill>
        <p:spPr bwMode="auto">
          <a:xfrm>
            <a:off x="4787968" y="856679"/>
            <a:ext cx="4279405" cy="418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83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28700" y="-19863"/>
            <a:ext cx="9144000" cy="6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9" rIns="81637" bIns="408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Ассоциированные школы Союза машиностроителей России: </a:t>
            </a:r>
            <a:b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осознанный выбор траектории профессионального будущего школьников</a:t>
            </a:r>
            <a:endParaRPr lang="ru-RU" sz="1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https://pp.userapi.com/c847220/v847220113/53d5a/ce3a1B91Mw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37" r="11482"/>
          <a:stretch/>
        </p:blipFill>
        <p:spPr bwMode="auto">
          <a:xfrm>
            <a:off x="-17315" y="979151"/>
            <a:ext cx="3401492" cy="31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pp.userapi.com/c847220/v847220113/5450b/4YsvmZpawh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8" r="-564"/>
          <a:stretch/>
        </p:blipFill>
        <p:spPr bwMode="auto">
          <a:xfrm>
            <a:off x="3708130" y="961119"/>
            <a:ext cx="5462133" cy="377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-125299" y="4191508"/>
            <a:ext cx="3682838" cy="593911"/>
          </a:xfrm>
        </p:spPr>
        <p:txBody>
          <a:bodyPr/>
          <a:lstStyle/>
          <a:p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Награждение победителей и призёров </a:t>
            </a:r>
            <a:b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Открытой межвузовской олимпиады </a:t>
            </a:r>
            <a:b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школьников на Кубок имени Ю.А. Гагарина</a:t>
            </a:r>
          </a:p>
        </p:txBody>
      </p:sp>
    </p:spTree>
    <p:extLst>
      <p:ext uri="{BB962C8B-B14F-4D97-AF65-F5344CB8AC3E}">
        <p14:creationId xmlns:p14="http://schemas.microsoft.com/office/powerpoint/2010/main" xmlns="" val="56307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28700" y="-19863"/>
            <a:ext cx="9144000" cy="6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9" rIns="81637" bIns="408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Ассоциированные школы Союза машиностроителей России: </a:t>
            </a:r>
            <a:b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осознанный выбор траектории профессионального будущего школьников</a:t>
            </a:r>
            <a:endParaRPr lang="ru-RU" sz="1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2" name="Picture 6" descr="https://pp.userapi.com/c841621/v841621301/44f0b/_eQldSG_ye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74" r="10184"/>
          <a:stretch/>
        </p:blipFill>
        <p:spPr bwMode="auto">
          <a:xfrm>
            <a:off x="21780" y="899972"/>
            <a:ext cx="4442237" cy="419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pp.userapi.com/c837124/v837124969/10f60/o0HbKqm_vN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46" r="7610"/>
          <a:stretch/>
        </p:blipFill>
        <p:spPr bwMode="auto">
          <a:xfrm>
            <a:off x="4631620" y="899972"/>
            <a:ext cx="4483679" cy="419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574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36984" y="556894"/>
            <a:ext cx="4931160" cy="789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ИТОГИ НАЦИОНАЛЬНЫХ ИССЛЕДОВАНИЙ КАЧЕСТВА ОБРАЗОВАНИЯ</a:t>
            </a:r>
            <a:endParaRPr lang="ru-RU" sz="1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830"/>
            <a:ext cx="864096" cy="97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9084251"/>
              </p:ext>
            </p:extLst>
          </p:nvPr>
        </p:nvGraphicFramePr>
        <p:xfrm>
          <a:off x="323528" y="2067694"/>
          <a:ext cx="8517631" cy="2923142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177962"/>
                <a:gridCol w="1054286"/>
                <a:gridCol w="864096"/>
                <a:gridCol w="1861567"/>
                <a:gridCol w="889930"/>
                <a:gridCol w="889930"/>
                <a:gridCol w="889930"/>
                <a:gridCol w="889930"/>
              </a:tblGrid>
              <a:tr h="28803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Учебный предмет 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Класс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 участников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Распределение групп баллов, </a:t>
                      </a:r>
                      <a:r>
                        <a:rPr lang="ru-RU" sz="1600" dirty="0" smtClean="0">
                          <a:effectLst/>
                        </a:rPr>
                        <a:t>%</a:t>
                      </a:r>
                    </a:p>
                  </a:txBody>
                  <a:tcPr marL="64985" marR="6498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17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100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«2»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4985" marR="6498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100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«3»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4985" marR="6498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100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«4»</a:t>
                      </a:r>
                      <a:endParaRPr lang="ru-RU" sz="1600" b="1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4985" marR="6498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«5»</a:t>
                      </a:r>
                      <a:endParaRPr lang="ru-RU" sz="1600" b="1" dirty="0" smtClean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4985" marR="6498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2679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Литература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 класс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l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РФ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25 610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15,8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43,6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36,5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4,1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26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" algn="l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РБ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927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9,4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42,7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43,6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4,3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26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8 класс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l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РФ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24 845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21,4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50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29,1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2,5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26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/>
                </a:tc>
                <a:tc>
                  <a:txBody>
                    <a:bodyPr/>
                    <a:lstStyle/>
                    <a:p>
                      <a:pPr marL="9525" algn="l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РБ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870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47,7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42,9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3,2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2679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География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 класс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l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РФ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31 779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33,2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53,4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12,5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0,9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26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/>
                </a:tc>
                <a:tc>
                  <a:txBody>
                    <a:bodyPr/>
                    <a:lstStyle/>
                    <a:p>
                      <a:pPr marL="9525" algn="l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РБ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1 280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27,2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55,7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15,9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1,2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26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 класс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l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РФ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20 567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6,8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86,5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6,5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0,16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26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/>
                </a:tc>
                <a:tc>
                  <a:txBody>
                    <a:bodyPr/>
                    <a:lstStyle/>
                    <a:p>
                      <a:pPr marL="9525" algn="l">
                        <a:lnSpc>
                          <a:spcPct val="115000"/>
                        </a:lnSpc>
                        <a:spcBef>
                          <a:spcPts val="65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РБ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791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4,8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87,6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0,63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85" marR="64985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3133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28700" y="-19863"/>
            <a:ext cx="9144000" cy="6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9" rIns="81637" bIns="408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Ассоциированные школы Союза машиностроителей России: </a:t>
            </a:r>
            <a:b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осознанный выбор траектории профессионального будущего школьников</a:t>
            </a:r>
            <a:endParaRPr lang="ru-RU" sz="1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-28701" y="4461468"/>
            <a:ext cx="9172701" cy="519982"/>
          </a:xfrm>
        </p:spPr>
        <p:txBody>
          <a:bodyPr/>
          <a:lstStyle/>
          <a:p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Торжественная церемония награждения победителей и призёров </a:t>
            </a:r>
            <a:b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Республиканской олимпиады школьников на Кубок имени Ю.А. Гагарина. 18 мая 2018</a:t>
            </a:r>
          </a:p>
        </p:txBody>
      </p:sp>
      <p:pic>
        <p:nvPicPr>
          <p:cNvPr id="4098" name="Picture 2" descr="https://pp.userapi.com/c830508/v830508013/1060f3/Uf7rJtciTl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88" t="11741" r="5163"/>
          <a:stretch/>
        </p:blipFill>
        <p:spPr bwMode="auto">
          <a:xfrm>
            <a:off x="4031909" y="898001"/>
            <a:ext cx="5063136" cy="339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p.userapi.com/c830508/v830508013/106131/wF-0daP4jD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93" t="3586" r="23209" b="14877"/>
          <a:stretch/>
        </p:blipFill>
        <p:spPr bwMode="auto">
          <a:xfrm>
            <a:off x="12368" y="898000"/>
            <a:ext cx="3768072" cy="339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176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28700" y="-19863"/>
            <a:ext cx="9144000" cy="6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9" rIns="81637" bIns="408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Ассоциированные школы Союза машиностроителей России: </a:t>
            </a:r>
            <a:b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осознанный выбор траектории профессионального будущего школьников</a:t>
            </a:r>
            <a:endParaRPr lang="ru-RU" sz="1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-28701" y="4486504"/>
            <a:ext cx="9172701" cy="519982"/>
          </a:xfrm>
        </p:spPr>
        <p:txBody>
          <a:bodyPr/>
          <a:lstStyle/>
          <a:p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IT-проектов на Кубок Союза машиностроителей России</a:t>
            </a:r>
          </a:p>
        </p:txBody>
      </p:sp>
      <p:pic>
        <p:nvPicPr>
          <p:cNvPr id="9218" name="Picture 2" descr="https://pp.userapi.com/c621704/v621704177/822b0/G8SJGN8aEg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6228" y="1005984"/>
            <a:ext cx="4933071" cy="327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p.userapi.com/c621704/v621704177/81e19/pKDZcO2-h2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28" r="8393"/>
          <a:stretch/>
        </p:blipFill>
        <p:spPr bwMode="auto">
          <a:xfrm>
            <a:off x="28515" y="1005984"/>
            <a:ext cx="4219534" cy="329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8735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84027"/>
            <a:ext cx="9120160" cy="43593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700" y="1187897"/>
            <a:ext cx="9144000" cy="3273571"/>
          </a:xfrm>
        </p:spPr>
        <p:txBody>
          <a:bodyPr>
            <a:normAutofit fontScale="90000"/>
          </a:bodyPr>
          <a:lstStyle/>
          <a:p>
            <a:r>
              <a:rPr lang="ru-RU" sz="3299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Мотивация </a:t>
            </a:r>
            <a:r>
              <a:rPr lang="ru-RU" sz="2099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99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99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Профориентационные</a:t>
            </a:r>
            <a:r>
              <a:rPr lang="ru-RU" sz="20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мероприятия, мотивирующие школьников осознанно готовиться к поступлению в ведущие вузы Республики Башкортостан на технические и естественнонаучные направления подготовки с  целью дальнейшего формирования  кадрового  резерва для высокотехнологичных  отраслей  промышленности республики  </a:t>
            </a:r>
            <a:br>
              <a:rPr lang="ru-RU" sz="20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Российской Федерации (космическая,  авиационная, оборонная, машиностроительная, нефтяная и другие): </a:t>
            </a:r>
            <a:r>
              <a:rPr lang="ru-RU" sz="2099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Всероссийская акция «Неделя без турникетов», Дни открытых дверей, мастер-классы, походы и экскурсии на предприятия Союза машиностроителей…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28700" y="-19863"/>
            <a:ext cx="9144000" cy="6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9" rIns="81637" bIns="408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Ассоциированные школы Союза машиностроителей России: </a:t>
            </a:r>
            <a:b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осознанный выбор траектории профессионального будущего школьников</a:t>
            </a:r>
            <a:endParaRPr lang="ru-RU" sz="1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136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28700" y="-19863"/>
            <a:ext cx="9144000" cy="6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9" rIns="81637" bIns="408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Ассоциированные школы Союза машиностроителей России: </a:t>
            </a:r>
            <a:b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осознанный выбор траектории профессионального будущего школьников</a:t>
            </a:r>
            <a:endParaRPr lang="ru-RU" sz="1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s://pbs.twimg.com/media/DMP2sYtWkAA1jz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94" r="15180"/>
          <a:stretch/>
        </p:blipFill>
        <p:spPr bwMode="auto">
          <a:xfrm>
            <a:off x="4290859" y="1007323"/>
            <a:ext cx="4830301" cy="334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skola-45.ru/wp-content/uploads/2018/10/qZeOVBYXac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53" t="3566" r="1722"/>
          <a:stretch/>
        </p:blipFill>
        <p:spPr bwMode="auto">
          <a:xfrm>
            <a:off x="-17314" y="1005984"/>
            <a:ext cx="4115656" cy="334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-28701" y="4486504"/>
            <a:ext cx="9172701" cy="519982"/>
          </a:xfrm>
        </p:spPr>
        <p:txBody>
          <a:bodyPr/>
          <a:lstStyle/>
          <a:p>
            <a:r>
              <a:rPr lang="ru-RU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Всероссийская акция «Неделя без турникетов»</a:t>
            </a:r>
          </a:p>
        </p:txBody>
      </p:sp>
    </p:spTree>
    <p:extLst>
      <p:ext uri="{BB962C8B-B14F-4D97-AF65-F5344CB8AC3E}">
        <p14:creationId xmlns:p14="http://schemas.microsoft.com/office/powerpoint/2010/main" xmlns="" val="298086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84027"/>
            <a:ext cx="9120160" cy="43593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700" y="1005984"/>
            <a:ext cx="9144000" cy="2085748"/>
          </a:xfrm>
        </p:spPr>
        <p:txBody>
          <a:bodyPr/>
          <a:lstStyle/>
          <a:p>
            <a:r>
              <a:rPr lang="ru-RU" sz="3299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Подготовка, углублённое изучение </a:t>
            </a:r>
            <a:r>
              <a:rPr lang="ru-RU" sz="2099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99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инженерно-технических дисциплин: Центр поддержки технического образования школьников «Гагарин-центр», сеть детских технопарков «</a:t>
            </a:r>
            <a:r>
              <a:rPr lang="ru-RU" sz="2099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20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Башкортостана»</a:t>
            </a:r>
            <a:endParaRPr lang="ru-RU" sz="2099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28700" y="-19863"/>
            <a:ext cx="9144000" cy="6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9" rIns="81637" bIns="408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Ассоциированные школы Союза машиностроителей России: </a:t>
            </a:r>
            <a:b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осознанный выбор траектории профессионального будущего школьников</a:t>
            </a:r>
            <a:endParaRPr lang="ru-RU" sz="1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8089" y="3273645"/>
            <a:ext cx="5261404" cy="1133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653" y="3330391"/>
            <a:ext cx="3455484" cy="12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450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28700" y="-19863"/>
            <a:ext cx="9144000" cy="6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9" rIns="81637" bIns="408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Ассоциированные школы Союза машиностроителей России: </a:t>
            </a:r>
            <a:b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осознанный выбор траектории профессионального будущего школьников</a:t>
            </a:r>
            <a:endParaRPr lang="ru-RU" sz="1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s://pp.userapi.com/c840233/v840233275/10f20/O4IBs0yRMX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787"/>
          <a:stretch/>
        </p:blipFill>
        <p:spPr bwMode="auto">
          <a:xfrm>
            <a:off x="-17314" y="1004216"/>
            <a:ext cx="5018367" cy="382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pp.userapi.com/c849024/v849024351/a830c/aLDK9Vlx6M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00" r="19205"/>
          <a:stretch/>
        </p:blipFill>
        <p:spPr bwMode="auto">
          <a:xfrm>
            <a:off x="5273895" y="1004216"/>
            <a:ext cx="3838226" cy="383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350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03964"/>
            <a:ext cx="9120160" cy="43593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700" y="1005388"/>
            <a:ext cx="9144000" cy="1566362"/>
          </a:xfrm>
        </p:spPr>
        <p:txBody>
          <a:bodyPr/>
          <a:lstStyle/>
          <a:p>
            <a:r>
              <a:rPr lang="ru-RU" sz="3299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Поддержка</a:t>
            </a:r>
            <a:r>
              <a:rPr lang="ru-RU" sz="2099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99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99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99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будущих абитуриентов при поступлении </a:t>
            </a:r>
            <a:br>
              <a:rPr lang="ru-RU" sz="20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ведущие вузы республики:</a:t>
            </a:r>
            <a:endParaRPr lang="ru-RU" sz="2099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28700" y="-19863"/>
            <a:ext cx="9144000" cy="6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9" rIns="81637" bIns="408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Ассоциированные школы Союза машиностроителей России: </a:t>
            </a:r>
            <a:b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осознанный выбор траектории профессионального будущего школьников</a:t>
            </a:r>
            <a:endParaRPr lang="ru-RU" sz="1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1008532" y="2572345"/>
          <a:ext cx="7450888" cy="2483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6243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03964"/>
            <a:ext cx="9120160" cy="43593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700" y="951992"/>
            <a:ext cx="9144000" cy="3995404"/>
          </a:xfrm>
        </p:spPr>
        <p:txBody>
          <a:bodyPr/>
          <a:lstStyle/>
          <a:p>
            <a:r>
              <a:rPr lang="ru-RU" sz="29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Содружество школ с физико-математической </a:t>
            </a:r>
            <a:br>
              <a:rPr lang="ru-RU" sz="29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9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инженерно-технической специализацией: </a:t>
            </a:r>
            <a:r>
              <a:rPr lang="ru-RU" sz="29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9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9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вопросах вступления в проект «Ассоциированные школы </a:t>
            </a:r>
            <a:br>
              <a:rPr lang="ru-RU" sz="29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9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 машиностроителей России»</a:t>
            </a:r>
            <a:endParaRPr lang="ru-RU" sz="18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28700" y="-19863"/>
            <a:ext cx="9144000" cy="6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9" rIns="81637" bIns="408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Ассоциированные школы Союза машиностроителей России: </a:t>
            </a:r>
            <a:br>
              <a:rPr lang="ru-RU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осознанный выбор траектории профессионального будущего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xmlns="" val="335806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03964"/>
            <a:ext cx="9120160" cy="43593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700" y="1599895"/>
            <a:ext cx="9144000" cy="2375645"/>
          </a:xfrm>
        </p:spPr>
        <p:txBody>
          <a:bodyPr/>
          <a:lstStyle/>
          <a:p>
            <a:r>
              <a:rPr lang="ru-RU" sz="32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Центры молодежного </a:t>
            </a:r>
            <a:br>
              <a:rPr lang="ru-RU" sz="32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инновационного творчества (ЦМИТ) </a:t>
            </a:r>
            <a:r>
              <a:rPr lang="ru-RU" sz="29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9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9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городские площадки для технического творчества, оснащённые современным оборудованием цифрового производства</a:t>
            </a:r>
            <a:endParaRPr lang="ru-RU" sz="18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28700" y="-19863"/>
            <a:ext cx="9144000" cy="6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9" rIns="81637" bIns="408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Центры молодежного инновационного творчества (ЦМИТ) </a:t>
            </a:r>
          </a:p>
        </p:txBody>
      </p:sp>
    </p:spTree>
    <p:extLst>
      <p:ext uri="{BB962C8B-B14F-4D97-AF65-F5344CB8AC3E}">
        <p14:creationId xmlns:p14="http://schemas.microsoft.com/office/powerpoint/2010/main" xmlns="" val="242713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03964"/>
            <a:ext cx="9120160" cy="4359399"/>
          </a:xfrm>
          <a:prstGeom prst="rect">
            <a:avLst/>
          </a:prstGeom>
        </p:spPr>
      </p:pic>
      <p:graphicFrame>
        <p:nvGraphicFramePr>
          <p:cNvPr id="31" name="Схема 30"/>
          <p:cNvGraphicFramePr/>
          <p:nvPr>
            <p:extLst/>
          </p:nvPr>
        </p:nvGraphicFramePr>
        <p:xfrm>
          <a:off x="1764419" y="1628840"/>
          <a:ext cx="10150485" cy="3264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2" name="Схема 31"/>
          <p:cNvGraphicFramePr/>
          <p:nvPr>
            <p:extLst/>
          </p:nvPr>
        </p:nvGraphicFramePr>
        <p:xfrm>
          <a:off x="-2770904" y="1628840"/>
          <a:ext cx="10150485" cy="3264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title"/>
          </p:nvPr>
        </p:nvSpPr>
        <p:spPr>
          <a:xfrm>
            <a:off x="-14938" y="803964"/>
            <a:ext cx="9144000" cy="687947"/>
          </a:xfrm>
        </p:spPr>
        <p:txBody>
          <a:bodyPr/>
          <a:lstStyle/>
          <a:p>
            <a:r>
              <a:rPr lang="ru-RU" sz="2399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для технического творчества в РБ:</a:t>
            </a:r>
            <a:endParaRPr lang="ru-RU" sz="12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 bwMode="auto">
          <a:xfrm>
            <a:off x="-28700" y="-19863"/>
            <a:ext cx="9144000" cy="6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9" rIns="81637" bIns="408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Центры молодежного инновационного творчества (ЦМИТ) </a:t>
            </a:r>
          </a:p>
        </p:txBody>
      </p:sp>
    </p:spTree>
    <p:extLst>
      <p:ext uri="{BB962C8B-B14F-4D97-AF65-F5344CB8AC3E}">
        <p14:creationId xmlns:p14="http://schemas.microsoft.com/office/powerpoint/2010/main" xmlns="" val="388988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87574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Приказ </a:t>
            </a:r>
            <a:r>
              <a:rPr lang="ru-RU" dirty="0" smtClean="0">
                <a:solidFill>
                  <a:schemeClr val="tx1"/>
                </a:solidFill>
              </a:rPr>
              <a:t>Федеральной службы по надзору 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 сфере образования и науки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от 29 января 2019 года N 84</a:t>
            </a:r>
          </a:p>
          <a:p>
            <a:endParaRPr lang="ru-RU" dirty="0"/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dirty="0" smtClean="0"/>
              <a:t>«О проведении </a:t>
            </a:r>
            <a:r>
              <a:rPr lang="ru-RU" dirty="0"/>
              <a:t>Федеральной </a:t>
            </a:r>
            <a:r>
              <a:rPr lang="ru-RU" dirty="0" smtClean="0"/>
              <a:t>службой </a:t>
            </a:r>
            <a:r>
              <a:rPr lang="ru-RU" dirty="0"/>
              <a:t>по надзору </a:t>
            </a:r>
            <a:r>
              <a:rPr lang="ru-RU" dirty="0" smtClean="0"/>
              <a:t>в </a:t>
            </a:r>
            <a:r>
              <a:rPr lang="ru-RU" dirty="0"/>
              <a:t>сфере образования и науки </a:t>
            </a:r>
            <a:r>
              <a:rPr lang="ru-RU" dirty="0" smtClean="0"/>
              <a:t>мониторинга качества подготовки обучающихся общеобразовательных организаций в 2019 году»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095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-28700" y="-19863"/>
            <a:ext cx="9144000" cy="69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7" tIns="40819" rIns="81637" bIns="408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Центры молодежного инновационного творчества (ЦМИТ) </a:t>
            </a:r>
          </a:p>
        </p:txBody>
      </p:sp>
      <p:pic>
        <p:nvPicPr>
          <p:cNvPr id="11270" name="Picture 6" descr="https://upload.wikimedia.org/wikipedia/commons/thumb/b/b9/Distributed_Intelligent_Systems_Department_laboratory.jpg/1599px-Distributed_Intelligent_Systems_Department_laborator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7" r="15005"/>
          <a:stretch/>
        </p:blipFill>
        <p:spPr bwMode="auto">
          <a:xfrm>
            <a:off x="4742767" y="1138967"/>
            <a:ext cx="4418548" cy="35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cdn.bitrix24.ru/b5854329/landing/2df/2df953cc82520b9fe720fea47eb7b570/happy-children-with-3d-printer-at-robotics-school-PBG8LA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33" r="2931"/>
          <a:stretch/>
        </p:blipFill>
        <p:spPr bwMode="auto">
          <a:xfrm>
            <a:off x="-17315" y="1138967"/>
            <a:ext cx="4545313" cy="353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005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" y="948942"/>
            <a:ext cx="9144000" cy="175381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699" b="1" dirty="0">
                <a:solidFill>
                  <a:schemeClr val="tx2">
                    <a:lumMod val="75000"/>
                  </a:schemeClr>
                </a:solidFill>
              </a:rPr>
              <a:t>По всем вопросам можно обращаться в </a:t>
            </a:r>
          </a:p>
          <a:p>
            <a:r>
              <a:rPr lang="ru-RU" sz="2699" dirty="0">
                <a:solidFill>
                  <a:schemeClr val="tx2">
                    <a:lumMod val="75000"/>
                  </a:schemeClr>
                </a:solidFill>
              </a:rPr>
              <a:t>Республиканский координационный центр </a:t>
            </a:r>
          </a:p>
          <a:p>
            <a:r>
              <a:rPr lang="ru-RU" sz="2699" dirty="0">
                <a:solidFill>
                  <a:schemeClr val="tx2">
                    <a:lumMod val="75000"/>
                  </a:schemeClr>
                </a:solidFill>
              </a:rPr>
              <a:t>проекта «Ассоциированные школы </a:t>
            </a:r>
          </a:p>
          <a:p>
            <a:r>
              <a:rPr lang="ru-RU" sz="2699" dirty="0">
                <a:solidFill>
                  <a:schemeClr val="tx2">
                    <a:lumMod val="75000"/>
                  </a:schemeClr>
                </a:solidFill>
              </a:rPr>
              <a:t>Союза машиностроителей России»</a:t>
            </a:r>
            <a:endParaRPr lang="ru-RU" sz="13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283" y="2903556"/>
            <a:ext cx="9143999" cy="1961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699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Уфа, проспект Октября 132/3, офис 302</a:t>
            </a:r>
          </a:p>
          <a:p>
            <a:pPr algn="ctr">
              <a:lnSpc>
                <a:spcPct val="150000"/>
              </a:lnSpc>
            </a:pPr>
            <a:r>
              <a:rPr lang="ru-RU" sz="2699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(347) 246 45 30, (347) 246 45 29</a:t>
            </a:r>
          </a:p>
          <a:p>
            <a:pPr algn="ctr">
              <a:lnSpc>
                <a:spcPct val="150000"/>
              </a:lnSpc>
            </a:pPr>
            <a:r>
              <a:rPr lang="en-US" sz="2699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school-smr@list.ru</a:t>
            </a:r>
            <a:endParaRPr lang="ru-RU" sz="2699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danceonearth.files.wordpress.com/2017/08/contac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132" t="84197" b="4054"/>
          <a:stretch/>
        </p:blipFill>
        <p:spPr bwMode="auto">
          <a:xfrm>
            <a:off x="2591613" y="4353484"/>
            <a:ext cx="535586" cy="43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anceonearth.files.wordpress.com/2017/08/contac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8" t="23180" r="86328" b="62005"/>
          <a:stretch/>
        </p:blipFill>
        <p:spPr bwMode="auto">
          <a:xfrm>
            <a:off x="1565766" y="3596646"/>
            <a:ext cx="599919" cy="55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anceonearth.files.wordpress.com/2017/08/contac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004" t="61722" b="22952"/>
          <a:stretch/>
        </p:blipFill>
        <p:spPr bwMode="auto">
          <a:xfrm>
            <a:off x="647903" y="2952359"/>
            <a:ext cx="541882" cy="57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51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2283718"/>
            <a:ext cx="5829300" cy="79208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853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20" y="51750"/>
            <a:ext cx="906376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879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493563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КАЛЕНДАРЬ ОЦЕНОЧНЫХ ПРОЦЕДУР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24118582"/>
              </p:ext>
            </p:extLst>
          </p:nvPr>
        </p:nvGraphicFramePr>
        <p:xfrm>
          <a:off x="107506" y="483518"/>
          <a:ext cx="8784977" cy="4217104"/>
        </p:xfrm>
        <a:graphic>
          <a:graphicData uri="http://schemas.openxmlformats.org/drawingml/2006/table">
            <a:tbl>
              <a:tblPr/>
              <a:tblGrid>
                <a:gridCol w="585668"/>
                <a:gridCol w="998506"/>
                <a:gridCol w="1080120"/>
                <a:gridCol w="701172"/>
                <a:gridCol w="403465"/>
                <a:gridCol w="403465"/>
                <a:gridCol w="403465"/>
                <a:gridCol w="403465"/>
                <a:gridCol w="403465"/>
                <a:gridCol w="403465"/>
                <a:gridCol w="403465"/>
                <a:gridCol w="403465"/>
                <a:gridCol w="403465"/>
                <a:gridCol w="403465"/>
                <a:gridCol w="403465"/>
                <a:gridCol w="490698"/>
                <a:gridCol w="490698"/>
              </a:tblGrid>
              <a:tr h="508926"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Класс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Февраль</a:t>
                      </a:r>
                      <a:endParaRPr lang="ru-RU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5 марта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12, 13,14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марта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19, 21 </a:t>
                      </a:r>
                      <a:r>
                        <a:rPr lang="ru-RU" sz="17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марта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2, 4 </a:t>
                      </a:r>
                      <a:r>
                        <a:rPr lang="ru-RU" sz="17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апреля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8-12</a:t>
                      </a:r>
                      <a:r>
                        <a:rPr lang="ru-RU" sz="17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; </a:t>
                      </a: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9, 11 апреля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15-19</a:t>
                      </a:r>
                      <a:r>
                        <a:rPr lang="ru-RU" sz="17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;</a:t>
                      </a: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16, 18 </a:t>
                      </a:r>
                      <a:r>
                        <a:rPr lang="ru-RU" sz="17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апреля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22-26</a:t>
                      </a:r>
                      <a:r>
                        <a:rPr lang="ru-RU" sz="17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;</a:t>
                      </a: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23,25 </a:t>
                      </a:r>
                      <a:r>
                        <a:rPr lang="ru-RU" sz="17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апреля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85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вт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вт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ср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чт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вт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чт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вт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чт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вт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чт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вт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чт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вт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чт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</a:tr>
              <a:tr h="361684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РУ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МА, </a:t>
                      </a:r>
                      <a:r>
                        <a:rPr lang="ru-RU" sz="1600" b="1" kern="1200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ОМ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684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ИС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БИ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МА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РУ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38524"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600" dirty="0">
                        <a:effectLst/>
                        <a:latin typeface="Calibri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ГГ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ИС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БИ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ОБ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РУ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МА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385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ФК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524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ОБ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РУ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БИ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ГГ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МА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ФИ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ИС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361684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Башкирский язык - РПР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Диагностика метапредметных умений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ОБ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БИ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ФИ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ГГ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МА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РУ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ИС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ХИ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ctr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38524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ИКТ - РПР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ГГ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ФК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224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Математика РПР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ГГ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ИС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ХИ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ФИ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БИ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44" marR="9144" marT="9144" marB="0" anchor="b">
                    <a:lnL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5364088" y="3579862"/>
            <a:ext cx="367240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995936" y="4762768"/>
            <a:ext cx="720080" cy="257254"/>
          </a:xfrm>
          <a:prstGeom prst="rect">
            <a:avLst/>
          </a:prstGeom>
          <a:solidFill>
            <a:srgbClr val="FCE1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372200" y="4762768"/>
            <a:ext cx="720080" cy="2572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4762768"/>
            <a:ext cx="720080" cy="2572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47664" y="469782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РПР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200292" y="474895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НИКО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716016" y="472269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ВПР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48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9" t="11025" r="50385" b="81782"/>
          <a:stretch/>
        </p:blipFill>
        <p:spPr bwMode="auto">
          <a:xfrm>
            <a:off x="251520" y="2067694"/>
            <a:ext cx="871464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9" t="35878" r="41211" b="37936"/>
          <a:stretch/>
        </p:blipFill>
        <p:spPr bwMode="auto">
          <a:xfrm>
            <a:off x="238903" y="2808947"/>
            <a:ext cx="8727259" cy="221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6024" y="471362"/>
            <a:ext cx="5652120" cy="493563"/>
          </a:xfrm>
        </p:spPr>
        <p:txBody>
          <a:bodyPr/>
          <a:lstStyle/>
          <a:p>
            <a:pPr algn="l"/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ЛИЧНЫЙ КАБИНЕТ ФИС ОКО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641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67494"/>
            <a:ext cx="532859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ИТОГИ ВСЕРОССИЙСКИХ </a:t>
            </a:r>
          </a:p>
          <a:p>
            <a:pPr algn="l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ПРОВЕРОЧНЫХ РАБОТ</a:t>
            </a:r>
            <a:endParaRPr lang="ru-RU" sz="1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74935749"/>
              </p:ext>
            </p:extLst>
          </p:nvPr>
        </p:nvGraphicFramePr>
        <p:xfrm>
          <a:off x="251521" y="2181037"/>
          <a:ext cx="8640959" cy="2334929"/>
        </p:xfrm>
        <a:graphic>
          <a:graphicData uri="http://schemas.openxmlformats.org/drawingml/2006/table">
            <a:tbl>
              <a:tblPr firstRow="1" firstCol="1" bandRow="1"/>
              <a:tblGrid>
                <a:gridCol w="2698018"/>
                <a:gridCol w="952396"/>
                <a:gridCol w="951526"/>
                <a:gridCol w="952396"/>
                <a:gridCol w="951526"/>
                <a:gridCol w="952396"/>
                <a:gridCol w="1182701"/>
              </a:tblGrid>
              <a:tr h="6067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Республика Башкортостан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Индекс низких результатов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Индекс массовых результатов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Индекс высоких результатов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Оценочные процедуры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РБ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РФ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РБ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РФ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РБ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РФ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ВПР-2017. 4 класс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3,3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4,4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4,6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22,1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13,6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ВПР-2018. 4 класс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3,4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4,4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39,4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39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23,3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20,8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ВПР-2017. 5 класс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10,8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40,5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29,8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5,2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1,6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ВПР-2018. 5 класс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20,1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27,5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24,1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19,1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2,2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1,3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520" y="133832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МАТЕМАТИКА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207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1395040"/>
              </p:ext>
            </p:extLst>
          </p:nvPr>
        </p:nvGraphicFramePr>
        <p:xfrm>
          <a:off x="251521" y="2181037"/>
          <a:ext cx="8640959" cy="2334929"/>
        </p:xfrm>
        <a:graphic>
          <a:graphicData uri="http://schemas.openxmlformats.org/drawingml/2006/table">
            <a:tbl>
              <a:tblPr firstRow="1" firstCol="1" bandRow="1"/>
              <a:tblGrid>
                <a:gridCol w="2698018"/>
                <a:gridCol w="952396"/>
                <a:gridCol w="951526"/>
                <a:gridCol w="952396"/>
                <a:gridCol w="951526"/>
                <a:gridCol w="952396"/>
                <a:gridCol w="1182701"/>
              </a:tblGrid>
              <a:tr h="6067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Республика Башкортостан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Индекс низких результатов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Индекс массовых результатов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Индекс высоких результатов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Оценочные процедуры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РБ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РФ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РБ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РФ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РБ</a:t>
                      </a:r>
                      <a:endParaRPr lang="ru-RU" sz="1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РФ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ВПР-2017. 4 класс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4,4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6,8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43,6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42,1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31,6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28,7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ВПР-2018. 4 класс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8,3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42,9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42,5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27,1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23,5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ВПР-2017. 5 класс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16,7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26,4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34,2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28,6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11,8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ВПР-2018. 5 класс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19,6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26,4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32,7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28,9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13,5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11,2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520" y="133832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РУССКИЙ ЯЗЫК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267494"/>
            <a:ext cx="532859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ИТОГИ ВСЕРОССИЙСКИХ </a:t>
            </a:r>
          </a:p>
          <a:p>
            <a:pPr algn="l"/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ПРОВЕРОЧНЫХ РАБОТ</a:t>
            </a:r>
            <a:endParaRPr lang="ru-RU" sz="1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74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480"/>
            <a:ext cx="5338936" cy="857250"/>
          </a:xfrm>
        </p:spPr>
        <p:txBody>
          <a:bodyPr/>
          <a:lstStyle/>
          <a:p>
            <a:pPr algn="l"/>
            <a:r>
              <a:rPr lang="ru-RU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ИТОГИ </a:t>
            </a: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РЕСПУБЛИКАНСКИХ </a:t>
            </a:r>
            <a:b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ПРОВЕРОЧНЫХ РАБОТ</a:t>
            </a:r>
            <a:endParaRPr lang="ru-RU" sz="1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Количественная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успеваемость – 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89,7%. </a:t>
            </a:r>
            <a:endParaRPr lang="ru-RU" sz="18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МР Федоровский район, МР Чишминский район –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высокий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показатель количественной успеваемости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(100 %) </a:t>
            </a:r>
          </a:p>
          <a:p>
            <a:pPr marL="0" indent="0">
              <a:buNone/>
            </a:pPr>
            <a:endParaRPr lang="ru-RU" sz="8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Качественная успеваемость –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59%. </a:t>
            </a:r>
            <a:endParaRPr lang="ru-RU" sz="18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МР Мишкинский район - высокий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показатель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качественной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успеваемости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(76,5 %) </a:t>
            </a:r>
          </a:p>
          <a:p>
            <a:pPr marL="0" indent="0">
              <a:buNone/>
            </a:pPr>
            <a:endParaRPr lang="ru-RU" sz="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обучающихся, чьи результаты РПР совпали с итоговыми отметками за первое полугодие – 57,8%</a:t>
            </a:r>
          </a:p>
          <a:p>
            <a:pPr marL="0" indent="0">
              <a:buNone/>
            </a:pPr>
            <a:endParaRPr lang="ru-RU" sz="8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обучающихся, чьи результаты РПР коррелируют с результатами ОГЭ – 47,4%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343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63608" y="1318311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100% </a:t>
            </a:r>
            <a:r>
              <a:rPr lang="ru-RU" dirty="0"/>
              <a:t>ППЭ ГИА-9 оборудованы </a:t>
            </a:r>
            <a:r>
              <a:rPr lang="ru-RU" dirty="0" err="1" smtClean="0"/>
              <a:t>металлодетекторами</a:t>
            </a:r>
            <a:r>
              <a:rPr lang="ru-RU" dirty="0" smtClean="0"/>
              <a:t> </a:t>
            </a:r>
            <a:r>
              <a:rPr lang="ru-RU" dirty="0"/>
              <a:t>и системами подавления сигналов подвижной </a:t>
            </a:r>
            <a:r>
              <a:rPr lang="ru-RU" dirty="0" smtClean="0"/>
              <a:t>связи</a:t>
            </a:r>
            <a:endParaRPr lang="ru-RU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24306" y="243784"/>
            <a:ext cx="4466084" cy="707886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8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2000" dirty="0" smtClean="0"/>
              <a:t>ОБЕСПЕЧЕНИЕ ОБЪЕКТИВНОСТИ НА ГИА-9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63608" y="2241641"/>
            <a:ext cx="70567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Формирование</a:t>
            </a:r>
            <a:r>
              <a:rPr lang="ru-RU" dirty="0"/>
              <a:t>, тиражирование и упаковка экзаменационных материалов, распределение участников ГИА-9 </a:t>
            </a:r>
            <a:r>
              <a:rPr lang="ru-RU" dirty="0" smtClean="0"/>
              <a:t>осуществляется </a:t>
            </a:r>
            <a:r>
              <a:rPr lang="ru-RU" dirty="0"/>
              <a:t>в </a:t>
            </a:r>
            <a:r>
              <a:rPr lang="ru-RU" dirty="0" smtClean="0"/>
              <a:t>РЦОИ</a:t>
            </a:r>
            <a:endParaRPr lang="ru-RU" dirty="0"/>
          </a:p>
          <a:p>
            <a:endParaRPr lang="ru-RU" sz="800" dirty="0" smtClean="0"/>
          </a:p>
          <a:p>
            <a:r>
              <a:rPr lang="ru-RU" dirty="0" smtClean="0"/>
              <a:t>ГВЭ проводится </a:t>
            </a:r>
            <a:r>
              <a:rPr lang="ru-RU" dirty="0"/>
              <a:t>с использованием бланковой </a:t>
            </a:r>
            <a:r>
              <a:rPr lang="ru-RU" dirty="0" smtClean="0"/>
              <a:t>системы.</a:t>
            </a:r>
          </a:p>
          <a:p>
            <a:endParaRPr lang="ru-RU" sz="800" dirty="0"/>
          </a:p>
          <a:p>
            <a:r>
              <a:rPr lang="ru-RU" dirty="0" smtClean="0"/>
              <a:t>Впервые </a:t>
            </a:r>
            <a:r>
              <a:rPr lang="ru-RU" dirty="0"/>
              <a:t>в </a:t>
            </a:r>
            <a:r>
              <a:rPr lang="ru-RU" dirty="0" smtClean="0"/>
              <a:t>2018 году </a:t>
            </a:r>
            <a:r>
              <a:rPr lang="ru-RU" dirty="0"/>
              <a:t>обеспечено видеонаблюдение в 10 ППЭ ГИА-9, включенных в «группу </a:t>
            </a:r>
            <a:r>
              <a:rPr lang="ru-RU" dirty="0" smtClean="0"/>
              <a:t>риска»</a:t>
            </a:r>
          </a:p>
          <a:p>
            <a:endParaRPr lang="ru-RU" sz="800" dirty="0"/>
          </a:p>
          <a:p>
            <a:r>
              <a:rPr lang="ru-RU" dirty="0" smtClean="0"/>
              <a:t>Обеспечивается </a:t>
            </a:r>
            <a:r>
              <a:rPr lang="ru-RU" dirty="0"/>
              <a:t>выход на экзамены </a:t>
            </a:r>
            <a:r>
              <a:rPr lang="ru-RU" dirty="0" smtClean="0"/>
              <a:t>общественных наблюдателей</a:t>
            </a:r>
          </a:p>
          <a:p>
            <a:endParaRPr lang="ru-RU" sz="800" dirty="0">
              <a:effectLst/>
            </a:endParaRPr>
          </a:p>
          <a:p>
            <a:r>
              <a:rPr lang="ru-RU" dirty="0" smtClean="0"/>
              <a:t>Разработан «Личный кабинет девятиклассника»</a:t>
            </a:r>
            <a:endParaRPr lang="ru-RU" dirty="0">
              <a:effectLst/>
            </a:endParaRPr>
          </a:p>
        </p:txBody>
      </p:sp>
      <p:pic>
        <p:nvPicPr>
          <p:cNvPr id="1026" name="Picture 2" descr="https://st.depositphotos.com/1005920/1623/i/950/depositphotos_16236873-stock-photo-accept-red-glossy-icon-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083" y="1275606"/>
            <a:ext cx="864725" cy="86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t.depositphotos.com/1005920/1623/i/950/depositphotos_16236873-stock-photo-accept-red-glossy-icon-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907" y="2181015"/>
            <a:ext cx="864725" cy="86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t.depositphotos.com/1005920/1623/i/950/depositphotos_16236873-stock-photo-accept-red-glossy-icon-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907" y="3075177"/>
            <a:ext cx="864725" cy="86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t.depositphotos.com/1005920/1623/i/950/depositphotos_16236873-stock-photo-accept-red-glossy-icon-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907" y="4011281"/>
            <a:ext cx="864725" cy="86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025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1419622"/>
            <a:ext cx="4000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Выход наблюдателей, </a:t>
            </a:r>
          </a:p>
          <a:p>
            <a:r>
              <a:rPr lang="ru-RU" dirty="0" smtClean="0"/>
              <a:t>контроль со стороны Обрнадзора РБ</a:t>
            </a:r>
            <a:endParaRPr lang="ru-RU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24306" y="243784"/>
            <a:ext cx="4466084" cy="707886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8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2000" dirty="0" smtClean="0"/>
              <a:t>ОБЕСПЕЧЕНИЕ ОБЪЕКТИВНОСТИ НА ВПР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2307525"/>
            <a:ext cx="6912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Видеонаблюдение, </a:t>
            </a:r>
          </a:p>
          <a:p>
            <a:r>
              <a:rPr lang="ru-RU" dirty="0" smtClean="0"/>
              <a:t>перекрестные проверки в ОО в «зоне риска»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Информационно-разъяснительная работа с педагогическими работниками, обучающимися и их родителями</a:t>
            </a:r>
            <a:endParaRPr lang="ru-RU" dirty="0">
              <a:effectLst/>
            </a:endParaRPr>
          </a:p>
        </p:txBody>
      </p:sp>
      <p:pic>
        <p:nvPicPr>
          <p:cNvPr id="6" name="Picture 2" descr="https://st.depositphotos.com/1005920/1623/i/950/depositphotos_16236873-stock-photo-accept-red-glossy-icon-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083" y="1203598"/>
            <a:ext cx="864725" cy="86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t.depositphotos.com/1005920/1623/i/950/depositphotos_16236873-stock-photo-accept-red-glossy-icon-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7065"/>
            <a:ext cx="864725" cy="86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t.depositphotos.com/1005920/1623/i/950/depositphotos_16236873-stock-photo-accept-red-glossy-icon-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083" y="2931161"/>
            <a:ext cx="864725" cy="86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293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491630"/>
            <a:ext cx="7776864" cy="14296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Дискуссионная площадка №3</a:t>
            </a:r>
            <a:b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«Педагогическое сопровождение одаренных детей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51670"/>
            <a:ext cx="2805009" cy="155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633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87574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Приказ Министерства просвещения РФ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от </a:t>
            </a:r>
            <a:r>
              <a:rPr lang="ru-RU" dirty="0">
                <a:solidFill>
                  <a:schemeClr val="tx1"/>
                </a:solidFill>
              </a:rPr>
              <a:t>17 декабря 2018 </a:t>
            </a:r>
            <a:r>
              <a:rPr lang="ru-RU" dirty="0" smtClean="0">
                <a:solidFill>
                  <a:schemeClr val="tx1"/>
                </a:solidFill>
              </a:rPr>
              <a:t>года N 315</a:t>
            </a:r>
          </a:p>
          <a:p>
            <a:endParaRPr lang="ru-RU" dirty="0"/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dirty="0" smtClean="0"/>
              <a:t>«О </a:t>
            </a:r>
            <a:r>
              <a:rPr lang="ru-RU" dirty="0"/>
              <a:t>внесении изменений в Порядок заполнения, учета и выдачи аттестатов об основном общем и среднем общем образовании и их дубликатов, утвержденный приказом Министерства образования и науки Российской Федерации </a:t>
            </a:r>
            <a:endParaRPr lang="ru-RU" dirty="0" smtClean="0"/>
          </a:p>
          <a:p>
            <a:r>
              <a:rPr lang="ru-RU" dirty="0" smtClean="0"/>
              <a:t>от </a:t>
            </a:r>
            <a:r>
              <a:rPr lang="ru-RU" dirty="0"/>
              <a:t>14 февраля 2014 г. N </a:t>
            </a:r>
            <a:r>
              <a:rPr lang="ru-RU" dirty="0" smtClean="0"/>
              <a:t>115»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508252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вступил </a:t>
            </a:r>
            <a:r>
              <a:rPr lang="ru-RU" dirty="0">
                <a:solidFill>
                  <a:schemeClr val="tx1"/>
                </a:solidFill>
              </a:rPr>
              <a:t>в силу с 27 января 2019 </a:t>
            </a:r>
            <a:r>
              <a:rPr lang="ru-RU" dirty="0" smtClean="0">
                <a:solidFill>
                  <a:schemeClr val="tx1"/>
                </a:solidFill>
              </a:rPr>
              <a:t>года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716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54586"/>
            <a:ext cx="88204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завершившим обучение </a:t>
            </a:r>
            <a:endParaRPr lang="ru-RU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образовательным программам СОО, 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имеющим итоговые отметки </a:t>
            </a:r>
            <a:r>
              <a:rPr lang="ru-RU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«отлично» </a:t>
            </a:r>
          </a:p>
          <a:p>
            <a:r>
              <a:rPr lang="ru-RU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всем предметам учебного плана, </a:t>
            </a:r>
            <a:r>
              <a:rPr lang="ru-RU" dirty="0" err="1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изучавшимся</a:t>
            </a:r>
            <a:r>
              <a:rPr lang="ru-RU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на уровне СОО,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успешно прошедшим ГИА и набравшим:</a:t>
            </a:r>
          </a:p>
          <a:p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 менее 70 баллов </a:t>
            </a:r>
            <a:r>
              <a:rPr lang="ru-RU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на ЕГЭ по русскому языку и математике (П) или </a:t>
            </a:r>
            <a:endParaRPr lang="ru-RU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баллов </a:t>
            </a:r>
            <a:r>
              <a:rPr lang="ru-RU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на ЕГЭ по математике(Б).</a:t>
            </a:r>
          </a:p>
          <a:p>
            <a:endParaRPr lang="ru-RU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В случае прохождения ГИА в форме ГВЭ:</a:t>
            </a:r>
          </a:p>
          <a:p>
            <a:r>
              <a:rPr lang="ru-RU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- 5 баллов по обязательным учебным предметам.</a:t>
            </a:r>
          </a:p>
          <a:p>
            <a:r>
              <a:rPr lang="ru-RU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В случае выбора ЕГЭ и ГВЭ:</a:t>
            </a:r>
          </a:p>
          <a:p>
            <a:r>
              <a:rPr lang="ru-RU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- 5 баллов по сдаваемому обязательному учебному предмету в форме ГВЭ и ЕГЭ по математике (Б), а также не менее 70 баллов по сдаваемому обязательному предмету в форме ЕГЭ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23478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Аттестат о среднем общем образовании </a:t>
            </a:r>
            <a:endParaRPr lang="ru-RU" b="1" dirty="0" smtClean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отличием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6634" y="51670"/>
            <a:ext cx="2848567" cy="15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70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51520" y="51670"/>
            <a:ext cx="375027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 alt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 2020-2022 гг.</a:t>
            </a:r>
            <a:endParaRPr lang="ru-RU" alt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434340" y="3003798"/>
            <a:ext cx="8098100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just">
              <a:spcBef>
                <a:spcPts val="450"/>
              </a:spcBef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 defTabSz="470297">
              <a:spcBef>
                <a:spcPts val="450"/>
              </a:spcBef>
              <a:buFont typeface="+mj-lt"/>
              <a:buAutoNum type="arabicParenR"/>
              <a:tabLst>
                <a:tab pos="271463" algn="l"/>
                <a:tab pos="334566" algn="l"/>
              </a:tabLst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организовать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подготовку обучающихся к ГИА в 2020 году на основе обновленных контрольных измерительных материалов на основе ФГОС;</a:t>
            </a:r>
          </a:p>
          <a:p>
            <a:pPr marL="257175" indent="-257175" algn="just" defTabSz="470297">
              <a:spcBef>
                <a:spcPts val="450"/>
              </a:spcBef>
              <a:buFont typeface="+mj-lt"/>
              <a:buAutoNum type="arabicParenR"/>
              <a:tabLst>
                <a:tab pos="271463" algn="l"/>
                <a:tab pos="334566" algn="l"/>
              </a:tabLst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педагогических работников в обучающих мероприятиях по подготовке обучающихся к экзаменам в новом формате;</a:t>
            </a:r>
          </a:p>
          <a:p>
            <a:pPr marL="257175" indent="-257175" algn="just" defTabSz="470297">
              <a:spcBef>
                <a:spcPts val="450"/>
              </a:spcBef>
              <a:buFont typeface="+mj-lt"/>
              <a:buAutoNum type="arabicParenR"/>
              <a:tabLst>
                <a:tab pos="271463" algn="l"/>
                <a:tab pos="334566" algn="l"/>
              </a:tabLst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провести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планируемого количества участников ГИА-9 по физике, химии, ГИА-11 по информатике и ИКТ;</a:t>
            </a:r>
          </a:p>
          <a:p>
            <a:pPr marL="257175" indent="-257175" algn="just" defTabSz="470297">
              <a:spcBef>
                <a:spcPts val="450"/>
              </a:spcBef>
              <a:buFont typeface="+mj-lt"/>
              <a:buAutoNum type="arabicParenR"/>
              <a:tabLst>
                <a:tab pos="271463" algn="l"/>
                <a:tab pos="334566" algn="l"/>
              </a:tabLst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предусмотреть обеспечение лабораторным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компьютерным оборудованием.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811183"/>
            <a:ext cx="3604710" cy="39241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ru-RU" alt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Модели ОГЭ  и ЕГЭ под ФГОС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5860" y="1377345"/>
            <a:ext cx="1214516" cy="648072"/>
          </a:xfrm>
          <a:prstGeom prst="rect">
            <a:avLst/>
          </a:prstGeom>
          <a:solidFill>
            <a:srgbClr val="DCEF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noAutofit/>
          </a:bodyPr>
          <a:lstStyle/>
          <a:p>
            <a:pPr algn="ctr"/>
            <a:r>
              <a:rPr lang="ru-RU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ФГОС</a:t>
            </a:r>
          </a:p>
          <a:p>
            <a:pPr algn="ctr"/>
            <a:r>
              <a:rPr lang="ru-RU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2010/2012 г.</a:t>
            </a:r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54052" y="1539363"/>
            <a:ext cx="1242138" cy="378042"/>
          </a:xfrm>
          <a:prstGeom prst="rect">
            <a:avLst/>
          </a:prstGeom>
          <a:solidFill>
            <a:srgbClr val="E4E2E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noAutofit/>
          </a:bodyPr>
          <a:lstStyle/>
          <a:p>
            <a:r>
              <a:rPr lang="ru-RU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</a:t>
            </a:r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30016" y="2241441"/>
            <a:ext cx="864096" cy="540060"/>
          </a:xfrm>
          <a:prstGeom prst="rect">
            <a:avLst/>
          </a:prstGeom>
          <a:solidFill>
            <a:srgbClr val="D0D6E8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noAutofit/>
          </a:bodyPr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ОГЭ 2020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10136" y="2241441"/>
            <a:ext cx="864096" cy="540060"/>
          </a:xfrm>
          <a:prstGeom prst="rect">
            <a:avLst/>
          </a:prstGeom>
          <a:solidFill>
            <a:srgbClr val="E8D0D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noAutofit/>
          </a:bodyPr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ЕГЭ 2022 г.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412336" y="2016735"/>
            <a:ext cx="3552152" cy="1131079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 defTabSz="470297">
              <a:spcBef>
                <a:spcPts val="0"/>
              </a:spcBef>
              <a:tabLst>
                <a:tab pos="271463" algn="l"/>
                <a:tab pos="334566" algn="l"/>
              </a:tabLst>
            </a:pPr>
            <a:r>
              <a:rPr lang="ru-RU" sz="135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чем изменения:</a:t>
            </a:r>
          </a:p>
          <a:p>
            <a:pPr marL="271463" lvl="1" indent="-207169">
              <a:spcBef>
                <a:spcPts val="0"/>
              </a:spcBef>
              <a:buFont typeface="Wingdings" pitchFamily="2" charset="2"/>
              <a:buChar char="ü"/>
            </a:pPr>
            <a:r>
              <a:rPr lang="ru-RU" sz="13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практико-ориентированный контекст</a:t>
            </a:r>
          </a:p>
          <a:p>
            <a:pPr marL="271463" lvl="1" indent="-207169">
              <a:spcBef>
                <a:spcPts val="0"/>
              </a:spcBef>
              <a:buFont typeface="Wingdings" pitchFamily="2" charset="2"/>
              <a:buChar char="ü"/>
            </a:pPr>
            <a:r>
              <a:rPr lang="ru-RU" sz="13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переход от «</a:t>
            </a:r>
            <a:r>
              <a:rPr lang="ru-RU" sz="135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знаниевой</a:t>
            </a:r>
            <a:r>
              <a:rPr lang="ru-RU" sz="13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br>
              <a:rPr lang="ru-RU" sz="13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35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фактологической</a:t>
            </a:r>
            <a:r>
              <a:rPr lang="ru-RU" sz="13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проверки </a:t>
            </a:r>
            <a:br>
              <a:rPr lang="ru-RU" sz="13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5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проверке умений в </a:t>
            </a:r>
            <a:r>
              <a:rPr lang="ru-RU" sz="135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действии</a:t>
            </a:r>
            <a:endParaRPr lang="ru-RU" sz="135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 bwMode="auto">
          <a:xfrm flipH="1">
            <a:off x="2416070" y="1917405"/>
            <a:ext cx="270030" cy="324036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Прямая со стрелкой 18"/>
          <p:cNvCxnSpPr/>
          <p:nvPr/>
        </p:nvCxnSpPr>
        <p:spPr bwMode="auto">
          <a:xfrm>
            <a:off x="3010136" y="1917405"/>
            <a:ext cx="263742" cy="317748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Прямая со стрелкой 21"/>
          <p:cNvCxnSpPr/>
          <p:nvPr/>
        </p:nvCxnSpPr>
        <p:spPr bwMode="auto">
          <a:xfrm>
            <a:off x="1767998" y="1701381"/>
            <a:ext cx="432048" cy="0"/>
          </a:xfrm>
          <a:prstGeom prst="straightConnector1">
            <a:avLst/>
          </a:prstGeom>
          <a:noFill/>
          <a:ln w="47625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19474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2283718"/>
            <a:ext cx="5829300" cy="79208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239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20" y="51750"/>
            <a:ext cx="906376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966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>
                <a:solidFill>
                  <a:schemeClr val="tx2"/>
                </a:solidFill>
                <a:latin typeface="Arial" charset="0"/>
              </a:rPr>
              <a:t>АНТИПИНА </a:t>
            </a:r>
          </a:p>
          <a:p>
            <a:pPr eaLnBrk="1" hangingPunct="1"/>
            <a:r>
              <a:rPr lang="ru-RU" sz="4000" b="1" dirty="0">
                <a:solidFill>
                  <a:schemeClr val="tx2"/>
                </a:solidFill>
                <a:latin typeface="Arial" charset="0"/>
              </a:rPr>
              <a:t>Светлана Викторовна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1520" y="3867894"/>
            <a:ext cx="8640960" cy="92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НАЧАЛЬНИК ОТДЕЛА  КОНТРОЛЬНО-НАДЗОРНОЙ ДЕЯТЕЛЬНОСТИ В СФЕРЕ ОБРАЗОВАНИЯ УПРАВЛЕНИЯ ПО КОНТРОЛЮ И НАДЗОРУ В СФЕРЕ ОБРАЗОВАНИЯ РЕСПУБЛИКИ БАШКОРТОСТАН </a:t>
            </a:r>
          </a:p>
        </p:txBody>
      </p:sp>
    </p:spTree>
    <p:extLst>
      <p:ext uri="{BB962C8B-B14F-4D97-AF65-F5344CB8AC3E}">
        <p14:creationId xmlns:p14="http://schemas.microsoft.com/office/powerpoint/2010/main" xmlns="" val="240668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sc4-len.moy.su/Proforientaciya/uchite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6873" y="1446778"/>
            <a:ext cx="1279260" cy="184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toetotakoe.ru/wp-content/uploads/2016/06/Sotsialnyj-kontrol-eto-chto-takoe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7615" y="3303746"/>
            <a:ext cx="2322414" cy="154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98417"/>
            <a:ext cx="35283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взрослых изводил вопросом «почему?»,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прозвали маленький философ…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только он подрос, как начали ему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Преподносить ответы без вопросов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этих пор он больше никому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досаждал вопросом «почему</a:t>
            </a:r>
            <a:r>
              <a:rPr lang="ru-RU" sz="1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С.Я</a:t>
            </a:r>
            <a:r>
              <a:rPr lang="ru-RU" sz="1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Маршак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logopediya.pro/data/160903/21424385541414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4083919"/>
            <a:ext cx="4104456" cy="101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39952" y="4633789"/>
            <a:ext cx="500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Системно-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activerain-store.s3.amazonaws.com/blog_entries/603/5020603/original/business_man_on_golden_path_1600_clr_17120.png?14880534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1942" y="2139702"/>
            <a:ext cx="4343351" cy="218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2483003"/>
            <a:ext cx="1908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образовательная траектория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3925" y="342873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одаренности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1662" y="892397"/>
            <a:ext cx="197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сопровождение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ttps://uley-rus.ru/wp-content/uploads/2018/podob-ku0e28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77172"/>
            <a:ext cx="1257481" cy="151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51376" y="802914"/>
            <a:ext cx="197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родителями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http://marway.ru/published/publicdata/DB44041M/attachments/SC/products_pictures/micro1200x_1_en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831" y="1943608"/>
            <a:ext cx="1428196" cy="13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436096" y="1329524"/>
            <a:ext cx="197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среда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4715" y="124398"/>
            <a:ext cx="2622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s://tuvobrnadzor.rtyva.ru/images/images/slider/in_slide_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4244" y="462952"/>
            <a:ext cx="1324578" cy="91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619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1.chrdk.ru/chrdk/f3f09651e36eca86fe1b6c81eed73870/131827/5ad99ebf3878275928d6bbbb31547ae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0041" y="1131590"/>
            <a:ext cx="3719178" cy="249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>
            <a:off x="6541790" y="1376046"/>
            <a:ext cx="2422698" cy="1734630"/>
          </a:xfrm>
          <a:prstGeom prst="cloudCallout">
            <a:avLst>
              <a:gd name="adj1" fmla="val -74661"/>
              <a:gd name="adj2" fmla="val 210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26 ФГОС дистанционное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всех участников </a:t>
            </a:r>
          </a:p>
        </p:txBody>
      </p:sp>
      <p:sp>
        <p:nvSpPr>
          <p:cNvPr id="5" name="Выноска-облако 4"/>
          <p:cNvSpPr/>
          <p:nvPr/>
        </p:nvSpPr>
        <p:spPr>
          <a:xfrm>
            <a:off x="5580112" y="10337"/>
            <a:ext cx="3046574" cy="1417705"/>
          </a:xfrm>
          <a:prstGeom prst="cloudCallout">
            <a:avLst>
              <a:gd name="adj1" fmla="val -39904"/>
              <a:gd name="adj2" fmla="val 672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77,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25 ФГОС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реализации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ООП -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</a:t>
            </a:r>
            <a:r>
              <a:rPr lang="ru-RU" dirty="0"/>
              <a:t>обеспечивающие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2699792" y="33214"/>
            <a:ext cx="2800696" cy="1396219"/>
          </a:xfrm>
          <a:prstGeom prst="cloudCallout">
            <a:avLst>
              <a:gd name="adj1" fmla="val 25780"/>
              <a:gd name="adj2" fmla="val 6595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ctr"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 данных одаренных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Приказ </a:t>
            </a:r>
            <a:r>
              <a:rPr lang="ru-RU" sz="1400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Минобрнауки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</a:rPr>
              <a:t>России от 18.04.2016 №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424</a:t>
            </a:r>
            <a:endParaRPr lang="ru-RU" sz="1400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6528048" y="3219822"/>
            <a:ext cx="2402754" cy="1656184"/>
          </a:xfrm>
          <a:prstGeom prst="cloudCallout">
            <a:avLst>
              <a:gd name="adj1" fmla="val -75324"/>
              <a:gd name="adj2" fmla="val -308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 ФГОС создание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среды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122573" y="1660859"/>
            <a:ext cx="2418134" cy="1734630"/>
          </a:xfrm>
          <a:prstGeom prst="cloudCallout">
            <a:avLst>
              <a:gd name="adj1" fmla="val 58281"/>
              <a:gd name="adj2" fmla="val 42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18.2.3 ФГОС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и социализации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395536" y="3420244"/>
            <a:ext cx="2304256" cy="1656184"/>
          </a:xfrm>
          <a:prstGeom prst="cloudCallout">
            <a:avLst>
              <a:gd name="adj1" fmla="val 70340"/>
              <a:gd name="adj2" fmla="val -237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18.3.1,  21 ФГОС учебные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участием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их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295058" y="51470"/>
            <a:ext cx="2073163" cy="1509056"/>
          </a:xfrm>
          <a:prstGeom prst="cloudCallout">
            <a:avLst>
              <a:gd name="adj1" fmla="val 69243"/>
              <a:gd name="adj2" fmla="val 499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13, 21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3635896" y="3865984"/>
            <a:ext cx="2290103" cy="1213470"/>
          </a:xfrm>
          <a:prstGeom prst="cloudCallout">
            <a:avLst>
              <a:gd name="adj1" fmla="val -23308"/>
              <a:gd name="adj2" fmla="val -6897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 ФГОС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Calibri"/>
              </a:rPr>
              <a:t>поддержка 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Calibri"/>
              </a:rPr>
              <a:t>педагогических работников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497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2283718"/>
            <a:ext cx="5829300" cy="79208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427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20" y="51750"/>
            <a:ext cx="906376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89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491630"/>
            <a:ext cx="7776864" cy="14296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Дискуссионная площадка №3</a:t>
            </a:r>
            <a:b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«Педагогическое сопровождение одаренных детей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51670"/>
            <a:ext cx="2805009" cy="1559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3075806"/>
            <a:ext cx="8662371" cy="1923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Модераторы –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Асадуллин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Раиль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Мирваевич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председатель Комитета </a:t>
            </a:r>
            <a:endParaRPr lang="en-US" sz="17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Собрания-Курултая 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 по образованию, </a:t>
            </a:r>
            <a:endParaRPr lang="en-US" sz="17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культуре 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делам молодежи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17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Шафикова</a:t>
            </a:r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Гульназ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Радмиловна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ректор ГАУ ДПО ИРО РБ.</a:t>
            </a:r>
          </a:p>
          <a:p>
            <a:r>
              <a:rPr lang="ru-RU" sz="17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Сомодератор</a:t>
            </a:r>
            <a:r>
              <a:rPr lang="ru-RU" sz="17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1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Миникеева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Жанна </a:t>
            </a:r>
            <a:r>
              <a:rPr lang="ru-RU" sz="17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Вильевна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начальник отдела государственной </a:t>
            </a:r>
            <a:endParaRPr lang="ru-RU" sz="17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политики 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сфере образования Министерства образования </a:t>
            </a:r>
            <a:endParaRPr lang="en-US" sz="17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</a:t>
            </a:r>
            <a:r>
              <a:rPr lang="ru-RU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Башкортостан.</a:t>
            </a:r>
          </a:p>
        </p:txBody>
      </p:sp>
    </p:spTree>
    <p:extLst>
      <p:ext uri="{BB962C8B-B14F-4D97-AF65-F5344CB8AC3E}">
        <p14:creationId xmlns:p14="http://schemas.microsoft.com/office/powerpoint/2010/main" xmlns="" val="50633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АХМЕТОВА</a:t>
            </a:r>
          </a:p>
          <a:p>
            <a:pPr eaLnBrk="1" hangingPunct="1"/>
            <a:r>
              <a:rPr lang="ru-RU" sz="4000" b="1" dirty="0" err="1" smtClean="0">
                <a:solidFill>
                  <a:schemeClr val="tx2"/>
                </a:solidFill>
                <a:latin typeface="Arial" charset="0"/>
              </a:rPr>
              <a:t>Гульшат</a:t>
            </a:r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  <a:latin typeface="Arial" charset="0"/>
              </a:rPr>
              <a:t>Авхадиевна</a:t>
            </a:r>
            <a:endParaRPr lang="ru-RU" sz="40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85720" y="3714758"/>
            <a:ext cx="8640960" cy="120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ДИРЕКТОР МУНИЦИПАЛЬНОГО АВТОНОМНОГО ОБЩЕОБРАЗОВАТЕЛЬНОГО УЧРЕЖДЕНИЯ </a:t>
            </a:r>
          </a:p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«БАШКИРСКИЙ ЛИЦЕЙ-ИНТЕРНАТ №3»,</a:t>
            </a:r>
            <a:b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г. СТЕРЛИТАМАК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314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0251" y="51670"/>
            <a:ext cx="2604950" cy="1448510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857224" y="1428742"/>
            <a:ext cx="7143800" cy="230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lvl="0" algn="ctr" eaLnBrk="1" hangingPunct="1">
              <a:spcBef>
                <a:spcPct val="20000"/>
              </a:spcBef>
              <a:defRPr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Формы работы с одаренными детьми и создание условий для профессиональной подготовки педагогов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518677" y="1772817"/>
            <a:ext cx="90364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10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500034" y="357172"/>
            <a:ext cx="8001056" cy="42862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Лицей-интернат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вошел в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Топ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500</a:t>
            </a: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Топ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– 200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3600" b="1" noProof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Топ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30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116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мест  на РЭ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ВсОШ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за последние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лет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призеров и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победитель – на ЗЭ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ВсОШ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по географии химии, праву, литературе за последние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лет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391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214282" y="2285998"/>
            <a:ext cx="6858048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endParaRPr lang="ru-RU" sz="1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3" name="AutoShape 5"/>
          <p:cNvSpPr>
            <a:spLocks noChangeArrowheads="1"/>
          </p:cNvSpPr>
          <p:nvPr/>
        </p:nvSpPr>
        <p:spPr bwMode="gray">
          <a:xfrm>
            <a:off x="2071670" y="2928940"/>
            <a:ext cx="6040723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/>
              <a:t>Интеллектуальное спонсорство</a:t>
            </a:r>
            <a:endParaRPr lang="en-US" altLang="ru-RU" sz="2000" b="1" dirty="0"/>
          </a:p>
        </p:txBody>
      </p:sp>
      <p:sp>
        <p:nvSpPr>
          <p:cNvPr id="44" name="AutoShape 6"/>
          <p:cNvSpPr>
            <a:spLocks noChangeArrowheads="1"/>
          </p:cNvSpPr>
          <p:nvPr/>
        </p:nvSpPr>
        <p:spPr bwMode="gray">
          <a:xfrm>
            <a:off x="1928794" y="3714758"/>
            <a:ext cx="6128886" cy="46998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/>
              <a:t> Профильный лагерь "Умники"</a:t>
            </a:r>
            <a:endParaRPr lang="en-US" altLang="ru-RU" sz="2000" b="1" dirty="0"/>
          </a:p>
        </p:txBody>
      </p:sp>
      <p:sp>
        <p:nvSpPr>
          <p:cNvPr id="45" name="AutoShape 7"/>
          <p:cNvSpPr>
            <a:spLocks noChangeArrowheads="1"/>
          </p:cNvSpPr>
          <p:nvPr/>
        </p:nvSpPr>
        <p:spPr bwMode="gray">
          <a:xfrm>
            <a:off x="1928794" y="2214560"/>
            <a:ext cx="6246440" cy="54133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/>
              <a:t>Всероссийский тренинг </a:t>
            </a:r>
            <a:r>
              <a:rPr lang="ru-RU" altLang="ru-RU" sz="2000" b="1" dirty="0">
                <a:latin typeface="Arial" panose="020B0604020202020204" pitchFamily="34" charset="0"/>
              </a:rPr>
              <a:t>«</a:t>
            </a:r>
            <a:r>
              <a:rPr lang="ru-RU" altLang="ru-RU" sz="2000" b="1" dirty="0"/>
              <a:t>Путь к Олимпу</a:t>
            </a:r>
            <a:r>
              <a:rPr lang="ru-RU" altLang="ru-RU" sz="2000" b="1" dirty="0">
                <a:latin typeface="Arial" panose="020B0604020202020204" pitchFamily="34" charset="0"/>
              </a:rPr>
              <a:t>»</a:t>
            </a:r>
            <a:endParaRPr lang="en-US" altLang="ru-RU" sz="2000" b="1" dirty="0">
              <a:latin typeface="Arial" panose="020B0604020202020204" pitchFamily="34" charset="0"/>
            </a:endParaRPr>
          </a:p>
        </p:txBody>
      </p:sp>
      <p:sp>
        <p:nvSpPr>
          <p:cNvPr id="46" name="AutoShape 8"/>
          <p:cNvSpPr>
            <a:spLocks noChangeArrowheads="1"/>
          </p:cNvSpPr>
          <p:nvPr/>
        </p:nvSpPr>
        <p:spPr bwMode="gray">
          <a:xfrm>
            <a:off x="1571604" y="1500180"/>
            <a:ext cx="6770797" cy="519112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/>
              <a:t>Круглогодичные Олимпиадные занятия</a:t>
            </a:r>
            <a:endParaRPr lang="en-US" altLang="ru-RU" sz="2000" b="1" dirty="0"/>
          </a:p>
        </p:txBody>
      </p:sp>
      <p:grpSp>
        <p:nvGrpSpPr>
          <p:cNvPr id="47" name="Group 16"/>
          <p:cNvGrpSpPr>
            <a:grpSpLocks/>
          </p:cNvGrpSpPr>
          <p:nvPr/>
        </p:nvGrpSpPr>
        <p:grpSpPr bwMode="auto">
          <a:xfrm>
            <a:off x="1500166" y="2285998"/>
            <a:ext cx="381000" cy="381000"/>
            <a:chOff x="2078" y="1680"/>
            <a:chExt cx="1615" cy="1615"/>
          </a:xfrm>
        </p:grpSpPr>
        <p:sp>
          <p:nvSpPr>
            <p:cNvPr id="48" name="Oval 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  <p:sp>
          <p:nvSpPr>
            <p:cNvPr id="49" name="Oval 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  <p:sp>
          <p:nvSpPr>
            <p:cNvPr id="50" name="Oval 19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1" name="Oval 2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  <p:sp>
          <p:nvSpPr>
            <p:cNvPr id="52" name="Oval 21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3" name="Oval 2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</p:grpSp>
      <p:grpSp>
        <p:nvGrpSpPr>
          <p:cNvPr id="54" name="Group 9"/>
          <p:cNvGrpSpPr>
            <a:grpSpLocks/>
          </p:cNvGrpSpPr>
          <p:nvPr/>
        </p:nvGrpSpPr>
        <p:grpSpPr bwMode="auto">
          <a:xfrm>
            <a:off x="1071538" y="1571618"/>
            <a:ext cx="381000" cy="381000"/>
            <a:chOff x="2078" y="1680"/>
            <a:chExt cx="1615" cy="1615"/>
          </a:xfrm>
        </p:grpSpPr>
        <p:sp>
          <p:nvSpPr>
            <p:cNvPr id="55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  <p:sp>
          <p:nvSpPr>
            <p:cNvPr id="56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  <p:sp>
          <p:nvSpPr>
            <p:cNvPr id="57" name="Oval 12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" name="Oval 1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  <p:sp>
          <p:nvSpPr>
            <p:cNvPr id="59" name="Oval 14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0" name="Oval 1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</p:grpSp>
      <p:grpSp>
        <p:nvGrpSpPr>
          <p:cNvPr id="61" name="Group 23"/>
          <p:cNvGrpSpPr>
            <a:grpSpLocks/>
          </p:cNvGrpSpPr>
          <p:nvPr/>
        </p:nvGrpSpPr>
        <p:grpSpPr bwMode="auto">
          <a:xfrm>
            <a:off x="1643042" y="3000378"/>
            <a:ext cx="381000" cy="381000"/>
            <a:chOff x="2078" y="1680"/>
            <a:chExt cx="1615" cy="1615"/>
          </a:xfrm>
        </p:grpSpPr>
        <p:sp>
          <p:nvSpPr>
            <p:cNvPr id="62" name="Oval 2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  <p:sp>
          <p:nvSpPr>
            <p:cNvPr id="63" name="Oval 2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  <p:sp>
          <p:nvSpPr>
            <p:cNvPr id="64" name="Oval 2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5" name="Oval 2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  <p:sp>
          <p:nvSpPr>
            <p:cNvPr id="66" name="Oval 2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7" name="Oval 2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</p:grpSp>
      <p:grpSp>
        <p:nvGrpSpPr>
          <p:cNvPr id="68" name="Group 30"/>
          <p:cNvGrpSpPr>
            <a:grpSpLocks/>
          </p:cNvGrpSpPr>
          <p:nvPr/>
        </p:nvGrpSpPr>
        <p:grpSpPr bwMode="auto">
          <a:xfrm>
            <a:off x="1428728" y="3786196"/>
            <a:ext cx="381000" cy="381000"/>
            <a:chOff x="2078" y="1680"/>
            <a:chExt cx="1615" cy="1615"/>
          </a:xfrm>
        </p:grpSpPr>
        <p:sp>
          <p:nvSpPr>
            <p:cNvPr id="69" name="Oval 3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  <p:sp>
          <p:nvSpPr>
            <p:cNvPr id="70" name="Oval 3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  <p:sp>
          <p:nvSpPr>
            <p:cNvPr id="71" name="Oval 3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2" name="Oval 3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  <p:sp>
          <p:nvSpPr>
            <p:cNvPr id="73" name="Oval 3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4" name="Oval 3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</p:grpSp>
      <p:grpSp>
        <p:nvGrpSpPr>
          <p:cNvPr id="75" name="Group 37"/>
          <p:cNvGrpSpPr>
            <a:grpSpLocks/>
          </p:cNvGrpSpPr>
          <p:nvPr/>
        </p:nvGrpSpPr>
        <p:grpSpPr bwMode="auto">
          <a:xfrm>
            <a:off x="1214414" y="4429138"/>
            <a:ext cx="355600" cy="381000"/>
            <a:chOff x="2078" y="1680"/>
            <a:chExt cx="1615" cy="1615"/>
          </a:xfrm>
        </p:grpSpPr>
        <p:sp>
          <p:nvSpPr>
            <p:cNvPr id="76" name="Oval 3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  <p:sp>
          <p:nvSpPr>
            <p:cNvPr id="77" name="Oval 3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  <p:sp>
          <p:nvSpPr>
            <p:cNvPr id="78" name="Oval 40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9" name="Oval 4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  <p:sp>
          <p:nvSpPr>
            <p:cNvPr id="80" name="Oval 42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1" name="Oval 4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ru-RU"/>
            </a:p>
          </p:txBody>
        </p:sp>
      </p:grpSp>
      <p:sp>
        <p:nvSpPr>
          <p:cNvPr id="82" name="AutoShape 4"/>
          <p:cNvSpPr>
            <a:spLocks noChangeArrowheads="1"/>
          </p:cNvSpPr>
          <p:nvPr/>
        </p:nvSpPr>
        <p:spPr bwMode="gray">
          <a:xfrm>
            <a:off x="1714481" y="4429138"/>
            <a:ext cx="6215106" cy="4826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/>
              <a:t>Дистанционные формы обучения</a:t>
            </a:r>
            <a:endParaRPr lang="en-US" altLang="ru-RU" sz="2000" b="1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642910" y="428610"/>
            <a:ext cx="8853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Система работы с одаренными детьми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057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0723" t="11849" r="20813" b="5725"/>
          <a:stretch/>
        </p:blipFill>
        <p:spPr bwMode="auto">
          <a:xfrm>
            <a:off x="2214546" y="1071552"/>
            <a:ext cx="4839925" cy="383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119337" y="-1487"/>
            <a:ext cx="90246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tx2"/>
                </a:solidFill>
                <a:latin typeface="Arial" charset="0"/>
                <a:cs typeface="Arial" charset="0"/>
              </a:rPr>
              <a:t>Летняя </a:t>
            </a:r>
            <a:r>
              <a:rPr lang="ru-RU" altLang="ru-RU" sz="28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обществоведческо-правовая</a:t>
            </a:r>
            <a:r>
              <a:rPr lang="ru-RU" altLang="ru-RU" sz="2800" b="1" dirty="0">
                <a:solidFill>
                  <a:schemeClr val="tx2"/>
                </a:solidFill>
                <a:latin typeface="Arial" charset="0"/>
                <a:cs typeface="Arial" charset="0"/>
              </a:rPr>
              <a:t> школа</a:t>
            </a:r>
          </a:p>
          <a:p>
            <a:pPr eaLnBrk="1" hangingPunct="1"/>
            <a:r>
              <a:rPr lang="en-US" altLang="ru-RU" sz="2800" b="1" dirty="0">
                <a:solidFill>
                  <a:schemeClr val="tx2"/>
                </a:solidFill>
                <a:latin typeface="Arial" charset="0"/>
                <a:cs typeface="Arial" charset="0"/>
              </a:rPr>
              <a:t>http://vk.com/fakultetprava</a:t>
            </a:r>
            <a:endParaRPr lang="ru-RU" altLang="ru-RU" sz="28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484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85720" y="571486"/>
            <a:ext cx="842968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Тьютор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 – это: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 наставник;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 посредник;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 человек, который научит самостоятельно решать проблемы (переводить их в задачи);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 позиция, сопровождающая, поддерживающая процесс самообразования, индивидуальный образовательный поиск;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 культура, формировавшаяся в истории параллельно культуре преподавания и обучения.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4836" y="51670"/>
            <a:ext cx="2990365" cy="166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16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57158" y="500048"/>
            <a:ext cx="757242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курсы повышения квалификации, переподготовки;</a:t>
            </a: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стажировка в образовательных и научных центрах в России, за ее  пределами;</a:t>
            </a: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профессиональные конкурсы «Учитель года», «Лучший учитель» и др.;</a:t>
            </a: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материальное стимулирование;</a:t>
            </a: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представление на награды;</a:t>
            </a: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освещение деятельности педагога в СМИ.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3702" y="0"/>
            <a:ext cx="2500298" cy="139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912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3702" y="0"/>
            <a:ext cx="2500298" cy="1390317"/>
          </a:xfrm>
          <a:prstGeom prst="rect">
            <a:avLst/>
          </a:prstGeom>
        </p:spPr>
      </p:pic>
      <p:pic>
        <p:nvPicPr>
          <p:cNvPr id="22530" name="Picture 2" descr="https://ic.pics.livejournal.com/konechno_on/60008648/589763/589763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214428"/>
            <a:ext cx="3298298" cy="3357586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4282" y="142858"/>
            <a:ext cx="65722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Как мотивировать педагога для работы с одаренными детьми?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38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074" y="51670"/>
            <a:ext cx="2890127" cy="160708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357172"/>
            <a:ext cx="65722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Республиканский ресурсный центр: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быть или не быть?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3" descr="C:\Users\zam\Desktop\ca42b7_974921505db74918bd5742fab05475d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500180"/>
            <a:ext cx="5295762" cy="3429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1211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2283718"/>
            <a:ext cx="5829300" cy="79208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424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4727276" y="4891489"/>
            <a:ext cx="3273725" cy="2520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/>
              <a:t>В. Мелешко , Учительская газета №1-2019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017193" y="528810"/>
            <a:ext cx="5002893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017193" y="600818"/>
            <a:ext cx="5002917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611560" y="702325"/>
          <a:ext cx="7920880" cy="415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7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946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614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7053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54000" marR="54000" marT="0" marB="0" anchor="ctr" anchorCtr="1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Успешная школа</a:t>
                      </a:r>
                    </a:p>
                  </a:txBody>
                  <a:tcPr marL="54000" marR="54000" marT="0" marB="0" anchor="ctr" anchorCtr="1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Неуспешная школа </a:t>
                      </a:r>
                    </a:p>
                  </a:txBody>
                  <a:tcPr marL="54000" marR="5400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08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Продвигающая сила школы</a:t>
                      </a:r>
                    </a:p>
                    <a:p>
                      <a:pPr algn="ctr"/>
                      <a:endParaRPr lang="ru-RU" sz="1100" dirty="0">
                        <a:solidFill>
                          <a:srgbClr val="984807"/>
                        </a:solidFill>
                      </a:endParaRPr>
                    </a:p>
                  </a:txBody>
                  <a:tcPr marL="54000" marR="0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доля учащихся, зачисленных в вузы, в которые они хотели</a:t>
                      </a:r>
                      <a:endParaRPr 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00" marR="27000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>
                          <a:latin typeface="Arial" pitchFamily="34" charset="0"/>
                          <a:cs typeface="Arial" pitchFamily="34" charset="0"/>
                        </a:rPr>
                        <a:t>неспособность школы организовать работу так, чтобы максимальное количество детей поступило в вузы, которые им нравятся</a:t>
                      </a:r>
                    </a:p>
                  </a:txBody>
                  <a:tcPr marL="27000" marR="2700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10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984807"/>
                          </a:solidFill>
                          <a:latin typeface="Arial" pitchFamily="34" charset="0"/>
                          <a:cs typeface="Arial" pitchFamily="34" charset="0"/>
                        </a:rPr>
                        <a:t>Внешний вид школы</a:t>
                      </a:r>
                    </a:p>
                    <a:p>
                      <a:pPr algn="ctr"/>
                      <a:endParaRPr lang="ru-RU" sz="1100" dirty="0">
                        <a:solidFill>
                          <a:srgbClr val="98480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0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актуальное оформление, книги можно взять почитать, они нужны для дела</a:t>
                      </a:r>
                      <a:endParaRPr 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00" marR="27000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>
                          <a:latin typeface="Arial" pitchFamily="34" charset="0"/>
                          <a:cs typeface="Arial" pitchFamily="34" charset="0"/>
                        </a:rPr>
                        <a:t>пустые стены, неоформленные стенды, которые давно не обновлялись, пустые полки</a:t>
                      </a:r>
                    </a:p>
                  </a:txBody>
                  <a:tcPr marL="27000" marR="2700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08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984807"/>
                          </a:solidFill>
                          <a:latin typeface="Arial" pitchFamily="34" charset="0"/>
                          <a:cs typeface="Arial" pitchFamily="34" charset="0"/>
                        </a:rPr>
                        <a:t>Поиск пути решения</a:t>
                      </a:r>
                    </a:p>
                    <a:p>
                      <a:pPr algn="ctr"/>
                      <a:endParaRPr lang="ru-RU" sz="1100" dirty="0">
                        <a:solidFill>
                          <a:srgbClr val="98480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0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наставничество, слаженное взаимодействие коллектива, сотрудничество с родителями и общественностью</a:t>
                      </a:r>
                      <a:endParaRPr 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00" marR="27000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>
                          <a:latin typeface="Arial" pitchFamily="34" charset="0"/>
                          <a:cs typeface="Arial" pitchFamily="34" charset="0"/>
                        </a:rPr>
                        <a:t>всегда жалобы, что молодежь не идет, тяжело живется, мир несправедлив, всего не хватает</a:t>
                      </a:r>
                    </a:p>
                  </a:txBody>
                  <a:tcPr marL="27000" marR="2700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60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rgbClr val="984807"/>
                          </a:solidFill>
                          <a:latin typeface="Arial" pitchFamily="34" charset="0"/>
                          <a:cs typeface="Arial" pitchFamily="34" charset="0"/>
                        </a:rPr>
                        <a:t>Достижение успеха</a:t>
                      </a:r>
                    </a:p>
                    <a:p>
                      <a:pPr algn="ctr"/>
                      <a:endParaRPr lang="ru-RU" sz="1100" dirty="0">
                        <a:solidFill>
                          <a:srgbClr val="98480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0" marR="0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анализ достижения результатов, изменение методов обучения, чтобы другие смогли подняться до их уровня, повысить мотивацию и успеваемость</a:t>
                      </a:r>
                      <a:endParaRPr 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00" marR="2700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Arial" pitchFamily="34" charset="0"/>
                          <a:cs typeface="Arial" pitchFamily="34" charset="0"/>
                        </a:rPr>
                        <a:t>непонятно, откуда взялись хорошие результаты,</a:t>
                      </a:r>
                    </a:p>
                    <a:p>
                      <a:pPr algn="just"/>
                      <a:endParaRPr 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00" marR="2700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594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984807"/>
                          </a:solidFill>
                          <a:latin typeface="Arial" pitchFamily="34" charset="0"/>
                          <a:cs typeface="Arial" pitchFamily="34" charset="0"/>
                        </a:rPr>
                        <a:t>Организация времени </a:t>
                      </a:r>
                    </a:p>
                  </a:txBody>
                  <a:tcPr marL="54000" marR="0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все успевают, привлекают энтузиастов, родителей, подключают детей, интернет-ресурсы, ИКТ</a:t>
                      </a:r>
                      <a:endParaRPr 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00" marR="27000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latin typeface="Arial" pitchFamily="34" charset="0"/>
                          <a:cs typeface="Arial" pitchFamily="34" charset="0"/>
                        </a:rPr>
                        <a:t>нет времени</a:t>
                      </a:r>
                    </a:p>
                  </a:txBody>
                  <a:tcPr marL="27000" marR="2700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396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984807"/>
                          </a:solidFill>
                          <a:latin typeface="Arial" pitchFamily="34" charset="0"/>
                          <a:cs typeface="Arial" pitchFamily="34" charset="0"/>
                        </a:rPr>
                        <a:t>Поощрения</a:t>
                      </a:r>
                    </a:p>
                  </a:txBody>
                  <a:tcPr marL="54000" marR="0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любая продуктивная деятельность, каждое достижение приветствуется</a:t>
                      </a:r>
                      <a:endParaRPr 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00" marR="27000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>
                          <a:latin typeface="Arial" pitchFamily="34" charset="0"/>
                          <a:cs typeface="Arial" pitchFamily="34" charset="0"/>
                        </a:rPr>
                        <a:t>хорошо учиться – это норма, так должно быть</a:t>
                      </a:r>
                    </a:p>
                  </a:txBody>
                  <a:tcPr marL="27000" marR="2700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594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984807"/>
                          </a:solidFill>
                          <a:latin typeface="Arial" pitchFamily="34" charset="0"/>
                          <a:cs typeface="Arial" pitchFamily="34" charset="0"/>
                        </a:rPr>
                        <a:t>Главное</a:t>
                      </a:r>
                    </a:p>
                  </a:txBody>
                  <a:tcPr marL="54000" marR="0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хорошее образование, высокая успеваемость</a:t>
                      </a:r>
                      <a:endParaRPr 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00" marR="2700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Arial" pitchFamily="34" charset="0"/>
                          <a:cs typeface="Arial" pitchFamily="34" charset="0"/>
                        </a:rPr>
                        <a:t>лишь бы человек был хороший, нашел свою половинку, создал семью</a:t>
                      </a:r>
                    </a:p>
                    <a:p>
                      <a:pPr algn="just"/>
                      <a:endParaRPr 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00" marR="2700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396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984807"/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Поддержка</a:t>
                      </a:r>
                    </a:p>
                  </a:txBody>
                  <a:tcPr marL="54000" marR="0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Одаренных детей, за которыми потянутся все остальные</a:t>
                      </a:r>
                      <a:endParaRPr 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00" marR="27000" marT="0" marB="0" anchor="ctr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>
                          <a:latin typeface="Arial" pitchFamily="34" charset="0"/>
                          <a:cs typeface="Arial" pitchFamily="34" charset="0"/>
                        </a:rPr>
                        <a:t>единые программы, вытягивание слабых, ведь сильные и так все смогут</a:t>
                      </a:r>
                    </a:p>
                  </a:txBody>
                  <a:tcPr marL="27000" marR="2700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734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984807"/>
                          </a:solidFill>
                          <a:latin typeface="Arial" pitchFamily="34" charset="0"/>
                          <a:cs typeface="Arial" pitchFamily="34" charset="0"/>
                        </a:rPr>
                        <a:t>Траектория обучения</a:t>
                      </a:r>
                    </a:p>
                  </a:txBody>
                  <a:tcPr marL="54000" marR="0" marT="0" marB="0" anchor="ctr" anchorCtr="1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индивидуальная</a:t>
                      </a:r>
                    </a:p>
                  </a:txBody>
                  <a:tcPr marL="27000" marR="27000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000" marR="2700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294430" y="223091"/>
            <a:ext cx="43465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ПРИЗНАКИ УСПЕШНЫХ И НЕУСПЕШНЫХ ШКОЛ</a:t>
            </a:r>
          </a:p>
        </p:txBody>
      </p:sp>
      <p:pic>
        <p:nvPicPr>
          <p:cNvPr id="2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8205" y="99152"/>
            <a:ext cx="675381" cy="5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1027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20" y="51750"/>
            <a:ext cx="906376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389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>
                <a:solidFill>
                  <a:srgbClr val="1F497D"/>
                </a:solidFill>
                <a:latin typeface="Arial" charset="0"/>
              </a:rPr>
              <a:t>ШАФИКОВА</a:t>
            </a:r>
          </a:p>
          <a:p>
            <a:pPr eaLnBrk="1" hangingPunct="1"/>
            <a:r>
              <a:rPr lang="ru-RU" sz="4000" b="1" dirty="0">
                <a:solidFill>
                  <a:srgbClr val="1F497D"/>
                </a:solidFill>
                <a:latin typeface="Arial" charset="0"/>
              </a:rPr>
              <a:t>Гульназ </a:t>
            </a:r>
            <a:r>
              <a:rPr lang="ru-RU" sz="4000" b="1" dirty="0" err="1">
                <a:solidFill>
                  <a:srgbClr val="1F497D"/>
                </a:solidFill>
                <a:latin typeface="Arial" charset="0"/>
              </a:rPr>
              <a:t>Радмиловна</a:t>
            </a:r>
            <a:endParaRPr lang="ru-RU" sz="4000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1520" y="3867894"/>
            <a:ext cx="8640960" cy="92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Ректор </a:t>
            </a:r>
          </a:p>
          <a:p>
            <a:pPr algn="ctr" eaLnBrk="1" hangingPunct="1"/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Института развития образования 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Республики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xmlns="" val="288888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4084505" y="3544677"/>
            <a:ext cx="367828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500" b="1" dirty="0">
                <a:solidFill>
                  <a:srgbClr val="1F497D"/>
                </a:solidFill>
                <a:latin typeface="Arial" charset="0"/>
              </a:rPr>
              <a:t>ШАФИКОВА</a:t>
            </a:r>
          </a:p>
          <a:p>
            <a:pPr eaLnBrk="1" hangingPunct="1"/>
            <a:r>
              <a:rPr lang="ru-RU" sz="1500" b="1" dirty="0">
                <a:solidFill>
                  <a:srgbClr val="1F497D"/>
                </a:solidFill>
                <a:latin typeface="Arial" charset="0"/>
              </a:rPr>
              <a:t>ГУЛЬНАЗ РАДМИЛОВНА</a:t>
            </a:r>
          </a:p>
          <a:p>
            <a:pPr eaLnBrk="1" hangingPunct="1"/>
            <a:r>
              <a:rPr lang="ru-RU" sz="1500" b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Ректор </a:t>
            </a:r>
          </a:p>
          <a:p>
            <a:pPr eaLnBrk="1" hangingPunct="1"/>
            <a:r>
              <a:rPr lang="ru-RU" sz="1500" b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Института развития образования </a:t>
            </a:r>
          </a:p>
          <a:p>
            <a:pPr eaLnBrk="1" hangingPunct="1"/>
            <a:r>
              <a:rPr lang="ru-RU" sz="1500" b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Республики Башкортостан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1399143" y="1437702"/>
            <a:ext cx="64380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1F497D"/>
                </a:solidFill>
                <a:latin typeface="Arial" charset="0"/>
              </a:rPr>
              <a:t>Реализация Концепции развития одаренных детей и молодежи в Республике Башкортостан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43000" y="107333"/>
            <a:ext cx="605652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Государственное автономное учреждение </a:t>
            </a:r>
          </a:p>
          <a:p>
            <a:pPr algn="ctr"/>
            <a:r>
              <a:rPr lang="ru-RU" sz="15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дополнительного профессионального образования </a:t>
            </a:r>
          </a:p>
          <a:p>
            <a:pPr algn="ctr"/>
            <a:r>
              <a:rPr lang="ru-RU" sz="15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Институт развития образования Республики Башкортостан</a:t>
            </a:r>
          </a:p>
        </p:txBody>
      </p:sp>
      <p:pic>
        <p:nvPicPr>
          <p:cNvPr id="7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0456" y="255681"/>
            <a:ext cx="675381" cy="5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1380969" y="950205"/>
            <a:ext cx="5537624" cy="3125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380968" y="1016306"/>
            <a:ext cx="5529362" cy="9032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7739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1330625" y="2788489"/>
            <a:ext cx="6432165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100" b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Постановление Правительства </a:t>
            </a:r>
          </a:p>
          <a:p>
            <a:pPr eaLnBrk="1" hangingPunct="1"/>
            <a:r>
              <a:rPr lang="ru-RU" sz="2100" b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Республики Башкортостан</a:t>
            </a:r>
          </a:p>
          <a:p>
            <a:pPr eaLnBrk="1" hangingPunct="1"/>
            <a:r>
              <a:rPr lang="ru-RU" sz="2100" b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№587 от 30 ноября 2018г.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1399143" y="1437702"/>
            <a:ext cx="64380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1F497D"/>
                </a:solidFill>
                <a:latin typeface="Arial" charset="0"/>
              </a:rPr>
              <a:t>Об утверждении Концепции развития одаренных детей и молодежи в Республике Башкортостан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43000" y="107333"/>
            <a:ext cx="605652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Государственное автономное учреждение </a:t>
            </a:r>
          </a:p>
          <a:p>
            <a:pPr algn="ctr"/>
            <a:r>
              <a:rPr lang="ru-RU" sz="15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дополнительного профессионального образования </a:t>
            </a:r>
          </a:p>
          <a:p>
            <a:pPr algn="ctr"/>
            <a:r>
              <a:rPr lang="ru-RU" sz="15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Институт развития образования Республики Башкортостан</a:t>
            </a:r>
          </a:p>
        </p:txBody>
      </p:sp>
      <p:pic>
        <p:nvPicPr>
          <p:cNvPr id="7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0456" y="255681"/>
            <a:ext cx="675381" cy="5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1380969" y="950205"/>
            <a:ext cx="5537624" cy="3125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380968" y="1016306"/>
            <a:ext cx="5529362" cy="9032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8560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143000" y="262690"/>
            <a:ext cx="6858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ОДАРЁННЫЕ ДЕТИ РЕСПУБЛИКИ БАШКОРТОСТАН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1432428" y="897567"/>
          <a:ext cx="6343539" cy="23602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036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398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148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Государственная программа </a:t>
                      </a:r>
                      <a:br>
                        <a:rPr lang="ru-RU" sz="14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ru-RU" sz="14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«Развитие образования в Республике Башкортостан</a:t>
                      </a:r>
                      <a:endParaRPr lang="ru-RU" sz="14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20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Доля обучающихся - победителей и призёров </a:t>
                      </a:r>
                      <a:br>
                        <a:rPr lang="ru-RU" sz="11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ru-RU" sz="11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олимпиад и конкурсов, проводимых на региональном, межрегиональном, федеральном, международном уровнях, в общем количестве участников </a:t>
                      </a:r>
                      <a:br>
                        <a:rPr lang="ru-RU" sz="11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ru-RU" sz="11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от Республики Башкортостан в таких мероприятиях</a:t>
                      </a:r>
                      <a:endParaRPr lang="ru-RU" sz="11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2019 год – </a:t>
                      </a:r>
                      <a:r>
                        <a:rPr lang="ru-RU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23,1%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2025</a:t>
                      </a:r>
                      <a:r>
                        <a:rPr lang="ru-RU" sz="12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год – </a:t>
                      </a:r>
                      <a:r>
                        <a:rPr lang="ru-RU" sz="18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24,4%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Доля образовательных организаций, проводящих работу с одарёнными детьми, в общем количестве образовательных организаций республики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2019 год – </a:t>
                      </a:r>
                      <a:r>
                        <a:rPr lang="ru-RU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29%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2025 год – </a:t>
                      </a:r>
                      <a:r>
                        <a:rPr lang="ru-RU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34%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3" name="Стрелка вниз 22"/>
          <p:cNvSpPr/>
          <p:nvPr/>
        </p:nvSpPr>
        <p:spPr>
          <a:xfrm>
            <a:off x="6457849" y="1666792"/>
            <a:ext cx="328397" cy="148874"/>
          </a:xfrm>
          <a:prstGeom prst="downArrow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5" name="Прямоугольник 24"/>
          <p:cNvSpPr/>
          <p:nvPr/>
        </p:nvSpPr>
        <p:spPr>
          <a:xfrm>
            <a:off x="1359177" y="3219823"/>
            <a:ext cx="64807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350" b="1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развития талантливых детей </a:t>
            </a:r>
          </a:p>
          <a:p>
            <a:pPr lvl="0" algn="ctr"/>
            <a:r>
              <a:rPr lang="ru-RU" sz="1350" b="1" dirty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принципах всеобщности и справедливости</a:t>
            </a:r>
            <a:endParaRPr lang="ru-RU" sz="1350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1359177" y="3704570"/>
            <a:ext cx="3050805" cy="1321181"/>
          </a:xfrm>
          <a:prstGeom prst="rightArrow">
            <a:avLst>
              <a:gd name="adj1" fmla="val 70065"/>
              <a:gd name="adj2" fmla="val 50000"/>
            </a:avLst>
          </a:prstGeom>
          <a:gradFill>
            <a:gsLst>
              <a:gs pos="0">
                <a:schemeClr val="accent5">
                  <a:tint val="50000"/>
                  <a:satMod val="300000"/>
                  <a:lumMod val="34000"/>
                  <a:lumOff val="66000"/>
                </a:schemeClr>
              </a:gs>
              <a:gs pos="35000">
                <a:schemeClr val="accent5">
                  <a:tint val="37000"/>
                  <a:satMod val="300000"/>
                  <a:lumMod val="38000"/>
                  <a:lumOff val="62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гимназии, 58 лицеев, </a:t>
            </a:r>
            <a: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школ с углубленным изучением предметов, </a:t>
            </a:r>
            <a: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республиканских школ-интернатов </a:t>
            </a:r>
          </a:p>
        </p:txBody>
      </p:sp>
      <p:sp>
        <p:nvSpPr>
          <p:cNvPr id="26" name="Стрелка влево 25"/>
          <p:cNvSpPr/>
          <p:nvPr/>
        </p:nvSpPr>
        <p:spPr>
          <a:xfrm>
            <a:off x="4599537" y="3704570"/>
            <a:ext cx="3240360" cy="1321181"/>
          </a:xfrm>
          <a:prstGeom prst="leftArrow">
            <a:avLst>
              <a:gd name="adj1" fmla="val 66576"/>
              <a:gd name="adj2" fmla="val 50000"/>
            </a:avLst>
          </a:prstGeom>
          <a:gradFill>
            <a:gsLst>
              <a:gs pos="0">
                <a:schemeClr val="accent5">
                  <a:tint val="50000"/>
                  <a:satMod val="300000"/>
                  <a:lumMod val="34000"/>
                  <a:lumOff val="66000"/>
                </a:schemeClr>
              </a:gs>
              <a:gs pos="35000">
                <a:schemeClr val="accent5">
                  <a:tint val="37000"/>
                  <a:satMod val="300000"/>
                  <a:lumMod val="38000"/>
                  <a:lumOff val="62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тыс.</a:t>
            </a:r>
            <a: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старшеклассников 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чем 200 школ обучаются 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13 профилям </a:t>
            </a:r>
            <a: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(52% от числа обучающихся </a:t>
            </a:r>
            <a: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10-11 классов)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6457849" y="2625757"/>
            <a:ext cx="328397" cy="148874"/>
          </a:xfrm>
          <a:prstGeom prst="downArrow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72300" y="4836189"/>
            <a:ext cx="540060" cy="273844"/>
          </a:xfrm>
        </p:spPr>
        <p:txBody>
          <a:bodyPr vert="horz" lIns="68580" tIns="34290" rIns="68580" bIns="34290" rtlCol="0" anchor="ctr"/>
          <a:lstStyle/>
          <a:p>
            <a:fld id="{148ECE58-DD8F-41A7-82C0-941C977FA5B8}" type="slidenum">
              <a:rPr lang="ru-RU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44</a:t>
            </a:fld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984142" y="606297"/>
            <a:ext cx="5002893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984142" y="678305"/>
            <a:ext cx="5002917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0456" y="255681"/>
            <a:ext cx="675381" cy="5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6863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050" y="0"/>
            <a:ext cx="709295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143000" y="124192"/>
            <a:ext cx="6858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ЗАДАЧИ КОНЦЕПЦИИ РАЗВИТИЯ ОДАРЁННЫХ (ТАЛАНТЛИВЫХ) ДЕТЕЙ </a:t>
            </a:r>
          </a:p>
          <a:p>
            <a:pPr algn="ctr"/>
            <a:r>
              <a:rPr lang="ru-RU" sz="135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 МОЛОДЁЖИ В РЕСПУБЛИКЕ БАШКОРТОСТАН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1726142" y="927380"/>
            <a:ext cx="6129000" cy="849709"/>
          </a:xfrm>
          <a:custGeom>
            <a:avLst/>
            <a:gdLst>
              <a:gd name="connsiteX0" fmla="*/ 0 w 5746238"/>
              <a:gd name="connsiteY0" fmla="*/ 0 h 609191"/>
              <a:gd name="connsiteX1" fmla="*/ 5441643 w 5746238"/>
              <a:gd name="connsiteY1" fmla="*/ 0 h 609191"/>
              <a:gd name="connsiteX2" fmla="*/ 5746238 w 5746238"/>
              <a:gd name="connsiteY2" fmla="*/ 304596 h 609191"/>
              <a:gd name="connsiteX3" fmla="*/ 5441643 w 5746238"/>
              <a:gd name="connsiteY3" fmla="*/ 609191 h 609191"/>
              <a:gd name="connsiteX4" fmla="*/ 0 w 5746238"/>
              <a:gd name="connsiteY4" fmla="*/ 609191 h 609191"/>
              <a:gd name="connsiteX5" fmla="*/ 0 w 5746238"/>
              <a:gd name="connsiteY5" fmla="*/ 0 h 60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46238" h="609191">
                <a:moveTo>
                  <a:pt x="5746238" y="609190"/>
                </a:moveTo>
                <a:lnTo>
                  <a:pt x="304595" y="609190"/>
                </a:lnTo>
                <a:lnTo>
                  <a:pt x="0" y="304595"/>
                </a:lnTo>
                <a:lnTo>
                  <a:pt x="304595" y="1"/>
                </a:lnTo>
                <a:lnTo>
                  <a:pt x="5746238" y="1"/>
                </a:lnTo>
                <a:lnTo>
                  <a:pt x="5746238" y="609190"/>
                </a:lnTo>
                <a:close/>
              </a:path>
            </a:pathLst>
          </a:custGeom>
          <a:gradFill>
            <a:gsLst>
              <a:gs pos="0">
                <a:schemeClr val="accent1">
                  <a:hueOff val="0"/>
                  <a:satOff val="0"/>
                  <a:alphaOff val="0"/>
                  <a:tint val="50000"/>
                  <a:satMod val="300000"/>
                  <a:lumMod val="78000"/>
                  <a:lumOff val="22000"/>
                </a:schemeClr>
              </a:gs>
              <a:gs pos="35000">
                <a:schemeClr val="accent1">
                  <a:hueOff val="0"/>
                  <a:satOff val="0"/>
                  <a:alphaOff val="0"/>
                  <a:tint val="37000"/>
                  <a:satMod val="300000"/>
                  <a:lumMod val="36000"/>
                  <a:lumOff val="64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67000" tIns="34291" rIns="64008" bIns="34291" numCol="1" spcCol="1270" anchor="ctr" anchorCtr="0">
            <a:no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</a:pPr>
            <a:r>
              <a:rPr lang="ru-RU" sz="1350" b="1" dirty="0">
                <a:solidFill>
                  <a:srgbClr val="984807"/>
                </a:solidFill>
                <a:latin typeface="Arial" panose="020B0604020202020204" pitchFamily="34" charset="0"/>
              </a:rPr>
              <a:t>Цель:</a:t>
            </a:r>
            <a:r>
              <a:rPr lang="ru-RU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единой гибкой системы выявления, </a:t>
            </a:r>
          </a:p>
          <a:p>
            <a:pPr algn="ctr" defTabSz="400050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 сопровождения молодых талантов для формирования человеческого капитала как фактора инновационного развития Республики Башкортостан</a:t>
            </a:r>
          </a:p>
        </p:txBody>
      </p:sp>
      <p:sp>
        <p:nvSpPr>
          <p:cNvPr id="9" name="Овал 8"/>
          <p:cNvSpPr/>
          <p:nvPr/>
        </p:nvSpPr>
        <p:spPr>
          <a:xfrm>
            <a:off x="1277634" y="927380"/>
            <a:ext cx="810090" cy="849709"/>
          </a:xfrm>
          <a:prstGeom prst="ellipse">
            <a:avLst/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олилиния 9"/>
          <p:cNvSpPr/>
          <p:nvPr/>
        </p:nvSpPr>
        <p:spPr>
          <a:xfrm>
            <a:off x="1726142" y="1977685"/>
            <a:ext cx="6129000" cy="637463"/>
          </a:xfrm>
          <a:custGeom>
            <a:avLst/>
            <a:gdLst>
              <a:gd name="connsiteX0" fmla="*/ 0 w 5746238"/>
              <a:gd name="connsiteY0" fmla="*/ 0 h 609191"/>
              <a:gd name="connsiteX1" fmla="*/ 5441643 w 5746238"/>
              <a:gd name="connsiteY1" fmla="*/ 0 h 609191"/>
              <a:gd name="connsiteX2" fmla="*/ 5746238 w 5746238"/>
              <a:gd name="connsiteY2" fmla="*/ 304596 h 609191"/>
              <a:gd name="connsiteX3" fmla="*/ 5441643 w 5746238"/>
              <a:gd name="connsiteY3" fmla="*/ 609191 h 609191"/>
              <a:gd name="connsiteX4" fmla="*/ 0 w 5746238"/>
              <a:gd name="connsiteY4" fmla="*/ 609191 h 609191"/>
              <a:gd name="connsiteX5" fmla="*/ 0 w 5746238"/>
              <a:gd name="connsiteY5" fmla="*/ 0 h 60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46238" h="609191">
                <a:moveTo>
                  <a:pt x="5746238" y="609190"/>
                </a:moveTo>
                <a:lnTo>
                  <a:pt x="304595" y="609190"/>
                </a:lnTo>
                <a:lnTo>
                  <a:pt x="0" y="304595"/>
                </a:lnTo>
                <a:lnTo>
                  <a:pt x="304595" y="1"/>
                </a:lnTo>
                <a:lnTo>
                  <a:pt x="5746238" y="1"/>
                </a:lnTo>
                <a:lnTo>
                  <a:pt x="5746238" y="609190"/>
                </a:lnTo>
                <a:close/>
              </a:path>
            </a:pathLst>
          </a:custGeom>
          <a:gradFill>
            <a:gsLst>
              <a:gs pos="0">
                <a:schemeClr val="accent1">
                  <a:hueOff val="0"/>
                  <a:satOff val="0"/>
                  <a:alphaOff val="0"/>
                  <a:tint val="50000"/>
                  <a:satMod val="300000"/>
                  <a:lumMod val="78000"/>
                  <a:lumOff val="22000"/>
                </a:schemeClr>
              </a:gs>
              <a:gs pos="35000">
                <a:schemeClr val="accent1">
                  <a:hueOff val="0"/>
                  <a:satOff val="0"/>
                  <a:alphaOff val="0"/>
                  <a:tint val="37000"/>
                  <a:satMod val="300000"/>
                  <a:lumMod val="36000"/>
                  <a:lumOff val="64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67000" tIns="45721" rIns="85344" bIns="45721" numCol="1" spcCol="1270" anchor="ctr" anchorCtr="0">
            <a:noAutofit/>
          </a:bodyPr>
          <a:lstStyle/>
          <a:p>
            <a:pPr defTabSz="533400">
              <a:spcBef>
                <a:spcPct val="0"/>
              </a:spcBef>
            </a:pPr>
            <a:r>
              <a:rPr lang="ru-RU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ru-RU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межотраслевой системы выявления </a:t>
            </a:r>
          </a:p>
          <a:p>
            <a:pPr defTabSz="533400">
              <a:spcBef>
                <a:spcPct val="0"/>
              </a:spcBef>
            </a:pP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поддержки молодых талантов в различных областях деятельности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5647" y="1977685"/>
            <a:ext cx="598874" cy="599219"/>
          </a:xfrm>
          <a:prstGeom prst="ellipse">
            <a:avLst/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Полилиния 11"/>
          <p:cNvSpPr/>
          <p:nvPr/>
        </p:nvSpPr>
        <p:spPr>
          <a:xfrm>
            <a:off x="1726142" y="2689942"/>
            <a:ext cx="6129000" cy="637464"/>
          </a:xfrm>
          <a:custGeom>
            <a:avLst/>
            <a:gdLst>
              <a:gd name="connsiteX0" fmla="*/ 0 w 7915098"/>
              <a:gd name="connsiteY0" fmla="*/ 0 h 609191"/>
              <a:gd name="connsiteX1" fmla="*/ 7610503 w 7915098"/>
              <a:gd name="connsiteY1" fmla="*/ 0 h 609191"/>
              <a:gd name="connsiteX2" fmla="*/ 7915098 w 7915098"/>
              <a:gd name="connsiteY2" fmla="*/ 304596 h 609191"/>
              <a:gd name="connsiteX3" fmla="*/ 7610503 w 7915098"/>
              <a:gd name="connsiteY3" fmla="*/ 609191 h 609191"/>
              <a:gd name="connsiteX4" fmla="*/ 0 w 7915098"/>
              <a:gd name="connsiteY4" fmla="*/ 609191 h 609191"/>
              <a:gd name="connsiteX5" fmla="*/ 0 w 7915098"/>
              <a:gd name="connsiteY5" fmla="*/ 0 h 60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5098" h="609191">
                <a:moveTo>
                  <a:pt x="7915098" y="609190"/>
                </a:moveTo>
                <a:lnTo>
                  <a:pt x="304595" y="609190"/>
                </a:lnTo>
                <a:lnTo>
                  <a:pt x="0" y="304595"/>
                </a:lnTo>
                <a:lnTo>
                  <a:pt x="304595" y="1"/>
                </a:lnTo>
                <a:lnTo>
                  <a:pt x="7915098" y="1"/>
                </a:lnTo>
                <a:lnTo>
                  <a:pt x="7915098" y="609190"/>
                </a:lnTo>
                <a:close/>
              </a:path>
            </a:pathLst>
          </a:custGeom>
          <a:gradFill>
            <a:gsLst>
              <a:gs pos="0">
                <a:schemeClr val="accent1">
                  <a:hueOff val="0"/>
                  <a:satOff val="0"/>
                  <a:alphaOff val="0"/>
                  <a:tint val="50000"/>
                  <a:satMod val="300000"/>
                  <a:lumMod val="78000"/>
                  <a:lumOff val="22000"/>
                </a:schemeClr>
              </a:gs>
              <a:gs pos="35000">
                <a:schemeClr val="accent1">
                  <a:hueOff val="0"/>
                  <a:satOff val="0"/>
                  <a:alphaOff val="0"/>
                  <a:tint val="37000"/>
                  <a:satMod val="300000"/>
                  <a:lumMod val="36000"/>
                  <a:lumOff val="64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67000" tIns="45721" rIns="85344" bIns="45721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информационно-коммуникационной среды, </a:t>
            </a:r>
            <a:b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электронной, обеспечивающей сопровождение республиканской модели работы с одарёнными детьми и молодёжью</a:t>
            </a:r>
          </a:p>
        </p:txBody>
      </p:sp>
      <p:sp>
        <p:nvSpPr>
          <p:cNvPr id="13" name="Овал 12"/>
          <p:cNvSpPr/>
          <p:nvPr/>
        </p:nvSpPr>
        <p:spPr>
          <a:xfrm>
            <a:off x="1385648" y="2709064"/>
            <a:ext cx="598872" cy="599219"/>
          </a:xfrm>
          <a:prstGeom prst="ellipse">
            <a:avLst/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Полилиния 13"/>
          <p:cNvSpPr/>
          <p:nvPr/>
        </p:nvSpPr>
        <p:spPr>
          <a:xfrm>
            <a:off x="1726142" y="3402200"/>
            <a:ext cx="6129000" cy="708294"/>
          </a:xfrm>
          <a:custGeom>
            <a:avLst/>
            <a:gdLst>
              <a:gd name="connsiteX0" fmla="*/ 0 w 7915098"/>
              <a:gd name="connsiteY0" fmla="*/ 0 h 868226"/>
              <a:gd name="connsiteX1" fmla="*/ 7480985 w 7915098"/>
              <a:gd name="connsiteY1" fmla="*/ 0 h 868226"/>
              <a:gd name="connsiteX2" fmla="*/ 7915098 w 7915098"/>
              <a:gd name="connsiteY2" fmla="*/ 434113 h 868226"/>
              <a:gd name="connsiteX3" fmla="*/ 7480985 w 7915098"/>
              <a:gd name="connsiteY3" fmla="*/ 868226 h 868226"/>
              <a:gd name="connsiteX4" fmla="*/ 0 w 7915098"/>
              <a:gd name="connsiteY4" fmla="*/ 868226 h 868226"/>
              <a:gd name="connsiteX5" fmla="*/ 0 w 7915098"/>
              <a:gd name="connsiteY5" fmla="*/ 0 h 868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5098" h="868226">
                <a:moveTo>
                  <a:pt x="7915098" y="868225"/>
                </a:moveTo>
                <a:lnTo>
                  <a:pt x="434113" y="868225"/>
                </a:lnTo>
                <a:lnTo>
                  <a:pt x="0" y="434113"/>
                </a:lnTo>
                <a:lnTo>
                  <a:pt x="434113" y="1"/>
                </a:lnTo>
                <a:lnTo>
                  <a:pt x="7915098" y="1"/>
                </a:lnTo>
                <a:lnTo>
                  <a:pt x="7915098" y="868225"/>
                </a:lnTo>
                <a:close/>
              </a:path>
            </a:pathLst>
          </a:custGeom>
          <a:gradFill>
            <a:gsLst>
              <a:gs pos="0">
                <a:schemeClr val="accent1">
                  <a:hueOff val="0"/>
                  <a:satOff val="0"/>
                  <a:alphaOff val="0"/>
                  <a:tint val="50000"/>
                  <a:satMod val="300000"/>
                  <a:lumMod val="78000"/>
                  <a:lumOff val="22000"/>
                </a:schemeClr>
              </a:gs>
              <a:gs pos="35000">
                <a:schemeClr val="accent1">
                  <a:hueOff val="0"/>
                  <a:satOff val="0"/>
                  <a:alphaOff val="0"/>
                  <a:tint val="37000"/>
                  <a:satMod val="300000"/>
                  <a:lumMod val="36000"/>
                  <a:lumOff val="64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67000" tIns="45721" rIns="85344" bIns="45720" numCol="1" spcCol="1270" anchor="ctr" anchorCtr="0">
            <a:noAutofit/>
          </a:bodyPr>
          <a:lstStyle/>
          <a:p>
            <a:pPr defTabSz="533400">
              <a:spcBef>
                <a:spcPct val="0"/>
              </a:spcBef>
            </a:pPr>
            <a:r>
              <a:rPr lang="ru-RU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ru-RU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привлекательных условий </a:t>
            </a:r>
          </a:p>
          <a:p>
            <a:pPr defTabSz="533400">
              <a:spcBef>
                <a:spcPct val="0"/>
              </a:spcBef>
            </a:pP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закрепления в Республике Башкортостан и привлечения одарённых (талантливых) детей и молодёжи в республику</a:t>
            </a:r>
          </a:p>
        </p:txBody>
      </p:sp>
      <p:sp>
        <p:nvSpPr>
          <p:cNvPr id="15" name="Овал 14"/>
          <p:cNvSpPr/>
          <p:nvPr/>
        </p:nvSpPr>
        <p:spPr>
          <a:xfrm>
            <a:off x="1383242" y="3456739"/>
            <a:ext cx="598874" cy="599219"/>
          </a:xfrm>
          <a:prstGeom prst="ellipse">
            <a:avLst/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Полилиния 15"/>
          <p:cNvSpPr/>
          <p:nvPr/>
        </p:nvSpPr>
        <p:spPr>
          <a:xfrm>
            <a:off x="1726142" y="4185288"/>
            <a:ext cx="6129000" cy="708720"/>
          </a:xfrm>
          <a:custGeom>
            <a:avLst/>
            <a:gdLst>
              <a:gd name="connsiteX0" fmla="*/ 0 w 7915098"/>
              <a:gd name="connsiteY0" fmla="*/ 0 h 502546"/>
              <a:gd name="connsiteX1" fmla="*/ 7663825 w 7915098"/>
              <a:gd name="connsiteY1" fmla="*/ 0 h 502546"/>
              <a:gd name="connsiteX2" fmla="*/ 7915098 w 7915098"/>
              <a:gd name="connsiteY2" fmla="*/ 251273 h 502546"/>
              <a:gd name="connsiteX3" fmla="*/ 7663825 w 7915098"/>
              <a:gd name="connsiteY3" fmla="*/ 502546 h 502546"/>
              <a:gd name="connsiteX4" fmla="*/ 0 w 7915098"/>
              <a:gd name="connsiteY4" fmla="*/ 502546 h 502546"/>
              <a:gd name="connsiteX5" fmla="*/ 0 w 7915098"/>
              <a:gd name="connsiteY5" fmla="*/ 0 h 50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5098" h="502546">
                <a:moveTo>
                  <a:pt x="7915098" y="502545"/>
                </a:moveTo>
                <a:lnTo>
                  <a:pt x="251273" y="502545"/>
                </a:lnTo>
                <a:lnTo>
                  <a:pt x="0" y="251273"/>
                </a:lnTo>
                <a:lnTo>
                  <a:pt x="251273" y="1"/>
                </a:lnTo>
                <a:lnTo>
                  <a:pt x="7915098" y="1"/>
                </a:lnTo>
                <a:lnTo>
                  <a:pt x="7915098" y="502545"/>
                </a:lnTo>
                <a:close/>
              </a:path>
            </a:pathLst>
          </a:custGeom>
          <a:gradFill>
            <a:gsLst>
              <a:gs pos="0">
                <a:schemeClr val="accent1">
                  <a:hueOff val="0"/>
                  <a:satOff val="0"/>
                  <a:alphaOff val="0"/>
                  <a:tint val="50000"/>
                  <a:satMod val="300000"/>
                  <a:lumMod val="78000"/>
                  <a:lumOff val="22000"/>
                </a:schemeClr>
              </a:gs>
              <a:gs pos="35000">
                <a:schemeClr val="accent1">
                  <a:hueOff val="0"/>
                  <a:satOff val="0"/>
                  <a:alphaOff val="0"/>
                  <a:tint val="37000"/>
                  <a:satMod val="300000"/>
                  <a:lumMod val="36000"/>
                  <a:lumOff val="64000"/>
                </a:schemeClr>
              </a:gs>
              <a:gs pos="100000">
                <a:schemeClr val="accent1">
                  <a:hueOff val="0"/>
                  <a:satOff val="0"/>
                  <a:lumOff val="0"/>
                  <a:alphaOff val="0"/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67000" tIns="45721" rIns="85345" bIns="45720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ru-RU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и целевая поддержка </a:t>
            </a:r>
            <a:b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перспективных молодёжных инициатив и проектов</a:t>
            </a:r>
          </a:p>
        </p:txBody>
      </p:sp>
      <p:sp>
        <p:nvSpPr>
          <p:cNvPr id="17" name="Овал 16"/>
          <p:cNvSpPr/>
          <p:nvPr/>
        </p:nvSpPr>
        <p:spPr>
          <a:xfrm>
            <a:off x="1385648" y="4240039"/>
            <a:ext cx="598873" cy="599219"/>
          </a:xfrm>
          <a:prstGeom prst="ellipse">
            <a:avLst/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72300" y="4890195"/>
            <a:ext cx="540060" cy="273844"/>
          </a:xfrm>
        </p:spPr>
        <p:txBody>
          <a:bodyPr vert="horz" lIns="68580" tIns="34290" rIns="68580" bIns="34290" rtlCol="0" anchor="ctr"/>
          <a:lstStyle/>
          <a:p>
            <a:fld id="{148ECE58-DD8F-41A7-82C0-941C977FA5B8}" type="slidenum">
              <a:rPr lang="ru-RU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45</a:t>
            </a:fld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223758" y="631086"/>
            <a:ext cx="5002893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223758" y="703093"/>
            <a:ext cx="5002917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0456" y="255681"/>
            <a:ext cx="675381" cy="5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1111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2193" y="1117523"/>
            <a:ext cx="481299" cy="481299"/>
          </a:xfrm>
          <a:prstGeom prst="rect">
            <a:avLst/>
          </a:prstGeom>
        </p:spPr>
      </p:pic>
      <p:pic>
        <p:nvPicPr>
          <p:cNvPr id="28" name="Рисунок 27" descr="111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8854" y="2181340"/>
            <a:ext cx="217583" cy="217583"/>
          </a:xfrm>
          <a:prstGeom prst="rect">
            <a:avLst/>
          </a:prstGeom>
        </p:spPr>
      </p:pic>
      <p:pic>
        <p:nvPicPr>
          <p:cNvPr id="30" name="Рисунок 29" descr="111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7477" y="4460454"/>
            <a:ext cx="217583" cy="217583"/>
          </a:xfrm>
          <a:prstGeom prst="rect">
            <a:avLst/>
          </a:prstGeom>
        </p:spPr>
      </p:pic>
      <p:pic>
        <p:nvPicPr>
          <p:cNvPr id="31" name="Рисунок 30" descr="111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2625" y="3665863"/>
            <a:ext cx="217583" cy="217583"/>
          </a:xfrm>
          <a:prstGeom prst="rect">
            <a:avLst/>
          </a:prstGeom>
        </p:spPr>
      </p:pic>
      <p:pic>
        <p:nvPicPr>
          <p:cNvPr id="32" name="Рисунок 31" descr="111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8198" y="2912584"/>
            <a:ext cx="217583" cy="21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273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143000" y="141481"/>
            <a:ext cx="6858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350" b="1" cap="all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 СОЗДАНИЕ МЕЖОТРАСЛЕВОЙ СИСТЕМЫ ВЫЯВЛЕНИЯ И ПОДДЕРЖКИ МОЛОДЫХ ТАЛАНТОВ В РАЗЛИЧНЫХ ОБЛАСТЯХ ДЕЯТЕЛЬНОСТИ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1012" y="1219331"/>
            <a:ext cx="1430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Центров по работе с одарёнными детьми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2568103" y="1565579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3198426" y="1799340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4758" y="1799339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3174" y="2030172"/>
            <a:ext cx="9657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шт.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87728" y="2030171"/>
            <a:ext cx="9657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шт.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9035" y="3456927"/>
            <a:ext cx="1526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программ повышения квалификации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2611127" y="3580937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5009742" y="3580937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3077410" y="3176980"/>
            <a:ext cx="1932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человек, прошедших курсы повышения квалификации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20808" y="4123115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14758" y="4123115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7151" y="4353948"/>
            <a:ext cx="11237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чел.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74148" y="4353948"/>
            <a:ext cx="1186543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чел. </a:t>
            </a:r>
          </a:p>
          <a:p>
            <a:r>
              <a:rPr lang="ru-RU" sz="135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</a:t>
            </a:r>
          </a:p>
        </p:txBody>
      </p:sp>
      <p:sp>
        <p:nvSpPr>
          <p:cNvPr id="21" name="Стрелка вправо 20"/>
          <p:cNvSpPr/>
          <p:nvPr/>
        </p:nvSpPr>
        <p:spPr>
          <a:xfrm>
            <a:off x="4942088" y="1565579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600043" y="3857657"/>
            <a:ext cx="2295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повышение квалификации учителей по направлению работы с одарёнными детьми на бюджетной основе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393455" y="1587881"/>
            <a:ext cx="2502225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ежегодная поддержка двух </a:t>
            </a:r>
            <a:r>
              <a:rPr lang="ru-RU" sz="1200" b="1" i="1" u="sng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муниципальных</a:t>
            </a:r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центров </a:t>
            </a:r>
          </a:p>
          <a:p>
            <a:pPr lvl="0" algn="ctr" eaLnBrk="0" hangingPunct="0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по 200 тыс. руб.,</a:t>
            </a:r>
          </a:p>
          <a:p>
            <a:pPr lvl="0" algn="ctr" eaLnBrk="0" hangingPunct="0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Создание центра «</a:t>
            </a:r>
            <a:r>
              <a:rPr lang="ru-RU" sz="1350" b="1" i="1" dirty="0">
                <a:latin typeface="Arial" charset="0"/>
              </a:rPr>
              <a:t>Альтаир</a:t>
            </a:r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» </a:t>
            </a:r>
          </a:p>
          <a:p>
            <a:pPr lvl="0" algn="ctr" eaLnBrk="0" hangingPunct="0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на базе школ-интернатов (211 млн.руб. из РФ)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50143" y="1003689"/>
            <a:ext cx="195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школ, вошедших в рейтинг 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«Топ-500» России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5469730" y="925019"/>
          <a:ext cx="2424020" cy="695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8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07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1337,4 </a:t>
                      </a: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1200" b="1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1337,4</a:t>
                      </a:r>
                      <a:r>
                        <a:rPr lang="ru-RU" sz="1200" b="1" baseline="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1337,4</a:t>
                      </a:r>
                      <a:r>
                        <a:rPr lang="ru-RU" sz="1200" b="1" baseline="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/>
          </p:nvPr>
        </p:nvGraphicFramePr>
        <p:xfrm>
          <a:off x="5600044" y="3172832"/>
          <a:ext cx="2295637" cy="671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8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5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04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700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</a:t>
                      </a:r>
                      <a:b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</a:t>
                      </a:r>
                      <a:b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</a:t>
                      </a:r>
                      <a:b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72300" y="4836189"/>
            <a:ext cx="540060" cy="273844"/>
          </a:xfrm>
        </p:spPr>
        <p:txBody>
          <a:bodyPr vert="horz" lIns="68580" tIns="34290" rIns="68580" bIns="34290" rtlCol="0" anchor="ctr"/>
          <a:lstStyle/>
          <a:p>
            <a:fld id="{148ECE58-DD8F-41A7-82C0-941C977FA5B8}" type="slidenum">
              <a:rPr lang="ru-RU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46</a:t>
            </a:fld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2223759" y="664136"/>
            <a:ext cx="5002893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223759" y="736143"/>
            <a:ext cx="5002917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5619" y="346570"/>
            <a:ext cx="675381" cy="5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6486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43000" y="129955"/>
            <a:ext cx="599042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350" b="1" cap="all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 СОЗДАНИЕ МЕЖОТРАСЛЕВОЙ СИСТЕМЫ ВЫЯВЛЕНИЯ И ПОДДЕРЖКИ МОЛОДЫХ ТАЛАНТОВ В РАЗЛИЧНЫХ ОБЛАСТЯХ ДЕЯТЕЛЬНОСТИ</a:t>
            </a:r>
          </a:p>
        </p:txBody>
      </p:sp>
      <p:sp>
        <p:nvSpPr>
          <p:cNvPr id="2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72300" y="4836189"/>
            <a:ext cx="540060" cy="273844"/>
          </a:xfrm>
        </p:spPr>
        <p:txBody>
          <a:bodyPr vert="horz" lIns="68580" tIns="34290" rIns="68580" bIns="34290" rtlCol="0" anchor="ctr"/>
          <a:lstStyle/>
          <a:p>
            <a:fld id="{148ECE58-DD8F-41A7-82C0-941C977FA5B8}" type="slidenum">
              <a:rPr lang="ru-RU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47</a:t>
            </a:fld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727748" y="3593970"/>
            <a:ext cx="2295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привлечение специалистов к разработке методик, программ, оплата </a:t>
            </a:r>
          </a:p>
          <a:p>
            <a:pPr algn="ctr" eaLnBrk="0" hangingPunct="0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работы экспертов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727748" y="1655825"/>
            <a:ext cx="22207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победители конкурса  получают денежное вознаграждение в размере </a:t>
            </a:r>
          </a:p>
          <a:p>
            <a:pPr lvl="0" algn="ctr" eaLnBrk="0" hangingPunct="0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20 тыс. руб.  (20 человек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43000" y="892124"/>
            <a:ext cx="1561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конкурса среди педагогов на лучшую </a:t>
            </a:r>
            <a:r>
              <a:rPr lang="ru-RU" sz="1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тельную программу для молодых талантов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08271" y="832237"/>
            <a:ext cx="2371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программ, прошедших в финал конкурса на лучшую образовательную 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программу для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молодых талантов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0181" y="2009482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67094" y="2009482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54458" y="2240314"/>
            <a:ext cx="11112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чел.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10895" y="2237098"/>
            <a:ext cx="11112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чел.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69622" y="2894701"/>
            <a:ext cx="16213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методик и технологий диагностирования по выявлению одарённости, программ развития и сопровождения одарённых детей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85650" y="2761204"/>
            <a:ext cx="2356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победителей 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призёров олимпиад </a:t>
            </a:r>
            <a:b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конкурсов, проводимых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межрегиональном, федеральном, международном 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уровнях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80181" y="4123115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99894" y="4123115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71189" y="4353948"/>
            <a:ext cx="11112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чел.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86363" y="4353948"/>
            <a:ext cx="11112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чел.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5866001" y="923456"/>
          <a:ext cx="1944216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т.р.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</a:t>
                      </a:r>
                      <a:r>
                        <a:rPr lang="en-US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</a:t>
                      </a: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5903458" y="2912704"/>
          <a:ext cx="1944216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</a:t>
                      </a: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</a:t>
                      </a:r>
                      <a:r>
                        <a:rPr lang="en-US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</a:t>
                      </a: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5" name="Стрелка вправо 24"/>
          <p:cNvSpPr/>
          <p:nvPr/>
        </p:nvSpPr>
        <p:spPr>
          <a:xfrm>
            <a:off x="2568103" y="1565579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2611127" y="3580937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9742" y="3580937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46" name="Стрелка вправо 45"/>
          <p:cNvSpPr/>
          <p:nvPr/>
        </p:nvSpPr>
        <p:spPr>
          <a:xfrm>
            <a:off x="4942088" y="1565579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2033718" y="771551"/>
            <a:ext cx="5002893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033718" y="843558"/>
            <a:ext cx="5002917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8204" y="140465"/>
            <a:ext cx="675381" cy="5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1406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53400" y="141481"/>
            <a:ext cx="6858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35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2. ФОРМИРОВАНИЕ ИНФОРМАЦИОННО-</a:t>
            </a:r>
            <a:br>
              <a:rPr lang="ru-RU" sz="135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</a:br>
            <a:r>
              <a:rPr lang="ru-RU" sz="135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КОММУНИКАЦИОННОЙ СРЕДЫ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534819" y="3511215"/>
            <a:ext cx="2484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Проведение </a:t>
            </a:r>
            <a:r>
              <a:rPr lang="ru-RU" sz="1200" b="1" i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вебинаров</a:t>
            </a:r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</a:p>
          <a:p>
            <a:pPr algn="ctr" eaLnBrk="0" hangingPunct="0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ИРО РБ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516724" y="1611594"/>
            <a:ext cx="24842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формирование образовательного </a:t>
            </a:r>
          </a:p>
          <a:p>
            <a:pPr lvl="0" algn="ctr" eaLnBrk="0" hangingPunct="0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контента по предметам, техническое </a:t>
            </a:r>
          </a:p>
          <a:p>
            <a:pPr lvl="0" algn="ctr" eaLnBrk="0" hangingPunct="0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сопровождение портала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06253" y="1059582"/>
            <a:ext cx="1637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функционирования портала </a:t>
            </a:r>
            <a:b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«Одарённые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Республики Башкортостан»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14652" y="847070"/>
            <a:ext cx="2186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победителей  и призёров олимпиад </a:t>
            </a:r>
            <a:b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конкурсов, проводимых на межрегиональном, федеральном, международном 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уровнях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16190" y="2278024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г.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86748" y="2285134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14651" y="2515966"/>
            <a:ext cx="11112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чел.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20568" y="2515966"/>
            <a:ext cx="11112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чел.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67523" y="3080482"/>
            <a:ext cx="1626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Сопровождение одаренных детей, в </a:t>
            </a:r>
            <a:r>
              <a:rPr lang="ru-RU" sz="1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организация и проведение образовательных, профильных смен, дистанционной школы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06588" y="3079390"/>
            <a:ext cx="1935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одаренных детей, обучившихся в профильных сменах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69549" y="3961338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86749" y="3961337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38809" y="4192170"/>
            <a:ext cx="12602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чел.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08923" y="4192171"/>
            <a:ext cx="12602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 чел.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5621251" y="939403"/>
          <a:ext cx="2311412" cy="695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07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2049</a:t>
                      </a:r>
                      <a:r>
                        <a:rPr lang="en-US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т.р.</a:t>
                      </a:r>
                      <a:endParaRPr lang="ru-RU" sz="1200" b="1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</a:t>
                      </a:r>
                      <a:r>
                        <a:rPr lang="en-US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т.р.</a:t>
                      </a:r>
                      <a:endParaRPr lang="ru-RU" sz="1200" b="1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</a:t>
                      </a:r>
                      <a:r>
                        <a:rPr lang="en-US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 т.р.</a:t>
                      </a:r>
                      <a:endParaRPr lang="ru-RU" sz="1200" b="1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5516724" y="2841780"/>
          <a:ext cx="2444954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7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1267,3 </a:t>
                      </a: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1200" b="1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1777,2 </a:t>
                      </a: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2287,3 </a:t>
                      </a: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4" name="Стрелка вправо 23"/>
          <p:cNvSpPr/>
          <p:nvPr/>
        </p:nvSpPr>
        <p:spPr>
          <a:xfrm>
            <a:off x="2568103" y="1565579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25" name="Стрелка вправо 24"/>
          <p:cNvSpPr/>
          <p:nvPr/>
        </p:nvSpPr>
        <p:spPr>
          <a:xfrm>
            <a:off x="2611127" y="3580937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26" name="Стрелка вправо 25"/>
          <p:cNvSpPr/>
          <p:nvPr/>
        </p:nvSpPr>
        <p:spPr>
          <a:xfrm>
            <a:off x="5009742" y="3580937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27" name="Стрелка вправо 26"/>
          <p:cNvSpPr/>
          <p:nvPr/>
        </p:nvSpPr>
        <p:spPr>
          <a:xfrm>
            <a:off x="4942088" y="1565579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2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72300" y="4836189"/>
            <a:ext cx="540060" cy="273844"/>
          </a:xfrm>
        </p:spPr>
        <p:txBody>
          <a:bodyPr vert="horz" lIns="68580" tIns="34290" rIns="68580" bIns="34290" rtlCol="0" anchor="ctr"/>
          <a:lstStyle/>
          <a:p>
            <a:fld id="{148ECE58-DD8F-41A7-82C0-941C977FA5B8}" type="slidenum">
              <a:rPr lang="ru-RU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48</a:t>
            </a:fld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2165921" y="664137"/>
            <a:ext cx="5002893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2165921" y="736144"/>
            <a:ext cx="5002917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0032" y="123479"/>
            <a:ext cx="675381" cy="5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6245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>
          <a:xfrm>
            <a:off x="2525199" y="639514"/>
            <a:ext cx="3476240" cy="236327"/>
          </a:xfrm>
        </p:spPr>
        <p:txBody>
          <a:bodyPr/>
          <a:lstStyle/>
          <a:p>
            <a:pPr algn="ctr"/>
            <a:r>
              <a:rPr lang="sq-AL" sz="2400" b="1" dirty="0">
                <a:solidFill>
                  <a:srgbClr val="0645AD"/>
                </a:solidFill>
                <a:cs typeface="Arial" pitchFamily="34" charset="0"/>
              </a:rPr>
              <a:t>http://od.bspu.ru</a:t>
            </a:r>
            <a:endParaRPr lang="ru-RU" sz="2400" b="1" dirty="0">
              <a:solidFill>
                <a:srgbClr val="0645AD"/>
              </a:solidFill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40962" y="303639"/>
            <a:ext cx="5866425" cy="249299"/>
          </a:xfrm>
        </p:spPr>
        <p:txBody>
          <a:bodyPr>
            <a:normAutofit fontScale="90000"/>
          </a:bodyPr>
          <a:lstStyle/>
          <a:p>
            <a:r>
              <a:rPr lang="ru-RU" sz="1350" b="1" cap="all" dirty="0">
                <a:solidFill>
                  <a:srgbClr val="1F497D"/>
                </a:solidFill>
                <a:ea typeface="+mn-ea"/>
                <a:cs typeface="Arial" pitchFamily="34" charset="0"/>
              </a:rPr>
              <a:t>Интернет-портал </a:t>
            </a:r>
            <a:br>
              <a:rPr lang="ru-RU" sz="1350" b="1" cap="all" dirty="0">
                <a:solidFill>
                  <a:srgbClr val="1F497D"/>
                </a:solidFill>
                <a:ea typeface="+mn-ea"/>
                <a:cs typeface="Arial" pitchFamily="34" charset="0"/>
              </a:rPr>
            </a:br>
            <a:r>
              <a:rPr lang="ru-RU" sz="1350" b="1" cap="all" dirty="0">
                <a:solidFill>
                  <a:srgbClr val="1F497D"/>
                </a:solidFill>
                <a:ea typeface="+mn-ea"/>
                <a:cs typeface="Arial" pitchFamily="34" charset="0"/>
              </a:rPr>
              <a:t>«Одаренные дети Республики Башкортостан»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613971" y="1297236"/>
            <a:ext cx="5833697" cy="3554549"/>
            <a:chOff x="1365621" y="1325891"/>
            <a:chExt cx="9460759" cy="466943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220"/>
            <a:stretch/>
          </p:blipFill>
          <p:spPr>
            <a:xfrm>
              <a:off x="7220926" y="1325891"/>
              <a:ext cx="3605454" cy="2229162"/>
            </a:xfrm>
            <a:prstGeom prst="rect">
              <a:avLst/>
            </a:prstGeom>
            <a:effectLst/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358"/>
            <a:stretch/>
          </p:blipFill>
          <p:spPr>
            <a:xfrm>
              <a:off x="1365621" y="1325891"/>
              <a:ext cx="5855305" cy="3614701"/>
            </a:xfrm>
            <a:prstGeom prst="rect">
              <a:avLst/>
            </a:prstGeom>
            <a:effectLst/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945"/>
            <a:stretch/>
          </p:blipFill>
          <p:spPr>
            <a:xfrm>
              <a:off x="7220926" y="3759401"/>
              <a:ext cx="3605454" cy="2235920"/>
            </a:xfrm>
            <a:prstGeom prst="rect">
              <a:avLst/>
            </a:prstGeom>
            <a:effectLst/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220"/>
            <a:stretch/>
          </p:blipFill>
          <p:spPr>
            <a:xfrm>
              <a:off x="1458302" y="4877361"/>
              <a:ext cx="1660490" cy="1026639"/>
            </a:xfrm>
            <a:prstGeom prst="rect">
              <a:avLst/>
            </a:prstGeom>
            <a:effectLst/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358"/>
            <a:stretch/>
          </p:blipFill>
          <p:spPr>
            <a:xfrm>
              <a:off x="3445085" y="4913884"/>
              <a:ext cx="1663010" cy="1026639"/>
            </a:xfrm>
            <a:prstGeom prst="rect">
              <a:avLst/>
            </a:prstGeom>
            <a:effectLst/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220"/>
            <a:stretch/>
          </p:blipFill>
          <p:spPr>
            <a:xfrm>
              <a:off x="5444739" y="4913885"/>
              <a:ext cx="1666882" cy="1030592"/>
            </a:xfrm>
            <a:prstGeom prst="rect">
              <a:avLst/>
            </a:prstGeom>
            <a:effectLst/>
          </p:spPr>
        </p:pic>
      </p:grpSp>
      <p:cxnSp>
        <p:nvCxnSpPr>
          <p:cNvPr id="14" name="Прямая соединительная линия 13"/>
          <p:cNvCxnSpPr/>
          <p:nvPr/>
        </p:nvCxnSpPr>
        <p:spPr>
          <a:xfrm>
            <a:off x="1686687" y="945066"/>
            <a:ext cx="5002893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686687" y="1017074"/>
            <a:ext cx="5002917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0456" y="255681"/>
            <a:ext cx="675381" cy="5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6416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КАРИМОВА</a:t>
            </a:r>
          </a:p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charset="0"/>
              </a:rPr>
              <a:t>Нурия Рафитовна</a:t>
            </a:r>
            <a:endParaRPr lang="ru-RU" sz="40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1520" y="4011910"/>
            <a:ext cx="8640960" cy="92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НАЧАЛЬНИК ОТДЕЛА ГОСУДАРСТВЕННОЙ ИТОГОВОЙ </a:t>
            </a:r>
          </a:p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АТТЕСТАЦИИ И ОЦЕНКИ КАЧЕСТВА ОБРАЗОВАНИЯ </a:t>
            </a:r>
            <a:b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МИНИСТЕРСТВА ОБРАЗОВАНИЯ РЕСПУБЛИКИ БАШКОРТОСТАН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42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113971"/>
            <a:ext cx="6858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35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3. СОЗДАНИЕ ПРИВЛЕКАТЕЛЬНЫХ УСЛОВИЙ </a:t>
            </a:r>
            <a:br>
              <a:rPr lang="ru-RU" sz="135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</a:br>
            <a:r>
              <a:rPr lang="ru-RU" sz="1350" b="1" cap="all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ДЛЯ ЗАКРЕПЛЕНИЯ В РЕСПУБЛИКЕ БАШКОРТОСТАН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591860" y="3795112"/>
            <a:ext cx="22941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победители конкурса получают денежное поощрение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591859" y="1596372"/>
            <a:ext cx="22941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победителям премия </a:t>
            </a:r>
          </a:p>
          <a:p>
            <a:pPr lvl="0" algn="ctr" eaLnBrk="0" hangingPunct="0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по 60,0 </a:t>
            </a:r>
            <a:r>
              <a:rPr lang="ru-RU" sz="1200" b="1" i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тыс.руб</a:t>
            </a:r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.,</a:t>
            </a:r>
          </a:p>
          <a:p>
            <a:pPr lvl="0" algn="ctr" eaLnBrk="0" hangingPunct="0"/>
            <a:r>
              <a:rPr lang="ru-RU" sz="1200" b="1" i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призерам</a:t>
            </a:r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– </a:t>
            </a:r>
            <a:b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</a:br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по 30,0 тыс. руб.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02917" y="869471"/>
            <a:ext cx="1910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Осуществление выплаты премий Главы РБ победителям и призёрам международных, всероссийских олимпиад, конкурсов 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спортивных соревнований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112160" y="838563"/>
            <a:ext cx="2122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победителей  и призёров олимпиад </a:t>
            </a:r>
            <a:b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конкурсов, проводимых на межрегиональном, федеральном, международном 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уровнях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334098" y="2178494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г.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65807" y="2200475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078499" y="2392964"/>
            <a:ext cx="11112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чел.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317332" y="2392964"/>
            <a:ext cx="12602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чел.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56922" y="3183586"/>
            <a:ext cx="1731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среди молодежи конкурсов проектной деятельности </a:t>
            </a:r>
            <a:b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работе с  одарёнными 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детьми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207312" y="2964295"/>
            <a:ext cx="1998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проектов, прошедших в финал конкурса проектной деятельности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313321" y="3974456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485126" y="3974455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132863" y="4205288"/>
            <a:ext cx="11112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чел.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96252" y="4222152"/>
            <a:ext cx="11112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чел.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5462617" y="904219"/>
          <a:ext cx="2425228" cy="67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12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21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18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25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12080,0 т.р.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3630,0 </a:t>
                      </a: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3630,0 </a:t>
                      </a: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5533645" y="3091518"/>
          <a:ext cx="2352385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2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</a:t>
                      </a:r>
                      <a:b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</a:t>
                      </a:r>
                      <a:b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</a:t>
                      </a:r>
                      <a:b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4" name="Стрелка вправо 23"/>
          <p:cNvSpPr/>
          <p:nvPr/>
        </p:nvSpPr>
        <p:spPr>
          <a:xfrm>
            <a:off x="2568103" y="1565579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25" name="Стрелка вправо 24"/>
          <p:cNvSpPr/>
          <p:nvPr/>
        </p:nvSpPr>
        <p:spPr>
          <a:xfrm>
            <a:off x="2611127" y="3580937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28" name="Стрелка вправо 27"/>
          <p:cNvSpPr/>
          <p:nvPr/>
        </p:nvSpPr>
        <p:spPr>
          <a:xfrm>
            <a:off x="5009742" y="3580937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4942088" y="1565579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3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72300" y="4836189"/>
            <a:ext cx="540060" cy="273844"/>
          </a:xfrm>
        </p:spPr>
        <p:txBody>
          <a:bodyPr vert="horz" lIns="68580" tIns="34290" rIns="68580" bIns="34290" rtlCol="0" anchor="ctr"/>
          <a:lstStyle/>
          <a:p>
            <a:fld id="{148ECE58-DD8F-41A7-82C0-941C977FA5B8}" type="slidenum">
              <a:rPr lang="ru-RU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50</a:t>
            </a:fld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959354" y="672399"/>
            <a:ext cx="5002893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959354" y="744406"/>
            <a:ext cx="5002917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0456" y="255681"/>
            <a:ext cx="675381" cy="5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373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86638" y="138760"/>
            <a:ext cx="50071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cap="all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Новые МЕРОПРИЯТИЯ КОНЦЕПЦИИ с </a:t>
            </a:r>
            <a:r>
              <a:rPr lang="ru-RU" sz="1350" b="1" cap="all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ДОПОЛНИТЕЛЬНЫм</a:t>
            </a:r>
            <a:r>
              <a:rPr lang="ru-RU" sz="1350" b="1" cap="all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финансированием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5431315" y="2259913"/>
            <a:ext cx="2569685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/>
            <a:r>
              <a:rPr lang="ru-RU" sz="135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оплата работы </a:t>
            </a:r>
            <a:r>
              <a:rPr lang="ru-RU" sz="1350" b="1" i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тьюторов</a:t>
            </a:r>
            <a:endParaRPr lang="ru-RU" sz="1350" b="1" i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algn="r" eaLnBrk="0" hangingPunct="0"/>
            <a:r>
              <a:rPr lang="ru-RU" sz="135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и педагогов, составление программы сопровождения </a:t>
            </a:r>
            <a:br>
              <a:rPr lang="ru-RU" sz="135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</a:br>
            <a:r>
              <a:rPr lang="ru-RU" sz="135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и расходы на содержание ребёнка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242151" y="1520327"/>
            <a:ext cx="1892147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Сопровождение одарённых детей по индивидуальному образовательному маршруту, проведение профильных смен, дистанционной школы и иные мероприятия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043411" y="1511837"/>
            <a:ext cx="2239178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победителей  и призёров олимпиад </a:t>
            </a:r>
            <a:br>
              <a:rPr lang="ru-RU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конкурсов, проводимых на межрегиональном, федеральном, международном</a:t>
            </a:r>
          </a:p>
          <a:p>
            <a:pPr algn="ctr"/>
            <a:r>
              <a:rPr lang="ru-RU" sz="135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уровнях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237511" y="4019138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428237" y="4019137"/>
            <a:ext cx="615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г.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113952" y="4273054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чел.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292185" y="4249970"/>
            <a:ext cx="11176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чел</a:t>
            </a:r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86" name="Таблица 85"/>
          <p:cNvGraphicFramePr>
            <a:graphicFrameLocks noGrp="1"/>
          </p:cNvGraphicFramePr>
          <p:nvPr>
            <p:extLst/>
          </p:nvPr>
        </p:nvGraphicFramePr>
        <p:xfrm>
          <a:off x="5249538" y="1573489"/>
          <a:ext cx="2751461" cy="624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5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56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52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039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ru-RU" sz="11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1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6871,0 т.р. </a:t>
                      </a:r>
                      <a:endParaRPr lang="ru-RU" sz="1200" b="1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16064,3 </a:t>
                      </a: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16457,6 </a:t>
                      </a:r>
                      <a:r>
                        <a:rPr lang="ru-RU" sz="12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1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5" name="Стрелка вправо 24"/>
          <p:cNvSpPr/>
          <p:nvPr/>
        </p:nvSpPr>
        <p:spPr>
          <a:xfrm>
            <a:off x="2952000" y="2349000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26" name="Стрелка вправо 25"/>
          <p:cNvSpPr/>
          <p:nvPr/>
        </p:nvSpPr>
        <p:spPr>
          <a:xfrm>
            <a:off x="5026268" y="2349000"/>
            <a:ext cx="432048" cy="36347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2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72300" y="4836189"/>
            <a:ext cx="540060" cy="273844"/>
          </a:xfrm>
        </p:spPr>
        <p:txBody>
          <a:bodyPr vert="horz" lIns="68580" tIns="34290" rIns="68580" bIns="34290" rtlCol="0" anchor="ctr"/>
          <a:lstStyle/>
          <a:p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033718" y="771551"/>
            <a:ext cx="5002893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033718" y="843558"/>
            <a:ext cx="5002917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0456" y="255681"/>
            <a:ext cx="675381" cy="5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1296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113971"/>
            <a:ext cx="6858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350" b="1" cap="all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ОБЩИЙ ОБЪЁМ СРЕДСТВ, </a:t>
            </a:r>
          </a:p>
          <a:p>
            <a:pPr lvl="0" algn="ctr"/>
            <a:r>
              <a:rPr lang="ru-RU" sz="1350" b="1" cap="all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направляемых ДЛЯ РЕАЛИЗАЦИИ КОНЦЕПЦИИ</a:t>
            </a:r>
          </a:p>
        </p:txBody>
      </p:sp>
      <p:graphicFrame>
        <p:nvGraphicFramePr>
          <p:cNvPr id="68" name="Таблица 67"/>
          <p:cNvGraphicFramePr>
            <a:graphicFrameLocks noGrp="1"/>
          </p:cNvGraphicFramePr>
          <p:nvPr>
            <p:extLst/>
          </p:nvPr>
        </p:nvGraphicFramePr>
        <p:xfrm>
          <a:off x="1439652" y="1491630"/>
          <a:ext cx="6156684" cy="1890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0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616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609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317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r>
                        <a:rPr lang="ru-RU" sz="24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24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r>
                        <a:rPr lang="ru-RU" sz="24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24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ru-RU" sz="2400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2400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846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29760,0 </a:t>
                      </a:r>
                      <a:r>
                        <a:rPr lang="ru-RU" sz="24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24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2400" b="1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30144,3 </a:t>
                      </a:r>
                      <a:r>
                        <a:rPr lang="ru-RU" sz="24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24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2400" b="1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30537,6 </a:t>
                      </a:r>
                      <a:r>
                        <a:rPr lang="ru-RU" sz="2400" b="1" dirty="0" err="1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т.р</a:t>
                      </a:r>
                      <a:r>
                        <a:rPr lang="ru-RU" sz="24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2400" b="1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72300" y="4836189"/>
            <a:ext cx="540060" cy="273844"/>
          </a:xfrm>
        </p:spPr>
        <p:txBody>
          <a:bodyPr vert="horz" lIns="68580" tIns="34290" rIns="68580" bIns="34290" rtlCol="0" anchor="ctr"/>
          <a:lstStyle/>
          <a:p>
            <a:fld id="{148ECE58-DD8F-41A7-82C0-941C977FA5B8}" type="slidenum">
              <a:rPr lang="ru-RU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52</a:t>
            </a:fld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033718" y="771551"/>
            <a:ext cx="5002893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033718" y="843558"/>
            <a:ext cx="5002917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0456" y="255681"/>
            <a:ext cx="675381" cy="5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662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113971"/>
            <a:ext cx="6858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350" b="1" cap="all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ЦЕЛЕВЫЕ ИНДИКАТОРЫ И ПОКАЗАТЕЛИ, </a:t>
            </a:r>
          </a:p>
          <a:p>
            <a:pPr lvl="0" algn="ctr"/>
            <a:r>
              <a:rPr lang="ru-RU" sz="1350" b="1" cap="all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ХАРАКТЕРИЗУЮЩИЕ РЕАЛИЗАЦИЮ КОНЦЕПЦИИ К 2022 </a:t>
            </a:r>
            <a:r>
              <a:rPr lang="ru-RU" sz="135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г.</a:t>
            </a:r>
            <a:endParaRPr lang="ru-RU" sz="1350" b="1" cap="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77635" y="1001902"/>
            <a:ext cx="3294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200" dirty="0"/>
              <a:t>, </a:t>
            </a:r>
          </a:p>
        </p:txBody>
      </p:sp>
      <p:sp>
        <p:nvSpPr>
          <p:cNvPr id="1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72300" y="4836189"/>
            <a:ext cx="540060" cy="273844"/>
          </a:xfrm>
        </p:spPr>
        <p:txBody>
          <a:bodyPr vert="horz" lIns="68580" tIns="34290" rIns="68580" bIns="34290" rtlCol="0" anchor="ctr"/>
          <a:lstStyle/>
          <a:p>
            <a:fld id="{148ECE58-DD8F-41A7-82C0-941C977FA5B8}" type="slidenum">
              <a:rPr lang="ru-RU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53</a:t>
            </a:fld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959354" y="688924"/>
            <a:ext cx="5002893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959354" y="760932"/>
            <a:ext cx="5002917" cy="1588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0456" y="255681"/>
            <a:ext cx="675381" cy="5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1341304" y="933679"/>
          <a:ext cx="6180462" cy="4008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379"/>
                <a:gridCol w="512951"/>
                <a:gridCol w="798857"/>
                <a:gridCol w="975275"/>
              </a:tblGrid>
              <a:tr h="222885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2018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2019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2022</a:t>
                      </a:r>
                      <a:endParaRPr lang="ru-RU" sz="1000" dirty="0"/>
                    </a:p>
                  </a:txBody>
                  <a:tcPr marL="68580" marR="68580" marT="34290" marB="34290"/>
                </a:tc>
              </a:tr>
              <a:tr h="80010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Доля обучающихся - победителей </a:t>
                      </a:r>
                    </a:p>
                    <a:p>
                      <a:r>
                        <a:rPr lang="ru-RU" sz="1200" dirty="0" smtClean="0"/>
                        <a:t>и призёров олимпиад и конкурсов, проводимых на межрегиональном, федеральном, международном уровнях</a:t>
                      </a:r>
                      <a:endParaRPr lang="ru-RU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2,4</a:t>
                      </a:r>
                      <a:endParaRPr lang="ru-RU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2,8</a:t>
                      </a:r>
                      <a:endParaRPr lang="ru-RU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3,4</a:t>
                      </a:r>
                      <a:endParaRPr lang="ru-RU" sz="1500" dirty="0"/>
                    </a:p>
                  </a:txBody>
                  <a:tcPr marL="68580" marR="68580" marT="34290" marB="34290"/>
                </a:tc>
              </a:tr>
              <a:tr h="49906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Коэффициент результативности участия РБ на заключительном этапе </a:t>
                      </a:r>
                      <a:r>
                        <a:rPr lang="ru-RU" sz="1200" dirty="0" err="1" smtClean="0"/>
                        <a:t>ВсОШ</a:t>
                      </a:r>
                      <a:r>
                        <a:rPr lang="ru-RU" sz="1200" dirty="0" smtClean="0"/>
                        <a:t> на 100 тыс. </a:t>
                      </a:r>
                      <a:endParaRPr lang="ru-RU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0,71</a:t>
                      </a:r>
                      <a:endParaRPr lang="ru-RU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0,9</a:t>
                      </a:r>
                      <a:endParaRPr lang="ru-RU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1,75</a:t>
                      </a:r>
                      <a:endParaRPr lang="ru-RU" sz="1500" dirty="0"/>
                    </a:p>
                  </a:txBody>
                  <a:tcPr marL="68580" marR="68580" marT="34290" marB="34290"/>
                </a:tc>
              </a:tr>
              <a:tr h="116586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Доля педагогов, подготовивших  призеров и победителей олимпиад и конкурсов, проводимых на региональном, межрегиональном, федеральном, международном уровнях, в общем количестве участников от Республики Башкортостан в таких мероприятиях (%) на 1 тыс. педагогов</a:t>
                      </a:r>
                      <a:endParaRPr lang="ru-RU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2,2</a:t>
                      </a:r>
                      <a:endParaRPr lang="ru-RU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2,6</a:t>
                      </a:r>
                      <a:endParaRPr lang="ru-RU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3,2</a:t>
                      </a:r>
                      <a:endParaRPr lang="ru-RU" sz="1500" dirty="0"/>
                    </a:p>
                  </a:txBody>
                  <a:tcPr marL="68580" marR="68580" marT="34290" marB="34290"/>
                </a:tc>
              </a:tr>
              <a:tr h="13206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Доля образовательных организаций, подготовивших  призеров и  победителей олимпиад и конкурсов, проводимых на региональном, межрегиональном, федеральном, международном уровнях, в общем количестве участников от Республики Башкортостан в таких мероприятиях (%) на 100 школ </a:t>
                      </a:r>
                      <a:endParaRPr lang="ru-RU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4,5</a:t>
                      </a:r>
                      <a:endParaRPr lang="ru-RU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4,9</a:t>
                      </a:r>
                      <a:endParaRPr lang="ru-RU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5,9</a:t>
                      </a:r>
                      <a:endParaRPr lang="ru-RU" sz="15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2318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4084505" y="3544677"/>
            <a:ext cx="367828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500" b="1" dirty="0">
                <a:solidFill>
                  <a:srgbClr val="1F497D"/>
                </a:solidFill>
                <a:latin typeface="Arial" charset="0"/>
              </a:rPr>
              <a:t>ШАФИКОВА</a:t>
            </a:r>
          </a:p>
          <a:p>
            <a:pPr eaLnBrk="1" hangingPunct="1"/>
            <a:r>
              <a:rPr lang="ru-RU" sz="1500" b="1" dirty="0">
                <a:solidFill>
                  <a:srgbClr val="1F497D"/>
                </a:solidFill>
                <a:latin typeface="Arial" charset="0"/>
              </a:rPr>
              <a:t>ГУЛЬНАЗ РАДМИЛОВНА</a:t>
            </a:r>
          </a:p>
          <a:p>
            <a:pPr eaLnBrk="1" hangingPunct="1"/>
            <a:r>
              <a:rPr lang="ru-RU" sz="1500" b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Ректор </a:t>
            </a:r>
          </a:p>
          <a:p>
            <a:pPr eaLnBrk="1" hangingPunct="1"/>
            <a:r>
              <a:rPr lang="ru-RU" sz="1500" b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Института развития образования </a:t>
            </a:r>
          </a:p>
          <a:p>
            <a:pPr eaLnBrk="1" hangingPunct="1"/>
            <a:r>
              <a:rPr lang="ru-RU" sz="1500" b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Республики Башкортостан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1399143" y="1437702"/>
            <a:ext cx="64380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1F497D"/>
                </a:solidFill>
                <a:latin typeface="Arial" charset="0"/>
              </a:rPr>
              <a:t>Реализация Концепции развития одаренных детей и молодежи в Республике Башкортостан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43000" y="107333"/>
            <a:ext cx="605652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Государственное автономное учреждение </a:t>
            </a:r>
          </a:p>
          <a:p>
            <a:pPr algn="ctr"/>
            <a:r>
              <a:rPr lang="ru-RU" sz="15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дополнительного профессионального образования </a:t>
            </a:r>
          </a:p>
          <a:p>
            <a:pPr algn="ctr"/>
            <a:r>
              <a:rPr lang="ru-RU" sz="15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Институт развития образования Республики Башкортостан</a:t>
            </a:r>
          </a:p>
        </p:txBody>
      </p:sp>
      <p:pic>
        <p:nvPicPr>
          <p:cNvPr id="7" name="Picture 8" descr="D:\Рабочий стол\2011-2012\Август 2012\Площадка\logo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0456" y="255681"/>
            <a:ext cx="675381" cy="53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1380969" y="950205"/>
            <a:ext cx="5537624" cy="3125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0070C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380968" y="1016306"/>
            <a:ext cx="5529362" cy="9032"/>
          </a:xfrm>
          <a:prstGeom prst="line">
            <a:avLst/>
          </a:prstGeom>
          <a:ln w="19050">
            <a:gradFill flip="none" rotWithShape="1">
              <a:gsLst>
                <a:gs pos="50000">
                  <a:srgbClr val="2B953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418976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20" y="51750"/>
            <a:ext cx="906376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879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ЯШИН</a:t>
            </a:r>
          </a:p>
          <a:p>
            <a:pPr eaLnBrk="1" hangingPunct="1"/>
            <a:r>
              <a:rPr lang="ru-RU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Егор </a:t>
            </a:r>
            <a:r>
              <a:rPr lang="ru-RU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Александрович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1520" y="3867894"/>
            <a:ext cx="8640960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Департамента «Открытый электронный университет» </a:t>
            </a:r>
            <a:endParaRPr lang="ru-RU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БГПУ </a:t>
            </a:r>
            <a:r>
              <a:rPr lang="ru-R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 </a:t>
            </a:r>
            <a:r>
              <a:rPr lang="ru-R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М.Акмуллы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528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Одаренные дети</a:t>
            </a:r>
            <a:b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219822"/>
            <a:ext cx="6858000" cy="1241822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Апробация модели отбора одаренных детей и последующей работы с ними,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том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числе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для подготовки к различным олимпиадам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943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Выявление и развитие одаренности школьников в обогащенной образовательной среде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1" name="Группа 230"/>
          <p:cNvGrpSpPr/>
          <p:nvPr/>
        </p:nvGrpSpPr>
        <p:grpSpPr>
          <a:xfrm>
            <a:off x="1727685" y="1307394"/>
            <a:ext cx="5688631" cy="2825868"/>
            <a:chOff x="219086" y="971675"/>
            <a:chExt cx="7183746" cy="3568577"/>
          </a:xfrm>
        </p:grpSpPr>
        <p:grpSp>
          <p:nvGrpSpPr>
            <p:cNvPr id="232" name="Группа 231"/>
            <p:cNvGrpSpPr>
              <a:grpSpLocks/>
            </p:cNvGrpSpPr>
            <p:nvPr/>
          </p:nvGrpSpPr>
          <p:grpSpPr bwMode="auto">
            <a:xfrm>
              <a:off x="219086" y="971675"/>
              <a:ext cx="7183746" cy="3027526"/>
              <a:chOff x="1000" y="1126"/>
              <a:chExt cx="15827" cy="6670"/>
            </a:xfrm>
          </p:grpSpPr>
          <p:cxnSp>
            <p:nvCxnSpPr>
              <p:cNvPr id="283" name="AutoShape 5"/>
              <p:cNvCxnSpPr>
                <a:cxnSpLocks noChangeShapeType="1"/>
                <a:stCxn id="265" idx="0"/>
                <a:endCxn id="243" idx="2"/>
              </p:cNvCxnSpPr>
              <p:nvPr/>
            </p:nvCxnSpPr>
            <p:spPr bwMode="auto">
              <a:xfrm rot="5400000" flipH="1" flipV="1">
                <a:off x="5700" y="1139"/>
                <a:ext cx="1258" cy="2863"/>
              </a:xfrm>
              <a:prstGeom prst="bentConnector3">
                <a:avLst>
                  <a:gd name="adj1" fmla="val 50000"/>
                </a:avLst>
              </a:prstGeom>
              <a:ln>
                <a:headEnd/>
                <a:tailEnd type="triangle" w="med" len="med"/>
              </a:ln>
              <a:ex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35" name="Group 6"/>
              <p:cNvGrpSpPr>
                <a:grpSpLocks/>
              </p:cNvGrpSpPr>
              <p:nvPr/>
            </p:nvGrpSpPr>
            <p:grpSpPr bwMode="auto">
              <a:xfrm>
                <a:off x="1000" y="1126"/>
                <a:ext cx="15827" cy="6670"/>
                <a:chOff x="1000" y="1126"/>
                <a:chExt cx="15827" cy="6670"/>
              </a:xfrm>
            </p:grpSpPr>
            <p:grpSp>
              <p:nvGrpSpPr>
                <p:cNvPr id="236" name="Group 7"/>
                <p:cNvGrpSpPr>
                  <a:grpSpLocks/>
                </p:cNvGrpSpPr>
                <p:nvPr/>
              </p:nvGrpSpPr>
              <p:grpSpPr bwMode="auto">
                <a:xfrm>
                  <a:off x="1000" y="1126"/>
                  <a:ext cx="15827" cy="6670"/>
                  <a:chOff x="1000" y="1126"/>
                  <a:chExt cx="15827" cy="6670"/>
                </a:xfrm>
              </p:grpSpPr>
              <p:grpSp>
                <p:nvGrpSpPr>
                  <p:cNvPr id="239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5752" y="3200"/>
                    <a:ext cx="4016" cy="4596"/>
                    <a:chOff x="5752" y="3200"/>
                    <a:chExt cx="4016" cy="4596"/>
                  </a:xfrm>
                </p:grpSpPr>
                <p:sp>
                  <p:nvSpPr>
                    <p:cNvPr id="273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74" y="4960"/>
                      <a:ext cx="3972" cy="900"/>
                    </a:xfrm>
                    <a:prstGeom prst="rect">
                      <a:avLst/>
                    </a:prstGeom>
                    <a:ln>
                      <a:headEnd/>
                      <a:tailEnd/>
                    </a:ln>
                  </p:spPr>
                  <p:style>
                    <a:lnRef idx="2">
                      <a:schemeClr val="accent5"/>
                    </a:lnRef>
                    <a:fillRef idx="1">
                      <a:schemeClr val="lt1"/>
                    </a:fillRef>
                    <a:effectRef idx="0">
                      <a:schemeClr val="accent5"/>
                    </a:effectRef>
                    <a:fontRef idx="minor">
                      <a:schemeClr val="dk1"/>
                    </a:fontRef>
                  </p:style>
                  <p:txBody>
                    <a:bodyPr rot="0" vert="horz" wrap="square" lIns="68580" tIns="34290" rIns="68580" bIns="34290" anchor="ctr" anchorCtr="0" upright="1">
                      <a:noAutofit/>
                    </a:bodyPr>
                    <a:lstStyle/>
                    <a:p>
                      <a:pPr algn="ctr"/>
                      <a:r>
                        <a:rPr lang="ru-RU" sz="750" dirty="0"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750" b="1" dirty="0"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Развитие одаренности</a:t>
                      </a:r>
                      <a:endParaRPr lang="ru-RU" sz="750" dirty="0"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4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58" y="3200"/>
                      <a:ext cx="2605" cy="1200"/>
                    </a:xfrm>
                    <a:prstGeom prst="rect">
                      <a:avLst/>
                    </a:prstGeom>
                    <a:ln>
                      <a:headEnd/>
                      <a:tailEnd/>
                    </a:ln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ot="0" vert="horz" wrap="square" lIns="68580" tIns="34290" rIns="68580" bIns="34290" anchor="ctr" anchorCtr="0" upright="1">
                      <a:noAutofit/>
                    </a:bodyPr>
                    <a:lstStyle/>
                    <a:p>
                      <a:pPr algn="ctr"/>
                      <a:r>
                        <a:rPr lang="ru-RU" sz="730" dirty="0" smtClean="0"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в процессе самообразования, саморазвития</a:t>
                      </a:r>
                      <a:endParaRPr lang="ru-RU" sz="730" dirty="0"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275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52" y="6236"/>
                      <a:ext cx="4016" cy="1560"/>
                      <a:chOff x="5752" y="6236"/>
                      <a:chExt cx="4016" cy="1560"/>
                    </a:xfrm>
                  </p:grpSpPr>
                  <p:sp>
                    <p:nvSpPr>
                      <p:cNvPr id="277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752" y="7231"/>
                        <a:ext cx="4016" cy="565"/>
                      </a:xfrm>
                      <a:prstGeom prst="rect">
                        <a:avLst/>
                      </a:prstGeom>
                      <a:ln>
                        <a:headEnd/>
                        <a:tailEnd/>
                      </a:ln>
                    </p:spPr>
                    <p:style>
                      <a:lnRef idx="2">
                        <a:schemeClr val="accent5"/>
                      </a:lnRef>
                      <a:fillRef idx="1">
                        <a:schemeClr val="lt1"/>
                      </a:fillRef>
                      <a:effectRef idx="0">
                        <a:schemeClr val="accent5"/>
                      </a:effectRef>
                      <a:fontRef idx="minor">
                        <a:schemeClr val="dk1"/>
                      </a:fontRef>
                    </p:style>
                    <p:txBody>
                      <a:bodyPr rot="0" vert="horz" wrap="square" lIns="68580" tIns="34290" rIns="68580" bIns="34290" anchor="ctr" anchorCtr="0" upright="1">
                        <a:noAutofit/>
                      </a:bodyPr>
                      <a:lstStyle/>
                      <a:p>
                        <a:pPr algn="ctr"/>
                        <a:r>
                          <a:rPr lang="ru-RU" sz="750">
                            <a:latin typeface="Arial" panose="020B0604020202020204" pitchFamily="34" charset="0"/>
                            <a:ea typeface="Calibri" charset="0"/>
                            <a:cs typeface="Arial" panose="020B0604020202020204" pitchFamily="34" charset="0"/>
                          </a:rPr>
                          <a:t>Процесс выявления</a:t>
                        </a:r>
                      </a:p>
                    </p:txBody>
                  </p:sp>
                  <p:sp>
                    <p:nvSpPr>
                      <p:cNvPr id="278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752" y="6236"/>
                        <a:ext cx="4016" cy="619"/>
                      </a:xfrm>
                      <a:prstGeom prst="rect">
                        <a:avLst/>
                      </a:prstGeom>
                      <a:ln>
                        <a:headEnd/>
                        <a:tailEnd/>
                      </a:ln>
                    </p:spPr>
                    <p:style>
                      <a:lnRef idx="2">
                        <a:schemeClr val="accent5"/>
                      </a:lnRef>
                      <a:fillRef idx="1">
                        <a:schemeClr val="lt1"/>
                      </a:fillRef>
                      <a:effectRef idx="0">
                        <a:schemeClr val="accent5"/>
                      </a:effectRef>
                      <a:fontRef idx="minor">
                        <a:schemeClr val="dk1"/>
                      </a:fontRef>
                    </p:style>
                    <p:txBody>
                      <a:bodyPr rot="0" vert="horz" wrap="square" lIns="68580" tIns="34290" rIns="68580" bIns="34290" anchor="ctr" anchorCtr="0" upright="1">
                        <a:noAutofit/>
                      </a:bodyPr>
                      <a:lstStyle/>
                      <a:p>
                        <a:pPr algn="ctr"/>
                        <a:r>
                          <a:rPr lang="ru-RU" sz="750">
                            <a:latin typeface="Arial" panose="020B0604020202020204" pitchFamily="34" charset="0"/>
                            <a:ea typeface="Calibri" charset="0"/>
                            <a:cs typeface="Arial" panose="020B0604020202020204" pitchFamily="34" charset="0"/>
                          </a:rPr>
                          <a:t>Мотивация, стимулирование</a:t>
                        </a:r>
                      </a:p>
                    </p:txBody>
                  </p:sp>
                </p:grpSp>
                <p:cxnSp>
                  <p:nvCxnSpPr>
                    <p:cNvPr id="276" name="AutoShape 21"/>
                    <p:cNvCxnSpPr>
                      <a:cxnSpLocks noChangeShapeType="1"/>
                      <a:stCxn id="273" idx="0"/>
                      <a:endCxn id="274" idx="2"/>
                    </p:cNvCxnSpPr>
                    <p:nvPr/>
                  </p:nvCxnSpPr>
                  <p:spPr bwMode="auto">
                    <a:xfrm flipV="1">
                      <a:off x="7760" y="4400"/>
                      <a:ext cx="0" cy="560"/>
                    </a:xfrm>
                    <a:prstGeom prst="straightConnector1">
                      <a:avLst/>
                    </a:prstGeom>
                    <a:ln>
                      <a:headEnd/>
                      <a:tailEnd type="triangle" w="med" len="med"/>
                    </a:ln>
                    <a:extLst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40" name="AutoShape 22"/>
                  <p:cNvCxnSpPr>
                    <a:cxnSpLocks noChangeShapeType="1"/>
                    <a:stCxn id="274" idx="0"/>
                    <a:endCxn id="243" idx="2"/>
                  </p:cNvCxnSpPr>
                  <p:nvPr/>
                </p:nvCxnSpPr>
                <p:spPr bwMode="auto">
                  <a:xfrm flipH="1" flipV="1">
                    <a:off x="7760" y="1942"/>
                    <a:ext cx="0" cy="1258"/>
                  </a:xfrm>
                  <a:prstGeom prst="straightConnector1">
                    <a:avLst/>
                  </a:prstGeom>
                  <a:ln>
                    <a:headEnd/>
                    <a:tailEnd type="triangle" w="med" len="med"/>
                  </a:ln>
                  <a:extLst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1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000" y="1943"/>
                    <a:ext cx="6760" cy="3916"/>
                    <a:chOff x="1000" y="1943"/>
                    <a:chExt cx="6760" cy="3916"/>
                  </a:xfrm>
                </p:grpSpPr>
                <p:grpSp>
                  <p:nvGrpSpPr>
                    <p:cNvPr id="263" name="Group 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94" y="4304"/>
                      <a:ext cx="3229" cy="1555"/>
                      <a:chOff x="1894" y="4304"/>
                      <a:chExt cx="3229" cy="1555"/>
                    </a:xfrm>
                  </p:grpSpPr>
                  <p:sp>
                    <p:nvSpPr>
                      <p:cNvPr id="270" name="Rectangl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94" y="4959"/>
                        <a:ext cx="3229" cy="900"/>
                      </a:xfrm>
                      <a:prstGeom prst="rect">
                        <a:avLst/>
                      </a:prstGeom>
                      <a:ln>
                        <a:headEnd/>
                        <a:tailEnd/>
                      </a:ln>
                    </p:spPr>
                    <p:style>
                      <a:lnRef idx="2">
                        <a:schemeClr val="accent2"/>
                      </a:lnRef>
                      <a:fillRef idx="1">
                        <a:schemeClr val="lt1"/>
                      </a:fillRef>
                      <a:effectRef idx="0">
                        <a:schemeClr val="accent2"/>
                      </a:effectRef>
                      <a:fontRef idx="minor">
                        <a:schemeClr val="dk1"/>
                      </a:fontRef>
                    </p:style>
                    <p:txBody>
                      <a:bodyPr rot="0" vert="horz" wrap="square" lIns="68580" tIns="34290" rIns="68580" bIns="34290" anchor="ctr" anchorCtr="0" upright="1">
                        <a:noAutofit/>
                      </a:bodyPr>
                      <a:lstStyle/>
                      <a:p>
                        <a:pPr algn="ctr"/>
                        <a:r>
                          <a:rPr lang="ru-RU" sz="750" dirty="0">
                            <a:latin typeface="Arial" panose="020B0604020202020204" pitchFamily="34" charset="0"/>
                            <a:ea typeface="Calibri" charset="0"/>
                            <a:cs typeface="Arial" panose="020B0604020202020204" pitchFamily="34" charset="0"/>
                          </a:rPr>
                          <a:t>в образовательной сфере школы</a:t>
                        </a:r>
                      </a:p>
                    </p:txBody>
                  </p:sp>
                  <p:cxnSp>
                    <p:nvCxnSpPr>
                      <p:cNvPr id="271" name="AutoShape 26"/>
                      <p:cNvCxnSpPr>
                        <a:cxnSpLocks noChangeShapeType="1"/>
                        <a:stCxn id="270" idx="0"/>
                        <a:endCxn id="265" idx="2"/>
                      </p:cNvCxnSpPr>
                      <p:nvPr/>
                    </p:nvCxnSpPr>
                    <p:spPr bwMode="auto">
                      <a:xfrm rot="5400000" flipH="1" flipV="1">
                        <a:off x="3875" y="3937"/>
                        <a:ext cx="656" cy="1389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ln>
                        <a:headEnd/>
                        <a:tailEnd type="triangle" w="med" len="med"/>
                      </a:ln>
                      <a:extLst/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2" name="AutoShape 27"/>
                      <p:cNvCxnSpPr>
                        <a:cxnSpLocks noChangeShapeType="1"/>
                        <a:stCxn id="270" idx="0"/>
                        <a:endCxn id="266" idx="2"/>
                      </p:cNvCxnSpPr>
                      <p:nvPr/>
                    </p:nvCxnSpPr>
                    <p:spPr bwMode="auto">
                      <a:xfrm rot="16200000" flipV="1">
                        <a:off x="2527" y="3978"/>
                        <a:ext cx="656" cy="1307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ln>
                        <a:headEnd/>
                        <a:tailEnd type="triangle" w="med" len="med"/>
                      </a:ln>
                      <a:extLst/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64" name="Group 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00" y="1943"/>
                      <a:ext cx="6760" cy="2360"/>
                      <a:chOff x="1000" y="1943"/>
                      <a:chExt cx="6760" cy="2360"/>
                    </a:xfrm>
                  </p:grpSpPr>
                  <p:sp>
                    <p:nvSpPr>
                      <p:cNvPr id="265" name="Rectangle 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04" y="3200"/>
                        <a:ext cx="2386" cy="1103"/>
                      </a:xfrm>
                      <a:prstGeom prst="rect">
                        <a:avLst/>
                      </a:prstGeom>
                      <a:ln>
                        <a:headEnd/>
                        <a:tailEnd/>
                      </a:ln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vert="horz" wrap="square" lIns="68580" tIns="34290" rIns="68580" bIns="34290" anchor="ctr" anchorCtr="0" upright="1">
                        <a:noAutofit/>
                      </a:bodyPr>
                      <a:lstStyle/>
                      <a:p>
                        <a:pPr algn="ctr"/>
                        <a:r>
                          <a:rPr lang="ru-RU" sz="750">
                            <a:latin typeface="Arial" panose="020B0604020202020204" pitchFamily="34" charset="0"/>
                            <a:ea typeface="Calibri" charset="0"/>
                            <a:cs typeface="Arial" panose="020B0604020202020204" pitchFamily="34" charset="0"/>
                          </a:rPr>
                          <a:t>во вне урочной деятельности</a:t>
                        </a:r>
                      </a:p>
                    </p:txBody>
                  </p:sp>
                  <p:sp>
                    <p:nvSpPr>
                      <p:cNvPr id="266" name="Rectangl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0" y="3192"/>
                        <a:ext cx="2403" cy="1111"/>
                      </a:xfrm>
                      <a:prstGeom prst="rect">
                        <a:avLst/>
                      </a:prstGeom>
                      <a:ln>
                        <a:headEnd/>
                        <a:tailEnd/>
                      </a:ln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vert="horz" wrap="square" lIns="68580" tIns="34290" rIns="68580" bIns="34290" anchor="ctr" anchorCtr="0" upright="1">
                        <a:noAutofit/>
                      </a:bodyPr>
                      <a:lstStyle/>
                      <a:p>
                        <a:pPr algn="ctr"/>
                        <a:r>
                          <a:rPr lang="ru-RU" sz="750">
                            <a:latin typeface="Arial" panose="020B0604020202020204" pitchFamily="34" charset="0"/>
                            <a:ea typeface="Calibri" charset="0"/>
                            <a:cs typeface="Arial" panose="020B0604020202020204" pitchFamily="34" charset="0"/>
                          </a:rPr>
                          <a:t>в предметном обучении</a:t>
                        </a:r>
                      </a:p>
                    </p:txBody>
                  </p:sp>
                  <p:cxnSp>
                    <p:nvCxnSpPr>
                      <p:cNvPr id="269" name="AutoShape 33"/>
                      <p:cNvCxnSpPr>
                        <a:cxnSpLocks noChangeShapeType="1"/>
                        <a:stCxn id="266" idx="0"/>
                        <a:endCxn id="243" idx="2"/>
                      </p:cNvCxnSpPr>
                      <p:nvPr/>
                    </p:nvCxnSpPr>
                    <p:spPr bwMode="auto">
                      <a:xfrm rot="5400000" flipH="1" flipV="1">
                        <a:off x="4356" y="-212"/>
                        <a:ext cx="1250" cy="5559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ln>
                        <a:headEnd/>
                        <a:tailEnd type="triangle" w="med" len="med"/>
                      </a:ln>
                      <a:extLst/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4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7760" y="1942"/>
                    <a:ext cx="9067" cy="3917"/>
                    <a:chOff x="7760" y="1942"/>
                    <a:chExt cx="9067" cy="3917"/>
                  </a:xfrm>
                </p:grpSpPr>
                <p:grpSp>
                  <p:nvGrpSpPr>
                    <p:cNvPr id="244" name="Group 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332" y="4304"/>
                      <a:ext cx="5182" cy="1555"/>
                      <a:chOff x="10332" y="4304"/>
                      <a:chExt cx="5182" cy="1555"/>
                    </a:xfrm>
                  </p:grpSpPr>
                  <p:sp>
                    <p:nvSpPr>
                      <p:cNvPr id="259" name="Rectangle 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948" y="4960"/>
                        <a:ext cx="3419" cy="899"/>
                      </a:xfrm>
                      <a:prstGeom prst="rect">
                        <a:avLst/>
                      </a:prstGeom>
                      <a:ln>
                        <a:headEnd/>
                        <a:tailEnd/>
                      </a:ln>
                    </p:spPr>
                    <p:style>
                      <a:lnRef idx="2">
                        <a:schemeClr val="accent2"/>
                      </a:lnRef>
                      <a:fillRef idx="1">
                        <a:schemeClr val="lt1"/>
                      </a:fillRef>
                      <a:effectRef idx="0">
                        <a:schemeClr val="accent2"/>
                      </a:effectRef>
                      <a:fontRef idx="minor">
                        <a:schemeClr val="dk1"/>
                      </a:fontRef>
                    </p:style>
                    <p:txBody>
                      <a:bodyPr rot="0" vert="horz" wrap="square" lIns="68580" tIns="34290" rIns="68580" bIns="34290" anchor="ctr" anchorCtr="0" upright="1">
                        <a:noAutofit/>
                      </a:bodyPr>
                      <a:lstStyle/>
                      <a:p>
                        <a:pPr algn="ctr"/>
                        <a:r>
                          <a:rPr lang="ru-RU" sz="750" dirty="0">
                            <a:latin typeface="Arial" panose="020B0604020202020204" pitchFamily="34" charset="0"/>
                            <a:ea typeface="Calibri" charset="0"/>
                            <a:cs typeface="Arial" panose="020B0604020202020204" pitchFamily="34" charset="0"/>
                          </a:rPr>
                          <a:t>во внешкольной образовательной среде</a:t>
                        </a:r>
                      </a:p>
                    </p:txBody>
                  </p:sp>
                  <p:cxnSp>
                    <p:nvCxnSpPr>
                      <p:cNvPr id="260" name="AutoShape 37"/>
                      <p:cNvCxnSpPr>
                        <a:cxnSpLocks noChangeShapeType="1"/>
                        <a:stCxn id="259" idx="0"/>
                        <a:endCxn id="256" idx="2"/>
                      </p:cNvCxnSpPr>
                      <p:nvPr/>
                    </p:nvCxnSpPr>
                    <p:spPr bwMode="auto">
                      <a:xfrm rot="16200000" flipV="1">
                        <a:off x="11167" y="3469"/>
                        <a:ext cx="656" cy="2325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ln>
                        <a:headEnd/>
                        <a:tailEnd type="triangle" w="med" len="med"/>
                      </a:ln>
                      <a:extLst/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1" name="AutoShape 38"/>
                      <p:cNvCxnSpPr>
                        <a:cxnSpLocks noChangeShapeType="1"/>
                        <a:stCxn id="259" idx="0"/>
                        <a:endCxn id="257" idx="2"/>
                      </p:cNvCxnSpPr>
                      <p:nvPr/>
                    </p:nvCxnSpPr>
                    <p:spPr bwMode="auto">
                      <a:xfrm rot="5400000" flipH="1" flipV="1">
                        <a:off x="12374" y="4588"/>
                        <a:ext cx="656" cy="89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ln>
                        <a:headEnd/>
                        <a:tailEnd type="triangle" w="med" len="med"/>
                      </a:ln>
                      <a:extLst/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2" name="AutoShape 39"/>
                      <p:cNvCxnSpPr>
                        <a:cxnSpLocks noChangeShapeType="1"/>
                        <a:stCxn id="259" idx="0"/>
                        <a:endCxn id="258" idx="2"/>
                      </p:cNvCxnSpPr>
                      <p:nvPr/>
                    </p:nvCxnSpPr>
                    <p:spPr bwMode="auto">
                      <a:xfrm rot="5400000" flipH="1" flipV="1">
                        <a:off x="13758" y="3204"/>
                        <a:ext cx="656" cy="2856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ln>
                        <a:headEnd/>
                        <a:tailEnd type="triangle" w="med" len="med"/>
                      </a:ln>
                      <a:extLst/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45" name="Group 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760" y="1942"/>
                      <a:ext cx="9067" cy="2362"/>
                      <a:chOff x="7760" y="1942"/>
                      <a:chExt cx="9067" cy="2362"/>
                    </a:xfrm>
                  </p:grpSpPr>
                  <p:grpSp>
                    <p:nvGrpSpPr>
                      <p:cNvPr id="246" name="Group 4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374" y="3200"/>
                        <a:ext cx="7453" cy="1104"/>
                        <a:chOff x="9374" y="3200"/>
                        <a:chExt cx="7453" cy="1104"/>
                      </a:xfrm>
                    </p:grpSpPr>
                    <p:sp>
                      <p:nvSpPr>
                        <p:cNvPr id="256" name="Rectangle 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74" y="3200"/>
                          <a:ext cx="1916" cy="1104"/>
                        </a:xfrm>
                        <a:prstGeom prst="rect">
                          <a:avLst/>
                        </a:prstGeom>
                        <a:ln>
                          <a:headEnd/>
                          <a:tailEnd/>
                        </a:ln>
                      </p:spPr>
                      <p:style>
                        <a:lnRef idx="2">
                          <a:schemeClr val="accent1"/>
                        </a:lnRef>
                        <a:fillRef idx="1">
                          <a:schemeClr val="l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ot="0" vert="horz" wrap="square" lIns="68580" tIns="34290" rIns="68580" bIns="34290" anchor="ctr" anchorCtr="0" upright="1">
                          <a:noAutofit/>
                        </a:bodyPr>
                        <a:lstStyle/>
                        <a:p>
                          <a:pPr algn="ctr"/>
                          <a:r>
                            <a:rPr lang="ru-RU" sz="75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Calibri" charset="0"/>
                              <a:cs typeface="Arial" panose="020B0604020202020204" pitchFamily="34" charset="0"/>
                            </a:rPr>
                            <a:t>в системе олимпиад, конкурсов</a:t>
                          </a:r>
                        </a:p>
                      </p:txBody>
                    </p:sp>
                    <p:sp>
                      <p:nvSpPr>
                        <p:cNvPr id="257" name="Rectangle 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431" y="3200"/>
                          <a:ext cx="2631" cy="1104"/>
                        </a:xfrm>
                        <a:prstGeom prst="rect">
                          <a:avLst/>
                        </a:prstGeom>
                        <a:ln>
                          <a:headEnd/>
                          <a:tailEnd/>
                        </a:ln>
                      </p:spPr>
                      <p:style>
                        <a:lnRef idx="2">
                          <a:schemeClr val="accent1"/>
                        </a:lnRef>
                        <a:fillRef idx="1">
                          <a:schemeClr val="l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ot="0" vert="horz" wrap="square" lIns="68580" tIns="34290" rIns="68580" bIns="34290" anchor="ctr" anchorCtr="0" upright="1">
                          <a:noAutofit/>
                        </a:bodyPr>
                        <a:lstStyle/>
                        <a:p>
                          <a:pPr algn="ctr"/>
                          <a:r>
                            <a:rPr lang="ru-RU" sz="750" dirty="0">
                              <a:latin typeface="Arial" panose="020B0604020202020204" pitchFamily="34" charset="0"/>
                              <a:ea typeface="Calibri" charset="0"/>
                              <a:cs typeface="Arial" panose="020B0604020202020204" pitchFamily="34" charset="0"/>
                            </a:rPr>
                            <a:t>в системе исследовательской деятельности</a:t>
                          </a:r>
                        </a:p>
                      </p:txBody>
                    </p:sp>
                    <p:sp>
                      <p:nvSpPr>
                        <p:cNvPr id="258" name="Rectangle 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201" y="3200"/>
                          <a:ext cx="2626" cy="1104"/>
                        </a:xfrm>
                        <a:prstGeom prst="rect">
                          <a:avLst/>
                        </a:prstGeom>
                        <a:ln>
                          <a:headEnd/>
                          <a:tailEnd/>
                        </a:ln>
                      </p:spPr>
                      <p:style>
                        <a:lnRef idx="2">
                          <a:schemeClr val="accent1"/>
                        </a:lnRef>
                        <a:fillRef idx="1">
                          <a:schemeClr val="lt1"/>
                        </a:fillRef>
                        <a:effectRef idx="0">
                          <a:schemeClr val="accent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ot="0" vert="horz" wrap="square" lIns="68580" tIns="34290" rIns="68580" bIns="34290" anchor="ctr" anchorCtr="0" upright="1">
                          <a:noAutofit/>
                        </a:bodyPr>
                        <a:lstStyle/>
                        <a:p>
                          <a:pPr algn="ctr"/>
                          <a:r>
                            <a:rPr lang="ru-RU" sz="750">
                              <a:latin typeface="Arial" panose="020B0604020202020204" pitchFamily="34" charset="0"/>
                              <a:ea typeface="Calibri" charset="0"/>
                              <a:cs typeface="Arial" panose="020B0604020202020204" pitchFamily="34" charset="0"/>
                            </a:rPr>
                            <a:t>в системе дополнительного образования</a:t>
                          </a:r>
                        </a:p>
                      </p:txBody>
                    </p:sp>
                  </p:grpSp>
                  <p:cxnSp>
                    <p:nvCxnSpPr>
                      <p:cNvPr id="254" name="AutoShape 46"/>
                      <p:cNvCxnSpPr>
                        <a:cxnSpLocks noChangeShapeType="1"/>
                        <a:stCxn id="256" idx="0"/>
                        <a:endCxn id="243" idx="2"/>
                      </p:cNvCxnSpPr>
                      <p:nvPr/>
                    </p:nvCxnSpPr>
                    <p:spPr bwMode="auto">
                      <a:xfrm rot="16200000" flipV="1">
                        <a:off x="8417" y="1285"/>
                        <a:ext cx="1258" cy="2572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ln>
                        <a:headEnd/>
                        <a:tailEnd type="triangle" w="med" len="med"/>
                      </a:ln>
                      <a:extLst/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2" name="AutoShape 49"/>
                      <p:cNvCxnSpPr>
                        <a:cxnSpLocks noChangeShapeType="1"/>
                        <a:stCxn id="257" idx="0"/>
                        <a:endCxn id="243" idx="2"/>
                      </p:cNvCxnSpPr>
                      <p:nvPr/>
                    </p:nvCxnSpPr>
                    <p:spPr bwMode="auto">
                      <a:xfrm rot="16200000" flipV="1">
                        <a:off x="9624" y="78"/>
                        <a:ext cx="1258" cy="4986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ln>
                        <a:headEnd/>
                        <a:tailEnd type="triangle" w="med" len="med"/>
                      </a:ln>
                      <a:extLst/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0" name="AutoShape 52"/>
                      <p:cNvCxnSpPr>
                        <a:cxnSpLocks noChangeShapeType="1"/>
                        <a:stCxn id="258" idx="0"/>
                        <a:endCxn id="243" idx="2"/>
                      </p:cNvCxnSpPr>
                      <p:nvPr/>
                    </p:nvCxnSpPr>
                    <p:spPr bwMode="auto">
                      <a:xfrm rot="16200000" flipV="1">
                        <a:off x="11008" y="-1306"/>
                        <a:ext cx="1258" cy="7754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ln>
                        <a:headEnd/>
                        <a:tailEnd type="triangle" w="med" len="med"/>
                      </a:ln>
                      <a:extLst/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43" name="AutoShape 8"/>
                  <p:cNvSpPr>
                    <a:spLocks noChangeArrowheads="1"/>
                  </p:cNvSpPr>
                  <p:nvPr/>
                </p:nvSpPr>
                <p:spPr bwMode="auto">
                  <a:xfrm>
                    <a:off x="6356" y="1126"/>
                    <a:ext cx="2808" cy="816"/>
                  </a:xfrm>
                  <a:prstGeom prst="flowChartTerminator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ot="0" vert="horz" wrap="square" lIns="68580" tIns="34290" rIns="68580" bIns="34290" anchor="ctr" anchorCtr="0" upright="1">
                    <a:noAutofit/>
                  </a:bodyPr>
                  <a:lstStyle/>
                  <a:p>
                    <a:pPr algn="ctr"/>
                    <a:r>
                      <a:rPr lang="ru-RU" sz="750" dirty="0"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rPr>
                      <a:t>Одаренный школьник</a:t>
                    </a:r>
                  </a:p>
                </p:txBody>
              </p:sp>
            </p:grpSp>
            <p:cxnSp>
              <p:nvCxnSpPr>
                <p:cNvPr id="237" name="AutoShape 54"/>
                <p:cNvCxnSpPr>
                  <a:cxnSpLocks noChangeShapeType="1"/>
                  <a:stCxn id="273" idx="3"/>
                  <a:endCxn id="259" idx="1"/>
                </p:cNvCxnSpPr>
                <p:nvPr/>
              </p:nvCxnSpPr>
              <p:spPr bwMode="auto">
                <a:xfrm flipV="1">
                  <a:off x="9746" y="5410"/>
                  <a:ext cx="1202" cy="0"/>
                </a:xfrm>
                <a:prstGeom prst="straightConnector1">
                  <a:avLst/>
                </a:prstGeom>
                <a:ln>
                  <a:headEnd/>
                  <a:tailEnd type="triangle" w="med" len="med"/>
                </a:ln>
                <a:ex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3" name="AutoShape 8"/>
            <p:cNvSpPr>
              <a:spLocks noChangeArrowheads="1"/>
            </p:cNvSpPr>
            <p:nvPr/>
          </p:nvSpPr>
          <p:spPr bwMode="auto">
            <a:xfrm>
              <a:off x="2650130" y="4169868"/>
              <a:ext cx="1274528" cy="370384"/>
            </a:xfrm>
            <a:prstGeom prst="flowChartTerminator">
              <a:avLst/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vert="horz" wrap="square" lIns="68580" tIns="34290" rIns="68580" bIns="34290" anchor="ctr" anchorCtr="0" upright="1">
              <a:noAutofit/>
            </a:bodyPr>
            <a:lstStyle/>
            <a:p>
              <a:pPr algn="ctr"/>
              <a:r>
                <a:rPr lang="ru-RU" sz="750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Обучающийся</a:t>
              </a:r>
            </a:p>
          </p:txBody>
        </p:sp>
      </p:grpSp>
      <p:cxnSp>
        <p:nvCxnSpPr>
          <p:cNvPr id="2255" name="Прямая со стрелкой 2254"/>
          <p:cNvCxnSpPr>
            <a:stCxn id="273" idx="1"/>
            <a:endCxn id="270" idx="3"/>
          </p:cNvCxnSpPr>
          <p:nvPr/>
        </p:nvCxnSpPr>
        <p:spPr>
          <a:xfrm flipH="1" flipV="1">
            <a:off x="3209596" y="2846849"/>
            <a:ext cx="233987" cy="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10" name="Прямая со стрелкой 2809"/>
          <p:cNvCxnSpPr>
            <a:stCxn id="278" idx="0"/>
            <a:endCxn id="273" idx="2"/>
          </p:cNvCxnSpPr>
          <p:nvPr/>
        </p:nvCxnSpPr>
        <p:spPr>
          <a:xfrm flipV="1">
            <a:off x="4157403" y="3008953"/>
            <a:ext cx="0" cy="135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12" name="Прямая со стрелкой 2811"/>
          <p:cNvCxnSpPr>
            <a:stCxn id="233" idx="0"/>
            <a:endCxn id="277" idx="2"/>
          </p:cNvCxnSpPr>
          <p:nvPr/>
        </p:nvCxnSpPr>
        <p:spPr>
          <a:xfrm flipV="1">
            <a:off x="4157403" y="3704817"/>
            <a:ext cx="1" cy="135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14" name="Прямая со стрелкой 2813"/>
          <p:cNvCxnSpPr>
            <a:stCxn id="277" idx="0"/>
            <a:endCxn id="278" idx="2"/>
          </p:cNvCxnSpPr>
          <p:nvPr/>
        </p:nvCxnSpPr>
        <p:spPr>
          <a:xfrm flipV="1">
            <a:off x="4157403" y="3366590"/>
            <a:ext cx="0" cy="135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5983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Система психолого-педагогического сопровождения одаренных школьников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 олимпиадном движении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883044" y="1200388"/>
            <a:ext cx="5598542" cy="2860729"/>
            <a:chOff x="1616626" y="1254528"/>
            <a:chExt cx="7464723" cy="3814305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1616627" y="4269171"/>
              <a:ext cx="714960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1" name="Надпись 363"/>
            <p:cNvSpPr txBox="1"/>
            <p:nvPr/>
          </p:nvSpPr>
          <p:spPr>
            <a:xfrm>
              <a:off x="4746969" y="4367644"/>
              <a:ext cx="2880000" cy="24622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ru-RU" sz="1200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Муниципальный уровень</a:t>
              </a: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8704938" y="1749206"/>
              <a:ext cx="376411" cy="3285503"/>
              <a:chOff x="91470" y="330151"/>
              <a:chExt cx="376555" cy="3285503"/>
            </a:xfrm>
          </p:grpSpPr>
          <p:cxnSp>
            <p:nvCxnSpPr>
              <p:cNvPr id="23" name="Прямая со стрелкой 22"/>
              <p:cNvCxnSpPr/>
              <p:nvPr/>
            </p:nvCxnSpPr>
            <p:spPr>
              <a:xfrm flipV="1">
                <a:off x="386862" y="330151"/>
                <a:ext cx="0" cy="32855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Надпись 366"/>
              <p:cNvSpPr txBox="1"/>
              <p:nvPr/>
            </p:nvSpPr>
            <p:spPr>
              <a:xfrm rot="10800000">
                <a:off x="91470" y="334108"/>
                <a:ext cx="376555" cy="32004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eaVert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ru-RU" sz="9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Уровни олимпиад</a:t>
                </a:r>
                <a:endParaRPr lang="ru-RU" sz="900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616626" y="3212300"/>
              <a:ext cx="7149600" cy="1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7" name="Надпись 369"/>
            <p:cNvSpPr txBox="1"/>
            <p:nvPr/>
          </p:nvSpPr>
          <p:spPr>
            <a:xfrm>
              <a:off x="4746969" y="3303177"/>
              <a:ext cx="2880000" cy="24622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ru-RU" sz="1200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Региональный уровень</a:t>
              </a:r>
            </a:p>
          </p:txBody>
        </p:sp>
        <p:sp>
          <p:nvSpPr>
            <p:cNvPr id="28" name="Надпись 373"/>
            <p:cNvSpPr txBox="1"/>
            <p:nvPr/>
          </p:nvSpPr>
          <p:spPr>
            <a:xfrm>
              <a:off x="4746969" y="1254528"/>
              <a:ext cx="2880000" cy="24622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ru-RU" sz="1200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Международный уровень</a:t>
              </a:r>
            </a:p>
          </p:txBody>
        </p:sp>
        <p:sp>
          <p:nvSpPr>
            <p:cNvPr id="30" name="Надпись 372"/>
            <p:cNvSpPr txBox="1"/>
            <p:nvPr/>
          </p:nvSpPr>
          <p:spPr>
            <a:xfrm>
              <a:off x="4746969" y="2278952"/>
              <a:ext cx="2880000" cy="24622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ru-RU" sz="1200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Федеральный уровень</a:t>
              </a:r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616627" y="2192286"/>
              <a:ext cx="7148655" cy="1439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3" name="Стрелка вправо 42"/>
            <p:cNvSpPr/>
            <p:nvPr/>
          </p:nvSpPr>
          <p:spPr>
            <a:xfrm rot="16200000">
              <a:off x="5996469" y="3987973"/>
              <a:ext cx="381000" cy="342900"/>
            </a:xfrm>
            <a:prstGeom prst="righ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Стрелка вправо 43"/>
            <p:cNvSpPr/>
            <p:nvPr/>
          </p:nvSpPr>
          <p:spPr>
            <a:xfrm rot="16200000">
              <a:off x="5996469" y="2922581"/>
              <a:ext cx="381000" cy="342900"/>
            </a:xfrm>
            <a:prstGeom prst="righ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Стрелка вправо 44"/>
            <p:cNvSpPr/>
            <p:nvPr/>
          </p:nvSpPr>
          <p:spPr>
            <a:xfrm rot="16200000">
              <a:off x="5996469" y="1902934"/>
              <a:ext cx="381000" cy="342900"/>
            </a:xfrm>
            <a:prstGeom prst="righ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Стрелка вправо 45"/>
            <p:cNvSpPr/>
            <p:nvPr/>
          </p:nvSpPr>
          <p:spPr>
            <a:xfrm>
              <a:off x="3968661" y="4383033"/>
              <a:ext cx="457200" cy="228600"/>
            </a:xfrm>
            <a:prstGeom prst="righ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Надпись 402"/>
            <p:cNvSpPr txBox="1"/>
            <p:nvPr/>
          </p:nvSpPr>
          <p:spPr>
            <a:xfrm>
              <a:off x="1616627" y="4383033"/>
              <a:ext cx="2105286" cy="6858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900" b="1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Учитель в школе</a:t>
              </a:r>
              <a:endParaRPr lang="ru-RU" sz="9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endParaRPr>
            </a:p>
            <a:p>
              <a:r>
                <a:rPr lang="ru-RU" sz="900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Очные, групповые или индивидуальные занятия</a:t>
              </a:r>
            </a:p>
          </p:txBody>
        </p:sp>
        <p:sp>
          <p:nvSpPr>
            <p:cNvPr id="48" name="Стрелка вправо 47"/>
            <p:cNvSpPr/>
            <p:nvPr/>
          </p:nvSpPr>
          <p:spPr>
            <a:xfrm>
              <a:off x="3968661" y="3318566"/>
              <a:ext cx="457200" cy="228600"/>
            </a:xfrm>
            <a:prstGeom prst="righ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Надпись 404"/>
            <p:cNvSpPr txBox="1"/>
            <p:nvPr/>
          </p:nvSpPr>
          <p:spPr>
            <a:xfrm>
              <a:off x="1616626" y="3318566"/>
              <a:ext cx="2105287" cy="8197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900" b="1" dirty="0" err="1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Тьютор</a:t>
              </a:r>
              <a:endParaRPr lang="ru-RU" sz="9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endParaRPr>
            </a:p>
            <a:p>
              <a:r>
                <a:rPr lang="ru-RU" sz="900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Дистанционное обучение по специализированным программам</a:t>
              </a:r>
            </a:p>
          </p:txBody>
        </p:sp>
        <p:sp>
          <p:nvSpPr>
            <p:cNvPr id="50" name="Стрелка вправо 49"/>
            <p:cNvSpPr/>
            <p:nvPr/>
          </p:nvSpPr>
          <p:spPr>
            <a:xfrm>
              <a:off x="3968661" y="2294341"/>
              <a:ext cx="457200" cy="228600"/>
            </a:xfrm>
            <a:prstGeom prst="righ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Надпись 406"/>
            <p:cNvSpPr txBox="1"/>
            <p:nvPr/>
          </p:nvSpPr>
          <p:spPr>
            <a:xfrm>
              <a:off x="1616627" y="2294341"/>
              <a:ext cx="2105287" cy="8197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900" b="1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Педагог, психолог</a:t>
              </a:r>
              <a:endParaRPr lang="ru-RU" sz="900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endParaRPr>
            </a:p>
            <a:p>
              <a:r>
                <a:rPr lang="ru-RU" sz="900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Индивидуальная обучение, высококвалифицированными специалистами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42567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859782"/>
            <a:ext cx="8229600" cy="1357659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Цель </a:t>
            </a: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– обеспечение </a:t>
            </a:r>
            <a:r>
              <a:rPr lang="ru-RU" sz="2000" b="1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глобальной </a:t>
            </a: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конкурентоспособности российского образования</a:t>
            </a:r>
            <a:r>
              <a:rPr lang="ru-RU" sz="2000" b="1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вхождение Российской Федерации </a:t>
            </a:r>
            <a:br>
              <a:rPr lang="ru-RU" sz="20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в </a:t>
            </a:r>
            <a:r>
              <a:rPr lang="ru-RU" sz="2000" b="1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число 10 ведущих стран мира </a:t>
            </a: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по </a:t>
            </a:r>
            <a:r>
              <a:rPr lang="ru-RU" sz="2000" b="1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качеству образования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23" t="50789" r="35959" b="23115"/>
          <a:stretch/>
        </p:blipFill>
        <p:spPr bwMode="auto">
          <a:xfrm>
            <a:off x="323528" y="555526"/>
            <a:ext cx="47752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3025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Aft>
                <a:spcPts val="750"/>
              </a:spcAf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модуля</a:t>
            </a:r>
          </a:p>
          <a:p>
            <a:pPr marL="432000" indent="-216000">
              <a:spcAft>
                <a:spcPts val="75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Феноменология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одаренности. Особенности развития одаренных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Контроль: тестирование</a:t>
            </a:r>
          </a:p>
          <a:p>
            <a:pPr marL="432000" indent="-216000">
              <a:spcAft>
                <a:spcPts val="75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Выявление и диагностика одаренных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школьников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Контроль: Практические задания</a:t>
            </a:r>
          </a:p>
          <a:p>
            <a:pPr marL="432000" indent="-216000">
              <a:spcAft>
                <a:spcPts val="75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Психолого-педагогическое сопровождение одаренных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детей.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Контроль: Практические задания</a:t>
            </a:r>
          </a:p>
          <a:p>
            <a:pPr marL="432000" indent="-216000">
              <a:spcAft>
                <a:spcPts val="75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Педагогические технологии в работе с одаренными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детьми.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Контроль: тестирование</a:t>
            </a:r>
            <a:b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Итоговое тестирование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7000" y="331836"/>
            <a:ext cx="7821900" cy="341632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Курсы повышения квалификации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38900" y="865420"/>
            <a:ext cx="1235043" cy="9002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4500" b="1" dirty="0">
                <a:solidFill>
                  <a:schemeClr val="accent2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4</a:t>
            </a:r>
            <a:r>
              <a:rPr lang="en-US" sz="4500" b="1" dirty="0">
                <a:solidFill>
                  <a:schemeClr val="accent2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6</a:t>
            </a:r>
          </a:p>
          <a:p>
            <a:r>
              <a:rPr lang="ru-RU" sz="135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Учителей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01233" y="865420"/>
            <a:ext cx="1235043" cy="9002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4500" b="1" dirty="0">
                <a:solidFill>
                  <a:schemeClr val="accent2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72</a:t>
            </a:r>
            <a:endParaRPr lang="en-US" sz="4500" b="1" dirty="0">
              <a:solidFill>
                <a:schemeClr val="accent2"/>
              </a:solidFill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  <a:p>
            <a:r>
              <a:rPr lang="ru-RU" sz="135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Часа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38900" y="2031050"/>
            <a:ext cx="2981585" cy="6232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270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09.04 – 25.05.2018</a:t>
            </a:r>
            <a:br>
              <a:rPr lang="ru-RU" sz="270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</a:br>
            <a:r>
              <a:rPr lang="ru-RU" sz="1350" dirty="0"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Дистанционный формат</a:t>
            </a:r>
          </a:p>
        </p:txBody>
      </p:sp>
    </p:spTree>
    <p:extLst>
      <p:ext uri="{BB962C8B-B14F-4D97-AF65-F5344CB8AC3E}">
        <p14:creationId xmlns:p14="http://schemas.microsoft.com/office/powerpoint/2010/main" xmlns="" val="331996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Объект 2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87598794"/>
              </p:ext>
            </p:extLst>
          </p:nvPr>
        </p:nvGraphicFramePr>
        <p:xfrm>
          <a:off x="296863" y="998538"/>
          <a:ext cx="7822406" cy="2621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5822"/>
                <a:gridCol w="1866025"/>
                <a:gridCol w="1674456"/>
                <a:gridCol w="1996103"/>
              </a:tblGrid>
              <a:tr h="685800"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3" marR="68113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Олимпиада </a:t>
                      </a:r>
                    </a:p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(первичный срез)</a:t>
                      </a:r>
                    </a:p>
                    <a:p>
                      <a:endParaRPr lang="ru-RU" sz="1400" b="0" dirty="0">
                        <a:ln>
                          <a:solidFill>
                            <a:sysClr val="windowText" lastClr="000000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3" marR="68113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Дистанционные </a:t>
                      </a:r>
                    </a:p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школы</a:t>
                      </a:r>
                    </a:p>
                    <a:p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3" marR="68113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Олимпиада </a:t>
                      </a:r>
                    </a:p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(контрольный срез)</a:t>
                      </a:r>
                    </a:p>
                    <a:p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3" marR="68113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Школьный этап</a:t>
                      </a:r>
                    </a:p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5-11 классы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 charset="0"/>
                        <a:cs typeface="Arial" panose="020B0604020202020204" pitchFamily="34" charset="0"/>
                      </a:endParaRPr>
                    </a:p>
                    <a:p>
                      <a:endParaRPr lang="ru-RU" sz="14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 charset="0"/>
                        <a:cs typeface="Arial" panose="020B0604020202020204" pitchFamily="34" charset="0"/>
                      </a:endParaRPr>
                    </a:p>
                  </a:txBody>
                  <a:tcPr marL="68113" marR="68113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19.03 – 23.03.18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3" marR="68113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26.03 – 30.03.18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3" marR="68113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02.04 – 08.04.18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3" marR="68113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Муниципальный этап</a:t>
                      </a:r>
                    </a:p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7-11 классы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 charset="0"/>
                        <a:cs typeface="Arial" panose="020B0604020202020204" pitchFamily="34" charset="0"/>
                      </a:endParaRPr>
                    </a:p>
                    <a:p>
                      <a:endParaRPr lang="ru-RU" sz="14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 charset="0"/>
                        <a:cs typeface="Arial" panose="020B0604020202020204" pitchFamily="34" charset="0"/>
                      </a:endParaRPr>
                    </a:p>
                  </a:txBody>
                  <a:tcPr marL="68113" marR="68113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09.04 – 13.04.18</a:t>
                      </a:r>
                    </a:p>
                  </a:txBody>
                  <a:tcPr marL="68113" marR="68113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16.04 – 22.04.18</a:t>
                      </a:r>
                    </a:p>
                  </a:txBody>
                  <a:tcPr marL="68113" marR="68113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23.04 – 26.04.18</a:t>
                      </a:r>
                    </a:p>
                  </a:txBody>
                  <a:tcPr marL="68113" marR="68113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006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Региональный этап</a:t>
                      </a:r>
                    </a:p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9-11 классы</a:t>
                      </a:r>
                    </a:p>
                  </a:txBody>
                  <a:tcPr marL="68113" marR="68113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30.04 – 04.05.18</a:t>
                      </a:r>
                    </a:p>
                  </a:txBody>
                  <a:tcPr marL="68113" marR="68113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10.05 – 20.05.18</a:t>
                      </a:r>
                    </a:p>
                  </a:txBody>
                  <a:tcPr marL="68113" marR="68113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charset="0"/>
                          <a:cs typeface="Arial" panose="020B0604020202020204" pitchFamily="34" charset="0"/>
                        </a:rPr>
                        <a:t>21.05 – 25.05.18</a:t>
                      </a:r>
                    </a:p>
                  </a:txBody>
                  <a:tcPr marL="68113" marR="68113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Дистанционные олимпиады и школы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34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Интернет-портал «Одаренные дети Республики Башкортостан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24216" y="994418"/>
            <a:ext cx="7095569" cy="3502073"/>
            <a:chOff x="1365621" y="1325891"/>
            <a:chExt cx="9460759" cy="466943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220"/>
            <a:stretch/>
          </p:blipFill>
          <p:spPr>
            <a:xfrm>
              <a:off x="7220926" y="1325891"/>
              <a:ext cx="3605454" cy="2229162"/>
            </a:xfrm>
            <a:prstGeom prst="rect">
              <a:avLst/>
            </a:prstGeom>
            <a:effectLst/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358"/>
            <a:stretch/>
          </p:blipFill>
          <p:spPr>
            <a:xfrm>
              <a:off x="1365621" y="1325891"/>
              <a:ext cx="5855305" cy="3614701"/>
            </a:xfrm>
            <a:prstGeom prst="rect">
              <a:avLst/>
            </a:prstGeom>
            <a:effectLst/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945"/>
            <a:stretch/>
          </p:blipFill>
          <p:spPr>
            <a:xfrm>
              <a:off x="7220926" y="3759401"/>
              <a:ext cx="3605454" cy="2235920"/>
            </a:xfrm>
            <a:prstGeom prst="rect">
              <a:avLst/>
            </a:prstGeom>
            <a:effectLst/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220"/>
            <a:stretch/>
          </p:blipFill>
          <p:spPr>
            <a:xfrm>
              <a:off x="1458302" y="4877361"/>
              <a:ext cx="1660490" cy="1026639"/>
            </a:xfrm>
            <a:prstGeom prst="rect">
              <a:avLst/>
            </a:prstGeom>
            <a:effectLst/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358"/>
            <a:stretch/>
          </p:blipFill>
          <p:spPr>
            <a:xfrm>
              <a:off x="3445085" y="4913884"/>
              <a:ext cx="1663010" cy="1026639"/>
            </a:xfrm>
            <a:prstGeom prst="rect">
              <a:avLst/>
            </a:prstGeom>
            <a:effectLst/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220"/>
            <a:stretch/>
          </p:blipFill>
          <p:spPr>
            <a:xfrm>
              <a:off x="5444739" y="4913885"/>
              <a:ext cx="1666882" cy="1030592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xmlns="" val="29467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1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9523" y="1711412"/>
            <a:ext cx="1145280" cy="140813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Статистика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001" y="850627"/>
            <a:ext cx="855875" cy="8771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4500" b="1" dirty="0">
                <a:latin typeface="Montserrat" charset="0"/>
                <a:ea typeface="Montserrat" charset="0"/>
                <a:cs typeface="Montserrat" charset="0"/>
              </a:rPr>
              <a:t>64</a:t>
            </a:r>
            <a:endParaRPr lang="en-US" sz="4500" b="1" dirty="0">
              <a:latin typeface="Montserrat" charset="0"/>
              <a:ea typeface="Montserrat" charset="0"/>
              <a:cs typeface="Montserrat" charset="0"/>
            </a:endParaRPr>
          </a:p>
          <a:p>
            <a:r>
              <a:rPr lang="ru-RU" sz="1200" dirty="0">
                <a:latin typeface="Montserrat" charset="0"/>
                <a:ea typeface="Montserrat" charset="0"/>
                <a:cs typeface="Montserrat" charset="0"/>
              </a:rPr>
              <a:t>Олимпиады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30709" y="1887762"/>
            <a:ext cx="1530675" cy="8771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500" b="1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20</a:t>
            </a:r>
          </a:p>
          <a:p>
            <a:r>
              <a:rPr lang="ru-RU" sz="1200" dirty="0">
                <a:latin typeface="Montserrat" charset="0"/>
                <a:ea typeface="Montserrat" charset="0"/>
                <a:cs typeface="Montserrat" charset="0"/>
              </a:rPr>
              <a:t>Дистанционных школ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30709" y="852452"/>
            <a:ext cx="782137" cy="8771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4500" b="1" dirty="0">
                <a:latin typeface="Montserrat" charset="0"/>
                <a:ea typeface="Montserrat" charset="0"/>
                <a:cs typeface="Montserrat" charset="0"/>
              </a:rPr>
              <a:t>14</a:t>
            </a:r>
            <a:endParaRPr lang="en-US" sz="4500" b="1" dirty="0">
              <a:latin typeface="Montserrat" charset="0"/>
              <a:ea typeface="Montserrat" charset="0"/>
              <a:cs typeface="Montserrat" charset="0"/>
            </a:endParaRPr>
          </a:p>
          <a:p>
            <a:r>
              <a:rPr lang="ru-RU" sz="1200" dirty="0" err="1">
                <a:latin typeface="Montserrat" charset="0"/>
                <a:ea typeface="Montserrat" charset="0"/>
                <a:cs typeface="Montserrat" charset="0"/>
              </a:rPr>
              <a:t>Вебинаров</a:t>
            </a:r>
            <a:endParaRPr lang="ru-RU" sz="12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001" y="1887762"/>
            <a:ext cx="1888915" cy="106182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4500" b="1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10</a:t>
            </a:r>
            <a:endParaRPr lang="en-US" sz="4500" b="1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r>
              <a:rPr lang="ru-RU" sz="1200" dirty="0">
                <a:latin typeface="Montserrat" charset="0"/>
                <a:ea typeface="Montserrat" charset="0"/>
                <a:cs typeface="Montserrat" charset="0"/>
              </a:rPr>
              <a:t>Школ</a:t>
            </a:r>
            <a:r>
              <a:rPr lang="en-US" sz="1200" dirty="0"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ru-RU" sz="1200" dirty="0">
                <a:latin typeface="Montserrat" charset="0"/>
                <a:ea typeface="Montserrat" charset="0"/>
                <a:cs typeface="Montserrat" charset="0"/>
              </a:rPr>
              <a:t>из четырех районов</a:t>
            </a:r>
            <a:br>
              <a:rPr lang="ru-RU" sz="1200" dirty="0">
                <a:latin typeface="Montserrat" charset="0"/>
                <a:ea typeface="Montserrat" charset="0"/>
                <a:cs typeface="Montserrat" charset="0"/>
              </a:rPr>
            </a:br>
            <a:r>
              <a:rPr lang="ru-RU" sz="1200" dirty="0">
                <a:latin typeface="Montserrat" charset="0"/>
                <a:ea typeface="Montserrat" charset="0"/>
                <a:cs typeface="Montserrat" charset="0"/>
              </a:rPr>
              <a:t>Республики Башкортостан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001" y="3073113"/>
            <a:ext cx="674415" cy="8771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4500" b="1" dirty="0">
                <a:solidFill>
                  <a:schemeClr val="accent5"/>
                </a:solidFill>
                <a:latin typeface="Montserrat" charset="0"/>
                <a:ea typeface="Montserrat" charset="0"/>
                <a:cs typeface="Montserrat" charset="0"/>
              </a:rPr>
              <a:t>46</a:t>
            </a:r>
            <a:endParaRPr lang="en-US" sz="4500" b="1" dirty="0">
              <a:solidFill>
                <a:schemeClr val="accent5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r>
              <a:rPr lang="ru-RU" sz="1200" dirty="0">
                <a:latin typeface="Montserrat" charset="0"/>
                <a:ea typeface="Montserrat" charset="0"/>
                <a:cs typeface="Montserrat" charset="0"/>
              </a:rPr>
              <a:t>Учителей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30709" y="3073113"/>
            <a:ext cx="1166473" cy="106182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4500" b="1" dirty="0">
                <a:solidFill>
                  <a:schemeClr val="accent5"/>
                </a:solidFill>
                <a:latin typeface="Montserrat" charset="0"/>
                <a:ea typeface="Montserrat" charset="0"/>
                <a:cs typeface="Montserrat" charset="0"/>
              </a:rPr>
              <a:t>12</a:t>
            </a:r>
            <a:endParaRPr lang="en-US" sz="4500" b="1" dirty="0">
              <a:solidFill>
                <a:schemeClr val="accent5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r>
              <a:rPr lang="ru-RU" sz="1200" dirty="0">
                <a:latin typeface="Montserrat" charset="0"/>
                <a:ea typeface="Montserrat" charset="0"/>
                <a:cs typeface="Montserrat" charset="0"/>
              </a:rPr>
              <a:t>Экспертов</a:t>
            </a:r>
            <a:br>
              <a:rPr lang="ru-RU" sz="1200" dirty="0">
                <a:latin typeface="Montserrat" charset="0"/>
                <a:ea typeface="Montserrat" charset="0"/>
                <a:cs typeface="Montserrat" charset="0"/>
              </a:rPr>
            </a:br>
            <a:r>
              <a:rPr lang="ru-RU" sz="1200" dirty="0">
                <a:latin typeface="Montserrat" charset="0"/>
                <a:ea typeface="Montserrat" charset="0"/>
                <a:cs typeface="Montserrat" charset="0"/>
              </a:rPr>
              <a:t>и организаторов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2757" y="850627"/>
            <a:ext cx="2052037" cy="8771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500" b="1" dirty="0">
                <a:solidFill>
                  <a:srgbClr val="FC5D60"/>
                </a:solidFill>
                <a:latin typeface="Montserrat" charset="0"/>
                <a:ea typeface="Montserrat" charset="0"/>
                <a:cs typeface="Montserrat" charset="0"/>
              </a:rPr>
              <a:t>117 333</a:t>
            </a:r>
          </a:p>
          <a:p>
            <a:r>
              <a:rPr lang="ru-RU" sz="1200" dirty="0">
                <a:latin typeface="Montserrat" charset="0"/>
                <a:ea typeface="Montserrat" charset="0"/>
                <a:cs typeface="Montserrat" charset="0"/>
              </a:rPr>
              <a:t>Посещения сайта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8262" y="1887762"/>
            <a:ext cx="1763303" cy="106182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500" b="1" dirty="0">
                <a:solidFill>
                  <a:srgbClr val="FC5D60"/>
                </a:solidFill>
                <a:latin typeface="Montserrat" charset="0"/>
                <a:ea typeface="Montserrat" charset="0"/>
                <a:cs typeface="Montserrat" charset="0"/>
              </a:rPr>
              <a:t>60 900</a:t>
            </a:r>
          </a:p>
          <a:p>
            <a:r>
              <a:rPr lang="ru-RU" sz="1200" dirty="0">
                <a:latin typeface="Montserrat" charset="0"/>
                <a:ea typeface="Montserrat" charset="0"/>
                <a:cs typeface="Montserrat" charset="0"/>
              </a:rPr>
              <a:t>Получено ответов</a:t>
            </a:r>
            <a:br>
              <a:rPr lang="ru-RU" sz="1200" dirty="0">
                <a:latin typeface="Montserrat" charset="0"/>
                <a:ea typeface="Montserrat" charset="0"/>
                <a:cs typeface="Montserrat" charset="0"/>
              </a:rPr>
            </a:br>
            <a:r>
              <a:rPr lang="ru-RU" sz="1200" dirty="0">
                <a:latin typeface="Montserrat" charset="0"/>
                <a:ea typeface="Montserrat" charset="0"/>
                <a:cs typeface="Montserrat" charset="0"/>
              </a:rPr>
              <a:t>и прислано работ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8262" y="3073113"/>
            <a:ext cx="1442703" cy="8771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500" b="1" dirty="0">
                <a:solidFill>
                  <a:srgbClr val="FC5D60"/>
                </a:solidFill>
                <a:latin typeface="Montserrat" charset="0"/>
                <a:ea typeface="Montserrat" charset="0"/>
                <a:cs typeface="Montserrat" charset="0"/>
              </a:rPr>
              <a:t>2</a:t>
            </a:r>
            <a:r>
              <a:rPr lang="ru-RU" sz="4500" b="1" dirty="0">
                <a:solidFill>
                  <a:srgbClr val="FC5D60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  <a:r>
              <a:rPr lang="en-US" sz="4500" b="1" dirty="0">
                <a:solidFill>
                  <a:srgbClr val="FC5D60"/>
                </a:solidFill>
                <a:latin typeface="Montserrat" charset="0"/>
                <a:ea typeface="Montserrat" charset="0"/>
                <a:cs typeface="Montserrat" charset="0"/>
              </a:rPr>
              <a:t>0</a:t>
            </a:r>
            <a:r>
              <a:rPr lang="ru-RU" sz="4500" b="1" dirty="0">
                <a:solidFill>
                  <a:srgbClr val="FC5D60"/>
                </a:solidFill>
                <a:latin typeface="Montserrat" charset="0"/>
                <a:ea typeface="Montserrat" charset="0"/>
                <a:cs typeface="Montserrat" charset="0"/>
              </a:rPr>
              <a:t>10</a:t>
            </a:r>
            <a:endParaRPr lang="en-US" sz="4500" b="1" dirty="0">
              <a:solidFill>
                <a:srgbClr val="FC5D60"/>
              </a:solidFill>
              <a:latin typeface="Montserrat" charset="0"/>
              <a:ea typeface="Montserrat" charset="0"/>
              <a:cs typeface="Montserrat" charset="0"/>
            </a:endParaRPr>
          </a:p>
          <a:p>
            <a:r>
              <a:rPr lang="ru-RU" sz="1200" dirty="0">
                <a:latin typeface="Montserrat" charset="0"/>
                <a:ea typeface="Montserrat" charset="0"/>
                <a:cs typeface="Montserrat" charset="0"/>
              </a:rPr>
              <a:t>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xmlns="" val="268403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53"/>
          <a:stretch/>
        </p:blipFill>
        <p:spPr>
          <a:xfrm>
            <a:off x="139013" y="999000"/>
            <a:ext cx="1980843" cy="1674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823"/>
          <a:stretch/>
        </p:blipFill>
        <p:spPr>
          <a:xfrm>
            <a:off x="7544066" y="999000"/>
            <a:ext cx="1454743" cy="1674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7996" y="999000"/>
            <a:ext cx="2232000" cy="1674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3926" y="999000"/>
            <a:ext cx="2790000" cy="1674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7000" y="331836"/>
            <a:ext cx="7821900" cy="341632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Апробация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0911" y="2799725"/>
            <a:ext cx="2232000" cy="1674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19"/>
          <a:stretch/>
        </p:blipFill>
        <p:spPr>
          <a:xfrm>
            <a:off x="5866980" y="2799725"/>
            <a:ext cx="2229327" cy="1674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4842" y="2799725"/>
            <a:ext cx="2231999" cy="1674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391"/>
          <a:stretch/>
        </p:blipFill>
        <p:spPr>
          <a:xfrm>
            <a:off x="139013" y="2799725"/>
            <a:ext cx="861758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30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Сравнение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результатов олимпиад первичного и контрольного срезов, зависимость результатов от типа задания и этапов олимпиады, рейтинг образовательных организаций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до и после апробации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модели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Мониторинговые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исследования. Эффективность модели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297001" y="1953695"/>
          <a:ext cx="2700000" cy="1938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/>
          </p:nvPr>
        </p:nvGraphicFramePr>
        <p:xfrm>
          <a:off x="3142655" y="1951934"/>
          <a:ext cx="2700000" cy="19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5988308" y="1951934"/>
          <a:ext cx="2700000" cy="19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74486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86000" indent="-216000">
              <a:spcAft>
                <a:spcPts val="75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единой базы данных и цифрового портфолио одаренных детей Республики Башкортостан</a:t>
            </a:r>
          </a:p>
          <a:p>
            <a:pPr marL="486000" indent="-216000">
              <a:spcAft>
                <a:spcPts val="75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Увеличение количества предметов школьной программы, создание учебного контента, внедрение модели в систему образования Республики Башкортостан</a:t>
            </a:r>
          </a:p>
          <a:p>
            <a:pPr marL="486000" indent="-216000">
              <a:spcAft>
                <a:spcPts val="75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Применение проектного метода в профессиональном самоопределении и изучении истории, географии и культуры Республики Башкортостан</a:t>
            </a:r>
          </a:p>
          <a:p>
            <a:pPr marL="486000" indent="-216000">
              <a:spcAft>
                <a:spcPts val="75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Включение в модель отбора и работы с одаренными детьми организаций высшего и профессионального образования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32D85CD-7A41-4508-819F-9247CE39E5F0}" type="datetime1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C191BB4-6824-49FD-934A-B32F9819D0CF}" type="slidenum">
              <a:rPr lang="ru-RU" smtClean="0"/>
              <a:pPr/>
              <a:t>66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86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979712" y="2328846"/>
            <a:ext cx="5472608" cy="530936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953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>
                <a:solidFill>
                  <a:schemeClr val="tx2"/>
                </a:solidFill>
                <a:latin typeface="Arial" charset="0"/>
              </a:rPr>
              <a:t>ФАРВАЗОВ </a:t>
            </a:r>
          </a:p>
          <a:p>
            <a:pPr eaLnBrk="1" hangingPunct="1"/>
            <a:r>
              <a:rPr lang="ru-RU" sz="4000" b="1" dirty="0" err="1">
                <a:solidFill>
                  <a:schemeClr val="tx2"/>
                </a:solidFill>
                <a:latin typeface="Arial" charset="0"/>
              </a:rPr>
              <a:t>Тагир</a:t>
            </a:r>
            <a:r>
              <a:rPr lang="ru-RU" sz="4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  <a:latin typeface="Arial" charset="0"/>
              </a:rPr>
              <a:t>Анисович</a:t>
            </a:r>
            <a:endParaRPr lang="ru-RU" sz="40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1520" y="3867894"/>
            <a:ext cx="8640960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ДИРЕКТОР МОБУ СОШ №1 С.БАКАЛЫ</a:t>
            </a:r>
          </a:p>
        </p:txBody>
      </p:sp>
    </p:spTree>
    <p:extLst>
      <p:ext uri="{BB962C8B-B14F-4D97-AF65-F5344CB8AC3E}">
        <p14:creationId xmlns:p14="http://schemas.microsoft.com/office/powerpoint/2010/main" xmlns="" val="45038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04467"/>
            <a:ext cx="7416824" cy="256748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одаренных школьников и учителей во взаимодействии с благотворительным фондом «Фонд поддержки талантливой молодежи»</a:t>
            </a:r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863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75" y="383308"/>
            <a:ext cx="5247905" cy="748282"/>
          </a:xfrm>
          <a:prstGeom prst="rect">
            <a:avLst/>
          </a:prstGeom>
          <a:solidFill>
            <a:srgbClr val="808080"/>
          </a:solidFill>
        </p:spPr>
        <p:txBody>
          <a:bodyPr vert="horz" wrap="square" lIns="0" tIns="131445" rIns="0" bIns="0" rtlCol="0">
            <a:spAutoFit/>
          </a:bodyPr>
          <a:lstStyle/>
          <a:p>
            <a:pPr marL="121285">
              <a:spcBef>
                <a:spcPts val="1035"/>
              </a:spcBef>
            </a:pPr>
            <a:r>
              <a:rPr sz="2000" spc="60" dirty="0" err="1">
                <a:solidFill>
                  <a:srgbClr val="FEFEFE"/>
                </a:solidFill>
              </a:rPr>
              <a:t>Развитие</a:t>
            </a:r>
            <a:r>
              <a:rPr sz="2000" spc="-43" dirty="0">
                <a:solidFill>
                  <a:srgbClr val="FEFEFE"/>
                </a:solidFill>
              </a:rPr>
              <a:t> </a:t>
            </a:r>
            <a:r>
              <a:rPr lang="ru-RU" sz="2000" b="1" spc="95" dirty="0">
                <a:solidFill>
                  <a:srgbClr val="FEFEFE"/>
                </a:solidFill>
              </a:rPr>
              <a:t>Е</a:t>
            </a:r>
            <a:r>
              <a:rPr sz="2000" b="1" spc="95" dirty="0" err="1" smtClean="0">
                <a:solidFill>
                  <a:srgbClr val="FEFEFE"/>
                </a:solidFill>
              </a:rPr>
              <a:t>диной</a:t>
            </a:r>
            <a:r>
              <a:rPr sz="2000" b="1" spc="-43" dirty="0" smtClean="0">
                <a:solidFill>
                  <a:srgbClr val="FEFEFE"/>
                </a:solidFill>
              </a:rPr>
              <a:t> </a:t>
            </a:r>
            <a:r>
              <a:rPr sz="2000" b="1" spc="53" dirty="0" err="1">
                <a:solidFill>
                  <a:srgbClr val="FEFEFE"/>
                </a:solidFill>
              </a:rPr>
              <a:t>системы</a:t>
            </a:r>
            <a:r>
              <a:rPr sz="2000" b="1" spc="-43" dirty="0">
                <a:solidFill>
                  <a:srgbClr val="FEFEFE"/>
                </a:solidFill>
              </a:rPr>
              <a:t> </a:t>
            </a:r>
            <a:r>
              <a:rPr lang="ru-RU" sz="2000" b="1" spc="-43" dirty="0" smtClean="0">
                <a:solidFill>
                  <a:srgbClr val="FEFEFE"/>
                </a:solidFill>
              </a:rPr>
              <a:t/>
            </a:r>
            <a:br>
              <a:rPr lang="ru-RU" sz="2000" b="1" spc="-43" dirty="0" smtClean="0">
                <a:solidFill>
                  <a:srgbClr val="FEFEFE"/>
                </a:solidFill>
              </a:rPr>
            </a:br>
            <a:r>
              <a:rPr sz="2000" b="1" spc="73" dirty="0" err="1" smtClean="0">
                <a:solidFill>
                  <a:srgbClr val="FEFEFE"/>
                </a:solidFill>
              </a:rPr>
              <a:t>оценки</a:t>
            </a:r>
            <a:r>
              <a:rPr sz="2000" b="1" spc="-43" dirty="0" smtClean="0">
                <a:solidFill>
                  <a:srgbClr val="FEFEFE"/>
                </a:solidFill>
              </a:rPr>
              <a:t> </a:t>
            </a:r>
            <a:r>
              <a:rPr sz="2000" b="1" spc="45" dirty="0" err="1">
                <a:solidFill>
                  <a:srgbClr val="FEFEFE"/>
                </a:solidFill>
              </a:rPr>
              <a:t>качества</a:t>
            </a:r>
            <a:r>
              <a:rPr sz="2000" b="1" spc="-43" dirty="0">
                <a:solidFill>
                  <a:srgbClr val="FEFEFE"/>
                </a:solidFill>
              </a:rPr>
              <a:t> </a:t>
            </a:r>
            <a:r>
              <a:rPr sz="2000" b="1" spc="70" dirty="0" smtClean="0">
                <a:solidFill>
                  <a:srgbClr val="FEFEFE"/>
                </a:solidFill>
              </a:rPr>
              <a:t>образования</a:t>
            </a:r>
            <a:r>
              <a:rPr lang="ru-RU" sz="2000" b="1" spc="70" dirty="0" smtClean="0">
                <a:solidFill>
                  <a:srgbClr val="FEFEFE"/>
                </a:solidFill>
              </a:rPr>
              <a:t> (ЕСОКО)</a:t>
            </a:r>
            <a:endParaRPr sz="2000" b="1" dirty="0"/>
          </a:p>
        </p:txBody>
      </p:sp>
      <p:sp>
        <p:nvSpPr>
          <p:cNvPr id="3" name="object 3"/>
          <p:cNvSpPr/>
          <p:nvPr/>
        </p:nvSpPr>
        <p:spPr>
          <a:xfrm>
            <a:off x="5909860" y="2007428"/>
            <a:ext cx="174308" cy="348298"/>
          </a:xfrm>
          <a:custGeom>
            <a:avLst/>
            <a:gdLst/>
            <a:ahLst/>
            <a:cxnLst/>
            <a:rect l="l" t="t" r="r" b="b"/>
            <a:pathLst>
              <a:path w="348615" h="696594">
                <a:moveTo>
                  <a:pt x="0" y="0"/>
                </a:moveTo>
                <a:lnTo>
                  <a:pt x="348030" y="348043"/>
                </a:lnTo>
                <a:lnTo>
                  <a:pt x="0" y="696087"/>
                </a:lnTo>
              </a:path>
            </a:pathLst>
          </a:custGeom>
          <a:ln w="161999">
            <a:solidFill>
              <a:srgbClr val="6969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14615" y="3333546"/>
            <a:ext cx="348298" cy="174308"/>
          </a:xfrm>
          <a:custGeom>
            <a:avLst/>
            <a:gdLst/>
            <a:ahLst/>
            <a:cxnLst/>
            <a:rect l="l" t="t" r="r" b="b"/>
            <a:pathLst>
              <a:path w="696595" h="348615">
                <a:moveTo>
                  <a:pt x="696086" y="0"/>
                </a:moveTo>
                <a:lnTo>
                  <a:pt x="348043" y="348043"/>
                </a:lnTo>
                <a:lnTo>
                  <a:pt x="0" y="0"/>
                </a:lnTo>
              </a:path>
            </a:pathLst>
          </a:custGeom>
          <a:ln w="161999">
            <a:solidFill>
              <a:srgbClr val="6969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77367" y="3837602"/>
            <a:ext cx="348298" cy="174308"/>
          </a:xfrm>
          <a:custGeom>
            <a:avLst/>
            <a:gdLst/>
            <a:ahLst/>
            <a:cxnLst/>
            <a:rect l="l" t="t" r="r" b="b"/>
            <a:pathLst>
              <a:path w="696594" h="348615">
                <a:moveTo>
                  <a:pt x="696086" y="0"/>
                </a:moveTo>
                <a:lnTo>
                  <a:pt x="347980" y="348043"/>
                </a:lnTo>
                <a:lnTo>
                  <a:pt x="0" y="0"/>
                </a:lnTo>
              </a:path>
            </a:pathLst>
          </a:custGeom>
          <a:ln w="161999">
            <a:solidFill>
              <a:srgbClr val="6969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87624" y="3261538"/>
            <a:ext cx="348298" cy="174308"/>
          </a:xfrm>
          <a:custGeom>
            <a:avLst/>
            <a:gdLst/>
            <a:ahLst/>
            <a:cxnLst/>
            <a:rect l="l" t="t" r="r" b="b"/>
            <a:pathLst>
              <a:path w="696595" h="348615">
                <a:moveTo>
                  <a:pt x="696086" y="0"/>
                </a:moveTo>
                <a:lnTo>
                  <a:pt x="348043" y="348043"/>
                </a:lnTo>
                <a:lnTo>
                  <a:pt x="0" y="0"/>
                </a:lnTo>
              </a:path>
            </a:pathLst>
          </a:custGeom>
          <a:ln w="161999">
            <a:solidFill>
              <a:srgbClr val="6969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0257" y="1503372"/>
            <a:ext cx="174308" cy="348298"/>
          </a:xfrm>
          <a:custGeom>
            <a:avLst/>
            <a:gdLst/>
            <a:ahLst/>
            <a:cxnLst/>
            <a:rect l="l" t="t" r="r" b="b"/>
            <a:pathLst>
              <a:path w="348614" h="696594">
                <a:moveTo>
                  <a:pt x="0" y="0"/>
                </a:moveTo>
                <a:lnTo>
                  <a:pt x="348043" y="348043"/>
                </a:lnTo>
                <a:lnTo>
                  <a:pt x="0" y="696087"/>
                </a:lnTo>
              </a:path>
            </a:pathLst>
          </a:custGeom>
          <a:ln w="161999">
            <a:solidFill>
              <a:srgbClr val="6969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6721" y="4095660"/>
            <a:ext cx="174308" cy="348298"/>
          </a:xfrm>
          <a:custGeom>
            <a:avLst/>
            <a:gdLst/>
            <a:ahLst/>
            <a:cxnLst/>
            <a:rect l="l" t="t" r="r" b="b"/>
            <a:pathLst>
              <a:path w="348615" h="696595">
                <a:moveTo>
                  <a:pt x="0" y="0"/>
                </a:moveTo>
                <a:lnTo>
                  <a:pt x="348043" y="348043"/>
                </a:lnTo>
                <a:lnTo>
                  <a:pt x="0" y="696086"/>
                </a:lnTo>
              </a:path>
            </a:pathLst>
          </a:custGeom>
          <a:ln w="161999">
            <a:solidFill>
              <a:srgbClr val="6969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63799" y="4095660"/>
            <a:ext cx="174308" cy="348298"/>
          </a:xfrm>
          <a:custGeom>
            <a:avLst/>
            <a:gdLst/>
            <a:ahLst/>
            <a:cxnLst/>
            <a:rect l="l" t="t" r="r" b="b"/>
            <a:pathLst>
              <a:path w="348614" h="696595">
                <a:moveTo>
                  <a:pt x="348043" y="0"/>
                </a:moveTo>
                <a:lnTo>
                  <a:pt x="0" y="348043"/>
                </a:lnTo>
                <a:lnTo>
                  <a:pt x="348043" y="696086"/>
                </a:lnTo>
              </a:path>
            </a:pathLst>
          </a:custGeom>
          <a:ln w="161999">
            <a:solidFill>
              <a:srgbClr val="6969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340549" y="2004861"/>
            <a:ext cx="2047875" cy="422873"/>
          </a:xfrm>
          <a:prstGeom prst="rect">
            <a:avLst/>
          </a:prstGeom>
          <a:solidFill>
            <a:srgbClr val="46447D"/>
          </a:solidFill>
        </p:spPr>
        <p:txBody>
          <a:bodyPr vert="horz" wrap="square" lIns="0" tIns="113983" rIns="0" bIns="0" rtlCol="0">
            <a:spAutoFit/>
          </a:bodyPr>
          <a:lstStyle/>
          <a:p>
            <a:pPr marL="669290" marR="402590" indent="-261303">
              <a:lnSpc>
                <a:spcPts val="1205"/>
              </a:lnSpc>
              <a:spcBef>
                <a:spcPts val="898"/>
              </a:spcBef>
            </a:pPr>
            <a:r>
              <a:rPr sz="1200" b="1" spc="-50" dirty="0">
                <a:solidFill>
                  <a:srgbClr val="FEFEFE"/>
                </a:solidFill>
                <a:latin typeface="Arial"/>
                <a:cs typeface="Arial"/>
              </a:rPr>
              <a:t>У</a:t>
            </a:r>
            <a:r>
              <a:rPr sz="1200" b="1" dirty="0">
                <a:solidFill>
                  <a:srgbClr val="FEFEFE"/>
                </a:solidFill>
                <a:latin typeface="Arial"/>
                <a:cs typeface="Arial"/>
              </a:rPr>
              <a:t>пра</a:t>
            </a:r>
            <a:r>
              <a:rPr sz="1200" b="1" spc="-18" dirty="0">
                <a:solidFill>
                  <a:srgbClr val="FEFEFE"/>
                </a:solidFill>
                <a:latin typeface="Arial"/>
                <a:cs typeface="Arial"/>
              </a:rPr>
              <a:t>в</a:t>
            </a:r>
            <a:r>
              <a:rPr sz="1200" b="1" spc="-20" dirty="0">
                <a:solidFill>
                  <a:srgbClr val="FEFEFE"/>
                </a:solidFill>
                <a:latin typeface="Arial"/>
                <a:cs typeface="Arial"/>
              </a:rPr>
              <a:t>л</a:t>
            </a:r>
            <a:r>
              <a:rPr sz="1200" b="1" dirty="0">
                <a:solidFill>
                  <a:srgbClr val="FEFEFE"/>
                </a:solidFill>
                <a:latin typeface="Arial"/>
                <a:cs typeface="Arial"/>
              </a:rPr>
              <a:t>енч</a:t>
            </a:r>
            <a:r>
              <a:rPr sz="1200" b="1" spc="-18" dirty="0">
                <a:solidFill>
                  <a:srgbClr val="FEFEFE"/>
                </a:solidFill>
                <a:latin typeface="Arial"/>
                <a:cs typeface="Arial"/>
              </a:rPr>
              <a:t>е</a:t>
            </a:r>
            <a:r>
              <a:rPr sz="1200" b="1" dirty="0">
                <a:solidFill>
                  <a:srgbClr val="FEFEFE"/>
                </a:solidFill>
                <a:latin typeface="Arial"/>
                <a:cs typeface="Arial"/>
              </a:rPr>
              <a:t>ские  действия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34347" y="4204092"/>
            <a:ext cx="2658133" cy="671914"/>
          </a:xfrm>
          <a:prstGeom prst="rect">
            <a:avLst/>
          </a:prstGeom>
          <a:solidFill>
            <a:srgbClr val="CD232D"/>
          </a:solidFill>
        </p:spPr>
        <p:txBody>
          <a:bodyPr vert="horz" wrap="square" lIns="0" tIns="105727" rIns="0" bIns="0" rtlCol="0">
            <a:spAutoFit/>
          </a:bodyPr>
          <a:lstStyle/>
          <a:p>
            <a:pPr marL="433705" marR="429895" algn="ctr">
              <a:lnSpc>
                <a:spcPct val="102400"/>
              </a:lnSpc>
              <a:spcBef>
                <a:spcPts val="832"/>
              </a:spcBef>
            </a:pPr>
            <a:r>
              <a:rPr sz="1200" b="1" dirty="0">
                <a:solidFill>
                  <a:srgbClr val="FEFEFE"/>
                </a:solidFill>
                <a:latin typeface="Arial"/>
                <a:cs typeface="Arial"/>
              </a:rPr>
              <a:t>ПОВЫШЕНИЕ  </a:t>
            </a:r>
            <a:r>
              <a:rPr sz="1200" b="1" spc="-25" dirty="0">
                <a:solidFill>
                  <a:srgbClr val="FEFEFE"/>
                </a:solidFill>
                <a:latin typeface="Arial"/>
                <a:cs typeface="Arial"/>
              </a:rPr>
              <a:t>КАЧЕСТВА  </a:t>
            </a:r>
            <a:r>
              <a:rPr sz="1200" b="1" dirty="0">
                <a:solidFill>
                  <a:srgbClr val="FEFEFE"/>
                </a:solidFill>
                <a:latin typeface="Arial"/>
                <a:cs typeface="Arial"/>
              </a:rPr>
              <a:t>ОБ</a:t>
            </a:r>
            <a:r>
              <a:rPr sz="1200" b="1" spc="-108" dirty="0">
                <a:solidFill>
                  <a:srgbClr val="FEFEFE"/>
                </a:solidFill>
                <a:latin typeface="Arial"/>
                <a:cs typeface="Arial"/>
              </a:rPr>
              <a:t>Р</a:t>
            </a:r>
            <a:r>
              <a:rPr sz="1200" b="1" dirty="0">
                <a:solidFill>
                  <a:srgbClr val="FEFEFE"/>
                </a:solidFill>
                <a:latin typeface="Arial"/>
                <a:cs typeface="Arial"/>
              </a:rPr>
              <a:t>А</a:t>
            </a:r>
            <a:r>
              <a:rPr sz="1200" b="1" spc="-18" dirty="0">
                <a:solidFill>
                  <a:srgbClr val="FEFEFE"/>
                </a:solidFill>
                <a:latin typeface="Arial"/>
                <a:cs typeface="Arial"/>
              </a:rPr>
              <a:t>З</a:t>
            </a:r>
            <a:r>
              <a:rPr sz="1200" b="1" dirty="0">
                <a:solidFill>
                  <a:srgbClr val="FEFEFE"/>
                </a:solidFill>
                <a:latin typeface="Arial"/>
                <a:cs typeface="Arial"/>
              </a:rPr>
              <a:t>О</a:t>
            </a:r>
            <a:r>
              <a:rPr sz="1200" b="1" spc="-63" dirty="0">
                <a:solidFill>
                  <a:srgbClr val="FEFEFE"/>
                </a:solidFill>
                <a:latin typeface="Arial"/>
                <a:cs typeface="Arial"/>
              </a:rPr>
              <a:t>В</a:t>
            </a:r>
            <a:r>
              <a:rPr sz="1200" b="1" dirty="0">
                <a:solidFill>
                  <a:srgbClr val="FEFEFE"/>
                </a:solidFill>
                <a:latin typeface="Arial"/>
                <a:cs typeface="Arial"/>
              </a:rPr>
              <a:t>АНИЯ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25363" y="1473040"/>
            <a:ext cx="2047875" cy="386965"/>
          </a:xfrm>
          <a:prstGeom prst="rect">
            <a:avLst/>
          </a:prstGeom>
          <a:solidFill>
            <a:srgbClr val="46447D"/>
          </a:solidFill>
        </p:spPr>
        <p:txBody>
          <a:bodyPr vert="horz" wrap="square" lIns="0" tIns="169863" rIns="0" bIns="0" rtlCol="0">
            <a:spAutoFit/>
          </a:bodyPr>
          <a:lstStyle/>
          <a:p>
            <a:pPr marL="621665">
              <a:spcBef>
                <a:spcPts val="1338"/>
              </a:spcBef>
            </a:pPr>
            <a:r>
              <a:rPr sz="1400" b="1" dirty="0">
                <a:solidFill>
                  <a:srgbClr val="FEFEFE"/>
                </a:solidFill>
                <a:latin typeface="Arial"/>
                <a:cs typeface="Arial"/>
              </a:rPr>
              <a:t>Аналитика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5536" y="1473040"/>
            <a:ext cx="2047875" cy="378630"/>
          </a:xfrm>
          <a:prstGeom prst="rect">
            <a:avLst/>
          </a:prstGeom>
          <a:solidFill>
            <a:srgbClr val="46447D"/>
          </a:solidFill>
        </p:spPr>
        <p:txBody>
          <a:bodyPr vert="horz" wrap="square" lIns="0" tIns="161608" rIns="0" bIns="0" rtlCol="0">
            <a:spAutoFit/>
          </a:bodyPr>
          <a:lstStyle/>
          <a:p>
            <a:pPr algn="ctr">
              <a:spcBef>
                <a:spcPts val="1273"/>
              </a:spcBef>
            </a:pPr>
            <a:r>
              <a:rPr sz="1400" b="1" dirty="0">
                <a:solidFill>
                  <a:srgbClr val="FEFEFE"/>
                </a:solidFill>
                <a:latin typeface="Arial"/>
                <a:cs typeface="Arial"/>
              </a:rPr>
              <a:t>Оценка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7504" y="1961398"/>
            <a:ext cx="2843449" cy="1114408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0478" marR="91123" indent="635"/>
            <a:r>
              <a:rPr sz="1200" b="1" spc="-8" dirty="0">
                <a:solidFill>
                  <a:srgbClr val="46447D"/>
                </a:solidFill>
                <a:latin typeface="Arial"/>
                <a:cs typeface="Arial"/>
              </a:rPr>
              <a:t>Уровень подготовки </a:t>
            </a:r>
            <a:r>
              <a:rPr sz="1200" b="1" spc="-5" dirty="0" err="1">
                <a:solidFill>
                  <a:srgbClr val="46447D"/>
                </a:solidFill>
                <a:latin typeface="Arial"/>
                <a:cs typeface="Arial"/>
              </a:rPr>
              <a:t>обучающихся</a:t>
            </a:r>
            <a:r>
              <a:rPr sz="1200" b="1" spc="-5" dirty="0">
                <a:solidFill>
                  <a:srgbClr val="46447D"/>
                </a:solidFill>
                <a:latin typeface="Arial"/>
                <a:cs typeface="Arial"/>
              </a:rPr>
              <a:t>  </a:t>
            </a:r>
            <a:endParaRPr lang="ru-RU" sz="1200" b="1" spc="-5" dirty="0" smtClean="0">
              <a:solidFill>
                <a:srgbClr val="46447D"/>
              </a:solidFill>
              <a:latin typeface="Arial"/>
              <a:cs typeface="Arial"/>
            </a:endParaRPr>
          </a:p>
          <a:p>
            <a:pPr marL="10478" marR="91123" indent="635"/>
            <a:r>
              <a:rPr sz="1200" b="1" spc="-8" dirty="0" err="1" smtClean="0">
                <a:solidFill>
                  <a:srgbClr val="46447D"/>
                </a:solidFill>
                <a:latin typeface="Arial"/>
                <a:cs typeface="Arial"/>
              </a:rPr>
              <a:t>Уровень</a:t>
            </a:r>
            <a:r>
              <a:rPr sz="1200" b="1" spc="-8" dirty="0" smtClean="0">
                <a:solidFill>
                  <a:srgbClr val="46447D"/>
                </a:solidFill>
                <a:latin typeface="Arial"/>
                <a:cs typeface="Arial"/>
              </a:rPr>
              <a:t> </a:t>
            </a:r>
            <a:r>
              <a:rPr sz="1200" b="1" spc="-3" dirty="0">
                <a:solidFill>
                  <a:srgbClr val="46447D"/>
                </a:solidFill>
                <a:latin typeface="Arial"/>
                <a:cs typeface="Arial"/>
              </a:rPr>
              <a:t>квалификации</a:t>
            </a:r>
            <a:r>
              <a:rPr sz="1200" b="1" spc="-5" dirty="0">
                <a:solidFill>
                  <a:srgbClr val="46447D"/>
                </a:solidFill>
                <a:latin typeface="Arial"/>
                <a:cs typeface="Arial"/>
              </a:rPr>
              <a:t> </a:t>
            </a:r>
            <a:r>
              <a:rPr sz="1200" b="1" spc="-3" dirty="0">
                <a:solidFill>
                  <a:srgbClr val="46447D"/>
                </a:solidFill>
                <a:latin typeface="Arial"/>
                <a:cs typeface="Arial"/>
              </a:rPr>
              <a:t>учителей</a:t>
            </a:r>
            <a:endParaRPr sz="1200" dirty="0">
              <a:latin typeface="Arial"/>
              <a:cs typeface="Arial"/>
            </a:endParaRPr>
          </a:p>
          <a:p>
            <a:pPr marL="10478" marR="2540"/>
            <a:r>
              <a:rPr sz="1200" b="1" spc="-3" dirty="0">
                <a:solidFill>
                  <a:srgbClr val="46447D"/>
                </a:solidFill>
                <a:latin typeface="Arial"/>
                <a:cs typeface="Arial"/>
              </a:rPr>
              <a:t>Региональные инструменты  управления </a:t>
            </a:r>
            <a:r>
              <a:rPr sz="1200" b="1" spc="-8" dirty="0">
                <a:solidFill>
                  <a:srgbClr val="46447D"/>
                </a:solidFill>
                <a:latin typeface="Arial"/>
                <a:cs typeface="Arial"/>
              </a:rPr>
              <a:t>качеством</a:t>
            </a:r>
            <a:r>
              <a:rPr sz="1200" b="1" spc="-38" dirty="0">
                <a:solidFill>
                  <a:srgbClr val="46447D"/>
                </a:solidFill>
                <a:latin typeface="Arial"/>
                <a:cs typeface="Arial"/>
              </a:rPr>
              <a:t> </a:t>
            </a:r>
            <a:r>
              <a:rPr sz="1200" b="1" spc="-3" dirty="0">
                <a:solidFill>
                  <a:srgbClr val="46447D"/>
                </a:solidFill>
                <a:latin typeface="Arial"/>
                <a:cs typeface="Arial"/>
              </a:rPr>
              <a:t>образования</a:t>
            </a:r>
            <a:endParaRPr sz="1200" dirty="0">
              <a:latin typeface="Arial"/>
              <a:cs typeface="Arial"/>
            </a:endParaRPr>
          </a:p>
          <a:p>
            <a:pPr marL="6350" marR="469583"/>
            <a:r>
              <a:rPr sz="1200" b="1" dirty="0">
                <a:solidFill>
                  <a:srgbClr val="46447D"/>
                </a:solidFill>
                <a:latin typeface="Arial"/>
                <a:cs typeface="Arial"/>
              </a:rPr>
              <a:t>Отношение к </a:t>
            </a:r>
            <a:r>
              <a:rPr sz="1200" b="1" spc="-3" dirty="0">
                <a:solidFill>
                  <a:srgbClr val="46447D"/>
                </a:solidFill>
                <a:latin typeface="Arial"/>
                <a:cs typeface="Arial"/>
              </a:rPr>
              <a:t>образованию  </a:t>
            </a:r>
            <a:r>
              <a:rPr sz="1200" b="1" spc="-8" dirty="0">
                <a:solidFill>
                  <a:srgbClr val="46447D"/>
                </a:solidFill>
                <a:latin typeface="Arial"/>
                <a:cs typeface="Arial"/>
              </a:rPr>
              <a:t>школьников </a:t>
            </a:r>
            <a:r>
              <a:rPr sz="1200" b="1" dirty="0">
                <a:solidFill>
                  <a:srgbClr val="46447D"/>
                </a:solidFill>
                <a:latin typeface="Arial"/>
                <a:cs typeface="Arial"/>
              </a:rPr>
              <a:t>и их </a:t>
            </a:r>
            <a:r>
              <a:rPr sz="1200" b="1" spc="-5" dirty="0">
                <a:solidFill>
                  <a:srgbClr val="46447D"/>
                </a:solidFill>
                <a:latin typeface="Arial"/>
                <a:cs typeface="Arial"/>
              </a:rPr>
              <a:t>родителей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48996" y="1988138"/>
            <a:ext cx="2063578" cy="115967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 marR="2540" indent="3175">
              <a:lnSpc>
                <a:spcPct val="148400"/>
              </a:lnSpc>
              <a:spcBef>
                <a:spcPts val="50"/>
              </a:spcBef>
            </a:pPr>
            <a:r>
              <a:rPr sz="1200" b="1" dirty="0">
                <a:solidFill>
                  <a:srgbClr val="46447D"/>
                </a:solidFill>
                <a:latin typeface="Arial"/>
                <a:cs typeface="Arial"/>
              </a:rPr>
              <a:t>Федеральный </a:t>
            </a:r>
            <a:r>
              <a:rPr sz="1200" b="1" spc="-5" dirty="0">
                <a:solidFill>
                  <a:srgbClr val="46447D"/>
                </a:solidFill>
                <a:latin typeface="Arial"/>
                <a:cs typeface="Arial"/>
              </a:rPr>
              <a:t>уровень  </a:t>
            </a:r>
            <a:r>
              <a:rPr sz="1200" b="1" spc="-3" dirty="0">
                <a:solidFill>
                  <a:srgbClr val="46447D"/>
                </a:solidFill>
                <a:latin typeface="Arial"/>
                <a:cs typeface="Arial"/>
              </a:rPr>
              <a:t>Региональный </a:t>
            </a:r>
            <a:r>
              <a:rPr sz="1200" b="1" spc="-5" dirty="0">
                <a:solidFill>
                  <a:srgbClr val="46447D"/>
                </a:solidFill>
                <a:latin typeface="Arial"/>
                <a:cs typeface="Arial"/>
              </a:rPr>
              <a:t>уровень  </a:t>
            </a:r>
            <a:r>
              <a:rPr sz="1200" b="1" dirty="0">
                <a:solidFill>
                  <a:srgbClr val="46447D"/>
                </a:solidFill>
                <a:latin typeface="Arial"/>
                <a:cs typeface="Arial"/>
              </a:rPr>
              <a:t>Муниципальный</a:t>
            </a:r>
            <a:r>
              <a:rPr sz="1200" b="1" spc="-15" dirty="0">
                <a:solidFill>
                  <a:srgbClr val="46447D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46447D"/>
                </a:solidFill>
                <a:latin typeface="Arial"/>
                <a:cs typeface="Arial"/>
              </a:rPr>
              <a:t>уровень</a:t>
            </a:r>
            <a:endParaRPr sz="1200" dirty="0">
              <a:latin typeface="Arial"/>
              <a:cs typeface="Arial"/>
            </a:endParaRPr>
          </a:p>
          <a:p>
            <a:pPr marL="14605" marR="2540">
              <a:lnSpc>
                <a:spcPts val="1005"/>
              </a:lnSpc>
              <a:spcBef>
                <a:spcPts val="623"/>
              </a:spcBef>
            </a:pPr>
            <a:r>
              <a:rPr sz="1200" b="1" spc="-8" dirty="0">
                <a:solidFill>
                  <a:srgbClr val="46447D"/>
                </a:solidFill>
                <a:latin typeface="Arial"/>
                <a:cs typeface="Arial"/>
              </a:rPr>
              <a:t>Уровень</a:t>
            </a:r>
            <a:r>
              <a:rPr sz="1200" b="1" spc="-30" dirty="0">
                <a:solidFill>
                  <a:srgbClr val="46447D"/>
                </a:solidFill>
                <a:latin typeface="Arial"/>
                <a:cs typeface="Arial"/>
              </a:rPr>
              <a:t> </a:t>
            </a:r>
            <a:r>
              <a:rPr sz="1200" b="1" spc="-3" dirty="0">
                <a:solidFill>
                  <a:srgbClr val="46447D"/>
                </a:solidFill>
                <a:latin typeface="Arial"/>
                <a:cs typeface="Arial"/>
              </a:rPr>
              <a:t>образовательной  организации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48996" y="3757687"/>
            <a:ext cx="2159429" cy="1118319"/>
          </a:xfrm>
          <a:prstGeom prst="rect">
            <a:avLst/>
          </a:prstGeom>
          <a:solidFill>
            <a:srgbClr val="CD232D"/>
          </a:solidFill>
        </p:spPr>
        <p:txBody>
          <a:bodyPr vert="horz" wrap="square" lIns="0" tIns="0" rIns="0" bIns="0" rtlCol="0">
            <a:spAutoFit/>
          </a:bodyPr>
          <a:lstStyle/>
          <a:p>
            <a:pPr marL="388938" marR="387668" algn="ctr">
              <a:lnSpc>
                <a:spcPct val="102400"/>
              </a:lnSpc>
            </a:pPr>
            <a:r>
              <a:rPr sz="1200" b="1" dirty="0" err="1" smtClean="0">
                <a:solidFill>
                  <a:srgbClr val="FFFFFF"/>
                </a:solidFill>
                <a:latin typeface="Arial"/>
                <a:cs typeface="Arial"/>
              </a:rPr>
              <a:t>Федеральная</a:t>
            </a:r>
            <a:r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информационная  система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оценки  </a:t>
            </a:r>
            <a:r>
              <a:rPr sz="1200" b="1" spc="-8" dirty="0" err="1">
                <a:solidFill>
                  <a:srgbClr val="FFFFFF"/>
                </a:solidFill>
                <a:latin typeface="Arial"/>
                <a:cs typeface="Arial"/>
              </a:rPr>
              <a:t>качества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3" dirty="0" smtClean="0">
                <a:solidFill>
                  <a:srgbClr val="FFFFFF"/>
                </a:solidFill>
                <a:latin typeface="Arial"/>
                <a:cs typeface="Arial"/>
              </a:rPr>
              <a:t>образования</a:t>
            </a:r>
            <a:endParaRPr lang="ru-RU" sz="1200" b="1" spc="-3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388938" marR="387668" algn="ctr">
              <a:lnSpc>
                <a:spcPct val="102400"/>
              </a:lnSpc>
            </a:pPr>
            <a:r>
              <a:rPr lang="ru-RU" sz="1200" b="1" spc="-3" dirty="0" smtClean="0">
                <a:solidFill>
                  <a:srgbClr val="FFFFFF"/>
                </a:solidFill>
                <a:latin typeface="Arial"/>
                <a:cs typeface="Arial"/>
              </a:rPr>
              <a:t>(ФИС ОКО)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7504" y="3560455"/>
            <a:ext cx="2542337" cy="1387559"/>
          </a:xfrm>
          <a:prstGeom prst="rect">
            <a:avLst/>
          </a:prstGeom>
          <a:solidFill>
            <a:srgbClr val="CD232D"/>
          </a:solidFill>
        </p:spPr>
        <p:txBody>
          <a:bodyPr vert="horz" wrap="square" lIns="0" tIns="93980" rIns="0" bIns="0" rtlCol="0">
            <a:spAutoFit/>
          </a:bodyPr>
          <a:lstStyle/>
          <a:p>
            <a:pPr marL="121602" marR="128270"/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ГИА | </a:t>
            </a:r>
            <a:r>
              <a:rPr sz="1200" b="1" dirty="0" smtClean="0">
                <a:solidFill>
                  <a:srgbClr val="FFFFFF"/>
                </a:solidFill>
                <a:latin typeface="Arial"/>
                <a:cs typeface="Arial"/>
              </a:rPr>
              <a:t>НИКО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| ВПР  </a:t>
            </a:r>
            <a:r>
              <a:rPr sz="1200" b="1" spc="-3" dirty="0">
                <a:solidFill>
                  <a:srgbClr val="FFFFFF"/>
                </a:solidFill>
                <a:latin typeface="Arial"/>
                <a:cs typeface="Arial"/>
              </a:rPr>
              <a:t>Международные</a:t>
            </a:r>
            <a:r>
              <a:rPr sz="1200" b="1" spc="-2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3" dirty="0">
                <a:solidFill>
                  <a:srgbClr val="FFFFFF"/>
                </a:solidFill>
                <a:latin typeface="Arial"/>
                <a:cs typeface="Arial"/>
              </a:rPr>
              <a:t>исследования</a:t>
            </a:r>
            <a:endParaRPr sz="1200" dirty="0">
              <a:latin typeface="Arial"/>
              <a:cs typeface="Arial"/>
            </a:endParaRPr>
          </a:p>
          <a:p>
            <a:pPr marL="121602" marR="329565"/>
            <a:r>
              <a:rPr sz="1200" b="1" spc="-3" dirty="0">
                <a:solidFill>
                  <a:srgbClr val="FFFFFF"/>
                </a:solidFill>
                <a:latin typeface="Arial"/>
                <a:cs typeface="Arial"/>
              </a:rPr>
              <a:t>Исследование</a:t>
            </a:r>
            <a:r>
              <a:rPr sz="1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компетенций  </a:t>
            </a:r>
            <a:r>
              <a:rPr sz="1200" b="1" spc="-3" dirty="0">
                <a:solidFill>
                  <a:srgbClr val="FFFFFF"/>
                </a:solidFill>
                <a:latin typeface="Arial"/>
                <a:cs typeface="Arial"/>
              </a:rPr>
              <a:t>учителей</a:t>
            </a:r>
            <a:endParaRPr sz="1200" dirty="0">
              <a:latin typeface="Arial"/>
              <a:cs typeface="Arial"/>
            </a:endParaRPr>
          </a:p>
          <a:p>
            <a:pPr marL="121602" marR="111125"/>
            <a:r>
              <a:rPr sz="1200" b="1" spc="-3" dirty="0">
                <a:solidFill>
                  <a:srgbClr val="FFFFFF"/>
                </a:solidFill>
                <a:latin typeface="Arial"/>
                <a:cs typeface="Arial"/>
              </a:rPr>
              <a:t>Региональный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мониторинг  </a:t>
            </a:r>
            <a:r>
              <a:rPr sz="1200" b="1" spc="-3" dirty="0" err="1">
                <a:solidFill>
                  <a:srgbClr val="FFFFFF"/>
                </a:solidFill>
                <a:latin typeface="Arial"/>
                <a:cs typeface="Arial"/>
              </a:rPr>
              <a:t>Другие</a:t>
            </a:r>
            <a:r>
              <a:rPr sz="1200" b="1" spc="-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3" dirty="0" err="1" smtClean="0">
                <a:solidFill>
                  <a:srgbClr val="FFFFFF"/>
                </a:solidFill>
                <a:latin typeface="Arial"/>
                <a:cs typeface="Arial"/>
              </a:rPr>
              <a:t>исследования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56176" y="2546185"/>
            <a:ext cx="2878874" cy="1249701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0160" marR="2540">
              <a:lnSpc>
                <a:spcPts val="1005"/>
              </a:lnSpc>
              <a:spcBef>
                <a:spcPts val="145"/>
              </a:spcBef>
            </a:pPr>
            <a:r>
              <a:rPr sz="1200" b="1" dirty="0">
                <a:solidFill>
                  <a:srgbClr val="46447D"/>
                </a:solidFill>
                <a:latin typeface="Arial"/>
                <a:cs typeface="Arial"/>
              </a:rPr>
              <a:t>Повышение </a:t>
            </a:r>
            <a:r>
              <a:rPr sz="1200" b="1" spc="-3" dirty="0">
                <a:solidFill>
                  <a:srgbClr val="46447D"/>
                </a:solidFill>
                <a:latin typeface="Arial"/>
                <a:cs typeface="Arial"/>
              </a:rPr>
              <a:t>объективности</a:t>
            </a:r>
            <a:r>
              <a:rPr sz="1200" b="1" spc="-45" dirty="0">
                <a:solidFill>
                  <a:srgbClr val="4644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6447D"/>
                </a:solidFill>
                <a:latin typeface="Arial"/>
                <a:cs typeface="Arial"/>
              </a:rPr>
              <a:t>оценки  </a:t>
            </a:r>
            <a:r>
              <a:rPr sz="1200" b="1" spc="-3" dirty="0">
                <a:solidFill>
                  <a:srgbClr val="46447D"/>
                </a:solidFill>
                <a:latin typeface="Arial"/>
                <a:cs typeface="Arial"/>
              </a:rPr>
              <a:t>образовательных</a:t>
            </a:r>
            <a:r>
              <a:rPr sz="1200" b="1" spc="-5" dirty="0">
                <a:solidFill>
                  <a:srgbClr val="46447D"/>
                </a:solidFill>
                <a:latin typeface="Arial"/>
                <a:cs typeface="Arial"/>
              </a:rPr>
              <a:t> </a:t>
            </a:r>
            <a:r>
              <a:rPr sz="1200" b="1" spc="-13" dirty="0">
                <a:solidFill>
                  <a:srgbClr val="46447D"/>
                </a:solidFill>
                <a:latin typeface="Arial"/>
                <a:cs typeface="Arial"/>
              </a:rPr>
              <a:t>результатов</a:t>
            </a:r>
            <a:endParaRPr sz="1200" dirty="0">
              <a:latin typeface="Arial"/>
              <a:cs typeface="Arial"/>
            </a:endParaRPr>
          </a:p>
          <a:p>
            <a:pPr marL="9208" marR="758825">
              <a:lnSpc>
                <a:spcPts val="1005"/>
              </a:lnSpc>
              <a:spcBef>
                <a:spcPts val="568"/>
              </a:spcBef>
            </a:pPr>
            <a:r>
              <a:rPr sz="1200" b="1" spc="-3" dirty="0" err="1" smtClean="0">
                <a:solidFill>
                  <a:srgbClr val="46447D"/>
                </a:solidFill>
                <a:latin typeface="Arial"/>
                <a:cs typeface="Arial"/>
              </a:rPr>
              <a:t>Совершенствование</a:t>
            </a:r>
            <a:r>
              <a:rPr sz="1200" b="1" spc="-3" dirty="0" smtClean="0">
                <a:solidFill>
                  <a:srgbClr val="46447D"/>
                </a:solidFill>
                <a:latin typeface="Arial"/>
                <a:cs typeface="Arial"/>
              </a:rPr>
              <a:t>  </a:t>
            </a:r>
            <a:r>
              <a:rPr sz="1200" b="1" spc="-8" dirty="0">
                <a:solidFill>
                  <a:srgbClr val="46447D"/>
                </a:solidFill>
                <a:latin typeface="Arial"/>
                <a:cs typeface="Arial"/>
              </a:rPr>
              <a:t>методической</a:t>
            </a:r>
            <a:r>
              <a:rPr sz="1200" b="1" spc="-18" dirty="0">
                <a:solidFill>
                  <a:srgbClr val="46447D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46447D"/>
                </a:solidFill>
                <a:latin typeface="Arial"/>
                <a:cs typeface="Arial"/>
              </a:rPr>
              <a:t>работы</a:t>
            </a:r>
            <a:endParaRPr sz="1200" dirty="0">
              <a:latin typeface="Arial"/>
              <a:cs typeface="Arial"/>
            </a:endParaRPr>
          </a:p>
          <a:p>
            <a:pPr marL="7302" marR="468313">
              <a:lnSpc>
                <a:spcPts val="1005"/>
              </a:lnSpc>
              <a:spcBef>
                <a:spcPts val="538"/>
              </a:spcBef>
              <a:tabLst>
                <a:tab pos="1118235" algn="l"/>
              </a:tabLst>
            </a:pPr>
            <a:r>
              <a:rPr sz="1200" b="1" spc="-5" dirty="0">
                <a:solidFill>
                  <a:srgbClr val="46447D"/>
                </a:solidFill>
                <a:latin typeface="Arial"/>
                <a:cs typeface="Arial"/>
              </a:rPr>
              <a:t>Реализация </a:t>
            </a:r>
            <a:r>
              <a:rPr sz="1200" b="1" spc="-3" dirty="0">
                <a:solidFill>
                  <a:srgbClr val="46447D"/>
                </a:solidFill>
                <a:latin typeface="Arial"/>
                <a:cs typeface="Arial"/>
              </a:rPr>
              <a:t>адресных  </a:t>
            </a:r>
            <a:r>
              <a:rPr sz="1200" b="1" dirty="0" err="1">
                <a:solidFill>
                  <a:srgbClr val="46447D"/>
                </a:solidFill>
                <a:latin typeface="Arial"/>
                <a:cs typeface="Arial"/>
              </a:rPr>
              <a:t>программ</a:t>
            </a:r>
            <a:r>
              <a:rPr sz="1200" b="1" dirty="0">
                <a:solidFill>
                  <a:srgbClr val="46447D"/>
                </a:solidFill>
                <a:latin typeface="Arial"/>
                <a:cs typeface="Arial"/>
              </a:rPr>
              <a:t> </a:t>
            </a:r>
            <a:r>
              <a:rPr sz="1200" b="1" dirty="0" err="1" smtClean="0">
                <a:solidFill>
                  <a:srgbClr val="46447D"/>
                </a:solidFill>
                <a:latin typeface="Arial"/>
                <a:cs typeface="Arial"/>
              </a:rPr>
              <a:t>п</a:t>
            </a:r>
            <a:r>
              <a:rPr sz="1200" b="1" spc="-15" dirty="0" err="1" smtClean="0">
                <a:solidFill>
                  <a:srgbClr val="46447D"/>
                </a:solidFill>
                <a:latin typeface="Arial"/>
                <a:cs typeface="Arial"/>
              </a:rPr>
              <a:t>о</a:t>
            </a:r>
            <a:r>
              <a:rPr sz="1200" b="1" spc="-13" dirty="0" err="1" smtClean="0">
                <a:solidFill>
                  <a:srgbClr val="46447D"/>
                </a:solidFill>
                <a:latin typeface="Arial"/>
                <a:cs typeface="Arial"/>
              </a:rPr>
              <a:t>м</a:t>
            </a:r>
            <a:r>
              <a:rPr sz="1200" b="1" dirty="0" err="1" smtClean="0">
                <a:solidFill>
                  <a:srgbClr val="46447D"/>
                </a:solidFill>
                <a:latin typeface="Arial"/>
                <a:cs typeface="Arial"/>
              </a:rPr>
              <a:t>ощи</a:t>
            </a:r>
            <a:r>
              <a:rPr lang="ru-RU" sz="1200" b="1" dirty="0" smtClean="0">
                <a:solidFill>
                  <a:srgbClr val="46447D"/>
                </a:solidFill>
                <a:latin typeface="Arial"/>
                <a:cs typeface="Arial"/>
              </a:rPr>
              <a:t> </a:t>
            </a:r>
            <a:r>
              <a:rPr sz="1200" b="1" dirty="0" err="1" smtClean="0">
                <a:solidFill>
                  <a:srgbClr val="46447D"/>
                </a:solidFill>
                <a:latin typeface="Arial"/>
                <a:cs typeface="Arial"/>
              </a:rPr>
              <a:t>ш</a:t>
            </a:r>
            <a:r>
              <a:rPr sz="1200" b="1" spc="-15" dirty="0" err="1" smtClean="0">
                <a:solidFill>
                  <a:srgbClr val="46447D"/>
                </a:solidFill>
                <a:latin typeface="Arial"/>
                <a:cs typeface="Arial"/>
              </a:rPr>
              <a:t>к</a:t>
            </a:r>
            <a:r>
              <a:rPr sz="1200" b="1" spc="-23" dirty="0" err="1" smtClean="0">
                <a:solidFill>
                  <a:srgbClr val="46447D"/>
                </a:solidFill>
                <a:latin typeface="Arial"/>
                <a:cs typeface="Arial"/>
              </a:rPr>
              <a:t>о</a:t>
            </a:r>
            <a:r>
              <a:rPr sz="1200" b="1" spc="-3" dirty="0" err="1" smtClean="0">
                <a:solidFill>
                  <a:srgbClr val="46447D"/>
                </a:solidFill>
                <a:latin typeface="Arial"/>
                <a:cs typeface="Arial"/>
              </a:rPr>
              <a:t>лам</a:t>
            </a:r>
            <a:endParaRPr sz="1200" dirty="0">
              <a:latin typeface="Arial"/>
              <a:cs typeface="Arial"/>
            </a:endParaRPr>
          </a:p>
          <a:p>
            <a:pPr marL="6985" marR="297180">
              <a:lnSpc>
                <a:spcPts val="1005"/>
              </a:lnSpc>
              <a:spcBef>
                <a:spcPts val="548"/>
              </a:spcBef>
            </a:pPr>
            <a:r>
              <a:rPr sz="1200" b="1" spc="-3" dirty="0" err="1" smtClean="0">
                <a:solidFill>
                  <a:srgbClr val="46447D"/>
                </a:solidFill>
                <a:latin typeface="Arial"/>
                <a:cs typeface="Arial"/>
              </a:rPr>
              <a:t>Распространение</a:t>
            </a:r>
            <a:r>
              <a:rPr sz="1200" b="1" spc="-25" dirty="0" smtClean="0">
                <a:solidFill>
                  <a:srgbClr val="46447D"/>
                </a:solidFill>
                <a:latin typeface="Arial"/>
                <a:cs typeface="Arial"/>
              </a:rPr>
              <a:t> </a:t>
            </a:r>
            <a:r>
              <a:rPr sz="1200" b="1" spc="-3" dirty="0">
                <a:solidFill>
                  <a:srgbClr val="46447D"/>
                </a:solidFill>
                <a:latin typeface="Arial"/>
                <a:cs typeface="Arial"/>
              </a:rPr>
              <a:t>позитивных  </a:t>
            </a:r>
            <a:r>
              <a:rPr sz="1200" b="1" spc="-5" dirty="0">
                <a:solidFill>
                  <a:srgbClr val="46447D"/>
                </a:solidFill>
                <a:latin typeface="Arial"/>
                <a:cs typeface="Arial"/>
              </a:rPr>
              <a:t>школьных</a:t>
            </a:r>
            <a:r>
              <a:rPr sz="1200" b="1" spc="-3" dirty="0">
                <a:solidFill>
                  <a:srgbClr val="46447D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6447D"/>
                </a:solidFill>
                <a:latin typeface="Arial"/>
                <a:cs typeface="Arial"/>
              </a:rPr>
              <a:t>практик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736457" y="260274"/>
            <a:ext cx="299720" cy="316865"/>
          </a:xfrm>
          <a:custGeom>
            <a:avLst/>
            <a:gdLst/>
            <a:ahLst/>
            <a:cxnLst/>
            <a:rect l="l" t="t" r="r" b="b"/>
            <a:pathLst>
              <a:path w="599440" h="633730">
                <a:moveTo>
                  <a:pt x="424624" y="505561"/>
                </a:moveTo>
                <a:lnTo>
                  <a:pt x="51562" y="505561"/>
                </a:lnTo>
                <a:lnTo>
                  <a:pt x="80978" y="541885"/>
                </a:lnTo>
                <a:lnTo>
                  <a:pt x="115701" y="573105"/>
                </a:lnTo>
                <a:lnTo>
                  <a:pt x="155067" y="598552"/>
                </a:lnTo>
                <a:lnTo>
                  <a:pt x="198411" y="617557"/>
                </a:lnTo>
                <a:lnTo>
                  <a:pt x="245072" y="629451"/>
                </a:lnTo>
                <a:lnTo>
                  <a:pt x="294386" y="633564"/>
                </a:lnTo>
                <a:lnTo>
                  <a:pt x="347845" y="628728"/>
                </a:lnTo>
                <a:lnTo>
                  <a:pt x="398093" y="614792"/>
                </a:lnTo>
                <a:lnTo>
                  <a:pt x="444292" y="592611"/>
                </a:lnTo>
                <a:lnTo>
                  <a:pt x="485609" y="563044"/>
                </a:lnTo>
                <a:lnTo>
                  <a:pt x="501493" y="546938"/>
                </a:lnTo>
                <a:lnTo>
                  <a:pt x="437007" y="546938"/>
                </a:lnTo>
                <a:lnTo>
                  <a:pt x="424624" y="505561"/>
                </a:lnTo>
                <a:close/>
              </a:path>
              <a:path w="599440" h="633730">
                <a:moveTo>
                  <a:pt x="521207" y="526948"/>
                </a:moveTo>
                <a:lnTo>
                  <a:pt x="437007" y="546938"/>
                </a:lnTo>
                <a:lnTo>
                  <a:pt x="501493" y="546938"/>
                </a:lnTo>
                <a:lnTo>
                  <a:pt x="521207" y="526948"/>
                </a:lnTo>
                <a:close/>
              </a:path>
              <a:path w="599440" h="633730">
                <a:moveTo>
                  <a:pt x="56515" y="379412"/>
                </a:moveTo>
                <a:lnTo>
                  <a:pt x="12065" y="528408"/>
                </a:lnTo>
                <a:lnTo>
                  <a:pt x="51562" y="505561"/>
                </a:lnTo>
                <a:lnTo>
                  <a:pt x="424624" y="505561"/>
                </a:lnTo>
                <a:lnTo>
                  <a:pt x="422378" y="498055"/>
                </a:lnTo>
                <a:lnTo>
                  <a:pt x="294386" y="498055"/>
                </a:lnTo>
                <a:lnTo>
                  <a:pt x="257645" y="493776"/>
                </a:lnTo>
                <a:lnTo>
                  <a:pt x="223916" y="481591"/>
                </a:lnTo>
                <a:lnTo>
                  <a:pt x="194212" y="462485"/>
                </a:lnTo>
                <a:lnTo>
                  <a:pt x="169545" y="437438"/>
                </a:lnTo>
                <a:lnTo>
                  <a:pt x="207772" y="415353"/>
                </a:lnTo>
                <a:lnTo>
                  <a:pt x="56515" y="379412"/>
                </a:lnTo>
                <a:close/>
              </a:path>
              <a:path w="599440" h="633730">
                <a:moveTo>
                  <a:pt x="403732" y="376097"/>
                </a:moveTo>
                <a:lnTo>
                  <a:pt x="448182" y="525094"/>
                </a:lnTo>
                <a:lnTo>
                  <a:pt x="599440" y="489153"/>
                </a:lnTo>
                <a:lnTo>
                  <a:pt x="559943" y="466343"/>
                </a:lnTo>
                <a:lnTo>
                  <a:pt x="572269" y="436641"/>
                </a:lnTo>
                <a:lnTo>
                  <a:pt x="581310" y="405409"/>
                </a:lnTo>
                <a:lnTo>
                  <a:pt x="582543" y="398195"/>
                </a:lnTo>
                <a:lnTo>
                  <a:pt x="441959" y="398195"/>
                </a:lnTo>
                <a:lnTo>
                  <a:pt x="403732" y="376097"/>
                </a:lnTo>
                <a:close/>
              </a:path>
              <a:path w="599440" h="633730">
                <a:moveTo>
                  <a:pt x="408051" y="450176"/>
                </a:moveTo>
                <a:lnTo>
                  <a:pt x="384397" y="470120"/>
                </a:lnTo>
                <a:lnTo>
                  <a:pt x="357124" y="485193"/>
                </a:lnTo>
                <a:lnTo>
                  <a:pt x="326898" y="494728"/>
                </a:lnTo>
                <a:lnTo>
                  <a:pt x="294386" y="498055"/>
                </a:lnTo>
                <a:lnTo>
                  <a:pt x="422378" y="498055"/>
                </a:lnTo>
                <a:lnTo>
                  <a:pt x="408051" y="450176"/>
                </a:lnTo>
                <a:close/>
              </a:path>
              <a:path w="599440" h="633730">
                <a:moveTo>
                  <a:pt x="271780" y="0"/>
                </a:moveTo>
                <a:lnTo>
                  <a:pt x="271780" y="45681"/>
                </a:lnTo>
                <a:lnTo>
                  <a:pt x="222421" y="53692"/>
                </a:lnTo>
                <a:lnTo>
                  <a:pt x="176173" y="69532"/>
                </a:lnTo>
                <a:lnTo>
                  <a:pt x="133754" y="92481"/>
                </a:lnTo>
                <a:lnTo>
                  <a:pt x="95885" y="121820"/>
                </a:lnTo>
                <a:lnTo>
                  <a:pt x="63287" y="156830"/>
                </a:lnTo>
                <a:lnTo>
                  <a:pt x="36679" y="196790"/>
                </a:lnTo>
                <a:lnTo>
                  <a:pt x="16782" y="240981"/>
                </a:lnTo>
                <a:lnTo>
                  <a:pt x="4315" y="288684"/>
                </a:lnTo>
                <a:lnTo>
                  <a:pt x="0" y="339178"/>
                </a:lnTo>
                <a:lnTo>
                  <a:pt x="1381" y="367795"/>
                </a:lnTo>
                <a:lnTo>
                  <a:pt x="5429" y="395630"/>
                </a:lnTo>
                <a:lnTo>
                  <a:pt x="12001" y="422560"/>
                </a:lnTo>
                <a:lnTo>
                  <a:pt x="20955" y="448462"/>
                </a:lnTo>
                <a:lnTo>
                  <a:pt x="47244" y="360832"/>
                </a:lnTo>
                <a:lnTo>
                  <a:pt x="137046" y="360832"/>
                </a:lnTo>
                <a:lnTo>
                  <a:pt x="135927" y="350564"/>
                </a:lnTo>
                <a:lnTo>
                  <a:pt x="135509" y="339178"/>
                </a:lnTo>
                <a:lnTo>
                  <a:pt x="142292" y="293146"/>
                </a:lnTo>
                <a:lnTo>
                  <a:pt x="161311" y="252418"/>
                </a:lnTo>
                <a:lnTo>
                  <a:pt x="190565" y="218981"/>
                </a:lnTo>
                <a:lnTo>
                  <a:pt x="228054" y="194821"/>
                </a:lnTo>
                <a:lnTo>
                  <a:pt x="271780" y="181927"/>
                </a:lnTo>
                <a:lnTo>
                  <a:pt x="313469" y="181927"/>
                </a:lnTo>
                <a:lnTo>
                  <a:pt x="378587" y="113055"/>
                </a:lnTo>
                <a:lnTo>
                  <a:pt x="271780" y="0"/>
                </a:lnTo>
                <a:close/>
              </a:path>
              <a:path w="599440" h="633730">
                <a:moveTo>
                  <a:pt x="340868" y="48463"/>
                </a:moveTo>
                <a:lnTo>
                  <a:pt x="401955" y="113055"/>
                </a:lnTo>
                <a:lnTo>
                  <a:pt x="333755" y="185216"/>
                </a:lnTo>
                <a:lnTo>
                  <a:pt x="381414" y="206221"/>
                </a:lnTo>
                <a:lnTo>
                  <a:pt x="419274" y="240942"/>
                </a:lnTo>
                <a:lnTo>
                  <a:pt x="444251" y="286291"/>
                </a:lnTo>
                <a:lnTo>
                  <a:pt x="453263" y="339178"/>
                </a:lnTo>
                <a:lnTo>
                  <a:pt x="452532" y="354638"/>
                </a:lnTo>
                <a:lnTo>
                  <a:pt x="450373" y="369673"/>
                </a:lnTo>
                <a:lnTo>
                  <a:pt x="446833" y="384214"/>
                </a:lnTo>
                <a:lnTo>
                  <a:pt x="441959" y="398195"/>
                </a:lnTo>
                <a:lnTo>
                  <a:pt x="582543" y="398195"/>
                </a:lnTo>
                <a:lnTo>
                  <a:pt x="586874" y="372853"/>
                </a:lnTo>
                <a:lnTo>
                  <a:pt x="588772" y="339178"/>
                </a:lnTo>
                <a:lnTo>
                  <a:pt x="584898" y="291289"/>
                </a:lnTo>
                <a:lnTo>
                  <a:pt x="573686" y="245869"/>
                </a:lnTo>
                <a:lnTo>
                  <a:pt x="555742" y="203531"/>
                </a:lnTo>
                <a:lnTo>
                  <a:pt x="531678" y="164885"/>
                </a:lnTo>
                <a:lnTo>
                  <a:pt x="502101" y="130544"/>
                </a:lnTo>
                <a:lnTo>
                  <a:pt x="467623" y="101120"/>
                </a:lnTo>
                <a:lnTo>
                  <a:pt x="428851" y="77224"/>
                </a:lnTo>
                <a:lnTo>
                  <a:pt x="386397" y="59468"/>
                </a:lnTo>
                <a:lnTo>
                  <a:pt x="340868" y="48463"/>
                </a:lnTo>
                <a:close/>
              </a:path>
              <a:path w="599440" h="633730">
                <a:moveTo>
                  <a:pt x="137046" y="360832"/>
                </a:moveTo>
                <a:lnTo>
                  <a:pt x="47244" y="360832"/>
                </a:lnTo>
                <a:lnTo>
                  <a:pt x="141732" y="383298"/>
                </a:lnTo>
                <a:lnTo>
                  <a:pt x="139098" y="372649"/>
                </a:lnTo>
                <a:lnTo>
                  <a:pt x="137144" y="361729"/>
                </a:lnTo>
                <a:lnTo>
                  <a:pt x="137046" y="360832"/>
                </a:lnTo>
                <a:close/>
              </a:path>
              <a:path w="599440" h="633730">
                <a:moveTo>
                  <a:pt x="313469" y="181927"/>
                </a:moveTo>
                <a:lnTo>
                  <a:pt x="271780" y="181927"/>
                </a:lnTo>
                <a:lnTo>
                  <a:pt x="271780" y="226098"/>
                </a:lnTo>
                <a:lnTo>
                  <a:pt x="313469" y="181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682"/>
            <a:ext cx="3236913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7474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64088" y="1347614"/>
            <a:ext cx="3240360" cy="3024336"/>
          </a:xfrm>
        </p:spPr>
        <p:txBody>
          <a:bodyPr>
            <a:normAutofit/>
          </a:bodyPr>
          <a:lstStyle/>
          <a:p>
            <a:r>
              <a:rPr lang="ru-RU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БАГАУТДИНОВ НАИЛЬ </a:t>
            </a:r>
            <a:r>
              <a:rPr lang="ru-RU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ЯВДАТОВИЧ</a:t>
            </a:r>
            <a:r>
              <a:rPr lang="en-US" sz="21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100" b="1" cap="al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1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президент Фонда поддержки талантливой молодежи</a:t>
            </a:r>
          </a:p>
        </p:txBody>
      </p:sp>
      <p:pic>
        <p:nvPicPr>
          <p:cNvPr id="19458" name="Picture 2" descr="F:\фото фонд\Н.Я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1510"/>
            <a:ext cx="3751325" cy="4335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775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1761660"/>
            <a:ext cx="5829300" cy="28623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 descr="E:\фото старые\Праздник спорта\IMG_7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73"/>
            <a:ext cx="6850952" cy="513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54406" y="195486"/>
            <a:ext cx="53465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Награждение тренеров-преподавателей</a:t>
            </a:r>
          </a:p>
        </p:txBody>
      </p:sp>
    </p:spTree>
    <p:extLst>
      <p:ext uri="{BB962C8B-B14F-4D97-AF65-F5344CB8AC3E}">
        <p14:creationId xmlns:p14="http://schemas.microsoft.com/office/powerpoint/2010/main" xmlns="" val="325177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фото старые\Праздник спорта\IMG_71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2352"/>
            <a:ext cx="6858000" cy="514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65766" y="294644"/>
            <a:ext cx="55352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>
                <a:solidFill>
                  <a:schemeClr val="bg1"/>
                </a:solidFill>
              </a:rPr>
              <a:t>Чествование учителей-ветеранов спорта</a:t>
            </a:r>
          </a:p>
        </p:txBody>
      </p:sp>
    </p:spTree>
    <p:extLst>
      <p:ext uri="{BB962C8B-B14F-4D97-AF65-F5344CB8AC3E}">
        <p14:creationId xmlns:p14="http://schemas.microsoft.com/office/powerpoint/2010/main" xmlns="" val="207143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E:\фото старые\Праздник спорта\IMG_71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12"/>
            <a:ext cx="6858000" cy="51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141480"/>
            <a:ext cx="6858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50" b="1" i="1" dirty="0">
                <a:solidFill>
                  <a:schemeClr val="bg1"/>
                </a:solidFill>
              </a:rPr>
              <a:t>И.К. </a:t>
            </a:r>
            <a:r>
              <a:rPr lang="ru-RU" sz="1650" b="1" i="1" dirty="0" err="1">
                <a:solidFill>
                  <a:schemeClr val="bg1"/>
                </a:solidFill>
              </a:rPr>
              <a:t>Шарипов</a:t>
            </a:r>
            <a:r>
              <a:rPr lang="ru-RU" sz="1650" b="1" i="1" dirty="0">
                <a:solidFill>
                  <a:schemeClr val="bg1"/>
                </a:solidFill>
              </a:rPr>
              <a:t> генеральный директор ООО «Красный Пролетарий».</a:t>
            </a:r>
          </a:p>
          <a:p>
            <a:r>
              <a:rPr lang="ru-RU" sz="1650" b="1" i="1" dirty="0">
                <a:solidFill>
                  <a:schemeClr val="bg1"/>
                </a:solidFill>
              </a:rPr>
              <a:t>Вручение спортивного инвентаря</a:t>
            </a:r>
          </a:p>
        </p:txBody>
      </p:sp>
    </p:spTree>
    <p:extLst>
      <p:ext uri="{BB962C8B-B14F-4D97-AF65-F5344CB8AC3E}">
        <p14:creationId xmlns:p14="http://schemas.microsoft.com/office/powerpoint/2010/main" xmlns="" val="172586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фото фонд\2016 награды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9462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7724" y="411510"/>
            <a:ext cx="56706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>
                <a:solidFill>
                  <a:schemeClr val="bg1"/>
                </a:solidFill>
              </a:rPr>
              <a:t>Президент Фонда с награжденными</a:t>
            </a:r>
          </a:p>
        </p:txBody>
      </p:sp>
    </p:spTree>
    <p:extLst>
      <p:ext uri="{BB962C8B-B14F-4D97-AF65-F5344CB8AC3E}">
        <p14:creationId xmlns:p14="http://schemas.microsoft.com/office/powerpoint/2010/main" xmlns="" val="237991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фото фонд\IMG_90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4343" y="-186509"/>
            <a:ext cx="7008047" cy="533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5646" y="0"/>
            <a:ext cx="66153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>
                <a:solidFill>
                  <a:schemeClr val="bg1"/>
                </a:solidFill>
              </a:rPr>
              <a:t>Почетные гости праздника с награжденными</a:t>
            </a:r>
          </a:p>
        </p:txBody>
      </p:sp>
    </p:spTree>
    <p:extLst>
      <p:ext uri="{BB962C8B-B14F-4D97-AF65-F5344CB8AC3E}">
        <p14:creationId xmlns:p14="http://schemas.microsoft.com/office/powerpoint/2010/main" xmlns="" val="291390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фото фонд\2017 диектор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3196" y="87474"/>
            <a:ext cx="38078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>
                <a:solidFill>
                  <a:schemeClr val="bg1"/>
                </a:solidFill>
              </a:rPr>
              <a:t>Вручение грантов школам</a:t>
            </a:r>
          </a:p>
        </p:txBody>
      </p:sp>
    </p:spTree>
    <p:extLst>
      <p:ext uri="{BB962C8B-B14F-4D97-AF65-F5344CB8AC3E}">
        <p14:creationId xmlns:p14="http://schemas.microsoft.com/office/powerpoint/2010/main" xmlns="" val="35438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2" t="-377" r="3539" b="16676"/>
          <a:stretch/>
        </p:blipFill>
        <p:spPr>
          <a:xfrm>
            <a:off x="1143000" y="0"/>
            <a:ext cx="6858000" cy="5737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1880" y="141480"/>
            <a:ext cx="42664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>
                <a:solidFill>
                  <a:schemeClr val="bg1"/>
                </a:solidFill>
              </a:rPr>
              <a:t>Церемония вручения грантов</a:t>
            </a:r>
          </a:p>
        </p:txBody>
      </p:sp>
    </p:spTree>
    <p:extLst>
      <p:ext uri="{BB962C8B-B14F-4D97-AF65-F5344CB8AC3E}">
        <p14:creationId xmlns:p14="http://schemas.microsoft.com/office/powerpoint/2010/main" xmlns="" val="233711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фото фонд\sovet_rektoro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57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3658" y="4299942"/>
            <a:ext cx="65073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>
                <a:solidFill>
                  <a:schemeClr val="bg1"/>
                </a:solidFill>
              </a:rPr>
              <a:t>Выездной совет ректоров в </a:t>
            </a:r>
            <a:r>
              <a:rPr lang="ru-RU" sz="2100" b="1" i="1" dirty="0" err="1">
                <a:solidFill>
                  <a:schemeClr val="bg1"/>
                </a:solidFill>
              </a:rPr>
              <a:t>Бакалинском</a:t>
            </a:r>
            <a:r>
              <a:rPr lang="ru-RU" sz="2100" b="1" i="1" dirty="0">
                <a:solidFill>
                  <a:schemeClr val="bg1"/>
                </a:solidFill>
              </a:rPr>
              <a:t> районе</a:t>
            </a:r>
          </a:p>
        </p:txBody>
      </p:sp>
    </p:spTree>
    <p:extLst>
      <p:ext uri="{BB962C8B-B14F-4D97-AF65-F5344CB8AC3E}">
        <p14:creationId xmlns:p14="http://schemas.microsoft.com/office/powerpoint/2010/main" xmlns="" val="33817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фото фонд\2016 роботы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57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61910" y="0"/>
            <a:ext cx="41044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>
                <a:solidFill>
                  <a:schemeClr val="bg1"/>
                </a:solidFill>
              </a:rPr>
              <a:t>Первые роботы наших учеников</a:t>
            </a:r>
          </a:p>
        </p:txBody>
      </p:sp>
    </p:spTree>
    <p:extLst>
      <p:ext uri="{BB962C8B-B14F-4D97-AF65-F5344CB8AC3E}">
        <p14:creationId xmlns:p14="http://schemas.microsoft.com/office/powerpoint/2010/main" xmlns="" val="178256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985590"/>
            <a:ext cx="7804666" cy="3394472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rgbClr val="000000"/>
                </a:solidFill>
                <a:latin typeface="Cambria" panose="02040503050406030204" pitchFamily="18" charset="0"/>
                <a:ea typeface="Arial"/>
                <a:cs typeface="Arial"/>
                <a:sym typeface="Arial"/>
              </a:rPr>
              <a:t>увеличился средний балл </a:t>
            </a:r>
            <a:r>
              <a:rPr lang="ru-RU" sz="2000" b="1" dirty="0" smtClean="0">
                <a:solidFill>
                  <a:srgbClr val="000000"/>
                </a:solidFill>
                <a:latin typeface="Cambria" panose="02040503050406030204" pitchFamily="18" charset="0"/>
                <a:ea typeface="Arial"/>
                <a:cs typeface="Arial"/>
                <a:sym typeface="Arial"/>
              </a:rPr>
              <a:t>по </a:t>
            </a:r>
            <a:r>
              <a:rPr lang="ru-RU" sz="2000" b="1" dirty="0">
                <a:solidFill>
                  <a:srgbClr val="000000"/>
                </a:solidFill>
                <a:latin typeface="Cambria" panose="02040503050406030204" pitchFamily="18" charset="0"/>
                <a:ea typeface="Arial"/>
                <a:cs typeface="Arial"/>
                <a:sym typeface="Arial"/>
              </a:rPr>
              <a:t>большинству учебных </a:t>
            </a:r>
            <a:r>
              <a:rPr lang="ru-RU" sz="2000" b="1" dirty="0" smtClean="0">
                <a:solidFill>
                  <a:srgbClr val="000000"/>
                </a:solidFill>
                <a:latin typeface="Cambria" panose="02040503050406030204" pitchFamily="18" charset="0"/>
                <a:ea typeface="Arial"/>
                <a:cs typeface="Arial"/>
                <a:sym typeface="Arial"/>
              </a:rPr>
              <a:t>предметов</a:t>
            </a:r>
            <a:endParaRPr lang="ru-RU" sz="2000" b="1" dirty="0">
              <a:solidFill>
                <a:srgbClr val="000000"/>
              </a:solidFill>
              <a:latin typeface="Cambria" panose="02040503050406030204" pitchFamily="18" charset="0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endParaRPr lang="ru-RU" sz="800" b="1" dirty="0" smtClean="0">
              <a:solidFill>
                <a:srgbClr val="000000"/>
              </a:solidFill>
              <a:latin typeface="Cambria" panose="02040503050406030204" pitchFamily="18" charset="0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Cambria" panose="02040503050406030204" pitchFamily="18" charset="0"/>
                <a:ea typeface="Arial"/>
                <a:cs typeface="Arial"/>
                <a:sym typeface="Arial"/>
              </a:rPr>
              <a:t>сократилась </a:t>
            </a:r>
            <a:r>
              <a:rPr lang="ru-RU" sz="2000" b="1" dirty="0">
                <a:solidFill>
                  <a:srgbClr val="000000"/>
                </a:solidFill>
                <a:latin typeface="Cambria" panose="02040503050406030204" pitchFamily="18" charset="0"/>
                <a:ea typeface="Arial"/>
                <a:cs typeface="Arial"/>
                <a:sym typeface="Arial"/>
              </a:rPr>
              <a:t>доля участников, получивших неудовлетворительные результаты</a:t>
            </a:r>
            <a:r>
              <a:rPr lang="ru-RU" sz="2000" b="1" dirty="0" smtClean="0">
                <a:solidFill>
                  <a:srgbClr val="000000"/>
                </a:solidFill>
                <a:latin typeface="Cambria" panose="02040503050406030204" pitchFamily="18" charset="0"/>
                <a:ea typeface="Arial"/>
                <a:cs typeface="Arial"/>
                <a:sym typeface="Arial"/>
              </a:rPr>
              <a:t>;</a:t>
            </a:r>
            <a:endParaRPr lang="ru-RU" sz="2000" b="1" dirty="0">
              <a:solidFill>
                <a:srgbClr val="000000"/>
              </a:solidFill>
              <a:latin typeface="Cambria" panose="02040503050406030204" pitchFamily="18" charset="0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endParaRPr lang="ru-RU" sz="2000" b="1" dirty="0" smtClean="0">
              <a:solidFill>
                <a:srgbClr val="000000"/>
              </a:solidFill>
              <a:latin typeface="Cambria" panose="02040503050406030204" pitchFamily="18" charset="0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Cambria" panose="02040503050406030204" pitchFamily="18" charset="0"/>
                <a:ea typeface="Arial"/>
                <a:cs typeface="Arial"/>
                <a:sym typeface="Arial"/>
              </a:rPr>
              <a:t>увеличилась </a:t>
            </a:r>
            <a:r>
              <a:rPr lang="ru-RU" sz="2000" b="1" dirty="0">
                <a:solidFill>
                  <a:srgbClr val="000000"/>
                </a:solidFill>
                <a:latin typeface="Cambria" panose="02040503050406030204" pitchFamily="18" charset="0"/>
                <a:ea typeface="Arial"/>
                <a:cs typeface="Arial"/>
                <a:sym typeface="Arial"/>
              </a:rPr>
              <a:t>доля участников ЕГЭ, получивших 81 и более баллов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948" y="1850082"/>
            <a:ext cx="865684" cy="86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948" y="2715766"/>
            <a:ext cx="865684" cy="86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948" y="3722290"/>
            <a:ext cx="865684" cy="86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93948" y="699542"/>
            <a:ext cx="4466084" cy="707886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8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2000" dirty="0" smtClean="0"/>
              <a:t>ОСНОВНЫЕ ТРЕНДЫ ЕГЭ-2018 </a:t>
            </a:r>
          </a:p>
          <a:p>
            <a:pPr algn="l"/>
            <a:r>
              <a:rPr lang="ru-RU" sz="2000" dirty="0" smtClean="0"/>
              <a:t>В РЕСПУБЛИКЕ БАШКОРТОСТАН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029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роботы\IMG_02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31637"/>
            <a:ext cx="6939390" cy="517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63988" y="141480"/>
            <a:ext cx="36450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>
                <a:solidFill>
                  <a:schemeClr val="bg1"/>
                </a:solidFill>
              </a:rPr>
              <a:t>«Это очень интересно!»</a:t>
            </a:r>
          </a:p>
        </p:txBody>
      </p:sp>
    </p:spTree>
    <p:extLst>
      <p:ext uri="{BB962C8B-B14F-4D97-AF65-F5344CB8AC3E}">
        <p14:creationId xmlns:p14="http://schemas.microsoft.com/office/powerpoint/2010/main" xmlns="" val="357487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 фонд\2018 фой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63988" y="87474"/>
            <a:ext cx="41044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>
                <a:solidFill>
                  <a:schemeClr val="bg1"/>
                </a:solidFill>
              </a:rPr>
              <a:t>Робототехника в развитии</a:t>
            </a:r>
          </a:p>
        </p:txBody>
      </p:sp>
    </p:spTree>
    <p:extLst>
      <p:ext uri="{BB962C8B-B14F-4D97-AF65-F5344CB8AC3E}">
        <p14:creationId xmlns:p14="http://schemas.microsoft.com/office/powerpoint/2010/main" xmlns="" val="250787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фото фонд\20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57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0"/>
            <a:ext cx="685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>
                <a:solidFill>
                  <a:schemeClr val="bg1"/>
                </a:solidFill>
              </a:rPr>
              <a:t>Почетные гости – представители министерств РБ</a:t>
            </a:r>
          </a:p>
        </p:txBody>
      </p:sp>
    </p:spTree>
    <p:extLst>
      <p:ext uri="{BB962C8B-B14F-4D97-AF65-F5344CB8AC3E}">
        <p14:creationId xmlns:p14="http://schemas.microsoft.com/office/powerpoint/2010/main" xmlns="" val="35453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фото фонд\talantlivaya_molodezh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77634" y="0"/>
            <a:ext cx="6723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>
                <a:solidFill>
                  <a:schemeClr val="bg1"/>
                </a:solidFill>
              </a:rPr>
              <a:t>Награжденные ученики и их наставники с депутатом Государственной Думы </a:t>
            </a:r>
            <a:r>
              <a:rPr lang="ru-RU" sz="2100" b="1" i="1" dirty="0" err="1">
                <a:solidFill>
                  <a:schemeClr val="bg1"/>
                </a:solidFill>
              </a:rPr>
              <a:t>Марданшиным</a:t>
            </a:r>
            <a:r>
              <a:rPr lang="ru-RU" sz="2100" b="1" i="1" dirty="0">
                <a:solidFill>
                  <a:schemeClr val="bg1"/>
                </a:solidFill>
              </a:rPr>
              <a:t> Р.М.</a:t>
            </a:r>
          </a:p>
        </p:txBody>
      </p:sp>
    </p:spTree>
    <p:extLst>
      <p:ext uri="{BB962C8B-B14F-4D97-AF65-F5344CB8AC3E}">
        <p14:creationId xmlns:p14="http://schemas.microsoft.com/office/powerpoint/2010/main" xmlns="" val="311299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фото фонд\зал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57999" cy="51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21850" y="303498"/>
            <a:ext cx="45905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>
                <a:solidFill>
                  <a:schemeClr val="bg1"/>
                </a:solidFill>
              </a:rPr>
              <a:t>«Мы уверены – у нас получится!»</a:t>
            </a:r>
          </a:p>
        </p:txBody>
      </p:sp>
    </p:spTree>
    <p:extLst>
      <p:ext uri="{BB962C8B-B14F-4D97-AF65-F5344CB8AC3E}">
        <p14:creationId xmlns:p14="http://schemas.microsoft.com/office/powerpoint/2010/main" xmlns="" val="296832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:\фото фонд\2017 дискусси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57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2030" y="87474"/>
            <a:ext cx="2700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i="1" dirty="0">
                <a:solidFill>
                  <a:schemeClr val="bg1"/>
                </a:solidFill>
              </a:rPr>
              <a:t>Открытый диалог</a:t>
            </a:r>
          </a:p>
        </p:txBody>
      </p:sp>
    </p:spTree>
    <p:extLst>
      <p:ext uri="{BB962C8B-B14F-4D97-AF65-F5344CB8AC3E}">
        <p14:creationId xmlns:p14="http://schemas.microsoft.com/office/powerpoint/2010/main" xmlns="" val="51180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90868"/>
            <a:ext cx="6858000" cy="538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83868" y="573528"/>
            <a:ext cx="41044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00" b="1" i="1" dirty="0">
                <a:solidFill>
                  <a:srgbClr val="C00000"/>
                </a:solidFill>
              </a:rPr>
              <a:t>За ними – будущее!</a:t>
            </a:r>
          </a:p>
        </p:txBody>
      </p:sp>
    </p:spTree>
    <p:extLst>
      <p:ext uri="{BB962C8B-B14F-4D97-AF65-F5344CB8AC3E}">
        <p14:creationId xmlns:p14="http://schemas.microsoft.com/office/powerpoint/2010/main" xmlns="" val="381021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139702"/>
            <a:ext cx="5829300" cy="79208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770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20" y="51750"/>
            <a:ext cx="906376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679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>
                <a:solidFill>
                  <a:schemeClr val="tx2"/>
                </a:solidFill>
                <a:latin typeface="Arial" charset="0"/>
              </a:rPr>
              <a:t>ХАБИБУЛЛИН </a:t>
            </a:r>
          </a:p>
          <a:p>
            <a:pPr eaLnBrk="1" hangingPunct="1"/>
            <a:r>
              <a:rPr lang="ru-RU" sz="4000" b="1" dirty="0" err="1">
                <a:solidFill>
                  <a:schemeClr val="tx2"/>
                </a:solidFill>
                <a:latin typeface="Arial" charset="0"/>
              </a:rPr>
              <a:t>Кадыр</a:t>
            </a:r>
            <a:r>
              <a:rPr lang="ru-RU" sz="4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sz="4000" b="1" dirty="0" err="1">
                <a:solidFill>
                  <a:schemeClr val="tx2"/>
                </a:solidFill>
                <a:latin typeface="Arial" charset="0"/>
              </a:rPr>
              <a:t>Якупович</a:t>
            </a:r>
            <a:endParaRPr lang="ru-RU" sz="40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1520" y="3867894"/>
            <a:ext cx="8640960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ДИРЕКТОР МБОУ «ЛИЦЕЙ №1» </a:t>
            </a:r>
          </a:p>
          <a:p>
            <a:pPr algn="ctr" eaLnBrk="1" hangingPunct="1"/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Г. САЛАВАТА</a:t>
            </a:r>
          </a:p>
        </p:txBody>
      </p:sp>
    </p:spTree>
    <p:extLst>
      <p:ext uri="{BB962C8B-B14F-4D97-AF65-F5344CB8AC3E}">
        <p14:creationId xmlns:p14="http://schemas.microsoft.com/office/powerpoint/2010/main" xmlns="" val="406062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88" t="56072" r="35959" b="27091"/>
          <a:stretch/>
        </p:blipFill>
        <p:spPr bwMode="auto">
          <a:xfrm>
            <a:off x="395536" y="195486"/>
            <a:ext cx="173504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0958" y="98757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ИТОГИ УЧАСТИЯ В </a:t>
            </a:r>
            <a:r>
              <a:rPr lang="en-US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PIS</a:t>
            </a:r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2015 </a:t>
            </a:r>
          </a:p>
          <a:p>
            <a:pPr algn="just">
              <a:defRPr/>
            </a:pPr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РОССИЙСКИХ УЧАЩИХСЯ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63056" y="1851670"/>
            <a:ext cx="54577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Сохранились положительные тенденции в результатах российских учащихся по всем направлениям функциональной грамотности.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31640" y="2803653"/>
            <a:ext cx="72728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Повысились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средние результаты:</a:t>
            </a:r>
          </a:p>
          <a:p>
            <a:pPr algn="just">
              <a:spcAft>
                <a:spcPts val="0"/>
              </a:spcAft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по математической грамотности на 12 баллов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482 до 494 баллов);</a:t>
            </a:r>
          </a:p>
          <a:p>
            <a:pPr algn="just">
              <a:spcAft>
                <a:spcPts val="0"/>
              </a:spcAft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по читательской грамотности на 20 баллов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475 до 495 баллов).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42661" y="4323679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российских учащихся по естественнонаучной грамотности практически не изменились.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948" y="1946190"/>
            <a:ext cx="865684" cy="86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899" y="2954302"/>
            <a:ext cx="865684" cy="86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948" y="4154338"/>
            <a:ext cx="865684" cy="86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3025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20" y="51750"/>
            <a:ext cx="906376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57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1670"/>
            <a:ext cx="3237057" cy="18000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51520" y="1419622"/>
            <a:ext cx="7902549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4000" b="1" dirty="0">
                <a:solidFill>
                  <a:schemeClr val="tx2"/>
                </a:solidFill>
                <a:latin typeface="Arial" charset="0"/>
              </a:rPr>
              <a:t>МИНИКЕЕВА </a:t>
            </a:r>
          </a:p>
          <a:p>
            <a:pPr eaLnBrk="1" hangingPunct="1"/>
            <a:r>
              <a:rPr lang="ru-RU" sz="4000" b="1" dirty="0">
                <a:solidFill>
                  <a:schemeClr val="tx2"/>
                </a:solidFill>
                <a:latin typeface="Arial" charset="0"/>
              </a:rPr>
              <a:t>Жанна Вильевна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1520" y="3867894"/>
            <a:ext cx="8640960" cy="92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НАЧАЛЬНИК ОТДЕЛА ГОСУДАРСТВЕННОЙ ПОЛИТИКИ В СФЕРЕ ОБРАЗОВАНИЯ МИНИСТЕРСТВА ОБРАЗОВАНИЯ 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xmlns="" val="169113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7029"/>
            <a:ext cx="1035614" cy="575864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143118" y="159477"/>
            <a:ext cx="7766130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ПРОЕКТ «СОВРЕМЕННАЯ ШКОЛА»</a:t>
            </a: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143508" y="771550"/>
          <a:ext cx="8892987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90965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7029"/>
            <a:ext cx="1035614" cy="575864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143118" y="159477"/>
            <a:ext cx="7766130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СОЗДАНИЕ ЦЕНТРОВ ОБРАЗОВАНИЯ </a:t>
            </a:r>
            <a:b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ЦИФРОВОГО И ГУМАНИТАРНОГО ПРОФИЛЕЙ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9150" y="1131590"/>
            <a:ext cx="3883065" cy="369324"/>
          </a:xfrm>
          <a:prstGeom prst="rect">
            <a:avLst/>
          </a:prstGeom>
          <a:solidFill>
            <a:schemeClr val="lt1">
              <a:alpha val="24000"/>
            </a:schemeClr>
          </a:solidFill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КОЛИЧЕСТВО ЦЕНТРОВ</a:t>
            </a:r>
            <a:endParaRPr lang="ru-RU" sz="1800" b="1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169150" y="1563638"/>
          <a:ext cx="397080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572001" y="3795886"/>
            <a:ext cx="3883065" cy="646323"/>
          </a:xfrm>
          <a:prstGeom prst="rect">
            <a:avLst/>
          </a:prstGeom>
          <a:solidFill>
            <a:schemeClr val="lt1">
              <a:alpha val="24000"/>
            </a:schemeClr>
          </a:solidFill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ОХВАТ ОБУЧАЮЩИХСЯ (ТЫС.ЧЕЛ)</a:t>
            </a:r>
            <a:endParaRPr lang="ru-RU" sz="1800" b="1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1" name="Кольцо 10"/>
          <p:cNvSpPr/>
          <p:nvPr/>
        </p:nvSpPr>
        <p:spPr>
          <a:xfrm>
            <a:off x="4603535" y="2283718"/>
            <a:ext cx="1008112" cy="1008112"/>
          </a:xfrm>
          <a:prstGeom prst="donu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Кольцо 11"/>
          <p:cNvSpPr/>
          <p:nvPr/>
        </p:nvSpPr>
        <p:spPr>
          <a:xfrm>
            <a:off x="6808693" y="915566"/>
            <a:ext cx="1650818" cy="1584176"/>
          </a:xfrm>
          <a:prstGeom prst="donu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2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20138650">
            <a:off x="5849978" y="2166465"/>
            <a:ext cx="792088" cy="432048"/>
          </a:xfrm>
          <a:prstGeom prst="rightArrow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51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232776" y="329183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0272" y="257175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Схема 16"/>
          <p:cNvGraphicFramePr/>
          <p:nvPr>
            <p:extLst/>
          </p:nvPr>
        </p:nvGraphicFramePr>
        <p:xfrm>
          <a:off x="4825838" y="2544049"/>
          <a:ext cx="563505" cy="587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0" name="Схема 19"/>
          <p:cNvGraphicFramePr/>
          <p:nvPr>
            <p:extLst/>
          </p:nvPr>
        </p:nvGraphicFramePr>
        <p:xfrm>
          <a:off x="7165773" y="1316252"/>
          <a:ext cx="936658" cy="813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xmlns="" val="214352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7029"/>
            <a:ext cx="1035614" cy="575864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143118" y="159477"/>
            <a:ext cx="7766130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ЗАДАЧИ МЕРОПРИЯТИЙ ПО СОЗДАНИЮ ЦЕНТРОВ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graphicFrame>
        <p:nvGraphicFramePr>
          <p:cNvPr id="7" name="Схема 6"/>
          <p:cNvGraphicFramePr/>
          <p:nvPr>
            <p:extLst/>
          </p:nvPr>
        </p:nvGraphicFramePr>
        <p:xfrm>
          <a:off x="340296" y="861993"/>
          <a:ext cx="8568952" cy="4086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6832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7029"/>
            <a:ext cx="1035614" cy="575864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88936" y="159477"/>
            <a:ext cx="7766130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ОЖИДАЕМЫЕ РЕЗУЛЬТАТЫ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6" y="1495051"/>
            <a:ext cx="5616624" cy="291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2653" y="528801"/>
            <a:ext cx="85186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798 школах,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расположенных в сельской местности и малых городах,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оборудованы Центры для реализации цифрового, естественнонаучного, </a:t>
            </a:r>
            <a:b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гуманитарного профилей для реализации основных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дополнительных общеобразовательных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2655" y="4417536"/>
            <a:ext cx="8518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тысяч обучающихся охвачены программами </a:t>
            </a:r>
            <a:b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цифрового, естественнонаучного, гуманитарного профилей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6" y="3806363"/>
            <a:ext cx="566737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2785" y="3806363"/>
            <a:ext cx="517525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798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7029"/>
            <a:ext cx="1035614" cy="575864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40208" y="159477"/>
            <a:ext cx="8411185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ДОРОЖНАЯ КАРТА ПО СОЗДАНИЮ И ОТКРЫТИЮ ЦЕНТРОВ ОБРАЗОВАНИЯ ЦИФРОВОГО И ГУМАНИТАРНОГО ПРОФИЛЕЙ В 2019 ГОДУ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87525" y="692891"/>
          <a:ext cx="8568952" cy="432713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984776"/>
                <a:gridCol w="1584176"/>
              </a:tblGrid>
              <a:tr h="4937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Согласование перечня образовательных </a:t>
                      </a: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организаций</a:t>
                      </a:r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01.02.2019</a:t>
                      </a:r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</a:tr>
              <a:tr h="3259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Утверждение типового </a:t>
                      </a: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медиаплана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Центров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Февраль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</a:tr>
              <a:tr h="3259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Согласование типового дизайн-проекта Центров </a:t>
                      </a:r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Март</a:t>
                      </a:r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</a:tr>
              <a:tr h="3259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Согласование типового проекта зонирования Центров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Март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</a:tr>
              <a:tr h="3259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Согласование типового проекта инфраструктурного листа Центров </a:t>
                      </a:r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Март-апрель</a:t>
                      </a:r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</a:tr>
              <a:tr h="9260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Повышение квалификации (</a:t>
                      </a:r>
                      <a:r>
                        <a:rPr lang="ru-RU" sz="16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профмастерства</a:t>
                      </a: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) сотрудников Центров и педагогов, в том числе по новым технологиям преподавания предметной области «Технология»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Апрель-май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</a:tr>
              <a:tr h="3259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Закупка, доставка и наладка оборудования</a:t>
                      </a:r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Май-август</a:t>
                      </a:r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</a:tr>
              <a:tr h="3259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Завершение набора детей, обучающихся по программам Центров</a:t>
                      </a:r>
                      <a:endParaRPr lang="ru-RU" sz="16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Сентябрь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</a:tr>
              <a:tr h="62597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Завершение строительно-монтажных работ и косметических ремонтов, приведение площадок Центров в соответствии с </a:t>
                      </a:r>
                      <a:r>
                        <a:rPr lang="ru-RU" sz="16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брендбуком</a:t>
                      </a:r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Август </a:t>
                      </a:r>
                      <a:endParaRPr lang="ru-RU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</a:tr>
              <a:tr h="3259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Открытие Центров в единый день открытий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 </a:t>
                      </a:r>
                      <a:r>
                        <a:rPr lang="ru-RU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сентября</a:t>
                      </a:r>
                      <a:endParaRPr lang="ru-RU" sz="16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838" marR="17838" marT="17838" marB="17838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338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7029"/>
            <a:ext cx="1035614" cy="575864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143118" y="159477"/>
            <a:ext cx="7766130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ЗОНИРОВАНИЕ ЦЕНТРОВ ОБРАЗОВАНИЯ </a:t>
            </a:r>
            <a:b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ЦИФРОВОГО И ГУМАНИТАРНОГО ПРОФИЛЕЙ 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470" y="987574"/>
            <a:ext cx="4412531" cy="222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3157" y="2643758"/>
            <a:ext cx="4409256" cy="218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3415010"/>
            <a:ext cx="3827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формирования цифровых и гуманитарных компетенций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64155" y="1630263"/>
            <a:ext cx="3827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Коворкинг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шахматная гостиная,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медиазона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016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7029"/>
            <a:ext cx="1035614" cy="575864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40208" y="159477"/>
            <a:ext cx="8411185" cy="33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ТАБЛИЦА ИНДИКАТОРОВ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395536" y="724793"/>
          <a:ext cx="8532947" cy="4297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68198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20" y="51750"/>
            <a:ext cx="906376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64258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171</TotalTime>
  <Words>4019</Words>
  <Application>Microsoft Office PowerPoint</Application>
  <PresentationFormat>Экран (16:9)</PresentationFormat>
  <Paragraphs>1020</Paragraphs>
  <Slides>123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123</vt:i4>
      </vt:variant>
    </vt:vector>
  </HeadingPairs>
  <TitlesOfParts>
    <vt:vector size="124" baseType="lpstr">
      <vt:lpstr>Тема Office</vt:lpstr>
      <vt:lpstr>Слайд 1</vt:lpstr>
      <vt:lpstr>Дискуссионная площадка №3 «Педагогическое сопровождение одаренных детей</vt:lpstr>
      <vt:lpstr>Дискуссионная площадка №3 «Педагогическое сопровождение одаренных детей</vt:lpstr>
      <vt:lpstr>Слайд 4</vt:lpstr>
      <vt:lpstr>Слайд 5</vt:lpstr>
      <vt:lpstr>Цель – обеспечение глобальной конкурентоспособности российского образования, вхождение Российской Федерации  в число 10 ведущих стран мира по качеству образования </vt:lpstr>
      <vt:lpstr>Развитие Единой системы  оценки качества образования (ЕСОКО)</vt:lpstr>
      <vt:lpstr>Слайд 8</vt:lpstr>
      <vt:lpstr>Слайд 9</vt:lpstr>
      <vt:lpstr>Слайд 10</vt:lpstr>
      <vt:lpstr>Слайд 11</vt:lpstr>
      <vt:lpstr>Слайд 12</vt:lpstr>
      <vt:lpstr>КАЛЕНДАРЬ ОЦЕНОЧНЫХ ПРОЦЕДУР</vt:lpstr>
      <vt:lpstr>ЛИЧНЫЙ КАБИНЕТ ФИС ОКО</vt:lpstr>
      <vt:lpstr>Слайд 15</vt:lpstr>
      <vt:lpstr>Слайд 16</vt:lpstr>
      <vt:lpstr>ИТОГИ РЕСПУБЛИКАНСКИХ  ПРОВЕРОЧНЫХ РАБОТ</vt:lpstr>
      <vt:lpstr>Слайд 18</vt:lpstr>
      <vt:lpstr>Слайд 19</vt:lpstr>
      <vt:lpstr>Слайд 20</vt:lpstr>
      <vt:lpstr>Слайд 21</vt:lpstr>
      <vt:lpstr>Слайд 22</vt:lpstr>
      <vt:lpstr>Спасибо за внимание!</vt:lpstr>
      <vt:lpstr>Слайд 24</vt:lpstr>
      <vt:lpstr>Слайд 25</vt:lpstr>
      <vt:lpstr>Слайд 26</vt:lpstr>
      <vt:lpstr>Слайд 27</vt:lpstr>
      <vt:lpstr>Спасибо за внимание!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Спасибо за внимание!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Интернет-портал  «Одаренные дети Республики Башкортостан»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Одаренные дети Республики Башкортостан</vt:lpstr>
      <vt:lpstr>Выявление и развитие одаренности школьников в обогащенной образовательной среде</vt:lpstr>
      <vt:lpstr>Система психолого-педагогического сопровождения одаренных школьников в олимпиадном движении</vt:lpstr>
      <vt:lpstr>Курсы повышения квалификации</vt:lpstr>
      <vt:lpstr>Дистанционные олимпиады и школы</vt:lpstr>
      <vt:lpstr>Интернет-портал «Одаренные дети Республики Башкортостан»</vt:lpstr>
      <vt:lpstr>Статистика</vt:lpstr>
      <vt:lpstr>Апробация проекта</vt:lpstr>
      <vt:lpstr>Мониторинговые исследования. Эффективность модели</vt:lpstr>
      <vt:lpstr>Развитие проекта</vt:lpstr>
      <vt:lpstr>Спасибо за внимание!</vt:lpstr>
      <vt:lpstr>Слайд 68</vt:lpstr>
      <vt:lpstr>Поддержка одаренных школьников и учителей во взаимодействии с благотворительным фондом «Фонд поддержки талантливой молодежи»</vt:lpstr>
      <vt:lpstr>БАГАУТДИНОВ НАИЛЬ ЯВДАТОВИЧ  президент Фонда поддержки талантливой молодежи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Спасибо за внимание!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Ассоциированные школы Союза машиностроителей России:  осознанный выбор траектории профессионального будущего школьников</vt:lpstr>
      <vt:lpstr>Ассоциированные школы Союза машиностроителей России:  осознанный выбор траектории профессионального будущего школьников</vt:lpstr>
      <vt:lpstr>Слайд 104</vt:lpstr>
      <vt:lpstr>ЭТАПЫ  ПРОФОРИЕНТАЦИОННОЙ  РАБОТЫ С УЧАЩИМИСЯ  И ОБРАЗОВАТЕЛЬНЫЕ МЕРОПРИЯТИЯ</vt:lpstr>
      <vt:lpstr>1. ПОИСК, ВЫЯВЛЕНИЕ  одарённых школьников, ориентированных  на инженерно-технические специальности с помощью образовательных проектов, представленных в рамках ПАШСМР:</vt:lpstr>
      <vt:lpstr>Слайд 107</vt:lpstr>
      <vt:lpstr>Награждение победителей и призёров  Открытой межвузовской олимпиады  школьников на Кубок имени Ю.А. Гагарина</vt:lpstr>
      <vt:lpstr>Слайд 109</vt:lpstr>
      <vt:lpstr>Торжественная церемония награждения победителей и призёров  Республиканской олимпиады школьников на Кубок имени Ю.А. Гагарина. 18 мая 2018</vt:lpstr>
      <vt:lpstr>Конкурс IT-проектов на Кубок Союза машиностроителей России</vt:lpstr>
      <vt:lpstr>2. Мотивация  Профориентационные мероприятия, мотивирующие школьников осознанно готовиться к поступлению в ведущие вузы Республики Башкортостан на технические и естественнонаучные направления подготовки с  целью дальнейшего формирования  кадрового  резерва для высокотехнологичных  отраслей  промышленности республики   и Российской Федерации (космическая,  авиационная, оборонная, машиностроительная, нефтяная и другие): Всероссийская акция «Неделя без турникетов», Дни открытых дверей, мастер-классы, походы и экскурсии на предприятия Союза машиностроителей…</vt:lpstr>
      <vt:lpstr>Всероссийская акция «Неделя без турникетов»</vt:lpstr>
      <vt:lpstr>3. Подготовка, углублённое изучение  инженерно-технических дисциплин: Центр поддержки технического образования школьников «Гагарин-центр», сеть детских технопарков «Кванториум Башкортостана»</vt:lpstr>
      <vt:lpstr>Слайд 115</vt:lpstr>
      <vt:lpstr>4. Поддержка  будущих абитуриентов при поступлении  в ведущие вузы республики:</vt:lpstr>
      <vt:lpstr>Содружество школ с физико-математической  и инженерно-технической специализацией:  о вопросах вступления в проект «Ассоциированные школы  Союза машиностроителей России»</vt:lpstr>
      <vt:lpstr>Центры молодежного  инновационного творчества (ЦМИТ)  – это городские площадки для технического творчества, оснащённые современным оборудованием цифрового производства</vt:lpstr>
      <vt:lpstr>Площадки для технического творчества в РБ:</vt:lpstr>
      <vt:lpstr>Слайд 120</vt:lpstr>
      <vt:lpstr>Слайд 121</vt:lpstr>
      <vt:lpstr>Спасибо за внимание!</vt:lpstr>
      <vt:lpstr>Слайд 123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Мусина Элиза Рашитовна</dc:creator>
  <cp:lastModifiedBy>цито</cp:lastModifiedBy>
  <cp:revision>39</cp:revision>
  <dcterms:created xsi:type="dcterms:W3CDTF">2019-01-28T07:19:05Z</dcterms:created>
  <dcterms:modified xsi:type="dcterms:W3CDTF">2019-02-01T04:44:26Z</dcterms:modified>
</cp:coreProperties>
</file>