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1"/>
  </p:sldMasterIdLst>
  <p:notesMasterIdLst>
    <p:notesMasterId r:id="rId64"/>
  </p:notesMasterIdLst>
  <p:sldIdLst>
    <p:sldId id="1484" r:id="rId2"/>
    <p:sldId id="1495" r:id="rId3"/>
    <p:sldId id="1518" r:id="rId4"/>
    <p:sldId id="1497" r:id="rId5"/>
    <p:sldId id="1519" r:id="rId6"/>
    <p:sldId id="1537" r:id="rId7"/>
    <p:sldId id="1538" r:id="rId8"/>
    <p:sldId id="1539" r:id="rId9"/>
    <p:sldId id="1540" r:id="rId10"/>
    <p:sldId id="1452" r:id="rId11"/>
    <p:sldId id="1498" r:id="rId12"/>
    <p:sldId id="1499" r:id="rId13"/>
    <p:sldId id="1500" r:id="rId14"/>
    <p:sldId id="1501" r:id="rId15"/>
    <p:sldId id="1503" r:id="rId16"/>
    <p:sldId id="1502" r:id="rId17"/>
    <p:sldId id="1505" r:id="rId18"/>
    <p:sldId id="1504" r:id="rId19"/>
    <p:sldId id="1507" r:id="rId20"/>
    <p:sldId id="1506" r:id="rId21"/>
    <p:sldId id="1508" r:id="rId22"/>
    <p:sldId id="1509" r:id="rId23"/>
    <p:sldId id="1520" r:id="rId24"/>
    <p:sldId id="1521" r:id="rId25"/>
    <p:sldId id="1522" r:id="rId26"/>
    <p:sldId id="1523" r:id="rId27"/>
    <p:sldId id="1524" r:id="rId28"/>
    <p:sldId id="1525" r:id="rId29"/>
    <p:sldId id="1528" r:id="rId30"/>
    <p:sldId id="1527" r:id="rId31"/>
    <p:sldId id="1529" r:id="rId32"/>
    <p:sldId id="1526" r:id="rId33"/>
    <p:sldId id="1541" r:id="rId34"/>
    <p:sldId id="1542" r:id="rId35"/>
    <p:sldId id="1543" r:id="rId36"/>
    <p:sldId id="1547" r:id="rId37"/>
    <p:sldId id="1548" r:id="rId38"/>
    <p:sldId id="1549" r:id="rId39"/>
    <p:sldId id="1550" r:id="rId40"/>
    <p:sldId id="1552" r:id="rId41"/>
    <p:sldId id="1553" r:id="rId42"/>
    <p:sldId id="1554" r:id="rId43"/>
    <p:sldId id="1555" r:id="rId44"/>
    <p:sldId id="1556" r:id="rId45"/>
    <p:sldId id="1557" r:id="rId46"/>
    <p:sldId id="1558" r:id="rId47"/>
    <p:sldId id="1559" r:id="rId48"/>
    <p:sldId id="1561" r:id="rId49"/>
    <p:sldId id="1562" r:id="rId50"/>
    <p:sldId id="1563" r:id="rId51"/>
    <p:sldId id="1564" r:id="rId52"/>
    <p:sldId id="1565" r:id="rId53"/>
    <p:sldId id="1566" r:id="rId54"/>
    <p:sldId id="1567" r:id="rId55"/>
    <p:sldId id="1568" r:id="rId56"/>
    <p:sldId id="1465" r:id="rId57"/>
    <p:sldId id="1570" r:id="rId58"/>
    <p:sldId id="1571" r:id="rId59"/>
    <p:sldId id="1572" r:id="rId60"/>
    <p:sldId id="1573" r:id="rId61"/>
    <p:sldId id="1574" r:id="rId62"/>
    <p:sldId id="1453" r:id="rId63"/>
  </p:sldIdLst>
  <p:sldSz cx="9144000" cy="6858000" type="screen4x3"/>
  <p:notesSz cx="6858000" cy="9144000"/>
  <p:defaultTextStyle>
    <a:defPPr>
      <a:defRPr lang="ru-RU"/>
    </a:defPPr>
    <a:lvl1pPr marL="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108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212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322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43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5534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064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5751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0856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C8ED2EE6-F0F8-4EDE-8C7D-E098C2E5012E}">
          <p14:sldIdLst>
            <p14:sldId id="1484"/>
            <p14:sldId id="1495"/>
            <p14:sldId id="1518"/>
            <p14:sldId id="1497"/>
            <p14:sldId id="1519"/>
            <p14:sldId id="1452"/>
            <p14:sldId id="1498"/>
            <p14:sldId id="1499"/>
            <p14:sldId id="1500"/>
            <p14:sldId id="1501"/>
            <p14:sldId id="1503"/>
            <p14:sldId id="1502"/>
            <p14:sldId id="1505"/>
            <p14:sldId id="1504"/>
            <p14:sldId id="1507"/>
            <p14:sldId id="1506"/>
            <p14:sldId id="1508"/>
            <p14:sldId id="1509"/>
            <p14:sldId id="1511"/>
            <p14:sldId id="1514"/>
            <p14:sldId id="1515"/>
            <p14:sldId id="1516"/>
            <p14:sldId id="1494"/>
          </p14:sldIdLst>
        </p14:section>
        <p14:section name="Раздел без заголовка" id="{6084BED5-9474-4628-83DC-F1C6150D66FE}">
          <p14:sldIdLst>
            <p14:sldId id="1486"/>
            <p14:sldId id="1487"/>
            <p14:sldId id="1488"/>
            <p14:sldId id="1489"/>
            <p14:sldId id="1490"/>
            <p14:sldId id="1517"/>
            <p14:sldId id="1465"/>
            <p14:sldId id="145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3366"/>
    <a:srgbClr val="FF0066"/>
    <a:srgbClr val="222BE2"/>
    <a:srgbClr val="2027A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6" autoAdjust="0"/>
    <p:restoredTop sz="77698" autoAdjust="0"/>
  </p:normalViewPr>
  <p:slideViewPr>
    <p:cSldViewPr>
      <p:cViewPr varScale="1">
        <p:scale>
          <a:sx n="73" d="100"/>
          <a:sy n="73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ADF46-ADA4-4401-94F6-6508724E83B5}" type="datetimeFigureOut">
              <a:rPr lang="ru-RU" smtClean="0"/>
              <a:pPr/>
              <a:t>10.09.2019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3848E-2172-40CD-9DDA-2153FC49032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915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108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212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322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43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5534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064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5751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0856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 №2: выписать ключевые слова, которые отражают основной смысл предложенного отрывка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3848E-2172-40CD-9DDA-2153FC49032A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56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 Восстановить правильное написание слов. Вставить на месте про-</a:t>
            </a:r>
          </a:p>
          <a:p>
            <a:r>
              <a:rPr lang="ru-RU" dirty="0" smtClean="0"/>
              <a:t>пусков слова, выбрав подходящие из списка 1. </a:t>
            </a:r>
          </a:p>
          <a:p>
            <a:r>
              <a:rPr lang="ru-RU" dirty="0" smtClean="0"/>
              <a:t>Из списка 2 выбрать подходящие по смыслу вводные слова и добавить их в текст.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3848E-2172-40CD-9DDA-2153FC49032A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461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7266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8724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175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661011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1565244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1396100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2587795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2086111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C7097-83C2-498F-A428-3694BF06E7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577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633772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1959799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9043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4282148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5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221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9789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132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527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3575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9824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740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55" indent="0">
              <a:buNone/>
              <a:defRPr sz="2800"/>
            </a:lvl2pPr>
            <a:lvl3pPr marL="913110" indent="0">
              <a:buNone/>
              <a:defRPr sz="2400"/>
            </a:lvl3pPr>
            <a:lvl4pPr marL="1369664" indent="0">
              <a:buNone/>
              <a:defRPr sz="2000"/>
            </a:lvl4pPr>
            <a:lvl5pPr marL="1826221" indent="0">
              <a:buNone/>
              <a:defRPr sz="2000"/>
            </a:lvl5pPr>
            <a:lvl6pPr marL="2282774" indent="0">
              <a:buNone/>
              <a:defRPr sz="2000"/>
            </a:lvl6pPr>
            <a:lvl7pPr marL="2739331" indent="0">
              <a:buNone/>
              <a:defRPr sz="2000"/>
            </a:lvl7pPr>
            <a:lvl8pPr marL="3195886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7516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12" tIns="45656" rIns="91312" bIns="4565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12" tIns="45656" rIns="91312" bIns="456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0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  <p:sldLayoutId id="2147484309" r:id="rId18"/>
    <p:sldLayoutId id="2147484310" r:id="rId19"/>
    <p:sldLayoutId id="2147484311" r:id="rId20"/>
    <p:sldLayoutId id="2147484312" r:id="rId21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hf hdr="0" dt="0"/>
  <p:txStyles>
    <p:titleStyle>
      <a:lvl1pPr algn="ctr" defTabSz="9131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02" indent="-285350" algn="l" defTabSz="9131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8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3" indent="-228277" algn="l" defTabSz="9131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8" indent="-228277" algn="l" defTabSz="9131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2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07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64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1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5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6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5.png"/><Relationship Id="rId7" Type="http://schemas.openxmlformats.org/officeDocument/2006/relationships/image" Target="../media/image73.png"/><Relationship Id="rId12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8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81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15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14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1.png"/><Relationship Id="rId7" Type="http://schemas.openxmlformats.org/officeDocument/2006/relationships/image" Target="../media/image91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8.png"/><Relationship Id="rId5" Type="http://schemas.openxmlformats.org/officeDocument/2006/relationships/image" Target="../media/image14.png"/><Relationship Id="rId10" Type="http://schemas.openxmlformats.org/officeDocument/2006/relationships/image" Target="../media/image94.png"/><Relationship Id="rId4" Type="http://schemas.openxmlformats.org/officeDocument/2006/relationships/image" Target="../media/image8.pn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5.png"/><Relationship Id="rId7" Type="http://schemas.openxmlformats.org/officeDocument/2006/relationships/image" Target="../media/image10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4.png"/><Relationship Id="rId7" Type="http://schemas.openxmlformats.org/officeDocument/2006/relationships/image" Target="../media/image1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5.png"/><Relationship Id="rId9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4.png"/><Relationship Id="rId7" Type="http://schemas.openxmlformats.org/officeDocument/2006/relationships/image" Target="../media/image1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5.png"/><Relationship Id="rId9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4.png"/><Relationship Id="rId7" Type="http://schemas.openxmlformats.org/officeDocument/2006/relationships/image" Target="../media/image1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4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image" Target="../media/image8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19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41.png"/><Relationship Id="rId3" Type="http://schemas.openxmlformats.org/officeDocument/2006/relationships/image" Target="../media/image14.png"/><Relationship Id="rId7" Type="http://schemas.openxmlformats.org/officeDocument/2006/relationships/image" Target="../media/image126.png"/><Relationship Id="rId12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11" Type="http://schemas.openxmlformats.org/officeDocument/2006/relationships/image" Target="../media/image140.png"/><Relationship Id="rId5" Type="http://schemas.openxmlformats.org/officeDocument/2006/relationships/image" Target="../media/image124.png"/><Relationship Id="rId10" Type="http://schemas.openxmlformats.org/officeDocument/2006/relationships/image" Target="../media/image139.png"/><Relationship Id="rId4" Type="http://schemas.openxmlformats.org/officeDocument/2006/relationships/image" Target="../media/image15.png"/><Relationship Id="rId9" Type="http://schemas.openxmlformats.org/officeDocument/2006/relationships/image" Target="../media/image128.png"/><Relationship Id="rId1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8.png"/><Relationship Id="rId7" Type="http://schemas.openxmlformats.org/officeDocument/2006/relationships/image" Target="../media/image126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5.png"/><Relationship Id="rId10" Type="http://schemas.openxmlformats.org/officeDocument/2006/relationships/image" Target="../media/image139.png"/><Relationship Id="rId4" Type="http://schemas.openxmlformats.org/officeDocument/2006/relationships/image" Target="../media/image14.png"/><Relationship Id="rId9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5.png"/><Relationship Id="rId9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4.png"/><Relationship Id="rId7" Type="http://schemas.openxmlformats.org/officeDocument/2006/relationships/image" Target="../media/image1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59.png"/><Relationship Id="rId12" Type="http://schemas.openxmlformats.org/officeDocument/2006/relationships/image" Target="../media/image1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image" Target="../media/image157.png"/><Relationship Id="rId10" Type="http://schemas.openxmlformats.org/officeDocument/2006/relationships/image" Target="../media/image161.png"/><Relationship Id="rId4" Type="http://schemas.openxmlformats.org/officeDocument/2006/relationships/image" Target="../media/image15.png"/><Relationship Id="rId9" Type="http://schemas.openxmlformats.org/officeDocument/2006/relationships/image" Target="../media/image1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8.png"/><Relationship Id="rId7" Type="http://schemas.openxmlformats.org/officeDocument/2006/relationships/image" Target="../media/image16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4.png"/><Relationship Id="rId7" Type="http://schemas.openxmlformats.org/officeDocument/2006/relationships/image" Target="../media/image17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4.png"/><Relationship Id="rId7" Type="http://schemas.openxmlformats.org/officeDocument/2006/relationships/image" Target="../media/image1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3" Type="http://schemas.openxmlformats.org/officeDocument/2006/relationships/image" Target="../media/image6.png"/><Relationship Id="rId21" Type="http://schemas.openxmlformats.org/officeDocument/2006/relationships/image" Target="../media/image195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5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8.jpe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1436" y="0"/>
            <a:ext cx="5745564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5117" y="212912"/>
            <a:ext cx="547260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Крюкова,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 поддержки педагогов и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</a:t>
            </a:r>
          </a:p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42" y="3311694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8175"/>
            <a:ext cx="3419872" cy="68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1689608" cy="5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966" y="1448219"/>
            <a:ext cx="51071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грамотность. 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Элитарная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привилегия посвящённых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человека? →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для любознательных и любопытных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676413">
            <a:off x="1032553" y="417193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Вчитайтесь в тему!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45224"/>
            <a:ext cx="3011117" cy="123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837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13433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-13433"/>
            <a:ext cx="1363394" cy="687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95789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1474" y="666356"/>
            <a:ext cx="769889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1917 году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задумал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учебник географии в стихах 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аванс от издательства «Петербург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отрывок стихотворения Николая Гумилёва.                                                    О какой стране идёт речь? </a:t>
            </a:r>
          </a:p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берегом буйного Красного Моря</a:t>
            </a:r>
          </a:p>
          <a:p>
            <a:pPr algn="ctr"/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Суданским таинственным лесом видна,</a:t>
            </a:r>
          </a:p>
          <a:p>
            <a:pPr algn="ctr"/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Разметавшись среди четырех плоскогорий,</a:t>
            </a:r>
          </a:p>
          <a:p>
            <a:pPr algn="ctr"/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отдыхающей львицею схожа, страна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какой науке говорит в своём произведении Н.В. Гоголь? </a:t>
            </a:r>
          </a:p>
          <a:p>
            <a:pPr algn="ctr"/>
            <a:endParaRPr lang="ru-RU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такое глубокое море, так раздвигает наши самые действия,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и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несмотря на то, что показывает границы каждой земли,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так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скрывает свои собственные, что даже для взрослого представляет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философически-увлекательный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предмет.</a:t>
            </a:r>
            <a:endParaRPr lang="ru-RU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48"/>
            <a:ext cx="255428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7057" y="21854"/>
            <a:ext cx="242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ВАША ВЕРСИЯ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26766"/>
            <a:ext cx="1384300" cy="147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64" y="4918383"/>
            <a:ext cx="1891555" cy="189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548680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620688"/>
            <a:ext cx="71642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51520" y="3284984"/>
            <a:ext cx="68407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020272" y="332656"/>
            <a:ext cx="0" cy="30963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79512" y="404664"/>
            <a:ext cx="0" cy="30243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484768" y="429309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3176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375">
            <a:off x="376633" y="503015"/>
            <a:ext cx="2177653" cy="28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4286" y="703070"/>
            <a:ext cx="49700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Гончарук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Юрьевна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Есауленко Юлия Александровна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 Виктор Викторович и др.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задач по формированию читательской грамотности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8—11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19" y="4028536"/>
            <a:ext cx="7558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функцию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из инструментов достижения образовательных результатов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предмету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комплексы заданий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текстовой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основе, при выполнении которых обучающиеся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активизируют навык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новым стандартам.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отрабатывать широкий спектр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и компетенций.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728" y="3657725"/>
            <a:ext cx="72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</a:t>
            </a:r>
            <a:r>
              <a:rPr lang="ru-RU" b="1" dirty="0" smtClean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</a:t>
            </a:r>
            <a:r>
              <a:rPr lang="ru-RU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10" y="53046"/>
            <a:ext cx="990278" cy="99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" y="102440"/>
            <a:ext cx="3183849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6633" y="188640"/>
            <a:ext cx="297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ПОРТФЕЛЬ УЧИТЕЛЯ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" y="2656060"/>
            <a:ext cx="1828218" cy="123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3002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40" y="10391"/>
            <a:ext cx="5039629" cy="676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GKryukova\Desktop\ОБРАЗЦЫ\ВЕБИНАРЫ\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39" y="3306861"/>
            <a:ext cx="3470579" cy="347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9" y="703070"/>
            <a:ext cx="2388461" cy="237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" y="10391"/>
            <a:ext cx="31829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0391"/>
            <a:ext cx="316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ПОРТФЕЛЬ УЧЕНИКА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216" y="3076268"/>
            <a:ext cx="967346" cy="85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6588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157152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1" y="501056"/>
            <a:ext cx="7609600" cy="558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26" y="4835977"/>
            <a:ext cx="1975679" cy="197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GKryukova\Desktop\ОБРАЗЦЫ\ВЕБИНАРЫ\zolotaja-rybka-animal-reader.ru-002-1024x5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70" r="5081"/>
          <a:stretch/>
        </p:blipFill>
        <p:spPr bwMode="auto">
          <a:xfrm>
            <a:off x="6483654" y="5632813"/>
            <a:ext cx="1281528" cy="1178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Kryukova\Desktop\ОБРАЗЦЫ\ВЕБИНАРЫ\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28" y="4427240"/>
            <a:ext cx="2430760" cy="243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59304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960"/>
            <a:ext cx="2882123" cy="32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666356"/>
            <a:ext cx="5110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Богомазова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Викторовна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Володько Наталья Валерьевна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Гончарук Светлана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 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  <a:p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по русскому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 8—11 классы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08" y="116632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6"/>
            <a:ext cx="32194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139316"/>
            <a:ext cx="3882589" cy="371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GKryukova\Desktop\ОБРАЗЦЫ\ВЕБИНАРЫ\подводный-мир-1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48" y="3898052"/>
            <a:ext cx="1691188" cy="169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2464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10"/>
            <a:ext cx="5248319" cy="666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94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6" y="503015"/>
            <a:ext cx="23891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149080"/>
            <a:ext cx="2996365" cy="300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5" y="3645024"/>
            <a:ext cx="969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06855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4" y="10392"/>
            <a:ext cx="6056661" cy="62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545" y="4815609"/>
            <a:ext cx="19748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71" y="4941168"/>
            <a:ext cx="19748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" y="6460983"/>
            <a:ext cx="7743265" cy="32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63365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66" y="1629858"/>
            <a:ext cx="5556366" cy="522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66" y="221895"/>
            <a:ext cx="6135206" cy="14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25344"/>
            <a:ext cx="4586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Опубликовано в журнале «Молодой учёный» (№ 18(98), 2015 год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41" y="4827493"/>
            <a:ext cx="19748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67" y="4735418"/>
            <a:ext cx="19748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301208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8875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0391"/>
            <a:ext cx="6796218" cy="667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41" y="4721609"/>
            <a:ext cx="19748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71" y="4774106"/>
            <a:ext cx="19748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1021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7614" y="117656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чём здесь Владимир Набоков?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GKryukova\Desktop\ОБРАЗЦЫ\ВЕБИНАРЫ\i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66" y="2478872"/>
            <a:ext cx="4347402" cy="4347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11" y="5085184"/>
            <a:ext cx="1275457" cy="127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0655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8744" y="-20924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Способность получить высококлассное образование может стать элитарной привилегией, доступной только «посвященным». Вспомним Умберто Эко, предлагавшего в романе «Имя розы» пускать в Библиотеку только тех, кто умеет, кто готов воспринимать сложные знания. </a:t>
            </a:r>
          </a:p>
          <a:p>
            <a:pPr algn="ctr"/>
            <a:r>
              <a:rPr lang="ru-RU" dirty="0"/>
              <a:t>Произойдет разделение на тех, кто будет уметь читать сложную литературу, и тех, кто читает вывески, кто таким клиповым образом хватает информацию из интернета. Оно будет раздвигаться все больше и больше.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Татьяна Черниговская, профессор, доктор биологии и филологии, заведующая Лабораторией когнитивных исследований СПбГУ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1519" y="703070"/>
            <a:ext cx="7416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получить высококлассное образование может стать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элитарной привилегией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доступной только «посвященным». </a:t>
            </a:r>
            <a:endParaRPr lang="ru-RU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Умберто Эко, предлагавшего в романе «Имя розы» пускать в Библиотеку только тех, кто умеет, кто готов воспринимать сложные знания.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Произойдет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разделение на тех, кто будет уметь читать сложную литературу, и тех, кто читает вывески, кто таким клиповым образом хватает информацию из интернета. Оно будет раздвигаться все больше и больше.</a:t>
            </a:r>
          </a:p>
          <a:p>
            <a:endParaRPr lang="ru-RU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Черниговская, профессор, доктор биологии и филологии, </a:t>
            </a:r>
            <a:endParaRPr lang="ru-RU" sz="1600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Лабораторией когнитивных исследований СПбГУ</a:t>
            </a:r>
          </a:p>
          <a:p>
            <a:endParaRPr lang="ru-RU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44" y="-20924"/>
            <a:ext cx="25542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1039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РАЗМЫШЛЕНИЮ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8110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0" y="2205311"/>
            <a:ext cx="6384272" cy="465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642">
            <a:off x="486078" y="666105"/>
            <a:ext cx="1490653" cy="204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"/>
            <a:ext cx="32194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940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9767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94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3891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454" y="3717032"/>
            <a:ext cx="3418767" cy="3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01963"/>
            <a:ext cx="969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19363682"/>
              </p:ext>
            </p:extLst>
          </p:nvPr>
        </p:nvGraphicFramePr>
        <p:xfrm>
          <a:off x="2498674" y="1463446"/>
          <a:ext cx="1441552" cy="1943665"/>
        </p:xfrm>
        <a:graphic>
          <a:graphicData uri="http://schemas.openxmlformats.org/presentationml/2006/ole">
            <p:oleObj spid="_x0000_s12307" name="Acrobat Document" r:id="rId9" imgW="2258640" imgH="3052800" progId="AcroExch.Document.DC">
              <p:embed/>
            </p:oleObj>
          </a:graphicData>
        </a:graphic>
      </p:graphicFrame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867040"/>
            <a:ext cx="3814432" cy="596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71633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31" y="72193"/>
            <a:ext cx="4787577" cy="671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91" y="5013176"/>
            <a:ext cx="2087364" cy="208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17" y="5597622"/>
            <a:ext cx="152047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30" y="5170391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8759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1844824"/>
            <a:ext cx="828092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       ГОТОВНОСТЬ К ЖИЗНИ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908720"/>
            <a:ext cx="7128792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ИНФОРМАЦИЕЙ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980728"/>
            <a:ext cx="8604448" cy="3970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НАЙТИ И ИЗВЛЕЧЬ </a:t>
            </a:r>
          </a:p>
          <a:p>
            <a:pPr marL="742950" indent="-742950">
              <a:buAutoNum type="arabicPeriod"/>
            </a:pP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 ИСКОМОГО СООБЩЕНИЯ</a:t>
            </a:r>
          </a:p>
          <a:p>
            <a:pPr marL="742950" indent="-74295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(ПРЕДЛОЖЕНИЕ, ГРАФА ТАБЛИЦЫ, СТРОКИ СПИСКА)</a:t>
            </a:r>
          </a:p>
          <a:p>
            <a:pPr marL="742950" indent="-742950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ГИПЕРСВЯЗИ В ПЕЧАТНОМ ТЕКСТЕ 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484784"/>
            <a:ext cx="8820472" cy="39395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ИНТЕГРИРОВАТЬ И ИНТЕРПРЕТИРОВАТЬ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СВЯЗАТЬ ОТДЕЛЬНЫЕ СООБЩЕНИЯ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ИСТОЛКОВАТЬ (ИЗВЛЕЧЬ ИНФОРМАЦИЮ, КОТОРАЯ НЕ СООБЩАЕТСЯ НАПРЯМУЮ)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УСТАНОВИТЬ СКРЫТУЮ СВЯЗЬ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ПОНЯТЬ ПОДРАЗУМЕВАЕМОЕ СООБЩЕНИЕ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ОСМЫСЛИТЬ ПОДТЕКСТ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764704"/>
            <a:ext cx="7848872" cy="20621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ОСМЫСЛИТЬ И ОЦЕНИТЬ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СВЯЗАТЬ  СООБЩЕНИЕ ТЕКСТА С СОБСТВЕННЫМИ УБЕЖДЕНИЯМИ И ОПЫТОМ  С ОПОРОЙ НА ЗНАНИЯ, ИДЕИ, ЧУВСТВА, ИЗВЕСТНЫЕ ДО ЗНАКОМСТВА С ТЕКСТОМ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844824"/>
            <a:ext cx="8208912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ИЗУЧАЮЩЕЕ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ОЗНАКОМИТЕЛЬНОЕ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ПРОСМОТРОВОЕ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ПОИСКОВОЕ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И ДЛЯ ЧЕГО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БУДЕТ ИСПОЛЬЗОВАНА ИНФОРМАЦИЯ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764704"/>
            <a:ext cx="8820472" cy="23083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ПРОСМОТРОВОЕ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говорим, о чём сообщается в тексте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работаем с названием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обращаем внимание на автора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наблюдаем за построением текста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8744" y="-20924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6220" y="984210"/>
            <a:ext cx="76141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ФОЛОВЕРСКАЯ ОСВЕДОМЛЁННОСТЬ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БЕЛОКОСТНОЕ ОКТРУА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БЛАГОЙ ОБЫЧАЙ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НЫНЕШНИЙ ЗЕМЛЯНИН 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МАТРИКУЛИРОВАННЫЙ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686" b="20962"/>
          <a:stretch/>
        </p:blipFill>
        <p:spPr bwMode="auto">
          <a:xfrm>
            <a:off x="-38783" y="-19804"/>
            <a:ext cx="2556773" cy="43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717" y="34663"/>
            <a:ext cx="259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ЗНАЧИТ?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GKryukova\Desktop\ОБРАЗЦЫ\ВЕБИНАРЫ\hourglass-clipart-transparent-background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95" y="3903710"/>
            <a:ext cx="2839982" cy="283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594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0"/>
            <a:ext cx="8820472" cy="58169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ОЗНАКОМИТЕЛЬНОЕ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прочитайте план/утверждение, определите, соответствует ли он/оно последовательности изложения в тексте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расположите вопросы (заголовки), данные в ключе соответственно содержанию текста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выберите правильный ответ из 3-4 вариантов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в тексте ответ на вопрос, поставленный в заголовке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план текста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основную мысль в начале, в середине, в финале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подчеркните в каждом абзаце одно-два предложения, которые можно было бы опустить как несущественные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просмотрите текст и озаглавьте его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перечислите факты, которые вы бы хотели запомнить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передайте содержание текста устно, письменно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выводы на основе прочитанного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текст, составьте схему, диаграмму, анкету…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назовите наиболее интересные данные, где можно их использовать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692696"/>
            <a:ext cx="8820472" cy="54476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ПОИСКОВОЕ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определите тему, проблему текста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прочитайте, определите, освещены ли указанные вопросы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в тексте довод в пользу заголовка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два текста на одну тему, назовите расхождения в содержании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на указанной странице характеристики действующих лиц, инструкцию, рецепт, рекомендации …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просмотрите аннотацию, определите, соответствует ли она содержанию текста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абзацы, посвящённые указанной теме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ответы на вопросы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просмотрите рисунок, назовите соответствующий абзац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факты, которые автор относит к положительным/отрицательным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разделите текст на части по плану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выразите своё мнение, соотнесите с собственным опытом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870" y="186978"/>
            <a:ext cx="90730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764704"/>
            <a:ext cx="8820472" cy="48936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ИЗУЧАЮЩЕЕ ЧТЕНИЕ.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определите факты, содержащиеся в тексте, по степени важности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назовите данные, которые вы считаете  особо важными, обоснуйте своё решение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добавьте факты, не меняя структуру текста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найдите в тексте данные, которые можно использовать для вводов/ аннотации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аннотацию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поставьте вопросы к основной и детализирующей информации текста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напишите тезисы по содержанию прочитанного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составьте письменную оценку (рецензию)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прочитайте сокращённый вариант текста, заполните пропуски недостающими словами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переведите на родной язык указанные абзацы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71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6098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грамотность в предметном пространстве урока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18" y="1900991"/>
            <a:ext cx="4176465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Урочная деятельность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860032" y="1900990"/>
            <a:ext cx="4032448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Внеурочная деятельность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518" y="838035"/>
            <a:ext cx="8640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Читательская грамотность – это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19" y="2461538"/>
            <a:ext cx="41764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Русский язык (5-9)</a:t>
            </a:r>
          </a:p>
          <a:p>
            <a:r>
              <a:rPr lang="ru-RU" sz="1400" dirty="0" smtClean="0"/>
              <a:t>УМК Т.А. </a:t>
            </a:r>
            <a:r>
              <a:rPr lang="ru-RU" sz="1400" dirty="0" err="1" smtClean="0"/>
              <a:t>Ладыженская</a:t>
            </a:r>
            <a:r>
              <a:rPr lang="ru-RU" sz="1400" dirty="0" smtClean="0"/>
              <a:t> – С.Г. </a:t>
            </a:r>
            <a:r>
              <a:rPr lang="ru-RU" sz="1400" dirty="0" err="1" smtClean="0"/>
              <a:t>Бархударов</a:t>
            </a:r>
            <a:endParaRPr lang="ru-RU" sz="1400" dirty="0" smtClean="0"/>
          </a:p>
          <a:p>
            <a:r>
              <a:rPr lang="ru-RU" sz="1400" dirty="0" smtClean="0"/>
              <a:t>УМК Л.М. </a:t>
            </a:r>
            <a:r>
              <a:rPr lang="ru-RU" sz="1400" dirty="0" err="1" smtClean="0"/>
              <a:t>Рыбченкова</a:t>
            </a:r>
            <a:r>
              <a:rPr lang="ru-RU" sz="1400" dirty="0" smtClean="0"/>
              <a:t> и др.</a:t>
            </a:r>
          </a:p>
          <a:p>
            <a:r>
              <a:rPr lang="ru-RU" sz="1400" dirty="0" smtClean="0"/>
              <a:t>УМК Сферы под общей редакцией Л.А. Вербицкой</a:t>
            </a:r>
          </a:p>
          <a:p>
            <a:r>
              <a:rPr lang="ru-RU" b="1" dirty="0" smtClean="0"/>
              <a:t>Русский язык (10, 11)</a:t>
            </a:r>
          </a:p>
          <a:p>
            <a:r>
              <a:rPr lang="ru-RU" sz="1400" dirty="0" smtClean="0"/>
              <a:t>УМК Л.М. </a:t>
            </a:r>
            <a:r>
              <a:rPr lang="ru-RU" sz="1400" dirty="0" err="1" smtClean="0"/>
              <a:t>Рыбченковой</a:t>
            </a:r>
            <a:r>
              <a:rPr lang="ru-RU" sz="1400" dirty="0" smtClean="0"/>
              <a:t> и др.</a:t>
            </a:r>
          </a:p>
          <a:p>
            <a:r>
              <a:rPr lang="ru-RU" sz="1400" dirty="0" smtClean="0"/>
              <a:t>УМК </a:t>
            </a:r>
            <a:r>
              <a:rPr lang="ru-RU" sz="1400" dirty="0"/>
              <a:t>Сферы под общей редакцией Л.А. </a:t>
            </a:r>
            <a:r>
              <a:rPr lang="ru-RU" sz="1400" dirty="0" smtClean="0"/>
              <a:t>Вербицкой</a:t>
            </a:r>
          </a:p>
          <a:p>
            <a:r>
              <a:rPr lang="ru-RU" b="1" dirty="0" smtClean="0"/>
              <a:t>Литература (5-9)</a:t>
            </a:r>
          </a:p>
          <a:p>
            <a:r>
              <a:rPr lang="ru-RU" sz="1400" dirty="0" smtClean="0"/>
              <a:t>УМК В.Я. Коровиной и др.</a:t>
            </a:r>
          </a:p>
          <a:p>
            <a:r>
              <a:rPr lang="ru-RU" sz="1400" dirty="0" smtClean="0"/>
              <a:t>УМК В.Ф. Чертова и др.</a:t>
            </a:r>
          </a:p>
          <a:p>
            <a:r>
              <a:rPr lang="ru-RU" b="1" dirty="0" smtClean="0"/>
              <a:t>Литература (10, 11)</a:t>
            </a:r>
          </a:p>
          <a:p>
            <a:r>
              <a:rPr lang="ru-RU" sz="1400" dirty="0" smtClean="0"/>
              <a:t>УМК под редакцией В.П. Журавлёва (базовый)</a:t>
            </a:r>
          </a:p>
          <a:p>
            <a:r>
              <a:rPr lang="ru-RU" sz="1400" dirty="0" smtClean="0"/>
              <a:t>Учебник В.И. Коровина (углублённый)</a:t>
            </a:r>
          </a:p>
          <a:p>
            <a:r>
              <a:rPr lang="ru-RU" sz="1400" dirty="0" smtClean="0"/>
              <a:t>УМК В.Ф. Чертова и др.</a:t>
            </a:r>
          </a:p>
          <a:p>
            <a:r>
              <a:rPr lang="ru-RU" sz="1400" dirty="0"/>
              <a:t>УМК  </a:t>
            </a:r>
            <a:r>
              <a:rPr lang="ru-RU" sz="1400" dirty="0" smtClean="0"/>
              <a:t>Сферы под </a:t>
            </a:r>
            <a:r>
              <a:rPr lang="ru-RU" sz="1400" dirty="0"/>
              <a:t>общей редакцией Л.А. Вербицкой</a:t>
            </a:r>
          </a:p>
          <a:p>
            <a:endParaRPr lang="ru-RU" sz="1400" dirty="0" smtClean="0"/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76056" y="2461538"/>
            <a:ext cx="35387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Пособия</a:t>
            </a:r>
          </a:p>
          <a:p>
            <a:r>
              <a:rPr lang="ru-RU" dirty="0" smtClean="0"/>
              <a:t>Рабочие тетради</a:t>
            </a:r>
          </a:p>
          <a:p>
            <a:r>
              <a:rPr lang="ru-RU" dirty="0" smtClean="0"/>
              <a:t>Задачники</a:t>
            </a:r>
          </a:p>
          <a:p>
            <a:r>
              <a:rPr lang="ru-RU" dirty="0" smtClean="0"/>
              <a:t>Словари </a:t>
            </a:r>
          </a:p>
          <a:p>
            <a:r>
              <a:rPr lang="ru-RU" dirty="0" smtClean="0"/>
              <a:t>Дидактические материалы</a:t>
            </a:r>
          </a:p>
          <a:p>
            <a:r>
              <a:rPr lang="ru-RU" dirty="0" smtClean="0"/>
              <a:t>Тесты</a:t>
            </a:r>
          </a:p>
          <a:p>
            <a:r>
              <a:rPr lang="ru-RU" dirty="0" smtClean="0"/>
              <a:t>Творческие задания</a:t>
            </a:r>
          </a:p>
          <a:p>
            <a:r>
              <a:rPr lang="ru-RU" dirty="0" smtClean="0"/>
              <a:t>Проекты </a:t>
            </a:r>
          </a:p>
          <a:p>
            <a:r>
              <a:rPr lang="ru-RU" dirty="0" smtClean="0"/>
              <a:t>Проверочные работы</a:t>
            </a:r>
          </a:p>
          <a:p>
            <a:r>
              <a:rPr lang="ru-RU" dirty="0" smtClean="0"/>
              <a:t>Контрольные работы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086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735541"/>
            <a:ext cx="4571206" cy="60324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Учебник. Русский язык.                                               Л.М.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</a:rPr>
              <a:t>Рыбченкова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, О.М. Александрова и др.</a:t>
            </a:r>
            <a:endParaRPr lang="en-US" sz="14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ru-RU" sz="1600" dirty="0" smtClean="0"/>
              <a:t>Прочитайте предложение. Когда-то его придумал  знаменитый учёный-языковед  </a:t>
            </a:r>
          </a:p>
          <a:p>
            <a:r>
              <a:rPr lang="ru-RU" sz="1600" dirty="0" smtClean="0"/>
              <a:t>Лев Владимирович Щерба. </a:t>
            </a:r>
          </a:p>
          <a:p>
            <a:endParaRPr lang="ru-RU" sz="1600" b="1" dirty="0"/>
          </a:p>
          <a:p>
            <a:r>
              <a:rPr lang="ru-RU" sz="2400" b="1" i="1" dirty="0" smtClean="0"/>
              <a:t> Глокая куздра штеко </a:t>
            </a:r>
            <a:r>
              <a:rPr lang="ru-RU" sz="2400" b="1" i="1" dirty="0" err="1" smtClean="0"/>
              <a:t>будланула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бокра</a:t>
            </a:r>
            <a:r>
              <a:rPr lang="ru-RU" sz="2400" b="1" i="1" dirty="0" smtClean="0"/>
              <a:t> и курдячит бокрёнка.</a:t>
            </a:r>
          </a:p>
          <a:p>
            <a:endParaRPr lang="ru-RU" sz="2400" b="1" i="1" dirty="0"/>
          </a:p>
          <a:p>
            <a:r>
              <a:rPr lang="ru-RU" sz="1600" dirty="0" smtClean="0"/>
              <a:t>Не удивляйтесь, что слова в этом предложении непонятны. Это сделано специально. </a:t>
            </a:r>
          </a:p>
          <a:p>
            <a:r>
              <a:rPr lang="ru-RU" sz="1600" dirty="0" smtClean="0"/>
              <a:t>Как вы думаете, для чего?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208" y="834793"/>
            <a:ext cx="716240" cy="94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6" t="40412"/>
          <a:stretch/>
        </p:blipFill>
        <p:spPr bwMode="auto">
          <a:xfrm>
            <a:off x="2285604" y="5213878"/>
            <a:ext cx="2130722" cy="1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360982"/>
            <a:ext cx="3383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Практика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16" y="626168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839" y="703070"/>
            <a:ext cx="4570162" cy="605948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8913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593727" y="732556"/>
            <a:ext cx="4550273" cy="5978165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666001" y="808276"/>
            <a:ext cx="4392488" cy="5924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Авторы: А.</a:t>
            </a:r>
            <a:r>
              <a:rPr lang="ru-RU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Г. Нарушевич, И. Г. Голубева . Русский язык. Готовимся к ГИА / ОГЭ. Тесты, творческие работы, проекты</a:t>
            </a:r>
          </a:p>
          <a:p>
            <a:pPr algn="ctr">
              <a:lnSpc>
                <a:spcPts val="13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(5 – 9 классы,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6510" y="3167386"/>
            <a:ext cx="2529148" cy="34884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98144" y="36211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8168773" y="35359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98144" y="47269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8187524" y="47647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200431" y="5805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87524" y="58031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949" y="1473998"/>
            <a:ext cx="1029907" cy="14479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4769" y="1470904"/>
            <a:ext cx="1029907" cy="144795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8697" y="1478716"/>
            <a:ext cx="897734" cy="1447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9770" y="1478716"/>
            <a:ext cx="897734" cy="14479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9826" y="1470904"/>
            <a:ext cx="922888" cy="144653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430" y="1461638"/>
            <a:ext cx="953000" cy="148211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325" y="732556"/>
            <a:ext cx="4681537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325" y="633924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360982"/>
            <a:ext cx="3888432" cy="37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Тесты, творческие работы, проекты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39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695" y="435530"/>
            <a:ext cx="4656815" cy="63401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/>
            <a:endParaRPr lang="ru-RU" sz="1400" dirty="0" smtClean="0"/>
          </a:p>
          <a:p>
            <a:pPr indent="457200"/>
            <a:endParaRPr lang="ru-RU" sz="1400" dirty="0" smtClean="0"/>
          </a:p>
          <a:p>
            <a:pPr indent="457200"/>
            <a:endParaRPr lang="ru-RU" sz="1400" dirty="0" smtClean="0"/>
          </a:p>
          <a:p>
            <a:pPr indent="457200"/>
            <a:endParaRPr lang="ru-RU" sz="1400" dirty="0"/>
          </a:p>
          <a:p>
            <a:pPr indent="457200"/>
            <a:endParaRPr lang="ru-RU" sz="1400" dirty="0" smtClean="0"/>
          </a:p>
          <a:p>
            <a:pPr indent="252000"/>
            <a:r>
              <a:rPr lang="ru-RU" sz="1400" dirty="0" smtClean="0"/>
              <a:t>Что значит «модное слово»? За этим словом стоит                                 не сухая абстракция, а языковая и жизненная реальность. Модное слово всё время держится на виду, порой оттесняя своих более тихих собратьев. Неизвестно, что будет с ним дальше: может быть, уйдёт из языка, а может быть, станет обыденным и нейтральным.</a:t>
            </a:r>
          </a:p>
          <a:p>
            <a:pPr indent="252000"/>
            <a:r>
              <a:rPr lang="ru-RU" sz="1400" dirty="0" smtClean="0"/>
              <a:t>Модное слово – это такое, которое можно знать,                                 но употреблять которое в собственной речи надлежит                     с толком и осторожностью, чтобы красота русского языка сохранялась во все времена.</a:t>
            </a:r>
          </a:p>
          <a:p>
            <a:pPr indent="252000"/>
            <a:r>
              <a:rPr lang="ru-RU" sz="1400" dirty="0" smtClean="0"/>
              <a:t>Новенькое выражение «в шоколаде», ещё                                                   не распробованное языковедами. С давних пор житейское благополучие сравнивалось с вкусной едой:                     </a:t>
            </a:r>
            <a:r>
              <a:rPr lang="ru-RU" sz="1400" i="1" dirty="0" smtClean="0"/>
              <a:t>не жизнь, а малина;  молочные реки с кисельными берегами; как сыр в масле кататься… Но это всё – далёкая старина: малину мы теперь употребляем                         в основном как лечебное средство, сыр и масло –                                 не деликатесы, а продукты ежедневного питания.                         А вот шоколад осознаётся как некоторая роскошь.                          К тому же существует множество лакомств, традиционно покрываемых шоколадным слоем: изюм, орех, халва, - всё это часто предстаёт «в шоколаде». Вот и пришло кому –то в голову сравнить обеспеченное бытие с  такой начинки. (По </a:t>
            </a:r>
            <a:r>
              <a:rPr lang="ru-RU" sz="1400" i="1" dirty="0"/>
              <a:t>Вл. </a:t>
            </a:r>
            <a:r>
              <a:rPr lang="ru-RU" sz="1400" i="1" dirty="0" smtClean="0"/>
              <a:t>Новикову)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702" y="503016"/>
            <a:ext cx="4075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Прочитайте </a:t>
            </a:r>
            <a:r>
              <a:rPr lang="ru-RU" sz="1200" b="1" dirty="0"/>
              <a:t>текст. Как вы относитесь к </a:t>
            </a:r>
            <a:r>
              <a:rPr lang="ru-RU" sz="1200" b="1" dirty="0" smtClean="0"/>
              <a:t>использованию </a:t>
            </a:r>
            <a:r>
              <a:rPr lang="ru-RU" sz="1200" b="1" dirty="0"/>
              <a:t>подобных выражений? Не засоряют ли они нашу речь? </a:t>
            </a:r>
            <a:r>
              <a:rPr lang="ru-RU" sz="1200" b="1" dirty="0" smtClean="0"/>
              <a:t>Подготовьте мини-выступление</a:t>
            </a:r>
            <a:r>
              <a:rPr lang="ru-RU" sz="1200" b="1" dirty="0"/>
              <a:t>, в котором </a:t>
            </a:r>
            <a:endParaRPr lang="ru-RU" sz="1200" b="1" dirty="0" smtClean="0"/>
          </a:p>
          <a:p>
            <a:r>
              <a:rPr lang="ru-RU" sz="1200" b="1" dirty="0" smtClean="0"/>
              <a:t>будет </a:t>
            </a:r>
            <a:r>
              <a:rPr lang="ru-RU" sz="1200" b="1" dirty="0"/>
              <a:t>отчётливо выражена ваша позиция.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415497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75" y="14096"/>
            <a:ext cx="9175750" cy="48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4248"/>
            <a:ext cx="1103315" cy="13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558" y="199258"/>
            <a:ext cx="7920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Практика. Русский язык. С.Г. Бархударов и др.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969" y="449563"/>
            <a:ext cx="4661957" cy="56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014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Maklakov\Desktop\Актуальное\Домашнее задание на выходные\На буклеты\Русский язык\Скорая помозь по русскому языку\8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833" y="909377"/>
            <a:ext cx="1271697" cy="18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620160" y="805336"/>
            <a:ext cx="4317547" cy="5681189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Maklakov\Desktop\Актуальное\Домашнее задание на выходные\На буклеты\Русский язык\Скорая помозь по русскому языку\5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885" y="1365276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Maklakov\Desktop\Актуальное\Домашнее задание на выходные\На буклеты\Русский язык\Скорая помозь по русскому языку\5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766448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34387" y="836711"/>
            <a:ext cx="4471160" cy="461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«СКОРАЯ ПОМОЩЬ ПО РУССКОМУ ЯЗЫКУ».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Рабочие тетради (в 2 – ух частях, 5 – 9 классы,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817" y="909626"/>
            <a:ext cx="107454" cy="105794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AMaklakov\Desktop\Актуальное\Домашнее задание на выходные\На буклеты\Русский язык\Скорая помозь по русскому языку\6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9584" y="1362720"/>
            <a:ext cx="673570" cy="96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Maklakov\Desktop\Актуальное\Домашнее задание на выходные\На буклеты\Русский язык\Скорая помозь по русскому языку\7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6223" y="1355674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Maklakov\Desktop\Актуальное\Домашнее задание на выходные\На буклеты\Русский язык\Скорая помозь по русскому языку\8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3939" y="1401275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Maklakov\Desktop\Актуальное\Домашнее задание на выходные\На буклеты\Русский язык\Скорая помозь по русскому языку\9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6105" y="1355675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Maklakov\Desktop\Актуальное\Домашнее задание на выходные\На буклеты\Русский язык\Скорая помозь по русскому языку\9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8966" y="1801993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Maklakov\Desktop\Актуальное\Домашнее задание на выходные\На буклеты\Русский язык\Скорая помозь по русскому языку\7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9037" y="1782571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Maklakov\Desktop\Актуальное\Домашнее задание на выходные\На буклеты\Русский язык\Скорая помозь по русскому языку\6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390" y="1702358"/>
            <a:ext cx="673570" cy="96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Maklakov\Desktop\Актуальное\Домашнее задание на выходные\На буклеты\Русский язык\Скорая помозь по русскому языку\8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5431" y="1782546"/>
            <a:ext cx="638741" cy="91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Maklakov\Desktop\Актуальное\Домашнее задание на выходные\На буклеты\Русский язык\Диагностические работы\(cover) Русский язык. Диагностические работы. 5 класс (Соловьева Н. Н.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498" y="3429000"/>
            <a:ext cx="682668" cy="97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027904" y="2800539"/>
            <a:ext cx="3684127" cy="461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«ДИАГНОСТИЧЕСКИЕ РАБОТЫ»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Рабочие тетради (5 – 7 классы,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5067297" y="2874134"/>
            <a:ext cx="107454" cy="105794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C:\Users\AMaklakov\Desktop\Актуальное\Домашнее задание на выходные\На буклеты\Русский язык\Диагностические работы\(cover) Русский язык. Диагностические работы. 6 класс. Учебное пособие для общеобразовательных организаций. (Соловьёва Н.Н.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964" y="3440409"/>
            <a:ext cx="682668" cy="97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Maklakov\Desktop\Актуальное\Домашнее задание на выходные\На буклеты\Русский язык\Диагностические работы\(cover) Русский язык. Диагностические работы.7 класс (Соловьёва Н.Н.) (1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2301" y="3460615"/>
            <a:ext cx="674691" cy="9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Maklakov\Desktop\Актуальное\Домашнее задание на выходные\На буклеты\Русский язык\Диагностические работы\(cover) Русский язык. Диагностические работы. 8 класс (Соловьёва Н.Н.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7522" y="3442186"/>
            <a:ext cx="680182" cy="97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Maklakov\Desktop\Актуальное\Домашнее задание на выходные\На буклеты\Русский язык\Дидактические материалы\(cover) Русский язык. Дидактические материалы. 7 класс. (Ладыженская Т. А., Тростенцова Л. А., Баранов М. Т. и др.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6856" y="5160625"/>
            <a:ext cx="760788" cy="122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303642" y="4509120"/>
            <a:ext cx="3407216" cy="461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«ДИДАКТИЧЕСКИЕ МАТЕРИАЛЫ»»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Рабочие тетради для 7 класса (основная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5371887" y="4614394"/>
            <a:ext cx="107454" cy="105794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7504" y="360982"/>
            <a:ext cx="878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Русский родной язык.                                                                                       Рабочие тетради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836711"/>
            <a:ext cx="4392488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252" y="944793"/>
            <a:ext cx="415766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186" y="2402159"/>
            <a:ext cx="2715495" cy="400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436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Maklakov\Desktop\Актуальное\Домашнее задание на выходные\На буклеты\Русский язык\Скорая помозь по русскому языку\8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833" y="909377"/>
            <a:ext cx="1271697" cy="18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prstClr val="white"/>
              </a:solidFill>
            </a:endParaRPr>
          </a:p>
          <a:p>
            <a:r>
              <a:rPr lang="ru-RU" sz="2000" b="1" dirty="0" smtClean="0">
                <a:solidFill>
                  <a:prstClr val="white"/>
                </a:solidFill>
              </a:rPr>
              <a:t>ЗАДАНИЕ 2</a:t>
            </a:r>
            <a:endParaRPr lang="ru-RU" sz="2000" b="1" dirty="0">
              <a:solidFill>
                <a:prstClr val="white"/>
              </a:solidFill>
            </a:endParaRPr>
          </a:p>
          <a:p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586881" y="808483"/>
            <a:ext cx="4601763" cy="5975127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3076" name="Picture 4" descr="C:\Users\AMaklakov\Desktop\Актуальное\Домашнее задание на выходные\На буклеты\Русский язык\Диагностические работы\(cover) Русский язык. Диагностические работы. 5 класс (Соловьева Н. Н.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4851" y="1389407"/>
            <a:ext cx="682668" cy="97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095450" y="841712"/>
            <a:ext cx="3684127" cy="461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</a:rPr>
              <a:t>«ДИАГНОСТИЧЕСКИЕ РАБОТЫ»</a:t>
            </a:r>
          </a:p>
          <a:p>
            <a:pPr algn="ctr"/>
            <a:r>
              <a:rPr lang="ru-RU" sz="1200" b="1" dirty="0" smtClean="0">
                <a:solidFill>
                  <a:prstClr val="white"/>
                </a:solidFill>
              </a:rPr>
              <a:t>Рабочие тетради (5 – 7 классы, основная школа)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5205288" y="945284"/>
            <a:ext cx="107454" cy="105794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7" name="Picture 5" descr="C:\Users\AMaklakov\Desktop\Актуальное\Домашнее задание на выходные\На буклеты\Русский язык\Диагностические работы\(cover) Русский язык. Диагностические работы. 6 класс. Учебное пособие для общеобразовательных организаций. (Соловьёва Н.Н.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7317" y="1400816"/>
            <a:ext cx="682668" cy="97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Maklakov\Desktop\Актуальное\Домашнее задание на выходные\На буклеты\Русский язык\Диагностические работы\(cover) Русский язык. Диагностические работы.7 класс (Соловьёва Н.Н.)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3654" y="1421022"/>
            <a:ext cx="674691" cy="9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Maklakov\Desktop\Актуальное\Домашнее задание на выходные\На буклеты\Русский язык\Диагностические работы\(cover) Русский язык. Диагностические работы. 8 класс (Соловьёва Н.Н.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8875" y="1402593"/>
            <a:ext cx="680182" cy="97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604" y="3642043"/>
            <a:ext cx="4579158" cy="2307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210803" y="3108801"/>
            <a:ext cx="3677206" cy="4539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b="1" dirty="0">
                <a:solidFill>
                  <a:prstClr val="black"/>
                </a:solidFill>
              </a:rPr>
              <a:t>Задание</a:t>
            </a:r>
            <a:r>
              <a:rPr lang="ru-RU" sz="1200" b="1" dirty="0" smtClean="0">
                <a:solidFill>
                  <a:prstClr val="black"/>
                </a:solidFill>
              </a:rPr>
              <a:t>: выберите </a:t>
            </a:r>
            <a:r>
              <a:rPr lang="ru-RU" sz="1200" b="1" dirty="0">
                <a:solidFill>
                  <a:prstClr val="black"/>
                </a:solidFill>
              </a:rPr>
              <a:t>и подчеркните слова из скобок, </a:t>
            </a:r>
            <a:endParaRPr lang="ru-RU" sz="1200" b="1" dirty="0" smtClean="0">
              <a:solidFill>
                <a:prstClr val="black"/>
              </a:solidFill>
            </a:endParaRPr>
          </a:p>
          <a:p>
            <a:pPr>
              <a:lnSpc>
                <a:spcPts val="1400"/>
              </a:lnSpc>
            </a:pPr>
            <a:r>
              <a:rPr lang="ru-RU" sz="1200" b="1" dirty="0" smtClean="0">
                <a:solidFill>
                  <a:prstClr val="black"/>
                </a:solidFill>
              </a:rPr>
              <a:t>которые </a:t>
            </a:r>
            <a:r>
              <a:rPr lang="ru-RU" sz="1200" b="1" dirty="0">
                <a:solidFill>
                  <a:prstClr val="black"/>
                </a:solidFill>
              </a:rPr>
              <a:t>больше всего подходят </a:t>
            </a:r>
            <a:r>
              <a:rPr lang="ru-RU" sz="1200" b="1" dirty="0" smtClean="0">
                <a:solidFill>
                  <a:prstClr val="black"/>
                </a:solidFill>
              </a:rPr>
              <a:t>по смыслу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5180" y="2385919"/>
            <a:ext cx="4516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В каждом учебном пособии, закрепляющие тот или иной раздел языка в соответствии с программой курса, представлен блок заданий по </a:t>
            </a:r>
            <a:r>
              <a:rPr lang="ru-RU" sz="1400" b="1" dirty="0" smtClean="0">
                <a:solidFill>
                  <a:prstClr val="black"/>
                </a:solidFill>
              </a:rPr>
              <a:t>культуре речи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77977" y="6044946"/>
            <a:ext cx="4481467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prstClr val="black"/>
                </a:solidFill>
              </a:rPr>
              <a:t>«Существовали </a:t>
            </a:r>
            <a:r>
              <a:rPr lang="ru-RU" sz="1400" i="1" dirty="0">
                <a:solidFill>
                  <a:prstClr val="black"/>
                </a:solidFill>
              </a:rPr>
              <a:t>два понятия — конная артиллерия и </a:t>
            </a:r>
            <a:r>
              <a:rPr lang="ru-RU" sz="1400" i="1" dirty="0" smtClean="0">
                <a:solidFill>
                  <a:prstClr val="black"/>
                </a:solidFill>
              </a:rPr>
              <a:t>полевая; в </a:t>
            </a:r>
            <a:r>
              <a:rPr lang="ru-RU" sz="1400" i="1" dirty="0">
                <a:solidFill>
                  <a:prstClr val="black"/>
                </a:solidFill>
              </a:rPr>
              <a:t>обоих случаях орудия тянули лошади, но путать полевую </a:t>
            </a:r>
            <a:r>
              <a:rPr lang="ru-RU" sz="1400" i="1" dirty="0" smtClean="0">
                <a:solidFill>
                  <a:prstClr val="black"/>
                </a:solidFill>
              </a:rPr>
              <a:t>артиллерию с </a:t>
            </a:r>
            <a:r>
              <a:rPr lang="ru-RU" sz="1400" i="1" dirty="0">
                <a:solidFill>
                  <a:prstClr val="black"/>
                </a:solidFill>
              </a:rPr>
              <a:t>конной никак </a:t>
            </a:r>
            <a:r>
              <a:rPr lang="ru-RU" sz="1400" i="1" dirty="0" smtClean="0">
                <a:solidFill>
                  <a:prstClr val="black"/>
                </a:solidFill>
              </a:rPr>
              <a:t>нельзя».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461890" y="3642043"/>
            <a:ext cx="265428" cy="2910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489752" y="6044946"/>
            <a:ext cx="265428" cy="2910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655866"/>
            <a:ext cx="4212121" cy="37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949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Maklakov\Desktop\Актуальное\Домашнее задание на выходные\На буклеты\Русский язык\Скорая помозь по русскому языку\8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833" y="909377"/>
            <a:ext cx="1271697" cy="18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prstClr val="white"/>
              </a:solidFill>
            </a:endParaRPr>
          </a:p>
          <a:p>
            <a:r>
              <a:rPr lang="ru-RU" sz="2000" b="1" dirty="0" smtClean="0">
                <a:solidFill>
                  <a:prstClr val="white"/>
                </a:solidFill>
              </a:rPr>
              <a:t>ЗАДАНИЕ 2</a:t>
            </a:r>
            <a:endParaRPr lang="ru-RU" sz="2000" b="1" dirty="0">
              <a:solidFill>
                <a:prstClr val="white"/>
              </a:solidFill>
            </a:endParaRPr>
          </a:p>
          <a:p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586881" y="808483"/>
            <a:ext cx="4601763" cy="5975127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95450" y="841712"/>
            <a:ext cx="3684127" cy="461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</a:rPr>
              <a:t>«ДИАГНОСТИЧЕСКИЕ РАБОТЫ»</a:t>
            </a:r>
          </a:p>
          <a:p>
            <a:pPr algn="ctr"/>
            <a:r>
              <a:rPr lang="ru-RU" sz="1200" b="1" dirty="0" smtClean="0">
                <a:solidFill>
                  <a:prstClr val="white"/>
                </a:solidFill>
              </a:rPr>
              <a:t>Рабочие тетради (5 – 7 классы, основная школа)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5205288" y="945284"/>
            <a:ext cx="107454" cy="105794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2939" y="1588141"/>
            <a:ext cx="44909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prstClr val="black"/>
                </a:solidFill>
              </a:rPr>
              <a:t>(1) </a:t>
            </a:r>
            <a:r>
              <a:rPr lang="ru-RU" sz="1200" dirty="0">
                <a:solidFill>
                  <a:prstClr val="black"/>
                </a:solidFill>
              </a:rPr>
              <a:t>Конечно, отравиться можно и нормальным грибом, если это </a:t>
            </a:r>
            <a:r>
              <a:rPr lang="ru-RU" sz="1200" dirty="0" smtClean="0">
                <a:solidFill>
                  <a:prstClr val="black"/>
                </a:solidFill>
              </a:rPr>
              <a:t>перестарок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r>
              <a:rPr lang="ru-RU" sz="1200" b="1" dirty="0">
                <a:solidFill>
                  <a:prstClr val="black"/>
                </a:solidFill>
              </a:rPr>
              <a:t>(2)</a:t>
            </a:r>
            <a:r>
              <a:rPr lang="ru-RU" sz="1200" dirty="0">
                <a:solidFill>
                  <a:prstClr val="black"/>
                </a:solidFill>
              </a:rPr>
              <a:t> Утверждают, что в старости каждый гриб немного ядовит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  <a:r>
              <a:rPr lang="ru-RU" sz="1200" b="1" dirty="0" smtClean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3)</a:t>
            </a:r>
            <a:r>
              <a:rPr lang="ru-RU" sz="1200" dirty="0">
                <a:solidFill>
                  <a:prstClr val="black"/>
                </a:solidFill>
              </a:rPr>
              <a:t> Но по-настоящему ядовит и беспощаден в наших лесах один </a:t>
            </a:r>
            <a:r>
              <a:rPr lang="ru-RU" sz="1200" dirty="0" smtClean="0">
                <a:solidFill>
                  <a:prstClr val="black"/>
                </a:solidFill>
              </a:rPr>
              <a:t>только гриб </a:t>
            </a:r>
            <a:r>
              <a:rPr lang="ru-RU" sz="1200" dirty="0">
                <a:solidFill>
                  <a:prstClr val="black"/>
                </a:solidFill>
              </a:rPr>
              <a:t>— бледная поганка. </a:t>
            </a:r>
            <a:r>
              <a:rPr lang="ru-RU" sz="1200" b="1" dirty="0">
                <a:solidFill>
                  <a:prstClr val="black"/>
                </a:solidFill>
              </a:rPr>
              <a:t>(4)</a:t>
            </a:r>
            <a:r>
              <a:rPr lang="ru-RU" sz="1200" dirty="0">
                <a:solidFill>
                  <a:prstClr val="black"/>
                </a:solidFill>
              </a:rPr>
              <a:t> Бледную поганку можно сравнить </a:t>
            </a:r>
            <a:r>
              <a:rPr lang="ru-RU" sz="1200" dirty="0" smtClean="0">
                <a:solidFill>
                  <a:prstClr val="black"/>
                </a:solidFill>
              </a:rPr>
              <a:t>только </a:t>
            </a:r>
            <a:r>
              <a:rPr lang="ru-RU" sz="1200" dirty="0">
                <a:solidFill>
                  <a:prstClr val="black"/>
                </a:solidFill>
              </a:rPr>
              <a:t>с гюрзой или коброй. </a:t>
            </a:r>
            <a:r>
              <a:rPr lang="ru-RU" sz="1200" b="1" dirty="0">
                <a:solidFill>
                  <a:prstClr val="black"/>
                </a:solidFill>
              </a:rPr>
              <a:t>(</a:t>
            </a:r>
            <a:r>
              <a:rPr lang="ru-RU" sz="1200" b="1" dirty="0" smtClean="0">
                <a:solidFill>
                  <a:prstClr val="black"/>
                </a:solidFill>
              </a:rPr>
              <a:t>5)</a:t>
            </a:r>
            <a:r>
              <a:rPr lang="ru-RU" sz="1200" dirty="0" smtClean="0">
                <a:solidFill>
                  <a:prstClr val="black"/>
                </a:solidFill>
              </a:rPr>
              <a:t> Пожалуй</a:t>
            </a:r>
            <a:r>
              <a:rPr lang="ru-RU" sz="1200" dirty="0">
                <a:solidFill>
                  <a:prstClr val="black"/>
                </a:solidFill>
              </a:rPr>
              <a:t>, даже она страшнее, потому </a:t>
            </a:r>
            <a:r>
              <a:rPr lang="ru-RU" sz="1200" dirty="0" smtClean="0">
                <a:solidFill>
                  <a:prstClr val="black"/>
                </a:solidFill>
              </a:rPr>
              <a:t>что бывали </a:t>
            </a:r>
            <a:r>
              <a:rPr lang="ru-RU" sz="1200" dirty="0">
                <a:solidFill>
                  <a:prstClr val="black"/>
                </a:solidFill>
              </a:rPr>
              <a:t>всё же случаи, когда после укуса и этих змей человека </a:t>
            </a:r>
            <a:r>
              <a:rPr lang="ru-RU" sz="1200" dirty="0" smtClean="0">
                <a:solidFill>
                  <a:prstClr val="black"/>
                </a:solidFill>
              </a:rPr>
              <a:t>спасали </a:t>
            </a:r>
            <a:r>
              <a:rPr lang="ru-RU" sz="1200" dirty="0">
                <a:solidFill>
                  <a:prstClr val="black"/>
                </a:solidFill>
              </a:rPr>
              <a:t>при помощи специальных сывороток. </a:t>
            </a:r>
            <a:r>
              <a:rPr lang="ru-RU" sz="1200" b="1" dirty="0">
                <a:solidFill>
                  <a:prstClr val="black"/>
                </a:solidFill>
              </a:rPr>
              <a:t>(6)</a:t>
            </a:r>
            <a:r>
              <a:rPr lang="ru-RU" sz="1200" dirty="0">
                <a:solidFill>
                  <a:prstClr val="black"/>
                </a:solidFill>
              </a:rPr>
              <a:t> Такие случаи, </a:t>
            </a:r>
            <a:r>
              <a:rPr lang="ru-RU" sz="1200" dirty="0" smtClean="0">
                <a:solidFill>
                  <a:prstClr val="black"/>
                </a:solidFill>
              </a:rPr>
              <a:t>вероятно, очень </a:t>
            </a:r>
            <a:r>
              <a:rPr lang="ru-RU" sz="1200" dirty="0">
                <a:solidFill>
                  <a:prstClr val="black"/>
                </a:solidFill>
              </a:rPr>
              <a:t>редки, однако они зафиксированы в лечебной практике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  <a:r>
              <a:rPr lang="ru-RU" sz="1200" b="1" dirty="0" smtClean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7)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Зато, по </a:t>
            </a:r>
            <a:r>
              <a:rPr lang="ru-RU" sz="1200" dirty="0">
                <a:solidFill>
                  <a:prstClr val="black"/>
                </a:solidFill>
              </a:rPr>
              <a:t>данным медицины, не удалось ещё спасти </a:t>
            </a:r>
            <a:r>
              <a:rPr lang="ru-RU" sz="1200" dirty="0" smtClean="0">
                <a:solidFill>
                  <a:prstClr val="black"/>
                </a:solidFill>
              </a:rPr>
              <a:t>ни одного </a:t>
            </a:r>
            <a:r>
              <a:rPr lang="ru-RU" sz="1200" dirty="0">
                <a:solidFill>
                  <a:prstClr val="black"/>
                </a:solidFill>
              </a:rPr>
              <a:t>человека, </a:t>
            </a:r>
            <a:r>
              <a:rPr lang="ru-RU" sz="1200" dirty="0" smtClean="0">
                <a:solidFill>
                  <a:prstClr val="black"/>
                </a:solidFill>
              </a:rPr>
              <a:t>отравившегося </a:t>
            </a:r>
            <a:r>
              <a:rPr lang="ru-RU" sz="1200" dirty="0">
                <a:solidFill>
                  <a:prstClr val="black"/>
                </a:solidFill>
              </a:rPr>
              <a:t>бледной поганкой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  <a:r>
              <a:rPr lang="ru-RU" sz="1200" b="1" dirty="0" smtClean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8)</a:t>
            </a:r>
            <a:r>
              <a:rPr lang="ru-RU" sz="1200" dirty="0">
                <a:solidFill>
                  <a:prstClr val="black"/>
                </a:solidFill>
              </a:rPr>
              <a:t> Легче всего, мне кажется, её спутать с лесным шампиньоном.</a:t>
            </a:r>
          </a:p>
          <a:p>
            <a:pPr algn="just"/>
            <a:r>
              <a:rPr lang="ru-RU" sz="1200" b="1" dirty="0">
                <a:solidFill>
                  <a:prstClr val="black"/>
                </a:solidFill>
              </a:rPr>
              <a:t>(9) </a:t>
            </a:r>
            <a:r>
              <a:rPr lang="ru-RU" sz="1200" dirty="0">
                <a:solidFill>
                  <a:prstClr val="black"/>
                </a:solidFill>
              </a:rPr>
              <a:t>Но, во-первых, шампиньоны в наших лесах почти не </a:t>
            </a:r>
            <a:r>
              <a:rPr lang="ru-RU" sz="1200" dirty="0" smtClean="0">
                <a:solidFill>
                  <a:prstClr val="black"/>
                </a:solidFill>
              </a:rPr>
              <a:t>собирают, а </a:t>
            </a:r>
            <a:r>
              <a:rPr lang="ru-RU" sz="1200" dirty="0">
                <a:solidFill>
                  <a:prstClr val="black"/>
                </a:solidFill>
              </a:rPr>
              <a:t>во-вторых, тот, кто собирает, знает их признак, на сто </a:t>
            </a:r>
            <a:r>
              <a:rPr lang="ru-RU" sz="1200" dirty="0" smtClean="0">
                <a:solidFill>
                  <a:prstClr val="black"/>
                </a:solidFill>
              </a:rPr>
              <a:t>процентов исключающий </a:t>
            </a:r>
            <a:r>
              <a:rPr lang="ru-RU" sz="1200" dirty="0">
                <a:solidFill>
                  <a:prstClr val="black"/>
                </a:solidFill>
              </a:rPr>
              <a:t>роковую ошибку. </a:t>
            </a:r>
            <a:r>
              <a:rPr lang="ru-RU" sz="1200" b="1" dirty="0">
                <a:solidFill>
                  <a:prstClr val="black"/>
                </a:solidFill>
              </a:rPr>
              <a:t>(10) </a:t>
            </a:r>
            <a:r>
              <a:rPr lang="ru-RU" sz="1200" dirty="0">
                <a:solidFill>
                  <a:prstClr val="black"/>
                </a:solidFill>
              </a:rPr>
              <a:t>Дело в том, что у </a:t>
            </a:r>
            <a:r>
              <a:rPr lang="ru-RU" sz="1200" dirty="0" smtClean="0">
                <a:solidFill>
                  <a:prstClr val="black"/>
                </a:solidFill>
              </a:rPr>
              <a:t>шампиньонов нижняя </a:t>
            </a:r>
            <a:r>
              <a:rPr lang="ru-RU" sz="1200" dirty="0">
                <a:solidFill>
                  <a:prstClr val="black"/>
                </a:solidFill>
              </a:rPr>
              <a:t>сторона шляпки, то есть его пластинки, непременно розовые </a:t>
            </a:r>
            <a:r>
              <a:rPr lang="ru-RU" sz="1200" dirty="0" smtClean="0">
                <a:solidFill>
                  <a:prstClr val="black"/>
                </a:solidFill>
              </a:rPr>
              <a:t>в молодости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smtClean="0">
                <a:solidFill>
                  <a:prstClr val="black"/>
                </a:solidFill>
              </a:rPr>
              <a:t>даже сиреневатые</a:t>
            </a:r>
            <a:r>
              <a:rPr lang="ru-RU" sz="1200" dirty="0">
                <a:solidFill>
                  <a:prstClr val="black"/>
                </a:solidFill>
              </a:rPr>
              <a:t>, а потом и вовсе чёрные. </a:t>
            </a:r>
            <a:r>
              <a:rPr lang="ru-RU" sz="1200" b="1" dirty="0">
                <a:solidFill>
                  <a:prstClr val="black"/>
                </a:solidFill>
              </a:rPr>
              <a:t>(11) </a:t>
            </a:r>
            <a:r>
              <a:rPr lang="ru-RU" sz="1200" dirty="0">
                <a:solidFill>
                  <a:prstClr val="black"/>
                </a:solidFill>
              </a:rPr>
              <a:t>У </a:t>
            </a:r>
            <a:r>
              <a:rPr lang="ru-RU" sz="1200" dirty="0" smtClean="0">
                <a:solidFill>
                  <a:prstClr val="black"/>
                </a:solidFill>
              </a:rPr>
              <a:t>бледной поганки они </a:t>
            </a:r>
            <a:r>
              <a:rPr lang="ru-RU" sz="1200" dirty="0">
                <a:solidFill>
                  <a:prstClr val="black"/>
                </a:solidFill>
              </a:rPr>
              <a:t>всегда белые, </a:t>
            </a:r>
            <a:r>
              <a:rPr lang="ru-RU" sz="1200" dirty="0" smtClean="0">
                <a:solidFill>
                  <a:prstClr val="black"/>
                </a:solidFill>
              </a:rPr>
              <a:t>без </a:t>
            </a:r>
            <a:r>
              <a:rPr lang="ru-RU" sz="1200" dirty="0">
                <a:solidFill>
                  <a:prstClr val="black"/>
                </a:solidFill>
              </a:rPr>
              <a:t>оттенка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  <a:r>
              <a:rPr lang="ru-RU" sz="1200" b="1" dirty="0" smtClean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12) </a:t>
            </a:r>
            <a:r>
              <a:rPr lang="ru-RU" sz="1200" dirty="0">
                <a:solidFill>
                  <a:prstClr val="black"/>
                </a:solidFill>
              </a:rPr>
              <a:t>Бледной поганкой чаще всего отравляются в южных </a:t>
            </a:r>
            <a:r>
              <a:rPr lang="ru-RU" sz="1200" dirty="0" smtClean="0">
                <a:solidFill>
                  <a:prstClr val="black"/>
                </a:solidFill>
              </a:rPr>
              <a:t>областях России</a:t>
            </a:r>
            <a:r>
              <a:rPr lang="ru-RU" sz="1200" dirty="0">
                <a:solidFill>
                  <a:prstClr val="black"/>
                </a:solidFill>
              </a:rPr>
              <a:t>, там, где лесов меньше, а значит, и грибы — редкость, </a:t>
            </a:r>
            <a:r>
              <a:rPr lang="ru-RU" sz="1200" dirty="0" smtClean="0">
                <a:solidFill>
                  <a:prstClr val="black"/>
                </a:solidFill>
              </a:rPr>
              <a:t>например </a:t>
            </a:r>
            <a:r>
              <a:rPr lang="ru-RU" sz="1200" dirty="0">
                <a:solidFill>
                  <a:prstClr val="black"/>
                </a:solidFill>
              </a:rPr>
              <a:t>в Орловской или Воронежской. </a:t>
            </a:r>
            <a:r>
              <a:rPr lang="ru-RU" sz="1200" b="1" dirty="0">
                <a:solidFill>
                  <a:prstClr val="black"/>
                </a:solidFill>
              </a:rPr>
              <a:t>(13) </a:t>
            </a:r>
            <a:r>
              <a:rPr lang="ru-RU" sz="1200" dirty="0">
                <a:solidFill>
                  <a:prstClr val="black"/>
                </a:solidFill>
              </a:rPr>
              <a:t>Там собирают зонтики и </a:t>
            </a:r>
            <a:r>
              <a:rPr lang="ru-RU" sz="1200" dirty="0" smtClean="0">
                <a:solidFill>
                  <a:prstClr val="black"/>
                </a:solidFill>
              </a:rPr>
              <a:t>поплавки</a:t>
            </a:r>
            <a:r>
              <a:rPr lang="ru-RU" sz="1200" dirty="0">
                <a:solidFill>
                  <a:prstClr val="black"/>
                </a:solidFill>
              </a:rPr>
              <a:t>, очень похожие на бледные поганки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  <a:r>
              <a:rPr lang="ru-RU" sz="1200" b="1" dirty="0" smtClean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14) </a:t>
            </a:r>
            <a:r>
              <a:rPr lang="ru-RU" sz="1200" dirty="0">
                <a:solidFill>
                  <a:prstClr val="black"/>
                </a:solidFill>
              </a:rPr>
              <a:t>Вероятно, следует помнить правило (я думаю, вы не станете </a:t>
            </a:r>
            <a:r>
              <a:rPr lang="ru-RU" sz="1200" dirty="0" smtClean="0">
                <a:solidFill>
                  <a:prstClr val="black"/>
                </a:solidFill>
              </a:rPr>
              <a:t>мне возражать</a:t>
            </a:r>
            <a:r>
              <a:rPr lang="ru-RU" sz="1200" dirty="0">
                <a:solidFill>
                  <a:prstClr val="black"/>
                </a:solidFill>
              </a:rPr>
              <a:t>), что лучше не съесть десяток-другой поплавков, чем </a:t>
            </a:r>
            <a:r>
              <a:rPr lang="ru-RU" sz="1200" dirty="0" smtClean="0">
                <a:solidFill>
                  <a:prstClr val="black"/>
                </a:solidFill>
              </a:rPr>
              <a:t>съесть одну </a:t>
            </a:r>
            <a:r>
              <a:rPr lang="ru-RU" sz="1200" dirty="0">
                <a:solidFill>
                  <a:prstClr val="black"/>
                </a:solidFill>
              </a:rPr>
              <a:t>бледную поганку (конечно, если жизнь тебе дорога). </a:t>
            </a:r>
            <a:endParaRPr lang="ru-RU" sz="1200" dirty="0" smtClean="0">
              <a:solidFill>
                <a:prstClr val="black"/>
              </a:solidFill>
            </a:endParaRPr>
          </a:p>
          <a:p>
            <a:r>
              <a:rPr lang="ru-RU" sz="1200" i="1" dirty="0" smtClean="0">
                <a:solidFill>
                  <a:prstClr val="black"/>
                </a:solidFill>
              </a:rPr>
              <a:t>(</a:t>
            </a:r>
            <a:r>
              <a:rPr lang="ru-RU" sz="1200" i="1" dirty="0">
                <a:solidFill>
                  <a:prstClr val="black"/>
                </a:solidFill>
              </a:rPr>
              <a:t>По В. Солоухину)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19" y="2119525"/>
            <a:ext cx="418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Вопросы к тексту: 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1. Из </a:t>
            </a:r>
            <a:r>
              <a:rPr lang="ru-RU" sz="1600" dirty="0">
                <a:solidFill>
                  <a:prstClr val="black"/>
                </a:solidFill>
              </a:rPr>
              <a:t>каких предложений мы узнаём о грибах, которые похожи на бледную поганку?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5724" y="2950522"/>
            <a:ext cx="42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2. Какое </a:t>
            </a:r>
            <a:r>
              <a:rPr lang="ru-RU" sz="1600" dirty="0">
                <a:solidFill>
                  <a:prstClr val="black"/>
                </a:solidFill>
              </a:rPr>
              <a:t>предложение доказывает мысль, высказанную в </a:t>
            </a:r>
            <a:r>
              <a:rPr lang="ru-RU" sz="1600" dirty="0" smtClean="0">
                <a:solidFill>
                  <a:prstClr val="black"/>
                </a:solidFill>
              </a:rPr>
              <a:t>третьем </a:t>
            </a:r>
            <a:r>
              <a:rPr lang="ru-RU" sz="1600" dirty="0">
                <a:solidFill>
                  <a:prstClr val="black"/>
                </a:solidFill>
              </a:rPr>
              <a:t>предложении текста?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6230" y="3588688"/>
            <a:ext cx="3294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3. Какое </a:t>
            </a:r>
            <a:r>
              <a:rPr lang="ru-RU" sz="1600" dirty="0">
                <a:solidFill>
                  <a:prstClr val="black"/>
                </a:solidFill>
              </a:rPr>
              <a:t>прилагательное пропущено в 11-м предложении?</a:t>
            </a:r>
          </a:p>
          <a:p>
            <a:r>
              <a:rPr lang="ru-RU" sz="1600" dirty="0">
                <a:solidFill>
                  <a:prstClr val="black"/>
                </a:solidFill>
              </a:rPr>
              <a:t>1) никакого 3) любого</a:t>
            </a:r>
          </a:p>
          <a:p>
            <a:r>
              <a:rPr lang="ru-RU" sz="1600" dirty="0">
                <a:solidFill>
                  <a:prstClr val="black"/>
                </a:solidFill>
              </a:rPr>
              <a:t>2) всякого 4) малейшего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010" y="861090"/>
            <a:ext cx="424704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Задания на проверку понимания смысла текста 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(подготовка к ОГЭ, часть Б)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79118" y="2204864"/>
            <a:ext cx="105060" cy="1455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3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291395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5471814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661" y="118294"/>
            <a:ext cx="626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СВОЮ ВЕРСИЮ,  ПЕРЕВЕДИТЕ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51" y="1242918"/>
            <a:ext cx="7614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ФОЛОВЕРСКАЯ ОСВЕДОМЛЁННОСТЬ.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БЕЛОКОСТНОЕ ОКТРУА МАТРИКУЛИРОВАННЫХ ИЛИ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БЛАГОЙ ОБЫЧАЙ НЫНЕШНИХ ЗЕМЛЯН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GKryukova\Desktop\ОБРАЗЦЫ\ВЕБИНАРЫ\goldfish_PNG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25" y="2996952"/>
            <a:ext cx="4002010" cy="250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13" y="3573016"/>
            <a:ext cx="2841625" cy="28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32" y="5949280"/>
            <a:ext cx="1153637" cy="110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9567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572000" y="703070"/>
            <a:ext cx="4601763" cy="6154930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690" y="1574726"/>
            <a:ext cx="1410828" cy="200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8" name="Овал 7"/>
          <p:cNvSpPr/>
          <p:nvPr/>
        </p:nvSpPr>
        <p:spPr>
          <a:xfrm>
            <a:off x="5280249" y="1402556"/>
            <a:ext cx="1660004" cy="3466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НОВИНКА!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280249" y="811638"/>
            <a:ext cx="3415283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Л</a:t>
            </a:r>
            <a:r>
              <a:rPr lang="ru-RU" sz="1400" b="1" dirty="0" smtClean="0">
                <a:solidFill>
                  <a:schemeClr val="bg1"/>
                </a:solidFill>
              </a:rPr>
              <a:t>. И. </a:t>
            </a:r>
            <a:r>
              <a:rPr lang="ru-RU" sz="1400" b="1" dirty="0" err="1" smtClean="0">
                <a:solidFill>
                  <a:schemeClr val="bg1"/>
                </a:solidFill>
              </a:rPr>
              <a:t>Курцева</a:t>
            </a:r>
            <a:r>
              <a:rPr lang="ru-RU" sz="1400" b="1" dirty="0" smtClean="0">
                <a:solidFill>
                  <a:schemeClr val="bg1"/>
                </a:solidFill>
              </a:rPr>
              <a:t> «Развиваем устную речь».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Учебное пособие для 5 – ого класса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27138" y="3645024"/>
            <a:ext cx="4405297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Тренинговые упражнения </a:t>
            </a:r>
            <a:r>
              <a:rPr lang="ru-RU" sz="1400" dirty="0"/>
              <a:t>по формированию коммуникативных навыков </a:t>
            </a:r>
            <a:r>
              <a:rPr lang="ru-RU" sz="1400" dirty="0" smtClean="0"/>
              <a:t>погружают </a:t>
            </a:r>
            <a:r>
              <a:rPr lang="ru-RU" sz="1400" dirty="0"/>
              <a:t>учеников в </a:t>
            </a:r>
            <a:r>
              <a:rPr lang="ru-RU" sz="1400" b="1" dirty="0"/>
              <a:t>мир языка</a:t>
            </a:r>
            <a:r>
              <a:rPr lang="ru-RU" sz="1400" dirty="0"/>
              <a:t>, </a:t>
            </a:r>
            <a:r>
              <a:rPr lang="ru-RU" sz="1400" b="1" dirty="0"/>
              <a:t>речи</a:t>
            </a:r>
            <a:r>
              <a:rPr lang="ru-RU" sz="1400" dirty="0"/>
              <a:t>, </a:t>
            </a:r>
            <a:r>
              <a:rPr lang="ru-RU" sz="1400" b="1" dirty="0"/>
              <a:t>общения</a:t>
            </a:r>
            <a:r>
              <a:rPr lang="ru-RU" sz="1400" dirty="0"/>
              <a:t> и </a:t>
            </a:r>
            <a:r>
              <a:rPr lang="ru-RU" sz="1400" b="1" dirty="0"/>
              <a:t>текста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 smtClean="0"/>
              <a:t>Учащиеся: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/>
              <a:t>п</a:t>
            </a:r>
            <a:r>
              <a:rPr lang="ru-RU" sz="1400" i="1" dirty="0" smtClean="0"/>
              <a:t>родуцируют </a:t>
            </a:r>
            <a:r>
              <a:rPr lang="ru-RU" sz="1400" dirty="0" smtClean="0"/>
              <a:t>монологические </a:t>
            </a:r>
            <a:r>
              <a:rPr lang="ru-RU" sz="1400" dirty="0"/>
              <a:t>высказывания, формулировать </a:t>
            </a:r>
            <a:r>
              <a:rPr lang="ru-RU" sz="1400" dirty="0" smtClean="0"/>
              <a:t>вопросы</a:t>
            </a:r>
            <a:r>
              <a:rPr lang="ru-RU" sz="1400" dirty="0"/>
              <a:t>;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разыгрывают</a:t>
            </a:r>
            <a:r>
              <a:rPr lang="ru-RU" sz="1400" dirty="0" smtClean="0"/>
              <a:t> </a:t>
            </a:r>
            <a:r>
              <a:rPr lang="ru-RU" sz="1400" dirty="0"/>
              <a:t>ситуации общения в форме диалога, </a:t>
            </a:r>
            <a:r>
              <a:rPr lang="ru-RU" sz="1400" dirty="0" smtClean="0"/>
              <a:t>полилога;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определяют</a:t>
            </a:r>
            <a:r>
              <a:rPr lang="ru-RU" sz="1400" dirty="0" smtClean="0"/>
              <a:t> функционально – смысловые типы речи;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/>
              <a:t>с</a:t>
            </a:r>
            <a:r>
              <a:rPr lang="ru-RU" sz="1400" i="1" dirty="0" smtClean="0"/>
              <a:t>оздают </a:t>
            </a:r>
            <a:r>
              <a:rPr lang="ru-RU" sz="1400" dirty="0" smtClean="0"/>
              <a:t>подробный </a:t>
            </a:r>
            <a:r>
              <a:rPr lang="ru-RU" sz="1400" dirty="0"/>
              <a:t>и сжатый пересказ текста, обращаясь к авторским памяткам и инструкциям.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72881" y="1397675"/>
            <a:ext cx="2401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r>
              <a:rPr lang="ru-RU" sz="1200" b="1" dirty="0"/>
              <a:t>Аудиоприложение,</a:t>
            </a:r>
            <a:r>
              <a:rPr lang="ru-RU" sz="1200" dirty="0"/>
              <a:t> содержащее образцы звучащей речи; </a:t>
            </a:r>
          </a:p>
          <a:p>
            <a:r>
              <a:rPr lang="ru-RU" sz="1200" b="1" dirty="0"/>
              <a:t>Материалы для изложения</a:t>
            </a:r>
            <a:r>
              <a:rPr lang="ru-RU" sz="1200" dirty="0"/>
              <a:t>, направленные на развитие памяти, аналитического мышления, речи школьников, а также закрепления навыков правописания и стилистического построения текста;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9" t="8978" r="9819" b="7420"/>
          <a:stretch/>
        </p:blipFill>
        <p:spPr bwMode="auto">
          <a:xfrm>
            <a:off x="6695733" y="1708152"/>
            <a:ext cx="234340" cy="24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913" y="2084293"/>
            <a:ext cx="247749" cy="2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586880" y="3655482"/>
            <a:ext cx="0" cy="266719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594673" y="1779530"/>
            <a:ext cx="0" cy="1598953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6602"/>
            <a:ext cx="4627138" cy="616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2957" y="647233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0982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Развиваем устную речь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01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91598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18" y="703070"/>
            <a:ext cx="8810593" cy="590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0930" y="360982"/>
            <a:ext cx="5787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Практика. Русский язык. Сферы. Д.Н. Чердаков и др.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187" y="900865"/>
            <a:ext cx="723334" cy="100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096" y="2735714"/>
            <a:ext cx="3140177" cy="138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29722" y="2058526"/>
            <a:ext cx="7825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Прочитайте вслух следующие предложения.  </a:t>
            </a:r>
          </a:p>
          <a:p>
            <a:r>
              <a:rPr lang="ru-RU" sz="1600" b="1" dirty="0"/>
              <a:t>Определите, из слов каких частей речи состоят предложения.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91462"/>
            <a:ext cx="1537539" cy="101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42634" y="891462"/>
            <a:ext cx="207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Русский язык. Сферы. </a:t>
            </a:r>
          </a:p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Д.Н.  Чердаков и др.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916" y="2746299"/>
            <a:ext cx="42225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Те перья поднимите тоже.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Те перья подними, те тоже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Те перья под ними, те тоже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Теперь я под ними, те тоже 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Теперь я, поднимите тоже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Теперь я, подними те тоже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Теперь я, под ними те тоже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90591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722616"/>
            <a:ext cx="8954608" cy="56938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/>
              <a:t>В очерке М. Горького  приводится сцена разговора Чехова с юристом. Прочитайте этот эпизод</a:t>
            </a:r>
            <a:r>
              <a:rPr lang="ru-RU" sz="1400" b="1" dirty="0"/>
              <a:t>. Почему не совпали точки зрения юриста и писателя? </a:t>
            </a:r>
            <a:r>
              <a:rPr lang="ru-RU" sz="1400" b="1" dirty="0" smtClean="0"/>
              <a:t>Что должно измениться в обществе, чтобы поступок Дениса был невозможен? </a:t>
            </a:r>
          </a:p>
          <a:p>
            <a:pPr indent="252000"/>
            <a:r>
              <a:rPr lang="ru-RU" sz="1400" i="1" dirty="0" smtClean="0"/>
              <a:t>«Другой раз я застал у него </a:t>
            </a:r>
            <a:r>
              <a:rPr lang="ru-RU" sz="1400" i="1" dirty="0" smtClean="0"/>
              <a:t>молодого </a:t>
            </a:r>
            <a:r>
              <a:rPr lang="ru-RU" sz="1400" i="1" dirty="0" smtClean="0"/>
              <a:t>товарища прокурора. Он стоял перед Чеховым </a:t>
            </a:r>
            <a:r>
              <a:rPr lang="ru-RU" sz="1400" i="1" dirty="0" smtClean="0"/>
              <a:t>и, </a:t>
            </a:r>
            <a:r>
              <a:rPr lang="ru-RU" sz="1400" i="1" dirty="0" smtClean="0"/>
              <a:t>потряхивая кудрявой головой, бойко говорил:</a:t>
            </a:r>
          </a:p>
          <a:p>
            <a:pPr marL="285750"/>
            <a:r>
              <a:rPr lang="ru-RU" sz="1400" i="1" smtClean="0"/>
              <a:t>- Рассказом </a:t>
            </a:r>
            <a:r>
              <a:rPr lang="ru-RU" sz="1400" i="1" dirty="0" smtClean="0"/>
              <a:t>«Злоумышленник» вы, Антон Павлович, ставите передо мной крайне сложный вопрос. Если я признаю в Денисе Григорьеве наличность злой воли, делавшей сознательно, я должен, без оговорок, упечь Дениса в тюрьму, как этого требуют интересы общества. Но он дикарь, он не сознавал преступности деяния, мне его жалко! Если же я не отнесусь к нему как к субъекту, действовавшему без разумения и поддамся чувству сострадания, чем я гарантирую общество, что Денис вновь не отвинтит гайки на рельсах и не устроит крушения? Вот вопрос! Как же быть?                                                                                                                                 Он замолчал, откинул корпус назад и уставился в лицо Антону Павловичу испытующим взглядом. </a:t>
            </a:r>
            <a:r>
              <a:rPr lang="ru-RU" sz="1400" i="1" dirty="0" err="1" smtClean="0"/>
              <a:t>Мундирчик</a:t>
            </a:r>
            <a:r>
              <a:rPr lang="ru-RU" sz="1400" i="1" dirty="0" smtClean="0"/>
              <a:t> на нём был новенький, и пуговицы на груди блестели так же самоуверенно и тупо, как глазки на чистеньком личике юного  ревнителя правосудия.  </a:t>
            </a:r>
            <a:endParaRPr lang="ru-RU" sz="1400" i="1" dirty="0"/>
          </a:p>
          <a:p>
            <a:pPr marL="285750"/>
            <a:r>
              <a:rPr lang="ru-RU" sz="1400" i="1" dirty="0"/>
              <a:t>— Если бы я был судьёй, — серьёзно сказал Антон Павлович, — я </a:t>
            </a:r>
            <a:r>
              <a:rPr lang="ru-RU" sz="1400" i="1" dirty="0" smtClean="0"/>
              <a:t>бы оправдал </a:t>
            </a:r>
            <a:r>
              <a:rPr lang="ru-RU" sz="1400" i="1" dirty="0"/>
              <a:t>Дениса...</a:t>
            </a:r>
          </a:p>
          <a:p>
            <a:pPr marL="285750"/>
            <a:r>
              <a:rPr lang="ru-RU" sz="1400" i="1" dirty="0"/>
              <a:t>— На каком основании?</a:t>
            </a:r>
          </a:p>
          <a:p>
            <a:pPr marL="285750"/>
            <a:r>
              <a:rPr lang="ru-RU" sz="1400" i="1" dirty="0"/>
              <a:t>— Я сказал бы ему: „Ты, Денис, ещё не дозрел до типа </a:t>
            </a:r>
            <a:r>
              <a:rPr lang="ru-RU" sz="1400" i="1" dirty="0" smtClean="0"/>
              <a:t>сознательного преступника</a:t>
            </a:r>
            <a:r>
              <a:rPr lang="ru-RU" sz="1400" i="1" dirty="0"/>
              <a:t>, ступай — и дозрей!“</a:t>
            </a:r>
          </a:p>
          <a:p>
            <a:pPr marL="285750"/>
            <a:r>
              <a:rPr lang="ru-RU" sz="1400" i="1" dirty="0"/>
              <a:t>Юрист засмеялся, но тотчас же вновь стал торжественно серьёзен </a:t>
            </a:r>
            <a:r>
              <a:rPr lang="ru-RU" sz="1400" i="1" dirty="0" smtClean="0"/>
              <a:t>и продолжал</a:t>
            </a:r>
            <a:r>
              <a:rPr lang="ru-RU" sz="1400" i="1" dirty="0"/>
              <a:t>:</a:t>
            </a:r>
          </a:p>
          <a:p>
            <a:pPr marL="285750"/>
            <a:r>
              <a:rPr lang="ru-RU" sz="1400" i="1" dirty="0"/>
              <a:t>— Нет, уважаемый Антон Павлович, — вопрос, поставленный вами, </a:t>
            </a:r>
            <a:r>
              <a:rPr lang="ru-RU" sz="1400" i="1" dirty="0" smtClean="0"/>
              <a:t>может быть </a:t>
            </a:r>
            <a:r>
              <a:rPr lang="ru-RU" sz="1400" i="1" dirty="0"/>
              <a:t>разрешён только в интересах общества, жизнь и собственность </a:t>
            </a:r>
            <a:r>
              <a:rPr lang="ru-RU" sz="1400" i="1" dirty="0" smtClean="0"/>
              <a:t>которого </a:t>
            </a:r>
            <a:r>
              <a:rPr lang="ru-RU" sz="1400" i="1" dirty="0"/>
              <a:t>я призван охранять. Денис — дикарь, да, но он — преступник, — вот истина!</a:t>
            </a:r>
          </a:p>
          <a:p>
            <a:pPr marL="285750"/>
            <a:r>
              <a:rPr lang="ru-RU" sz="1400" i="1" dirty="0"/>
              <a:t>— Вам нравится граммофон? — вдруг ласково спросил Антон Павлович.</a:t>
            </a:r>
          </a:p>
          <a:p>
            <a:pPr marL="285750"/>
            <a:r>
              <a:rPr lang="ru-RU" sz="1400" i="1" dirty="0"/>
              <a:t>— О да! Очень! Изумительное изобретение! — живо </a:t>
            </a:r>
            <a:r>
              <a:rPr lang="ru-RU" sz="1400" i="1" dirty="0" smtClean="0"/>
              <a:t>отозвался </a:t>
            </a:r>
            <a:r>
              <a:rPr lang="ru-RU" sz="1400" i="1" dirty="0"/>
              <a:t>юноша.</a:t>
            </a:r>
          </a:p>
          <a:p>
            <a:pPr marL="285750"/>
            <a:r>
              <a:rPr lang="ru-RU" sz="1400" i="1" dirty="0"/>
              <a:t>— А я терпеть не могу граммофонов! — грустно сознался Антон Павлович.</a:t>
            </a:r>
          </a:p>
          <a:p>
            <a:pPr marL="285750"/>
            <a:r>
              <a:rPr lang="ru-RU" sz="1400" i="1" dirty="0"/>
              <a:t>— Почему?</a:t>
            </a:r>
          </a:p>
          <a:p>
            <a:pPr marL="285750"/>
            <a:r>
              <a:rPr lang="ru-RU" sz="1400" i="1" dirty="0"/>
              <a:t>— Да они же говорят и поют, ничего не чувствуя. И всё у них </a:t>
            </a:r>
            <a:r>
              <a:rPr lang="ru-RU" sz="1400" i="1" dirty="0" smtClean="0"/>
              <a:t>карикатурно </a:t>
            </a:r>
            <a:r>
              <a:rPr lang="ru-RU" sz="1400" i="1" dirty="0"/>
              <a:t>выходит, мёртво</a:t>
            </a:r>
            <a:r>
              <a:rPr lang="ru-RU" sz="1400" i="1" dirty="0" smtClean="0"/>
              <a:t>...»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1091" y="5359569"/>
            <a:ext cx="801177" cy="110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407" y="6531269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3" y="360982"/>
            <a:ext cx="845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Практика. Литература. В.Я. Коровина, В.П. Журавлёв, В.И. Коровин 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39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55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160927"/>
            <a:ext cx="4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Учебные пособия к УМК Коровина В. Я.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06377" y="725568"/>
            <a:ext cx="2304256" cy="57605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ru-RU" sz="1200" b="1" dirty="0" smtClean="0"/>
              <a:t>/…Из </a:t>
            </a:r>
            <a:r>
              <a:rPr lang="ru-RU" sz="1200" b="1" dirty="0"/>
              <a:t>гроба тогда император,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Очнувшись, является вдруг;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На нем треугольная шляпа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 серый походный сюртук.</a:t>
            </a:r>
          </a:p>
          <a:p>
            <a:pPr>
              <a:lnSpc>
                <a:spcPts val="1300"/>
              </a:lnSpc>
            </a:pPr>
            <a:endParaRPr lang="ru-RU" sz="1200" b="1" dirty="0" smtClean="0"/>
          </a:p>
          <a:p>
            <a:pPr>
              <a:lnSpc>
                <a:spcPts val="1300"/>
              </a:lnSpc>
            </a:pPr>
            <a:r>
              <a:rPr lang="ru-RU" sz="1200" b="1" dirty="0" smtClean="0"/>
              <a:t>Скрестивши </a:t>
            </a:r>
            <a:r>
              <a:rPr lang="ru-RU" sz="1200" b="1" dirty="0"/>
              <a:t>могучие руки,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Главу опустивши на грудь,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Идет и к рулю он садится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 быстро пускается в путь.</a:t>
            </a:r>
          </a:p>
          <a:p>
            <a:pPr>
              <a:lnSpc>
                <a:spcPts val="1300"/>
              </a:lnSpc>
            </a:pPr>
            <a:endParaRPr lang="ru-RU" sz="1200" b="1" dirty="0" smtClean="0"/>
          </a:p>
          <a:p>
            <a:pPr>
              <a:lnSpc>
                <a:spcPts val="1300"/>
              </a:lnSpc>
            </a:pPr>
            <a:r>
              <a:rPr lang="ru-RU" sz="1200" b="1" dirty="0" smtClean="0"/>
              <a:t>Несётся </a:t>
            </a:r>
            <a:r>
              <a:rPr lang="ru-RU" sz="1200" b="1" dirty="0"/>
              <a:t>он к Франции милой,</a:t>
            </a:r>
          </a:p>
          <a:p>
            <a:pPr>
              <a:lnSpc>
                <a:spcPts val="1300"/>
              </a:lnSpc>
            </a:pPr>
            <a:r>
              <a:rPr lang="ru-RU" sz="1200" b="1" dirty="0" smtClean="0"/>
              <a:t>Где </a:t>
            </a:r>
            <a:r>
              <a:rPr lang="ru-RU" sz="1200" b="1" dirty="0"/>
              <a:t>славу оставил и трон,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Оставил наследника сына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 старую гвардию он.</a:t>
            </a:r>
          </a:p>
          <a:p>
            <a:pPr>
              <a:lnSpc>
                <a:spcPts val="1300"/>
              </a:lnSpc>
            </a:pPr>
            <a:endParaRPr lang="ru-RU" sz="1200" b="1" dirty="0" smtClean="0"/>
          </a:p>
          <a:p>
            <a:pPr>
              <a:lnSpc>
                <a:spcPts val="1300"/>
              </a:lnSpc>
            </a:pPr>
            <a:r>
              <a:rPr lang="ru-RU" sz="1200" b="1" dirty="0" smtClean="0"/>
              <a:t>И </a:t>
            </a:r>
            <a:r>
              <a:rPr lang="ru-RU" sz="1200" b="1" dirty="0"/>
              <a:t>только что землю родную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Завидит во мраке ночном,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Опять его сердце трепещет</a:t>
            </a:r>
          </a:p>
          <a:p>
            <a:pPr>
              <a:lnSpc>
                <a:spcPts val="1300"/>
              </a:lnSpc>
            </a:pPr>
            <a:r>
              <a:rPr lang="ru-RU" sz="1200" b="1" dirty="0" smtClean="0"/>
              <a:t>И </a:t>
            </a:r>
            <a:r>
              <a:rPr lang="ru-RU" sz="1200" b="1" dirty="0"/>
              <a:t>очи пылают огнем.</a:t>
            </a:r>
          </a:p>
          <a:p>
            <a:pPr>
              <a:lnSpc>
                <a:spcPts val="1300"/>
              </a:lnSpc>
            </a:pPr>
            <a:endParaRPr lang="ru-RU" sz="1200" b="1" dirty="0" smtClean="0"/>
          </a:p>
          <a:p>
            <a:pPr>
              <a:lnSpc>
                <a:spcPts val="1300"/>
              </a:lnSpc>
            </a:pPr>
            <a:r>
              <a:rPr lang="ru-RU" sz="1200" b="1" dirty="0" smtClean="0"/>
              <a:t>На </a:t>
            </a:r>
            <a:r>
              <a:rPr lang="ru-RU" sz="1200" b="1" dirty="0"/>
              <a:t>берег большими шагами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Он смело и прямо идет,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Соратников громко он кличет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 маршалов грозно зовет.</a:t>
            </a:r>
          </a:p>
          <a:p>
            <a:pPr>
              <a:lnSpc>
                <a:spcPts val="1300"/>
              </a:lnSpc>
            </a:pPr>
            <a:endParaRPr lang="ru-RU" sz="1200" b="1" dirty="0" smtClean="0"/>
          </a:p>
          <a:p>
            <a:pPr>
              <a:lnSpc>
                <a:spcPts val="1300"/>
              </a:lnSpc>
            </a:pPr>
            <a:r>
              <a:rPr lang="ru-RU" sz="1200" b="1" dirty="0" smtClean="0"/>
              <a:t>Но </a:t>
            </a:r>
            <a:r>
              <a:rPr lang="ru-RU" sz="1200" b="1" dirty="0"/>
              <a:t>спят </a:t>
            </a:r>
            <a:r>
              <a:rPr lang="ru-RU" sz="1200" b="1" dirty="0" smtClean="0"/>
              <a:t>усачи-гренадёры </a:t>
            </a:r>
            <a:r>
              <a:rPr lang="ru-RU" sz="1200" b="1" dirty="0"/>
              <a:t>—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В равнине, где Эльба шумит,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Под снегом холодной России,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Под знойным песком </a:t>
            </a:r>
            <a:r>
              <a:rPr lang="ru-RU" sz="1200" b="1" dirty="0" smtClean="0"/>
              <a:t>пирамид</a:t>
            </a:r>
          </a:p>
          <a:p>
            <a:pPr>
              <a:lnSpc>
                <a:spcPts val="1300"/>
              </a:lnSpc>
            </a:pPr>
            <a:endParaRPr lang="ru-RU" sz="1200" b="1" dirty="0" smtClean="0"/>
          </a:p>
          <a:p>
            <a:pPr>
              <a:lnSpc>
                <a:spcPts val="1300"/>
              </a:lnSpc>
            </a:pPr>
            <a:r>
              <a:rPr lang="ru-RU" sz="1200" b="1" dirty="0"/>
              <a:t>И маршалы зова не слышат: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Иные погибли в бою,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Другие ему изменили</a:t>
            </a:r>
          </a:p>
          <a:p>
            <a:pPr>
              <a:lnSpc>
                <a:spcPts val="1300"/>
              </a:lnSpc>
            </a:pPr>
            <a:r>
              <a:rPr lang="ru-RU" sz="1200" b="1" dirty="0"/>
              <a:t>И продали шпагу </a:t>
            </a:r>
            <a:r>
              <a:rPr lang="ru-RU" sz="1200" b="1" dirty="0" smtClean="0"/>
              <a:t>свою…</a:t>
            </a:r>
            <a:r>
              <a:rPr lang="en-US" sz="1200" b="1" dirty="0" smtClean="0"/>
              <a:t>/</a:t>
            </a:r>
            <a:endParaRPr lang="ru-RU" sz="1200" b="1" dirty="0"/>
          </a:p>
        </p:txBody>
      </p:sp>
      <p:sp>
        <p:nvSpPr>
          <p:cNvPr id="29" name="TextBox 28"/>
          <p:cNvSpPr txBox="1"/>
          <p:nvPr/>
        </p:nvSpPr>
        <p:spPr>
          <a:xfrm rot="5400000">
            <a:off x="1790556" y="3467343"/>
            <a:ext cx="455477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dirty="0" smtClean="0"/>
              <a:t>Фрагмент из стихотворения </a:t>
            </a:r>
            <a:r>
              <a:rPr lang="ru-RU" sz="1100" b="1" dirty="0" smtClean="0"/>
              <a:t>М. Ю. </a:t>
            </a:r>
            <a:r>
              <a:rPr lang="ru-RU" sz="1200" b="1" dirty="0" smtClean="0"/>
              <a:t>Лермонтова</a:t>
            </a:r>
            <a:r>
              <a:rPr lang="ru-RU" sz="1100" b="1" dirty="0" smtClean="0"/>
              <a:t> «Воздушный корабль»</a:t>
            </a:r>
            <a:endParaRPr lang="ru-RU" sz="11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572001" y="764704"/>
            <a:ext cx="4601762" cy="6093296"/>
          </a:xfrm>
          <a:prstGeom prst="rect">
            <a:avLst/>
          </a:prstGeom>
          <a:solidFill>
            <a:srgbClr val="FFF0E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5b6361b3-249c-11e9-acc0-0050569c7d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8696" y="1516868"/>
            <a:ext cx="782284" cy="1215165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s://catalog.prosv.ru/images/big/0b1fe2eb-249c-11e9-acc0-0050569c7d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656" y="1521957"/>
            <a:ext cx="762607" cy="1210076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0931" y="1516868"/>
            <a:ext cx="779338" cy="1213705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35411"/>
            <a:ext cx="777570" cy="1196622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684" y="1525409"/>
            <a:ext cx="767485" cy="1196621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80507" y="3049409"/>
            <a:ext cx="4145939" cy="7591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ru-RU" sz="1200" b="1" dirty="0" smtClean="0"/>
              <a:t>Задание: дать исторический комментарий к стихотворению М. Ю. Лермонтова, отметив вехи жизненного пути Наполеона, косвенно обозначенные в лирическом произведении</a:t>
            </a:r>
            <a:r>
              <a:rPr lang="ru-RU" sz="1200" dirty="0" smtClean="0"/>
              <a:t>. </a:t>
            </a:r>
            <a:endParaRPr lang="ru-RU" sz="12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3414" y="1562979"/>
            <a:ext cx="1449754" cy="1122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6001" y="808276"/>
            <a:ext cx="4392488" cy="5924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Авторы: В. Я. Коровина, В. П. Журавлёв, </a:t>
            </a:r>
          </a:p>
          <a:p>
            <a:pPr algn="ctr">
              <a:lnSpc>
                <a:spcPts val="13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В. И. Коровин. ДИДАКТИЧЕСКИЕ МАТЕРИАЛЫ ПО ЛИТЕРАТУРЕ </a:t>
            </a:r>
          </a:p>
          <a:p>
            <a:pPr algn="ctr">
              <a:lnSpc>
                <a:spcPts val="13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(5 – 9 классы,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41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48870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703070"/>
            <a:ext cx="3851920" cy="59093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51897" cy="11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50537"/>
            <a:ext cx="2664296" cy="118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10" y="2646204"/>
            <a:ext cx="2692545" cy="37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030" y="4725144"/>
            <a:ext cx="3838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1442" y="1122070"/>
            <a:ext cx="5088581" cy="66484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34362" y="74633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Задание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3" y="360982"/>
            <a:ext cx="447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Практика. Литература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 В.Ф. Чертов и др. 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1442" y="2069042"/>
            <a:ext cx="5050670" cy="392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554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764704"/>
            <a:ext cx="8954608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592" y="836712"/>
            <a:ext cx="912022" cy="12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360982"/>
            <a:ext cx="895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Практика. Литература.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Сферы. Под общей редакцией академика РАО Л.А. Вербицкой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484" y="2226343"/>
            <a:ext cx="2332318" cy="124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72"/>
          <a:stretch/>
        </p:blipFill>
        <p:spPr bwMode="auto">
          <a:xfrm>
            <a:off x="276967" y="3580859"/>
            <a:ext cx="2306676" cy="128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33" y="4924480"/>
            <a:ext cx="1042407" cy="137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15816" y="1242918"/>
            <a:ext cx="5889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Как вы думаете, отчего люди </a:t>
            </a:r>
            <a:r>
              <a:rPr lang="ru-RU" sz="2000" dirty="0" smtClean="0"/>
              <a:t>ходят в </a:t>
            </a:r>
            <a:r>
              <a:rPr lang="ru-RU" sz="2000" dirty="0"/>
              <a:t>театр, чего ждут </a:t>
            </a:r>
            <a:r>
              <a:rPr lang="ru-RU" sz="2000" dirty="0" smtClean="0"/>
              <a:t>от </a:t>
            </a:r>
            <a:r>
              <a:rPr lang="ru-RU" sz="2000" dirty="0"/>
              <a:t>спектакля</a:t>
            </a:r>
            <a:r>
              <a:rPr lang="ru-RU" sz="2000" dirty="0" smtClean="0"/>
              <a:t>? </a:t>
            </a:r>
          </a:p>
          <a:p>
            <a:endParaRPr lang="ru-RU" sz="2000" dirty="0" smtClean="0"/>
          </a:p>
          <a:p>
            <a:r>
              <a:rPr lang="ru-RU" sz="2000" dirty="0" smtClean="0"/>
              <a:t>Вспомните</a:t>
            </a:r>
            <a:r>
              <a:rPr lang="ru-RU" sz="2000" dirty="0"/>
              <a:t>, человек, пришедший </a:t>
            </a:r>
            <a:r>
              <a:rPr lang="ru-RU" sz="2000" dirty="0" smtClean="0"/>
              <a:t>в театр</a:t>
            </a:r>
            <a:r>
              <a:rPr lang="ru-RU" sz="2000" dirty="0"/>
              <a:t>, уже называется зритель — что </a:t>
            </a:r>
            <a:r>
              <a:rPr lang="ru-RU" sz="2000" dirty="0" smtClean="0"/>
              <a:t>это за </a:t>
            </a:r>
            <a:r>
              <a:rPr lang="ru-RU" sz="2000" dirty="0"/>
              <a:t>новое качество, обретаемое </a:t>
            </a:r>
            <a:r>
              <a:rPr lang="ru-RU" sz="2000" dirty="0" smtClean="0"/>
              <a:t>человеком</a:t>
            </a:r>
            <a:r>
              <a:rPr lang="ru-RU" sz="2000" dirty="0"/>
              <a:t>, сидящим в зрительном зале</a:t>
            </a:r>
            <a:r>
              <a:rPr lang="ru-RU" sz="2000" dirty="0" smtClean="0"/>
              <a:t>?</a:t>
            </a:r>
          </a:p>
          <a:p>
            <a:endParaRPr lang="ru-RU" sz="2000" dirty="0"/>
          </a:p>
          <a:p>
            <a:r>
              <a:rPr lang="ru-RU" sz="2000" dirty="0"/>
              <a:t>«Зреть», «прозреть», «лицезреть». </a:t>
            </a:r>
            <a:r>
              <a:rPr lang="ru-RU" sz="2000" dirty="0" smtClean="0"/>
              <a:t>Как вам </a:t>
            </a:r>
            <a:r>
              <a:rPr lang="ru-RU" sz="2000" dirty="0"/>
              <a:t>кажется, чего ждали </a:t>
            </a:r>
            <a:r>
              <a:rPr lang="ru-RU" sz="2000" dirty="0" smtClean="0"/>
              <a:t>современники от </a:t>
            </a:r>
            <a:r>
              <a:rPr lang="ru-RU" sz="2000" dirty="0"/>
              <a:t>пьес А. Н. Островского?</a:t>
            </a:r>
          </a:p>
        </p:txBody>
      </p:sp>
    </p:spTree>
    <p:extLst>
      <p:ext uri="{BB962C8B-B14F-4D97-AF65-F5344CB8AC3E}">
        <p14:creationId xmlns:p14="http://schemas.microsoft.com/office/powerpoint/2010/main" xmlns="" val="249831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5" y="284524"/>
            <a:ext cx="3947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Универсальные учебные пособия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9970"/>
            <a:ext cx="8954608" cy="576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75307">
            <a:off x="5855882" y="1271280"/>
            <a:ext cx="1278290" cy="171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4496">
            <a:off x="3187666" y="861593"/>
            <a:ext cx="1517393" cy="185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5981" y="892860"/>
            <a:ext cx="1570690" cy="189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4513" y="894918"/>
            <a:ext cx="1167829" cy="163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41236">
            <a:off x="2681168" y="3281898"/>
            <a:ext cx="1074030" cy="14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54210">
            <a:off x="3456039" y="3050937"/>
            <a:ext cx="1058341" cy="14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1226" y="2967763"/>
            <a:ext cx="1071177" cy="14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5" name="Рисунок 2"/>
          <p:cNvPicPr>
            <a:picLocks noChangeAspect="1"/>
          </p:cNvPicPr>
          <p:nvPr/>
        </p:nvPicPr>
        <p:blipFill>
          <a:blip r:embed="rId13" cstate="print"/>
          <a:stretch/>
        </p:blipFill>
        <p:spPr bwMode="auto">
          <a:xfrm rot="20398657">
            <a:off x="3353414" y="4816240"/>
            <a:ext cx="1097737" cy="145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6" name="Рисунок 3"/>
          <p:cNvPicPr>
            <a:picLocks noChangeAspect="1"/>
          </p:cNvPicPr>
          <p:nvPr/>
        </p:nvPicPr>
        <p:blipFill>
          <a:blip r:embed="rId14" cstate="print"/>
          <a:stretch/>
        </p:blipFill>
        <p:spPr bwMode="auto">
          <a:xfrm>
            <a:off x="4184017" y="4707357"/>
            <a:ext cx="1093164" cy="145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7" name="Рисунок 1"/>
          <p:cNvPicPr>
            <a:picLocks noChangeAspect="1"/>
          </p:cNvPicPr>
          <p:nvPr/>
        </p:nvPicPr>
        <p:blipFill>
          <a:blip r:embed="rId15" cstate="print"/>
          <a:stretch/>
        </p:blipFill>
        <p:spPr bwMode="auto">
          <a:xfrm rot="746636">
            <a:off x="5188633" y="4789737"/>
            <a:ext cx="1138010" cy="152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15309">
            <a:off x="5777400" y="3283614"/>
            <a:ext cx="1048538" cy="1392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12407">
            <a:off x="5039115" y="3053850"/>
            <a:ext cx="1069752" cy="14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3125">
            <a:off x="2328554" y="1157230"/>
            <a:ext cx="1684985" cy="185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64134"/>
            <a:ext cx="2304257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770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302960"/>
            <a:ext cx="3947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Универсальные учебные пособия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9970"/>
            <a:ext cx="8954608" cy="576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06920"/>
            <a:ext cx="821310" cy="110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19638">
            <a:off x="898614" y="1717592"/>
            <a:ext cx="1025760" cy="12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56202">
            <a:off x="2006701" y="1703239"/>
            <a:ext cx="1088807" cy="131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2913" y="1825053"/>
            <a:ext cx="789455" cy="110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08902">
            <a:off x="123642" y="1684647"/>
            <a:ext cx="1230331" cy="135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1474" y="988067"/>
            <a:ext cx="6080726" cy="7386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Серия «Учимся с Просвещением». Уроки с «Просвещением»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Автор: Шапиро Надежда Ароновна.  «Готовимся к сочинению. Тетрадь – практикум для развития письменной речи». 5 – 9 классы (основная школа)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8248" y="3084459"/>
            <a:ext cx="3274862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нацелены на комплексную работу с текстом, информацией:</a:t>
            </a:r>
          </a:p>
          <a:p>
            <a:endParaRPr lang="ru-RU" sz="16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внимательно»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«Восстанавливаем текст»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«Рассуждаем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доказываем»</a:t>
            </a:r>
          </a:p>
        </p:txBody>
      </p:sp>
      <p:sp>
        <p:nvSpPr>
          <p:cNvPr id="13" name="TextBox 12"/>
          <p:cNvSpPr txBox="1"/>
          <p:nvPr/>
        </p:nvSpPr>
        <p:spPr>
          <a:xfrm rot="20936472">
            <a:off x="428416" y="5296466"/>
            <a:ext cx="419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 первичного восприятия информации </a:t>
            </a:r>
          </a:p>
          <a:p>
            <a:r>
              <a:rPr lang="ru-RU" dirty="0" smtClean="0"/>
              <a:t>до порождения новых смыслов !</a:t>
            </a:r>
            <a:endParaRPr lang="ru-RU" dirty="0"/>
          </a:p>
        </p:txBody>
      </p:sp>
      <p:pic>
        <p:nvPicPr>
          <p:cNvPr id="25" name="Объект 24"/>
          <p:cNvPicPr>
            <a:picLocks noGrp="1" noChangeAspect="1"/>
          </p:cNvPicPr>
          <p:nvPr>
            <p:ph sz="half"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480" y="1894564"/>
            <a:ext cx="4038600" cy="1492250"/>
          </a:xfrm>
        </p:spPr>
      </p:pic>
      <p:pic>
        <p:nvPicPr>
          <p:cNvPr id="26" name="Объект 25"/>
          <p:cNvPicPr>
            <a:picLocks noGrp="1" noChangeAspect="1"/>
          </p:cNvPicPr>
          <p:nvPr>
            <p:ph sz="half" idx="2"/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881" y="3553413"/>
            <a:ext cx="4172272" cy="1310253"/>
          </a:xfrm>
        </p:spPr>
      </p:pic>
      <p:sp>
        <p:nvSpPr>
          <p:cNvPr id="27" name="TextBox 26"/>
          <p:cNvSpPr txBox="1"/>
          <p:nvPr/>
        </p:nvSpPr>
        <p:spPr>
          <a:xfrm>
            <a:off x="4586881" y="5009197"/>
            <a:ext cx="4233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Задание</a:t>
            </a:r>
            <a:r>
              <a:rPr lang="ru-RU" b="1" dirty="0" smtClean="0"/>
              <a:t>: </a:t>
            </a:r>
            <a:r>
              <a:rPr lang="ru-RU" dirty="0" smtClean="0"/>
              <a:t>Прочитайте </a:t>
            </a:r>
            <a:r>
              <a:rPr lang="ru-RU" dirty="0"/>
              <a:t>два стихотворных отрывка. Попытайтесь догадаться,</a:t>
            </a:r>
          </a:p>
          <a:p>
            <a:r>
              <a:rPr lang="ru-RU" dirty="0"/>
              <a:t>что изображено в каждом </a:t>
            </a:r>
            <a:r>
              <a:rPr lang="ru-RU" dirty="0" smtClean="0"/>
              <a:t>из них. </a:t>
            </a:r>
          </a:p>
          <a:p>
            <a:r>
              <a:rPr lang="ru-RU" dirty="0" smtClean="0"/>
              <a:t>Коротко </a:t>
            </a:r>
            <a:r>
              <a:rPr lang="ru-RU" dirty="0"/>
              <a:t>напишите, почему вы так </a:t>
            </a:r>
            <a:r>
              <a:rPr lang="ru-RU" dirty="0" smtClean="0"/>
              <a:t>считаете</a:t>
            </a:r>
            <a:r>
              <a:rPr lang="ru-RU" dirty="0"/>
              <a:t>.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78718" y="5096955"/>
            <a:ext cx="178719" cy="14419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31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302960"/>
            <a:ext cx="3947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Универсальные учебные пособия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8718" y="703070"/>
            <a:ext cx="8785770" cy="5691764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50631"/>
            <a:ext cx="821310" cy="110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19638">
            <a:off x="898614" y="1561303"/>
            <a:ext cx="1025760" cy="12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56202">
            <a:off x="2006701" y="1546950"/>
            <a:ext cx="1088807" cy="131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2913" y="1668764"/>
            <a:ext cx="789455" cy="110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08902">
            <a:off x="123642" y="1528358"/>
            <a:ext cx="1230331" cy="135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1474" y="831778"/>
            <a:ext cx="6080726" cy="7386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Серия «Учимся с Просвещением». Уроки с «Просвещением»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Автор: Шапиро Надежда Ароновна.  «Готовимся к сочинению. Тетрадь – практикум для развития письменной речи». 5 – 9 классы (основная школа)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586" y="4956269"/>
            <a:ext cx="178719" cy="14419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667" y="3003955"/>
            <a:ext cx="5197573" cy="85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461" y="3645024"/>
            <a:ext cx="5214519" cy="2184957"/>
          </a:xfrm>
        </p:spPr>
      </p:pic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696494191"/>
              </p:ext>
            </p:extLst>
          </p:nvPr>
        </p:nvGraphicFramePr>
        <p:xfrm>
          <a:off x="5938539" y="1812420"/>
          <a:ext cx="2716264" cy="40068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8132"/>
                <a:gridCol w="1358132"/>
              </a:tblGrid>
              <a:tr h="22386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Список</a:t>
                      </a:r>
                      <a:r>
                        <a:rPr lang="ru-RU" sz="1400" b="1" baseline="0" dirty="0" smtClean="0"/>
                        <a:t> 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Список 2</a:t>
                      </a:r>
                      <a:endParaRPr lang="ru-RU" sz="1400" b="1" dirty="0"/>
                    </a:p>
                  </a:txBody>
                  <a:tcPr/>
                </a:tc>
              </a:tr>
              <a:tr h="38056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Расширять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Следовательно</a:t>
                      </a:r>
                      <a:endParaRPr lang="ru-RU" sz="1400" b="1" dirty="0"/>
                    </a:p>
                  </a:txBody>
                  <a:tcPr/>
                </a:tc>
              </a:tr>
              <a:tr h="2238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Широкое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 счастью</a:t>
                      </a:r>
                      <a:endParaRPr lang="ru-RU" sz="1400" b="1" dirty="0"/>
                    </a:p>
                  </a:txBody>
                  <a:tcPr/>
                </a:tc>
              </a:tr>
              <a:tr h="38056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Узкое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Во-первых</a:t>
                      </a:r>
                      <a:endParaRPr lang="ru-RU" sz="1400" b="1" dirty="0"/>
                    </a:p>
                  </a:txBody>
                  <a:tcPr/>
                </a:tc>
              </a:tr>
              <a:tr h="2238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Сузило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Впрочем</a:t>
                      </a:r>
                      <a:endParaRPr lang="ru-RU" sz="1400" b="1" dirty="0"/>
                    </a:p>
                  </a:txBody>
                  <a:tcPr/>
                </a:tc>
              </a:tr>
              <a:tr h="38056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Расширило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Иными словами</a:t>
                      </a:r>
                      <a:endParaRPr lang="ru-RU" sz="1400" b="1" dirty="0"/>
                    </a:p>
                  </a:txBody>
                  <a:tcPr/>
                </a:tc>
              </a:tr>
              <a:tr h="38056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Расшириться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Например</a:t>
                      </a:r>
                      <a:endParaRPr lang="ru-RU" sz="1400" b="1" dirty="0"/>
                    </a:p>
                  </a:txBody>
                  <a:tcPr/>
                </a:tc>
              </a:tr>
              <a:tr h="2238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Сужать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Скажем</a:t>
                      </a:r>
                      <a:endParaRPr lang="ru-RU" sz="1400" b="1" dirty="0"/>
                    </a:p>
                  </a:txBody>
                  <a:tcPr/>
                </a:tc>
              </a:tr>
              <a:tr h="2238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Сузиться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Наоборот</a:t>
                      </a:r>
                      <a:endParaRPr lang="ru-RU" sz="1400" b="1" dirty="0"/>
                    </a:p>
                  </a:txBody>
                  <a:tcPr/>
                </a:tc>
              </a:tr>
              <a:tr h="223862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Напротив</a:t>
                      </a:r>
                      <a:endParaRPr lang="ru-RU" sz="1400" b="1" dirty="0"/>
                    </a:p>
                  </a:txBody>
                  <a:tcPr/>
                </a:tc>
              </a:tr>
              <a:tr h="380565">
                <a:tc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Таким образом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097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72000" y="703070"/>
            <a:ext cx="4572000" cy="6154930"/>
          </a:xfrm>
          <a:prstGeom prst="rect">
            <a:avLst/>
          </a:prstGeom>
          <a:solidFill>
            <a:srgbClr val="FFF0E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0749" y="1429416"/>
            <a:ext cx="613561" cy="81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8114" y="1414855"/>
            <a:ext cx="604599" cy="81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109" y="1414855"/>
            <a:ext cx="611932" cy="81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465" y="1412397"/>
            <a:ext cx="611117" cy="81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9211" y="1399923"/>
            <a:ext cx="624477" cy="82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390"/>
          <a:stretch/>
        </p:blipFill>
        <p:spPr bwMode="auto">
          <a:xfrm>
            <a:off x="4674382" y="2697113"/>
            <a:ext cx="4040400" cy="744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0031" y="1439135"/>
            <a:ext cx="1034696" cy="689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4801666" y="739747"/>
            <a:ext cx="4167003" cy="646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Бондаренко Марина Анатольевна. «РУССКИЙ ЯЗЫК. ПРОЕКТЫ И ТВОРЧЕСКИЕ ЗАДАНИЯ». Учебные пособия для 5 – 9 классов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5215" y="2181586"/>
            <a:ext cx="2007281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Образцы творческих заданий</a:t>
            </a:r>
            <a:endParaRPr lang="ru-RU" sz="11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2810" y="3640347"/>
            <a:ext cx="4327095" cy="533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215" y="1370395"/>
            <a:ext cx="4244549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710643" y="4365104"/>
            <a:ext cx="431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Придумайте лингвистическую сказку, озаглавив её, например, </a:t>
            </a:r>
          </a:p>
          <a:p>
            <a:r>
              <a:rPr lang="ru-RU" i="1" dirty="0" smtClean="0"/>
              <a:t>так: </a:t>
            </a:r>
            <a:r>
              <a:rPr lang="ru-RU" b="1" i="1" dirty="0" smtClean="0"/>
              <a:t>«Путь из сумки светской модницы в портфель инженера»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344466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1436" y="0"/>
            <a:ext cx="5745564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5117" y="212912"/>
            <a:ext cx="547260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42" y="3311694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8175"/>
            <a:ext cx="3419872" cy="68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1689608" cy="5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448219"/>
            <a:ext cx="55801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грамотность. 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Элитарная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привилегия посвящённых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человека?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для любознательных и любопытных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676413">
            <a:off x="1032553" y="4315947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Вчитайтесь в тему!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49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302960"/>
            <a:ext cx="3947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Универсальные учебные пособия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8718" y="846210"/>
            <a:ext cx="8785770" cy="5691764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003104" y="1020388"/>
            <a:ext cx="3333491" cy="2590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Серия «Внеурочная деятельность»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712" y="2688935"/>
            <a:ext cx="1237242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4232" y="2655582"/>
            <a:ext cx="1285116" cy="183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0753" y="2676608"/>
            <a:ext cx="1268919" cy="181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008" y="2688935"/>
            <a:ext cx="1368549" cy="181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1712" y="1906499"/>
            <a:ext cx="3242298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Основы </a:t>
            </a:r>
            <a:r>
              <a:rPr lang="ru-RU" sz="1200" b="1" dirty="0" err="1" smtClean="0">
                <a:solidFill>
                  <a:schemeClr val="bg1"/>
                </a:solidFill>
              </a:rPr>
              <a:t>инфографики</a:t>
            </a:r>
            <a:r>
              <a:rPr lang="ru-RU" sz="1200" b="1" dirty="0" smtClean="0">
                <a:solidFill>
                  <a:schemeClr val="bg1"/>
                </a:solidFill>
              </a:rPr>
              <a:t> (1 -4, 5 – 7, 8 – 9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(начальная школа,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5535" y="1906498"/>
            <a:ext cx="237626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Автор: Т. В. Ковган.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Журналистика для начинающих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(8 – 9 классы, основная школа)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90069" y="1321531"/>
            <a:ext cx="3333491" cy="2647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Общеинтеллектуальное направление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0800000" flipV="1">
            <a:off x="1115617" y="1161822"/>
            <a:ext cx="1874455" cy="744676"/>
          </a:xfrm>
          <a:prstGeom prst="bentConnector3">
            <a:avLst>
              <a:gd name="adj1" fmla="val 98782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/>
          <p:nvPr/>
        </p:nvCxnSpPr>
        <p:spPr>
          <a:xfrm>
            <a:off x="6322841" y="1095187"/>
            <a:ext cx="1489716" cy="811311"/>
          </a:xfrm>
          <a:prstGeom prst="bentConnector3">
            <a:avLst>
              <a:gd name="adj1" fmla="val 100511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697" y="4724214"/>
            <a:ext cx="1762311" cy="176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554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302960"/>
            <a:ext cx="3947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Универсальные учебные пособия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935" y="703070"/>
            <a:ext cx="4700587" cy="625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770" y="1710211"/>
            <a:ext cx="1116890" cy="150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0" name="Прямоугольник 19"/>
          <p:cNvSpPr/>
          <p:nvPr/>
        </p:nvSpPr>
        <p:spPr>
          <a:xfrm>
            <a:off x="4679502" y="806392"/>
            <a:ext cx="4464497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dirty="0">
                <a:solidFill>
                  <a:schemeClr val="bg1"/>
                </a:solidFill>
              </a:rPr>
              <a:t>«Русский язык. Формирование функциональной грамотности. Сборник задач по русскому языку. </a:t>
            </a:r>
            <a:r>
              <a:rPr lang="ru-RU" sz="1200" b="1" dirty="0" smtClean="0">
                <a:solidFill>
                  <a:schemeClr val="bg1"/>
                </a:solidFill>
              </a:rPr>
              <a:t>8 - 11 классы»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>
              <a:lnSpc>
                <a:spcPts val="1600"/>
              </a:lnSpc>
            </a:pPr>
            <a:r>
              <a:rPr lang="ru-RU" sz="1200" b="1" dirty="0" smtClean="0">
                <a:solidFill>
                  <a:schemeClr val="bg1"/>
                </a:solidFill>
              </a:rPr>
              <a:t>Авторы:  Володько Н. В., Богомазова С. В., Гончарук С. Ю. и др.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340515"/>
            <a:ext cx="3882513" cy="5165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51520" y="873586"/>
            <a:ext cx="388251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с несплошными текстами 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623" y="1710211"/>
            <a:ext cx="365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881" y="4597993"/>
            <a:ext cx="428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815" y="4365104"/>
            <a:ext cx="1804987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8370" y="1710211"/>
            <a:ext cx="30543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8184" y="4605811"/>
            <a:ext cx="283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«Русский язык». </a:t>
            </a:r>
          </a:p>
          <a:p>
            <a:r>
              <a:rPr lang="ru-RU" sz="1200" b="1" dirty="0" smtClean="0"/>
              <a:t>Сборник задач по формированию читательской грамотности. 8-11 классы.</a:t>
            </a:r>
          </a:p>
          <a:p>
            <a:r>
              <a:rPr lang="ru-RU" sz="1200" b="1" dirty="0" smtClean="0"/>
              <a:t>Авторы: Гончарук Светлана Юрьевна и др.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116403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02814"/>
            <a:ext cx="4038600" cy="3120735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8718" y="846210"/>
            <a:ext cx="8785770" cy="5691764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940398"/>
            <a:ext cx="975220" cy="130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5" name="Объект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571" y="1507862"/>
            <a:ext cx="1219761" cy="8125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02571" y="948979"/>
            <a:ext cx="3665660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«Русский язык. Сборник задач по формированию читательской грамотности. 8 – 11 классы»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302960"/>
            <a:ext cx="3947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Универсальные учебные пособия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60" y="3374777"/>
            <a:ext cx="7395144" cy="31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138334" y="2288173"/>
            <a:ext cx="3754146" cy="990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Задание № 2.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Рассмотрите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карту Бородинского сражения,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размещённую выше и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ответьте на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вопрос: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каком месте во время битвы мог находиться главный герой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стихотворения </a:t>
            </a:r>
            <a:r>
              <a:rPr lang="ru-RU" sz="1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М. Ю. Лермонтова «Бородино»? 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Аргументируйте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свой ответ.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59660" y="2436899"/>
            <a:ext cx="3697572" cy="810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Задание № 1.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Соотнесите строфы стихотворения М. Ю. Лермонтова «Бородино» с реальной исторической хронологией, реконструируйте события Бородинского сражения</a:t>
            </a:r>
            <a:endParaRPr lang="ru-RU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718" y="5096955"/>
            <a:ext cx="178719" cy="144196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04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94393" y="842440"/>
            <a:ext cx="8784976" cy="5691764"/>
          </a:xfrm>
          <a:prstGeom prst="rect">
            <a:avLst/>
          </a:prstGeom>
          <a:solidFill>
            <a:srgbClr val="FFF6E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8718" y="5096955"/>
            <a:ext cx="178719" cy="1441963"/>
          </a:xfrm>
          <a:prstGeom prst="rect">
            <a:avLst/>
          </a:prstGeom>
          <a:solidFill>
            <a:srgbClr val="A6225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299" y="1485850"/>
            <a:ext cx="788974" cy="9756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4273" y="1485850"/>
            <a:ext cx="1077215" cy="97568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02570" y="948979"/>
            <a:ext cx="4421558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«Русский язык. </a:t>
            </a:r>
            <a:r>
              <a:rPr lang="ru-RU" sz="1200" b="1" dirty="0" smtClean="0">
                <a:solidFill>
                  <a:schemeClr val="bg1"/>
                </a:solidFill>
              </a:rPr>
              <a:t>Формирование функциональной </a:t>
            </a:r>
            <a:r>
              <a:rPr lang="ru-RU" sz="1200" b="1" dirty="0">
                <a:solidFill>
                  <a:schemeClr val="bg1"/>
                </a:solidFill>
              </a:rPr>
              <a:t>грамотности</a:t>
            </a:r>
            <a:r>
              <a:rPr lang="ru-RU" sz="1200" b="1" dirty="0" smtClean="0">
                <a:solidFill>
                  <a:schemeClr val="bg1"/>
                </a:solidFill>
              </a:rPr>
              <a:t>. Сборник задач по русскому языку </a:t>
            </a:r>
            <a:r>
              <a:rPr lang="ru-RU" sz="1200" b="1" dirty="0">
                <a:solidFill>
                  <a:schemeClr val="bg1"/>
                </a:solidFill>
              </a:rPr>
              <a:t>8 – 11 классы»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19" y="948979"/>
            <a:ext cx="976629" cy="131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1485850"/>
            <a:ext cx="4981577" cy="49430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7546" y="2815551"/>
            <a:ext cx="30458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Опираясь только на информацию, представленную на изображениях,</a:t>
            </a:r>
          </a:p>
          <a:p>
            <a:r>
              <a:rPr lang="ru-RU" dirty="0"/>
              <a:t>сформулируйте, каковы были особенности обучения в Царскосельском </a:t>
            </a:r>
            <a:r>
              <a:rPr lang="ru-RU" dirty="0" smtClean="0"/>
              <a:t>лицее </a:t>
            </a:r>
            <a:r>
              <a:rPr lang="ru-RU" dirty="0"/>
              <a:t>(не менее 5 особенностей).</a:t>
            </a:r>
          </a:p>
        </p:txBody>
      </p:sp>
    </p:spTree>
    <p:extLst>
      <p:ext uri="{BB962C8B-B14F-4D97-AF65-F5344CB8AC3E}">
        <p14:creationId xmlns:p14="http://schemas.microsoft.com/office/powerpoint/2010/main" xmlns="" val="275648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9090" y="781253"/>
            <a:ext cx="446449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Автор: О. В. Горланова. Русский язык.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Основной государственный экзамен.  Готовимся к устной части.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2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226392" y="781253"/>
            <a:ext cx="2113360" cy="279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18" name="Прямоугольник 17"/>
          <p:cNvSpPr/>
          <p:nvPr/>
        </p:nvSpPr>
        <p:spPr>
          <a:xfrm>
            <a:off x="2555777" y="1357592"/>
            <a:ext cx="63367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Учебное пособие: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 smtClean="0"/>
              <a:t>содержит </a:t>
            </a:r>
            <a:r>
              <a:rPr lang="ru-RU" sz="1400" dirty="0"/>
              <a:t>упражнения для подготовки к устному </a:t>
            </a:r>
            <a:r>
              <a:rPr lang="ru-RU" sz="1400" dirty="0" smtClean="0"/>
              <a:t>высказыванию </a:t>
            </a:r>
            <a:r>
              <a:rPr lang="ru-RU" sz="1400" dirty="0"/>
              <a:t>при сдаче ОГЭ по русскому </a:t>
            </a:r>
            <a:r>
              <a:rPr lang="ru-RU" sz="1400" dirty="0" smtClean="0"/>
              <a:t>языку;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/>
              <a:t>ф</a:t>
            </a:r>
            <a:r>
              <a:rPr lang="ru-RU" sz="1400" b="1" dirty="0" smtClean="0"/>
              <a:t>ормирует</a:t>
            </a:r>
            <a:r>
              <a:rPr lang="ru-RU" sz="1400" dirty="0" smtClean="0"/>
              <a:t> </a:t>
            </a:r>
            <a:r>
              <a:rPr lang="ru-RU" sz="1400" dirty="0"/>
              <a:t>навыки </a:t>
            </a:r>
            <a:r>
              <a:rPr lang="ru-RU" sz="1400" dirty="0" smtClean="0"/>
              <a:t>выразительного чтения;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/>
              <a:t>а</a:t>
            </a:r>
            <a:r>
              <a:rPr lang="ru-RU" sz="1400" b="1" dirty="0" smtClean="0"/>
              <a:t>ктивизирует</a:t>
            </a:r>
            <a:r>
              <a:rPr lang="ru-RU" sz="1400" dirty="0" smtClean="0"/>
              <a:t> умения строить развёрнутое монологическое высказывание</a:t>
            </a:r>
            <a:r>
              <a:rPr lang="ru-RU" sz="1400" dirty="0"/>
              <a:t>, </a:t>
            </a:r>
            <a:r>
              <a:rPr lang="ru-RU" sz="1400" b="1" dirty="0" smtClean="0"/>
              <a:t>вести</a:t>
            </a:r>
            <a:r>
              <a:rPr lang="ru-RU" sz="1400" dirty="0" smtClean="0"/>
              <a:t> </a:t>
            </a:r>
            <a:r>
              <a:rPr lang="ru-RU" sz="1400" dirty="0"/>
              <a:t>условный диалог (</a:t>
            </a:r>
            <a:r>
              <a:rPr lang="ru-RU" sz="1400" dirty="0" smtClean="0"/>
              <a:t>интервью), </a:t>
            </a:r>
            <a:r>
              <a:rPr lang="ru-RU" sz="1400" b="1" dirty="0" smtClean="0"/>
              <a:t>готовить</a:t>
            </a:r>
            <a:r>
              <a:rPr lang="ru-RU" sz="1400" dirty="0" smtClean="0"/>
              <a:t> </a:t>
            </a:r>
            <a:r>
              <a:rPr lang="ru-RU" sz="1400" dirty="0"/>
              <a:t>пересказ и </a:t>
            </a:r>
            <a:r>
              <a:rPr lang="ru-RU" sz="1400" dirty="0" smtClean="0"/>
              <a:t>создавать монологическое </a:t>
            </a:r>
            <a:r>
              <a:rPr lang="ru-RU" sz="1400" dirty="0"/>
              <a:t>высказывание </a:t>
            </a:r>
            <a:r>
              <a:rPr lang="ru-RU" sz="1400" dirty="0" smtClean="0"/>
              <a:t>с элементами </a:t>
            </a:r>
            <a:r>
              <a:rPr lang="ru-RU" sz="1400" dirty="0"/>
              <a:t>диалога.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252" y="3970994"/>
            <a:ext cx="3219093" cy="2146926"/>
          </a:xfrm>
        </p:spPr>
      </p:pic>
      <p:sp>
        <p:nvSpPr>
          <p:cNvPr id="20" name="TextBox 19"/>
          <p:cNvSpPr txBox="1"/>
          <p:nvPr/>
        </p:nvSpPr>
        <p:spPr>
          <a:xfrm>
            <a:off x="3851920" y="3450711"/>
            <a:ext cx="5210192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«Обсудите, чем нужно заниматься в свободное время. При обсуждении дайте ответы на следующие вопросы. </a:t>
            </a:r>
            <a:r>
              <a:rPr lang="ru-RU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Есть ли</a:t>
            </a:r>
            <a:r>
              <a:rPr lang="ru-RU" sz="1600" dirty="0" smtClean="0">
                <a:cs typeface="Arial" panose="020B0604020202020204" pitchFamily="34" charset="0"/>
              </a:rPr>
              <a:t> у Вас </a:t>
            </a:r>
            <a:r>
              <a:rPr lang="ru-RU" sz="1600" dirty="0">
                <a:cs typeface="Arial" panose="020B0604020202020204" pitchFamily="34" charset="0"/>
              </a:rPr>
              <a:t>хобби</a:t>
            </a:r>
            <a:r>
              <a:rPr lang="ru-RU" sz="16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  <a:r>
              <a:rPr lang="ru-RU" sz="1600" dirty="0"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cs typeface="Arial" panose="020B0604020202020204" pitchFamily="34" charset="0"/>
              </a:rPr>
              <a:t>Почему</a:t>
            </a:r>
            <a:r>
              <a:rPr lang="ru-RU" sz="1600" dirty="0">
                <a:cs typeface="Arial" panose="020B0604020202020204" pitchFamily="34" charset="0"/>
              </a:rPr>
              <a:t> у одних людей есть много свободного времени, а другим его не хватает</a:t>
            </a:r>
            <a:r>
              <a:rPr lang="ru-RU" sz="16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  <a:r>
              <a:rPr lang="ru-RU" sz="1600" dirty="0">
                <a:cs typeface="Arial" panose="020B0604020202020204" pitchFamily="34" charset="0"/>
              </a:rPr>
              <a:t> </a:t>
            </a:r>
            <a:endParaRPr lang="ru-RU" sz="1600" dirty="0" smtClean="0"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Согласны </a:t>
            </a:r>
            <a:r>
              <a:rPr lang="ru-RU" sz="1600" dirty="0">
                <a:solidFill>
                  <a:srgbClr val="FF0000"/>
                </a:solidFill>
                <a:cs typeface="Arial" panose="020B0604020202020204" pitchFamily="34" charset="0"/>
              </a:rPr>
              <a:t>ли Вы</a:t>
            </a:r>
            <a:r>
              <a:rPr lang="ru-RU" sz="1600" dirty="0">
                <a:cs typeface="Arial" panose="020B0604020202020204" pitchFamily="34" charset="0"/>
              </a:rPr>
              <a:t> с тем, что свободным временем нужно распоряжаться разумно</a:t>
            </a:r>
            <a:r>
              <a:rPr lang="ru-RU" sz="1600" dirty="0" smtClean="0">
                <a:cs typeface="Arial" panose="020B0604020202020204" pitchFamily="34" charset="0"/>
              </a:rPr>
              <a:t>?»</a:t>
            </a:r>
            <a:endParaRPr lang="ru-RU" sz="1600" dirty="0"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200" y="5095986"/>
            <a:ext cx="1576276" cy="157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163" y="5176739"/>
            <a:ext cx="2651638" cy="149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295409" y="2958030"/>
            <a:ext cx="255550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Пример задания на создание диалога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xmlns="" val="128851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572000" y="703070"/>
            <a:ext cx="4601763" cy="6154930"/>
          </a:xfrm>
          <a:prstGeom prst="rect">
            <a:avLst/>
          </a:prstGeom>
          <a:solidFill>
            <a:srgbClr val="FFF0E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609351" y="1816081"/>
            <a:ext cx="1473341" cy="196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6072422" y="1444092"/>
            <a:ext cx="30715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Особенности учебного пособия: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Функциональный принцип работы</a:t>
            </a:r>
            <a:r>
              <a:rPr lang="ru-RU" sz="1200" dirty="0" smtClean="0"/>
              <a:t>: </a:t>
            </a:r>
            <a:r>
              <a:rPr lang="ru-RU" sz="1200" dirty="0"/>
              <a:t>вместе с учениками разбираем трудные случаи в каждом из разделов языка и закрепляем на решении типовых заданий формата ЕГЭ;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Самоконтроль нового формата</a:t>
            </a:r>
            <a:r>
              <a:rPr lang="ru-RU" sz="1200" dirty="0"/>
              <a:t>: к цифрам правильных ответов добавлен подробный комментарий автора с объяснением сложных случаев и типичных ошибок учащихся;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Актуальный справочный материал</a:t>
            </a:r>
            <a:r>
              <a:rPr lang="ru-RU" sz="1200" dirty="0"/>
              <a:t>: для успешного выполнения заданий № 4 № 5 и № 7 представлены орфоэпический минимум, словарик паронимов, таблица морфологических норм;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1874" y="797761"/>
            <a:ext cx="4252126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Автор</a:t>
            </a:r>
            <a:r>
              <a:rPr lang="ru-RU" sz="1200" b="1" dirty="0">
                <a:solidFill>
                  <a:schemeClr val="bg1"/>
                </a:solidFill>
              </a:rPr>
              <a:t>: </a:t>
            </a:r>
            <a:r>
              <a:rPr lang="ru-RU" sz="1200" b="1" dirty="0" smtClean="0">
                <a:solidFill>
                  <a:schemeClr val="bg1"/>
                </a:solidFill>
              </a:rPr>
              <a:t>Нарушевич </a:t>
            </a:r>
            <a:r>
              <a:rPr lang="ru-RU" sz="1200" b="1" dirty="0">
                <a:solidFill>
                  <a:schemeClr val="bg1"/>
                </a:solidFill>
              </a:rPr>
              <a:t>А. Г.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Русский язык. Твой курс подготовки к ЕГЭ.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Задания для самоподготовки с комментированным ответом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24023" y="4706997"/>
            <a:ext cx="4438089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200" b="1" dirty="0">
                <a:solidFill>
                  <a:srgbClr val="002060"/>
                </a:solidFill>
              </a:rPr>
              <a:t>Содержание учебных пособий даёт учащимся возможность научиться:  </a:t>
            </a:r>
            <a:endParaRPr lang="ru-RU" sz="1200" dirty="0"/>
          </a:p>
          <a:p>
            <a:pPr>
              <a:lnSpc>
                <a:spcPts val="1400"/>
              </a:lnSpc>
            </a:pPr>
            <a:r>
              <a:rPr lang="ru-RU" sz="1200" dirty="0" smtClean="0">
                <a:solidFill>
                  <a:srgbClr val="FF0000"/>
                </a:solidFill>
              </a:rPr>
              <a:t>•</a:t>
            </a:r>
            <a:r>
              <a:rPr lang="ru-RU" sz="1200" dirty="0" smtClean="0"/>
              <a:t> Осуществлять </a:t>
            </a:r>
            <a:r>
              <a:rPr lang="ru-RU" sz="1200" dirty="0"/>
              <a:t>информационную обработку текста (Задания ЕГЭ № 1-3</a:t>
            </a:r>
            <a:r>
              <a:rPr lang="ru-RU" sz="1200" dirty="0" smtClean="0"/>
              <a:t>)</a:t>
            </a:r>
            <a:endParaRPr lang="ru-RU" sz="1200" dirty="0"/>
          </a:p>
          <a:p>
            <a:pPr>
              <a:lnSpc>
                <a:spcPts val="1400"/>
              </a:lnSpc>
            </a:pPr>
            <a:r>
              <a:rPr lang="ru-RU" sz="1200" dirty="0" smtClean="0">
                <a:solidFill>
                  <a:srgbClr val="FF0000"/>
                </a:solidFill>
              </a:rPr>
              <a:t>• </a:t>
            </a:r>
            <a:r>
              <a:rPr lang="ru-RU" sz="1200" dirty="0" smtClean="0"/>
              <a:t>Работать </a:t>
            </a:r>
            <a:r>
              <a:rPr lang="ru-RU" sz="1200" dirty="0"/>
              <a:t>с отобранным языковым материалом, представленным в виде отдельных слов, словосочетаний или предложений (Задания ЕГЭ № 4–20</a:t>
            </a:r>
            <a:r>
              <a:rPr lang="ru-RU" sz="1200" dirty="0" smtClean="0"/>
              <a:t>)</a:t>
            </a:r>
            <a:endParaRPr lang="ru-RU" sz="1200" dirty="0"/>
          </a:p>
          <a:p>
            <a:pPr>
              <a:lnSpc>
                <a:spcPts val="1400"/>
              </a:lnSpc>
            </a:pPr>
            <a:r>
              <a:rPr lang="ru-RU" sz="1200" dirty="0" smtClean="0">
                <a:solidFill>
                  <a:srgbClr val="FF0000"/>
                </a:solidFill>
              </a:rPr>
              <a:t>•</a:t>
            </a:r>
            <a:r>
              <a:rPr lang="ru-RU" sz="1200" dirty="0" smtClean="0"/>
              <a:t> Успешно </a:t>
            </a:r>
            <a:r>
              <a:rPr lang="ru-RU" sz="1200" dirty="0"/>
              <a:t>решать задания из кодификатора по русскому языку на определение синтаксических норм, а также на правописание сложных орфограмм в различных морфемах частей речи.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6618"/>
            <a:ext cx="4410610" cy="585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304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Читательская грамотность. </a:t>
            </a:r>
          </a:p>
          <a:p>
            <a:pPr algn="ctr"/>
            <a:r>
              <a:rPr lang="ru-RU" dirty="0"/>
              <a:t>Элитарная привилегия посвящённых или </a:t>
            </a:r>
          </a:p>
          <a:p>
            <a:pPr algn="ctr"/>
            <a:r>
              <a:rPr lang="ru-RU" dirty="0"/>
              <a:t>полезная привычка современного человека? →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69" y="10391"/>
            <a:ext cx="1363394" cy="68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55" y="335756"/>
            <a:ext cx="989022" cy="3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GKryukova\Desktop\ГРЯДУЩИЕ КОМАНДИРОВАНИЯ\426335_knigi_bumaga_pechat_1680x1050_(www.GetBg.net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" y="1993404"/>
            <a:ext cx="7774994" cy="485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91" y="6123790"/>
            <a:ext cx="657431" cy="21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2" y="5802658"/>
            <a:ext cx="652463" cy="16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857">
            <a:off x="6444208" y="3717032"/>
            <a:ext cx="6524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971679"/>
            <a:ext cx="6524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643908"/>
            <a:ext cx="6524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829" y="602914"/>
            <a:ext cx="1016859" cy="134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099">
            <a:off x="1177278" y="354959"/>
            <a:ext cx="1419115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669">
            <a:off x="4537368" y="575554"/>
            <a:ext cx="1129152" cy="156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924">
            <a:off x="186264" y="925984"/>
            <a:ext cx="1435433" cy="18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227">
            <a:off x="5238095" y="1018482"/>
            <a:ext cx="1558871" cy="194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35" y="1209134"/>
            <a:ext cx="1430322" cy="177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26" y="2098295"/>
            <a:ext cx="1263213" cy="126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387">
            <a:off x="487839" y="3354820"/>
            <a:ext cx="6524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4181">
            <a:off x="6480680" y="5528280"/>
            <a:ext cx="548401" cy="17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3186">
            <a:off x="6278615" y="1863185"/>
            <a:ext cx="983648" cy="132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89" y="2987456"/>
            <a:ext cx="1788839" cy="23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49" y="4551803"/>
            <a:ext cx="2140926" cy="241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05" y="3434195"/>
            <a:ext cx="16525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6632"/>
            <a:ext cx="73448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- полезная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просвещённого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29" y="2029689"/>
            <a:ext cx="2316966" cy="242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5105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46074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03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733256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думал, что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                                                          Теперь я думаю, что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187220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74" y="8839"/>
            <a:ext cx="6166644" cy="593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6572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865748"/>
            <a:ext cx="5328592" cy="636710"/>
          </a:xfrm>
          <a:prstGeom prst="rect">
            <a:avLst/>
          </a:prstGeom>
          <a:ln w="12700">
            <a:miter lim="400000"/>
          </a:ln>
        </p:spPr>
        <p:txBody>
          <a:bodyPr wrap="square" lIns="71436" tIns="71436" rIns="71436" bIns="71436" anchor="ctr">
            <a:spAutoFit/>
          </a:bodyPr>
          <a:lstStyle/>
          <a:p>
            <a:pPr algn="l"/>
            <a:endParaRPr lang="ru-RU" sz="3200" b="1" dirty="0">
              <a:solidFill>
                <a:srgbClr val="294891"/>
              </a:solidFill>
              <a:latin typeface="Avenir Book"/>
              <a:ea typeface="Avenir Book"/>
              <a:cs typeface="Avenir Book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8742362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Нижний колонтитул 6"/>
          <p:cNvSpPr txBox="1">
            <a:spLocks/>
          </p:cNvSpPr>
          <p:nvPr/>
        </p:nvSpPr>
        <p:spPr>
          <a:xfrm>
            <a:off x="107504" y="638132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/>
          <a:p>
            <a:pPr marL="0" marR="0" lvl="0" indent="0" algn="ctr" defTabSz="910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АО "Издательство "Просвещение"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790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865748"/>
            <a:ext cx="5328592" cy="636710"/>
          </a:xfrm>
          <a:prstGeom prst="rect">
            <a:avLst/>
          </a:prstGeom>
          <a:ln w="12700">
            <a:miter lim="400000"/>
          </a:ln>
        </p:spPr>
        <p:txBody>
          <a:bodyPr wrap="square" lIns="71436" tIns="71436" rIns="71436" bIns="71436" anchor="ctr">
            <a:spAutoFit/>
          </a:bodyPr>
          <a:lstStyle/>
          <a:p>
            <a:pPr algn="l"/>
            <a:endParaRPr lang="ru-RU" sz="3200" b="1" dirty="0">
              <a:solidFill>
                <a:srgbClr val="294891"/>
              </a:solidFill>
              <a:latin typeface="Avenir Book"/>
              <a:ea typeface="Avenir Book"/>
              <a:cs typeface="Avenir Book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7213427" cy="405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Нижний колонтитул 6"/>
          <p:cNvSpPr txBox="1">
            <a:spLocks/>
          </p:cNvSpPr>
          <p:nvPr/>
        </p:nvSpPr>
        <p:spPr>
          <a:xfrm>
            <a:off x="107504" y="638132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/>
          <a:p>
            <a:pPr marL="0" marR="0" lvl="0" indent="0" algn="ctr" defTabSz="910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АО "Издательство "Просвещение"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790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573" y="730657"/>
            <a:ext cx="6824483" cy="575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4" y="35673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Международные исследования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16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865748"/>
            <a:ext cx="5328592" cy="636710"/>
          </a:xfrm>
          <a:prstGeom prst="rect">
            <a:avLst/>
          </a:prstGeom>
          <a:ln w="12700">
            <a:miter lim="400000"/>
          </a:ln>
        </p:spPr>
        <p:txBody>
          <a:bodyPr wrap="square" lIns="71436" tIns="71436" rIns="71436" bIns="71436" anchor="ctr">
            <a:spAutoFit/>
          </a:bodyPr>
          <a:lstStyle/>
          <a:p>
            <a:pPr algn="l"/>
            <a:endParaRPr lang="ru-RU" sz="3200" b="1" dirty="0">
              <a:solidFill>
                <a:srgbClr val="294891"/>
              </a:solidFill>
              <a:latin typeface="Avenir Book"/>
              <a:ea typeface="Avenir Book"/>
              <a:cs typeface="Avenir Book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9268" t="52113" r="20667" b="8451"/>
          <a:stretch>
            <a:fillRect/>
          </a:stretch>
        </p:blipFill>
        <p:spPr bwMode="auto">
          <a:xfrm>
            <a:off x="179512" y="0"/>
            <a:ext cx="2808312" cy="22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r="60429" b="7734"/>
          <a:stretch>
            <a:fillRect/>
          </a:stretch>
        </p:blipFill>
        <p:spPr bwMode="auto">
          <a:xfrm>
            <a:off x="3027106" y="0"/>
            <a:ext cx="6116894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78328" b="52549"/>
          <a:stretch>
            <a:fillRect/>
          </a:stretch>
        </p:blipFill>
        <p:spPr bwMode="auto">
          <a:xfrm>
            <a:off x="0" y="3356992"/>
            <a:ext cx="2880320" cy="256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Нижний колонтитул 6"/>
          <p:cNvSpPr txBox="1">
            <a:spLocks/>
          </p:cNvSpPr>
          <p:nvPr/>
        </p:nvSpPr>
        <p:spPr>
          <a:xfrm>
            <a:off x="107504" y="638132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/>
          <a:p>
            <a:pPr marL="0" marR="0" lvl="0" indent="0" algn="ctr" defTabSz="910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АО "Издательство "Просвещение"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790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71" y="286543"/>
            <a:ext cx="865028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620" y="2919412"/>
            <a:ext cx="3608387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7087" y="5711825"/>
            <a:ext cx="49498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ижний колонтитул 6"/>
          <p:cNvSpPr txBox="1">
            <a:spLocks/>
          </p:cNvSpPr>
          <p:nvPr/>
        </p:nvSpPr>
        <p:spPr>
          <a:xfrm>
            <a:off x="107504" y="638132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/>
          <a:p>
            <a:pPr marL="0" marR="0" lvl="0" indent="0" algn="ctr" defTabSz="910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АО "Издательство "Просвещение"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53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GKryukova\Desktop\IMG-20190409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67" y="404664"/>
            <a:ext cx="8101695" cy="6398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5612467"/>
            <a:ext cx="731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003" y="6135687"/>
            <a:ext cx="6048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вас есть вопросы, готова к общению (улыбка)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GKryukova@prosv.ru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23928" y="1340768"/>
            <a:ext cx="136815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1482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4526"/>
            <a:ext cx="7390235" cy="577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971600" y="5157192"/>
            <a:ext cx="5219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811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6478731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181" y="40841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902" y="387119"/>
            <a:ext cx="895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Международная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программа по оценке образовательных достижений учащихся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171" y="793740"/>
            <a:ext cx="8200909" cy="5400599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00811" y="2304565"/>
            <a:ext cx="571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Страны Организации экономического сотрудничества и развития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3171" y="6255692"/>
            <a:ext cx="8200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Источник информации Центр оценки качества  образования </a:t>
            </a:r>
            <a:r>
              <a:rPr lang="ru-RU" sz="1200" dirty="0" smtClean="0"/>
              <a:t> Института </a:t>
            </a:r>
            <a:r>
              <a:rPr lang="ru-RU" sz="1200" dirty="0"/>
              <a:t>стратегии развития образования  </a:t>
            </a:r>
            <a:r>
              <a:rPr lang="ru-RU" sz="1200" dirty="0" smtClean="0"/>
              <a:t>РАО </a:t>
            </a:r>
            <a:endParaRPr lang="ru-RU" sz="1200" dirty="0"/>
          </a:p>
        </p:txBody>
      </p:sp>
      <p:sp>
        <p:nvSpPr>
          <p:cNvPr id="14" name="Стрелка вправо 13"/>
          <p:cNvSpPr/>
          <p:nvPr/>
        </p:nvSpPr>
        <p:spPr>
          <a:xfrm rot="2879521">
            <a:off x="4394067" y="4808347"/>
            <a:ext cx="854586" cy="3890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345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737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Результаты исследования будут опубликованы в декабре 2019 года.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19" y="302960"/>
            <a:ext cx="8810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086" y="1242918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ИТОГОВОЕ СОБЕСЕДОВАНИЕ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</a:t>
            </a:r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6268" y="1242918"/>
            <a:ext cx="253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ЕГЭ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ЗАДАНИЕ 27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Диалог с автором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768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86525"/>
            <a:ext cx="2895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392"/>
            <a:ext cx="9173763" cy="69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379" y="32369"/>
            <a:ext cx="9874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6092" y="703070"/>
            <a:ext cx="1627908" cy="606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9976" y="3184812"/>
            <a:ext cx="7511956" cy="40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19" y="908720"/>
            <a:ext cx="7200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16 </a:t>
            </a:r>
            <a:r>
              <a:rPr lang="ru-RU" sz="2000" dirty="0"/>
              <a:t>стран, средний балл которых статистически значимо выше среднего балла </a:t>
            </a:r>
            <a:r>
              <a:rPr lang="ru-RU" sz="2000" dirty="0" smtClean="0"/>
              <a:t>России (Сингапур</a:t>
            </a:r>
            <a:r>
              <a:rPr lang="ru-RU" sz="2000" dirty="0"/>
              <a:t>, Гонконг (Китай), Канада, Финляндия, </a:t>
            </a:r>
            <a:r>
              <a:rPr lang="ru-RU" sz="2000" dirty="0" smtClean="0"/>
              <a:t>Ирландия…)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1688" y="1861373"/>
            <a:ext cx="7180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15 стран, средний балл которых не отличается от балла России </a:t>
            </a:r>
            <a:br>
              <a:rPr lang="ru-RU" sz="2000" dirty="0"/>
            </a:br>
            <a:r>
              <a:rPr lang="ru-RU" sz="2000" dirty="0"/>
              <a:t>(Швеция, Дания, Франция, Бельгия, Португалия, Великобритания, Тайвань, США, Испания, Китай, Швейцария, Латвия, Чехия, Хорватия, Вьетнам)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01" y="4388112"/>
            <a:ext cx="72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38 стран, средний балл которых статистически </a:t>
            </a:r>
            <a:endParaRPr lang="ru-RU" sz="2000" dirty="0" smtClean="0"/>
          </a:p>
          <a:p>
            <a:r>
              <a:rPr lang="ru-RU" sz="2000" dirty="0" smtClean="0"/>
              <a:t>значимо </a:t>
            </a:r>
            <a:r>
              <a:rPr lang="ru-RU" sz="2000" dirty="0"/>
              <a:t>ниже </a:t>
            </a:r>
            <a:r>
              <a:rPr lang="ru-RU" sz="2000" dirty="0" smtClean="0"/>
              <a:t>среднего </a:t>
            </a:r>
            <a:r>
              <a:rPr lang="ru-RU" sz="2000" dirty="0"/>
              <a:t>балла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30296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Результат исследования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770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иа 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21134</TotalTime>
  <Words>4319</Words>
  <Application>Microsoft Office PowerPoint</Application>
  <PresentationFormat>Экран (4:3)</PresentationFormat>
  <Paragraphs>1090</Paragraphs>
  <Slides>62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гиа егэ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преимущества УМК по истории России издательства “Просвещение”</dc:title>
  <dc:creator>pavel</dc:creator>
  <cp:lastModifiedBy>Галина</cp:lastModifiedBy>
  <cp:revision>2068</cp:revision>
  <dcterms:created xsi:type="dcterms:W3CDTF">2015-07-26T13:28:36Z</dcterms:created>
  <dcterms:modified xsi:type="dcterms:W3CDTF">2019-09-10T04:21:48Z</dcterms:modified>
</cp:coreProperties>
</file>