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29" r:id="rId2"/>
    <p:sldId id="424" r:id="rId3"/>
    <p:sldId id="425" r:id="rId4"/>
    <p:sldId id="426" r:id="rId5"/>
    <p:sldId id="427" r:id="rId6"/>
    <p:sldId id="428" r:id="rId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A50021"/>
    <a:srgbClr val="FFFF43"/>
    <a:srgbClr val="FFFF66"/>
    <a:srgbClr val="FFFF00"/>
    <a:srgbClr val="33CC33"/>
    <a:srgbClr val="008000"/>
    <a:srgbClr val="99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>
        <p:scale>
          <a:sx n="97" d="100"/>
          <a:sy n="97" d="100"/>
        </p:scale>
        <p:origin x="-60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95779386637072E-2"/>
          <c:y val="1.4561116521051723E-2"/>
          <c:w val="0.8868266949284892"/>
          <c:h val="0.7122945748728311"/>
        </c:manualLayout>
      </c:layout>
      <c:lineChart>
        <c:grouping val="stacked"/>
        <c:varyColors val="0"/>
        <c:ser>
          <c:idx val="0"/>
          <c:order val="0"/>
          <c:tx>
            <c:strRef>
              <c:f>[ДИАГРАММЫ.xlsx]ЕГЭ!$B$2</c:f>
              <c:strCache>
                <c:ptCount val="1"/>
                <c:pt idx="0">
                  <c:v>РФ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[ДИАГРАММЫ.xlsx]ЕГЭ!$A$3:$A$13</c:f>
              <c:strCache>
                <c:ptCount val="9"/>
                <c:pt idx="0">
                  <c:v>Русский язык </c:v>
                </c:pt>
                <c:pt idx="1">
                  <c:v>Математика (проф.)  </c:v>
                </c:pt>
                <c:pt idx="2">
                  <c:v>Обществознание  </c:v>
                </c:pt>
                <c:pt idx="3">
                  <c:v>Химия  </c:v>
                </c:pt>
                <c:pt idx="4">
                  <c:v>Физика     </c:v>
                </c:pt>
                <c:pt idx="5">
                  <c:v>Биология  </c:v>
                </c:pt>
                <c:pt idx="6">
                  <c:v>История  </c:v>
                </c:pt>
                <c:pt idx="7">
                  <c:v>Информатика  </c:v>
                </c:pt>
                <c:pt idx="8">
                  <c:v>Литература</c:v>
                </c:pt>
              </c:strCache>
            </c:strRef>
          </c:cat>
          <c:val>
            <c:numRef>
              <c:f>[ДИАГРАММЫ.xlsx]ЕГЭ!$B$3:$B$13</c:f>
              <c:numCache>
                <c:formatCode>General</c:formatCode>
                <c:ptCount val="10"/>
                <c:pt idx="0">
                  <c:v>64.3</c:v>
                </c:pt>
                <c:pt idx="1">
                  <c:v>51.9</c:v>
                </c:pt>
                <c:pt idx="2">
                  <c:v>53.3</c:v>
                </c:pt>
                <c:pt idx="3">
                  <c:v>56.1</c:v>
                </c:pt>
                <c:pt idx="4">
                  <c:v>51.2</c:v>
                </c:pt>
                <c:pt idx="5">
                  <c:v>52.8</c:v>
                </c:pt>
                <c:pt idx="6">
                  <c:v>48.1</c:v>
                </c:pt>
                <c:pt idx="7">
                  <c:v>53</c:v>
                </c:pt>
                <c:pt idx="8">
                  <c:v>49.6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[ДИАГРАММЫ.xlsx]ЕГЭ!$C$2</c:f>
              <c:strCache>
                <c:ptCount val="1"/>
                <c:pt idx="0">
                  <c:v>РБ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[ДИАГРАММЫ.xlsx]ЕГЭ!$A$3:$A$13</c:f>
              <c:strCache>
                <c:ptCount val="9"/>
                <c:pt idx="0">
                  <c:v>Русский язык </c:v>
                </c:pt>
                <c:pt idx="1">
                  <c:v>Математика (проф.)  </c:v>
                </c:pt>
                <c:pt idx="2">
                  <c:v>Обществознание  </c:v>
                </c:pt>
                <c:pt idx="3">
                  <c:v>Химия  </c:v>
                </c:pt>
                <c:pt idx="4">
                  <c:v>Физика     </c:v>
                </c:pt>
                <c:pt idx="5">
                  <c:v>Биология  </c:v>
                </c:pt>
                <c:pt idx="6">
                  <c:v>История  </c:v>
                </c:pt>
                <c:pt idx="7">
                  <c:v>Информатика  </c:v>
                </c:pt>
                <c:pt idx="8">
                  <c:v>Литература</c:v>
                </c:pt>
              </c:strCache>
            </c:strRef>
          </c:cat>
          <c:val>
            <c:numRef>
              <c:f>[ДИАГРАММЫ.xlsx]ЕГЭ!$C$3:$C$13</c:f>
              <c:numCache>
                <c:formatCode>General</c:formatCode>
                <c:ptCount val="10"/>
                <c:pt idx="0">
                  <c:v>66.3</c:v>
                </c:pt>
                <c:pt idx="1">
                  <c:v>49.6</c:v>
                </c:pt>
                <c:pt idx="2">
                  <c:v>52.9</c:v>
                </c:pt>
                <c:pt idx="3">
                  <c:v>53.6</c:v>
                </c:pt>
                <c:pt idx="4">
                  <c:v>51.3</c:v>
                </c:pt>
                <c:pt idx="5">
                  <c:v>54.7</c:v>
                </c:pt>
                <c:pt idx="6">
                  <c:v>50.6</c:v>
                </c:pt>
                <c:pt idx="7">
                  <c:v>55.7</c:v>
                </c:pt>
                <c:pt idx="8">
                  <c:v>55.8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[ДИАГРАММЫ.xlsx]ЕГЭ!$D$2</c:f>
              <c:strCache>
                <c:ptCount val="1"/>
                <c:pt idx="0">
                  <c:v>район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[ДИАГРАММЫ.xlsx]ЕГЭ!$A$3:$A$13</c:f>
              <c:strCache>
                <c:ptCount val="9"/>
                <c:pt idx="0">
                  <c:v>Русский язык </c:v>
                </c:pt>
                <c:pt idx="1">
                  <c:v>Математика (проф.)  </c:v>
                </c:pt>
                <c:pt idx="2">
                  <c:v>Обществознание  </c:v>
                </c:pt>
                <c:pt idx="3">
                  <c:v>Химия  </c:v>
                </c:pt>
                <c:pt idx="4">
                  <c:v>Физика     </c:v>
                </c:pt>
                <c:pt idx="5">
                  <c:v>Биология  </c:v>
                </c:pt>
                <c:pt idx="6">
                  <c:v>История  </c:v>
                </c:pt>
                <c:pt idx="7">
                  <c:v>Информатика  </c:v>
                </c:pt>
                <c:pt idx="8">
                  <c:v>Литература</c:v>
                </c:pt>
              </c:strCache>
            </c:strRef>
          </c:cat>
          <c:val>
            <c:numRef>
              <c:f>[ДИАГРАММЫ.xlsx]ЕГЭ!$D$3:$D$13</c:f>
              <c:numCache>
                <c:formatCode>General</c:formatCode>
                <c:ptCount val="10"/>
                <c:pt idx="0">
                  <c:v>69.099999999999994</c:v>
                </c:pt>
                <c:pt idx="1">
                  <c:v>51.7</c:v>
                </c:pt>
                <c:pt idx="2">
                  <c:v>55.2</c:v>
                </c:pt>
                <c:pt idx="3">
                  <c:v>60.6</c:v>
                </c:pt>
                <c:pt idx="4">
                  <c:v>52.7</c:v>
                </c:pt>
                <c:pt idx="5">
                  <c:v>57.7</c:v>
                </c:pt>
                <c:pt idx="6">
                  <c:v>52.1</c:v>
                </c:pt>
                <c:pt idx="7">
                  <c:v>65.5</c:v>
                </c:pt>
                <c:pt idx="8">
                  <c:v>67.7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[ДИАГРАММЫ.xlsx]ЕГЭ!$E$2</c:f>
              <c:strCache>
                <c:ptCount val="1"/>
                <c:pt idx="0">
                  <c:v>гимназия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[ДИАГРАММЫ.xlsx]ЕГЭ!$A$3:$A$13</c:f>
              <c:strCache>
                <c:ptCount val="9"/>
                <c:pt idx="0">
                  <c:v>Русский язык </c:v>
                </c:pt>
                <c:pt idx="1">
                  <c:v>Математика (проф.)  </c:v>
                </c:pt>
                <c:pt idx="2">
                  <c:v>Обществознание  </c:v>
                </c:pt>
                <c:pt idx="3">
                  <c:v>Химия  </c:v>
                </c:pt>
                <c:pt idx="4">
                  <c:v>Физика     </c:v>
                </c:pt>
                <c:pt idx="5">
                  <c:v>Биология  </c:v>
                </c:pt>
                <c:pt idx="6">
                  <c:v>История  </c:v>
                </c:pt>
                <c:pt idx="7">
                  <c:v>Информатика  </c:v>
                </c:pt>
                <c:pt idx="8">
                  <c:v>Литература</c:v>
                </c:pt>
              </c:strCache>
            </c:strRef>
          </c:cat>
          <c:val>
            <c:numRef>
              <c:f>[ДИАГРАММЫ.xlsx]ЕГЭ!$E$3:$E$13</c:f>
              <c:numCache>
                <c:formatCode>General</c:formatCode>
                <c:ptCount val="10"/>
                <c:pt idx="0">
                  <c:v>75</c:v>
                </c:pt>
                <c:pt idx="1">
                  <c:v>63</c:v>
                </c:pt>
                <c:pt idx="2">
                  <c:v>58</c:v>
                </c:pt>
                <c:pt idx="3">
                  <c:v>72</c:v>
                </c:pt>
                <c:pt idx="4">
                  <c:v>69</c:v>
                </c:pt>
                <c:pt idx="5">
                  <c:v>55</c:v>
                </c:pt>
                <c:pt idx="6">
                  <c:v>59</c:v>
                </c:pt>
                <c:pt idx="7">
                  <c:v>83</c:v>
                </c:pt>
                <c:pt idx="8">
                  <c:v>66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507520"/>
        <c:axId val="110509056"/>
      </c:lineChart>
      <c:catAx>
        <c:axId val="11050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10509056"/>
        <c:crosses val="autoZero"/>
        <c:auto val="1"/>
        <c:lblAlgn val="ctr"/>
        <c:lblOffset val="100"/>
        <c:noMultiLvlLbl val="0"/>
      </c:catAx>
      <c:valAx>
        <c:axId val="11050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50752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2017-2018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уч.г.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10 класс</c:v>
                </c:pt>
                <c:pt idx="1">
                  <c:v>СПО бюджет</c:v>
                </c:pt>
                <c:pt idx="2">
                  <c:v>СПОкоммерция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7.5323502067021778E-2"/>
          <c:y val="0.78266051246831159"/>
          <c:w val="0.86791818452920433"/>
          <c:h val="0.1852723434769874"/>
        </c:manualLayout>
      </c:layout>
      <c:overlay val="0"/>
      <c:txPr>
        <a:bodyPr/>
        <a:lstStyle/>
        <a:p>
          <a:pPr>
            <a:defRPr sz="8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процент поступления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11 класс 2018 г.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ВУЗ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0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РБ</c:v>
                </c:pt>
                <c:pt idx="1">
                  <c:v>г.Москва</c:v>
                </c:pt>
                <c:pt idx="2">
                  <c:v>С-Петербург </c:v>
                </c:pt>
                <c:pt idx="3">
                  <c:v>другие регионы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РБ</c:v>
                </c:pt>
                <c:pt idx="1">
                  <c:v>г.Москва</c:v>
                </c:pt>
                <c:pt idx="2">
                  <c:v>С-Петербург </c:v>
                </c:pt>
                <c:pt idx="3">
                  <c:v>другие регионы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74464"/>
        <c:axId val="32592640"/>
      </c:barChart>
      <c:catAx>
        <c:axId val="32574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 b="1" baseline="0"/>
            </a:pPr>
            <a:endParaRPr lang="ru-RU"/>
          </a:p>
        </c:txPr>
        <c:crossAx val="32592640"/>
        <c:crosses val="autoZero"/>
        <c:auto val="1"/>
        <c:lblAlgn val="ctr"/>
        <c:lblOffset val="100"/>
        <c:noMultiLvlLbl val="0"/>
      </c:catAx>
      <c:valAx>
        <c:axId val="32592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5744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41DD081-7EF8-46F1-AB7C-6AAFEE6FE69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4CA8774-6AC4-43D2-B118-360A39D33C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4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E6BD189-E5B1-4CA8-8A4E-2622CE4716F4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94DFFB7-9475-43E6-A7EF-8476C435E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5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303C-5F61-44A2-BF75-D56A300C6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5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A47-5A2D-420F-87BD-EC739FC45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3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3F40-DDEB-4B22-AD5A-4ABA1D995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21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13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61D0-2145-4618-8B9F-A6E04B255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5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C59-4C67-439F-8F82-69BB8AB8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E08E-ECEF-4845-AF3D-ED63F1EF6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6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B139-C949-47A6-B0D7-528BB64C2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15C9-5E2F-476E-99F6-60E9FB06B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61BE-D27A-4DFD-9761-997DCDFF5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8FD2-918E-4449-98B2-64B857546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837D-8289-4A5F-B006-0E92F5BC1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04B0BE59-E509-47A8-8BDF-29C889DFF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107952" y="141690"/>
            <a:ext cx="8585200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66"/>
                </a:solidFill>
              </a:rPr>
              <a:t> </a:t>
            </a:r>
            <a:endParaRPr lang="ru-RU" sz="1800" b="1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" y="0"/>
            <a:ext cx="9144000" cy="51759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833" y="1926237"/>
            <a:ext cx="8499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по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непрерывного сопровождения профессионального самоопределения обучающихся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с.Раевский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Альшеевский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937" y="437195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452122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Башкортостан,  </a:t>
            </a:r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Альшеевский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Раевский, ул. Гагарина- 20 </a:t>
            </a:r>
          </a:p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8(34754) 2-23-62, 2-23-61 </a:t>
            </a:r>
          </a:p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gimnaz20051@yandex.ru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1226" y="343584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гимназии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Колеганов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Николаевич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02724" y="385665"/>
            <a:ext cx="620599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Альшеевский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4355976" y="2067694"/>
            <a:ext cx="4595229" cy="2483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населенных пункта, 20 сельских поселений,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станции: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Раевка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Шафраново, Аксеново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численность населения более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тысяч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Раевсахар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«Раевский мясокомбинат «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Альшей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-мясо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«Башкирский бройлер»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«Башкирская зерновая кампания»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7478"/>
            <a:ext cx="4427985" cy="35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4155"/>
            <a:ext cx="1046609" cy="130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626108" y="7059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Результаты ЕГЭ- 2018</a:t>
            </a:r>
            <a:endParaRPr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776"/>
              </p:ext>
            </p:extLst>
          </p:nvPr>
        </p:nvGraphicFramePr>
        <p:xfrm>
          <a:off x="251520" y="1059582"/>
          <a:ext cx="4032449" cy="33123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374437"/>
                <a:gridCol w="858341"/>
                <a:gridCol w="772932"/>
                <a:gridCol w="1026739"/>
              </a:tblGrid>
              <a:tr h="420201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Предметы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Кол-во </a:t>
                      </a:r>
                      <a:endParaRPr lang="ru-RU" sz="100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уч-ся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Макс.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балл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20201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75 </a:t>
                      </a:r>
                      <a:endParaRPr lang="ru-RU" sz="1000" dirty="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 smtClean="0">
                          <a:effectLst/>
                        </a:rPr>
                        <a:t>96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1199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58</a:t>
                      </a:r>
                      <a:endParaRPr lang="ru-RU" sz="1000" dirty="0">
                        <a:effectLst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1199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60</a:t>
                      </a:r>
                      <a:endParaRPr lang="ru-RU" sz="1000" dirty="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1199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  </a:t>
                      </a:r>
                      <a:r>
                        <a:rPr lang="ru-RU" sz="1100" dirty="0" smtClean="0">
                          <a:effectLst/>
                        </a:rPr>
                        <a:t>82</a:t>
                      </a:r>
                      <a:endParaRPr lang="ru-RU" sz="1000" dirty="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1199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80</a:t>
                      </a:r>
                      <a:endParaRPr lang="ru-RU" sz="1000" dirty="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1199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История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64</a:t>
                      </a:r>
                      <a:endParaRPr lang="ru-RU" sz="1000" dirty="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  <a:tr h="411994"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58</a:t>
                      </a:r>
                      <a:endParaRPr lang="ru-RU" sz="1000" dirty="0">
                        <a:effectLst/>
                      </a:endParaRPr>
                    </a:p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3" marR="63543" marT="0" marB="0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063667"/>
              </p:ext>
            </p:extLst>
          </p:nvPr>
        </p:nvGraphicFramePr>
        <p:xfrm>
          <a:off x="4355976" y="987574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1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Распределение выпускников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52804657"/>
              </p:ext>
            </p:extLst>
          </p:nvPr>
        </p:nvGraphicFramePr>
        <p:xfrm>
          <a:off x="179512" y="1491630"/>
          <a:ext cx="29523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77588917"/>
              </p:ext>
            </p:extLst>
          </p:nvPr>
        </p:nvGraphicFramePr>
        <p:xfrm>
          <a:off x="3059833" y="1419622"/>
          <a:ext cx="28083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55612256"/>
              </p:ext>
            </p:extLst>
          </p:nvPr>
        </p:nvGraphicFramePr>
        <p:xfrm>
          <a:off x="5940152" y="1203598"/>
          <a:ext cx="28803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90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subTitle" idx="4294967295"/>
          </p:nvPr>
        </p:nvSpPr>
        <p:spPr>
          <a:xfrm>
            <a:off x="6650" y="1851670"/>
            <a:ext cx="7632848" cy="12961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выбора </a:t>
            </a:r>
            <a:r>
              <a:rPr lang="ru-RU" sz="2000" dirty="0" smtClean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</a:p>
          <a:p>
            <a:pPr>
              <a:spcAft>
                <a:spcPts val="1000"/>
              </a:spcAft>
            </a:pPr>
            <a:r>
              <a:rPr lang="ru-RU" sz="2000" dirty="0" err="1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20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 профильное обучение </a:t>
            </a:r>
            <a:endParaRPr lang="ru-RU" sz="2000" dirty="0" smtClean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000" dirty="0" smtClean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3F5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</a:t>
            </a:r>
          </a:p>
          <a:p>
            <a:pPr marL="0" indent="0">
              <a:spcAft>
                <a:spcPts val="1000"/>
              </a:spcAft>
              <a:buNone/>
            </a:pPr>
            <a:endParaRPr lang="ru-RU" sz="20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dirty="0" smtClean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000"/>
              </a:spcAft>
              <a:buNone/>
            </a:pPr>
            <a:endParaRPr lang="ru-RU" sz="2000" dirty="0">
              <a:solidFill>
                <a:srgbClr val="3F5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3478"/>
            <a:ext cx="4703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14" y="2461461"/>
            <a:ext cx="2592288" cy="19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42" y="2472698"/>
            <a:ext cx="1366916" cy="19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92884"/>
              </p:ext>
            </p:extLst>
          </p:nvPr>
        </p:nvGraphicFramePr>
        <p:xfrm>
          <a:off x="138302" y="3305357"/>
          <a:ext cx="6009640" cy="10901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69625"/>
                <a:gridCol w="1171047"/>
                <a:gridCol w="900366"/>
                <a:gridCol w="990593"/>
                <a:gridCol w="901001"/>
                <a:gridCol w="1077008"/>
              </a:tblGrid>
              <a:tr h="224142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человек-человек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человек-искусство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человек - техника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01295"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человек-знак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человек-природа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2013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2014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 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2017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030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52" y="915566"/>
            <a:ext cx="9009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364577" y="88734"/>
            <a:ext cx="846025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со специалистами профильных ведомств РБ</a:t>
            </a:r>
            <a:endParaRPr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71383"/>
            <a:ext cx="2153243" cy="161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78" y="932072"/>
            <a:ext cx="2125196" cy="15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5" y="1006347"/>
            <a:ext cx="2143832" cy="160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96" y="2787140"/>
            <a:ext cx="242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начальником отдела воинского учета и ДП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8837" y="915566"/>
            <a:ext cx="2421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инструктором группы кадров и работы с личным составом ФКУ ИК №8 ГУФСИН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9316" y="2628596"/>
            <a:ext cx="242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преподавателями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колледжа строительства и профессиональных технологий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19725"/>
            <a:ext cx="2241565" cy="14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6583"/>
            <a:ext cx="1142811" cy="9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67335"/>
            <a:ext cx="2088232" cy="15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247</Words>
  <Application>Microsoft Office PowerPoint</Application>
  <PresentationFormat>Экран (16:9)</PresentationFormat>
  <Paragraphs>107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Zased_W_</vt:lpstr>
      <vt:lpstr>Презентация PowerPoint</vt:lpstr>
      <vt:lpstr>Альшеевский район  Республики Башкортостан</vt:lpstr>
      <vt:lpstr>Результаты ЕГЭ- 2018</vt:lpstr>
      <vt:lpstr>Распределение выпускников</vt:lpstr>
      <vt:lpstr>Презентация PowerPoint</vt:lpstr>
      <vt:lpstr>Встречи со специалистами профильных ведомств РБ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 Гилязетдинова</cp:lastModifiedBy>
  <cp:revision>428</cp:revision>
  <cp:lastPrinted>2016-02-19T15:10:47Z</cp:lastPrinted>
  <dcterms:created xsi:type="dcterms:W3CDTF">2014-10-28T06:59:25Z</dcterms:created>
  <dcterms:modified xsi:type="dcterms:W3CDTF">2019-01-28T07:36:22Z</dcterms:modified>
</cp:coreProperties>
</file>