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4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0940-F6C8-4AC4-8BDF-6C1418159C87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F7A4-92F2-42AB-9791-E4F41FC94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497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0940-F6C8-4AC4-8BDF-6C1418159C87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F7A4-92F2-42AB-9791-E4F41FC94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392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0940-F6C8-4AC4-8BDF-6C1418159C87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F7A4-92F2-42AB-9791-E4F41FC94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693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0940-F6C8-4AC4-8BDF-6C1418159C87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F7A4-92F2-42AB-9791-E4F41FC94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349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0940-F6C8-4AC4-8BDF-6C1418159C87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F7A4-92F2-42AB-9791-E4F41FC94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280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0940-F6C8-4AC4-8BDF-6C1418159C87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F7A4-92F2-42AB-9791-E4F41FC94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176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0940-F6C8-4AC4-8BDF-6C1418159C87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F7A4-92F2-42AB-9791-E4F41FC94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213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0940-F6C8-4AC4-8BDF-6C1418159C87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F7A4-92F2-42AB-9791-E4F41FC94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489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0940-F6C8-4AC4-8BDF-6C1418159C87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F7A4-92F2-42AB-9791-E4F41FC94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677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0940-F6C8-4AC4-8BDF-6C1418159C87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F7A4-92F2-42AB-9791-E4F41FC94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448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0940-F6C8-4AC4-8BDF-6C1418159C87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AF7A4-92F2-42AB-9791-E4F41FC94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550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00940-F6C8-4AC4-8BDF-6C1418159C87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AF7A4-92F2-42AB-9791-E4F41FC94B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585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24936" cy="295232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Использование </a:t>
            </a:r>
            <a:r>
              <a:rPr lang="ru-RU" dirty="0"/>
              <a:t>алгоритмов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 </a:t>
            </a:r>
            <a:r>
              <a:rPr lang="ru-RU" dirty="0"/>
              <a:t>подготовке </a:t>
            </a:r>
            <a:r>
              <a:rPr lang="ru-RU" dirty="0" smtClean="0"/>
              <a:t>обучающихся </a:t>
            </a:r>
            <a:br>
              <a:rPr lang="ru-RU" dirty="0" smtClean="0"/>
            </a:br>
            <a:r>
              <a:rPr lang="ru-RU" dirty="0" smtClean="0"/>
              <a:t>к </a:t>
            </a:r>
            <a:r>
              <a:rPr lang="ru-RU" dirty="0"/>
              <a:t>устному итоговому </a:t>
            </a:r>
            <a:r>
              <a:rPr lang="ru-RU" dirty="0" smtClean="0"/>
              <a:t>собеседованию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по русскому </a:t>
            </a:r>
            <a:r>
              <a:rPr lang="ru-RU" dirty="0" smtClean="0"/>
              <a:t>языку.</a:t>
            </a: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933056"/>
            <a:ext cx="5883570" cy="26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615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8092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645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8092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002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Спасибо за внимание.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150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/>
          <a:lstStyle/>
          <a:p>
            <a:pPr algn="just"/>
            <a:r>
              <a:rPr lang="ru-RU" dirty="0"/>
              <a:t>Алгоритмы – это инструктивные предписания (правила, инструкции, памятки), определяющие четкую последовательность элементарных для данного субъекта операций по решению учебной задачи и синтезу. </a:t>
            </a:r>
          </a:p>
        </p:txBody>
      </p:sp>
    </p:spTree>
    <p:extLst>
      <p:ext uri="{BB962C8B-B14F-4D97-AF65-F5344CB8AC3E}">
        <p14:creationId xmlns:p14="http://schemas.microsoft.com/office/powerpoint/2010/main" val="263112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Первое задание – «чтение текста вслух»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Шаг 1-й. </a:t>
            </a:r>
            <a:r>
              <a:rPr lang="ru-RU" dirty="0" smtClean="0"/>
              <a:t>Ученик читает текст шёпотом, четко проговаривая слова, стараясь понять общий смысл на уровне темы (о ком говорится?). 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Шаг 2-й. </a:t>
            </a:r>
            <a:r>
              <a:rPr lang="ru-RU" dirty="0" smtClean="0"/>
              <a:t>Ученик во время предварительного прочтения текста в каждом абзаце находит имена числительные, написанные не буквами, а цифрами, трудные для чтения слова (длинные и непонятные).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Шаг 3-й</a:t>
            </a:r>
            <a:r>
              <a:rPr lang="ru-RU" dirty="0" smtClean="0"/>
              <a:t>. Ученик выделяет в каждом абзаце </a:t>
            </a:r>
            <a:r>
              <a:rPr lang="ru-RU" dirty="0" err="1" smtClean="0"/>
              <a:t>микротему</a:t>
            </a:r>
            <a:r>
              <a:rPr lang="ru-RU" dirty="0" smtClean="0"/>
              <a:t>, ключевые слова, связанные с ней, и записывает на черновик с помощью логической схемы.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b="1" dirty="0" smtClean="0"/>
              <a:t>Шаг </a:t>
            </a:r>
            <a:r>
              <a:rPr lang="ru-RU" b="1" dirty="0"/>
              <a:t>4-й</a:t>
            </a:r>
            <a:r>
              <a:rPr lang="ru-RU" dirty="0"/>
              <a:t>. Ученик читает научно-публицистический текст вслух в три раза медленнее, чем при знакомстве с ним. 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8619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Логическая схема текста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Основная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мысль: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И.О.Ф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+ профессия или должность</a:t>
            </a:r>
          </a:p>
          <a:p>
            <a:pPr marL="0" indent="0"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микротема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ключевые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слова (словосочетания), даты, цифры, фамилии и т.п. 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микротема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ключевые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слова (словосочетания), даты, цифры, фамилии и т.п. 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микротема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ключевые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слова (словосочетания), даты, цифры, фамилии и т.п. </a:t>
            </a:r>
          </a:p>
        </p:txBody>
      </p:sp>
    </p:spTree>
    <p:extLst>
      <p:ext uri="{BB962C8B-B14F-4D97-AF65-F5344CB8AC3E}">
        <p14:creationId xmlns:p14="http://schemas.microsoft.com/office/powerpoint/2010/main" val="3387202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Второе задание – «Пересказ текста с включением приведённого высказывания».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/>
              <a:t>Шаг 1-й. </a:t>
            </a:r>
            <a:r>
              <a:rPr lang="ru-RU" dirty="0"/>
              <a:t>Читая текст еще раз, ищет место и способ включения предложенного высказывания в пересказ.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Шаг </a:t>
            </a:r>
            <a:r>
              <a:rPr lang="ru-RU" b="1" dirty="0"/>
              <a:t>2-й</a:t>
            </a:r>
            <a:r>
              <a:rPr lang="ru-RU" dirty="0"/>
              <a:t>. Фиксирует на бумаге уже знакомую логическую схему глаголами для связности пересказа.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Шаг </a:t>
            </a:r>
            <a:r>
              <a:rPr lang="ru-RU" b="1" dirty="0"/>
              <a:t>3-й. </a:t>
            </a:r>
            <a:r>
              <a:rPr lang="ru-RU" dirty="0"/>
              <a:t>Пересказывает научно-публицистический текст, опираясь на логическую схему, включает в него предложенное высказывание по теме.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5062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-1755576"/>
            <a:ext cx="7596336" cy="1138138"/>
          </a:xfrm>
        </p:spPr>
        <p:txBody>
          <a:bodyPr>
            <a:normAutofit/>
          </a:bodyPr>
          <a:lstStyle/>
          <a:p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748464" cy="5894115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Третье задание – «</a:t>
            </a:r>
            <a:r>
              <a:rPr lang="ru-RU" sz="40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монологическое высказывание».</a:t>
            </a:r>
          </a:p>
          <a:p>
            <a:pPr marL="0" indent="0" algn="ctr">
              <a:buNone/>
            </a:pPr>
            <a:endParaRPr lang="ru-RU" sz="4600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6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Высказывание-описание.</a:t>
            </a:r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40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900" b="1" dirty="0" smtClean="0"/>
          </a:p>
          <a:p>
            <a:pPr marL="0" indent="0">
              <a:buNone/>
            </a:pPr>
            <a:r>
              <a:rPr lang="ru-RU" sz="3400" b="1" dirty="0" smtClean="0"/>
              <a:t>Шаг 1-й. </a:t>
            </a:r>
            <a:r>
              <a:rPr lang="ru-RU" sz="3400" dirty="0" smtClean="0"/>
              <a:t>Учащийся внимательно рассматривает фотографию и определяет тему фотографии (чему посвящена фотография?).</a:t>
            </a:r>
          </a:p>
          <a:p>
            <a:pPr marL="0" indent="0">
              <a:buNone/>
            </a:pPr>
            <a:endParaRPr lang="ru-RU" sz="3400" b="1" dirty="0" smtClean="0"/>
          </a:p>
          <a:p>
            <a:pPr marL="0" indent="0">
              <a:buNone/>
            </a:pPr>
            <a:r>
              <a:rPr lang="ru-RU" sz="3400" b="1" dirty="0" smtClean="0"/>
              <a:t>Шаг 2-й</a:t>
            </a:r>
            <a:r>
              <a:rPr lang="ru-RU" sz="3400" dirty="0" smtClean="0"/>
              <a:t>. Старается увидеть «подсказки» в формулировках вопросов.</a:t>
            </a:r>
          </a:p>
          <a:p>
            <a:pPr marL="0" indent="0">
              <a:buNone/>
            </a:pPr>
            <a:endParaRPr lang="ru-RU" sz="3400" b="1" dirty="0" smtClean="0"/>
          </a:p>
          <a:p>
            <a:pPr marL="0" indent="0">
              <a:buNone/>
            </a:pPr>
            <a:r>
              <a:rPr lang="ru-RU" sz="3400" b="1" dirty="0" smtClean="0"/>
              <a:t>Шаг 3-й</a:t>
            </a:r>
            <a:r>
              <a:rPr lang="ru-RU" sz="3400" dirty="0" smtClean="0"/>
              <a:t>. Строит монолог, опираясь на 5 смысловых вопросов:</a:t>
            </a:r>
          </a:p>
          <a:p>
            <a:pPr marL="0" indent="0">
              <a:buNone/>
            </a:pPr>
            <a:r>
              <a:rPr lang="ru-RU" sz="3400" dirty="0" smtClean="0"/>
              <a:t>- время действия (когда? в какое время?)</a:t>
            </a:r>
          </a:p>
          <a:p>
            <a:pPr marL="0" indent="0">
              <a:buNone/>
            </a:pPr>
            <a:r>
              <a:rPr lang="ru-RU" sz="3400" dirty="0" smtClean="0"/>
              <a:t>- место действия (где? в каком месте?)</a:t>
            </a:r>
          </a:p>
          <a:p>
            <a:pPr marL="0" indent="0">
              <a:buNone/>
            </a:pPr>
            <a:r>
              <a:rPr lang="ru-RU" sz="3400" dirty="0" smtClean="0"/>
              <a:t>- внешний вид участников (кто? как выглядят?)</a:t>
            </a:r>
          </a:p>
          <a:p>
            <a:pPr marL="0" indent="0">
              <a:buNone/>
            </a:pPr>
            <a:r>
              <a:rPr lang="ru-RU" sz="3400" dirty="0" smtClean="0"/>
              <a:t>- занятие участников (что делают? чем заняты? как?)</a:t>
            </a:r>
          </a:p>
          <a:p>
            <a:pPr marL="0" indent="0">
              <a:buNone/>
            </a:pPr>
            <a:r>
              <a:rPr lang="ru-RU" sz="3400" dirty="0" smtClean="0"/>
              <a:t>- настроение участников (какое? какие эмоции выражены?)</a:t>
            </a:r>
          </a:p>
          <a:p>
            <a:pPr marL="0" indent="0">
              <a:buNone/>
            </a:pPr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1443991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Высказывание-повествование.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74198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/>
              <a:t>Шаг 1-й. </a:t>
            </a:r>
            <a:r>
              <a:rPr lang="ru-RU" dirty="0"/>
              <a:t>Учащийся изобретает свойства героя или героев монолога, которые будут уместны для данной темы задания.</a:t>
            </a:r>
          </a:p>
          <a:p>
            <a:pPr marL="0" indent="0">
              <a:buNone/>
            </a:pP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Шаг </a:t>
            </a:r>
            <a:r>
              <a:rPr lang="ru-RU" b="1" dirty="0"/>
              <a:t>2-й. </a:t>
            </a:r>
            <a:r>
              <a:rPr lang="ru-RU" dirty="0"/>
              <a:t>Изобретает события, которые вписываются в логическую схему.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Шаг </a:t>
            </a:r>
            <a:r>
              <a:rPr lang="ru-RU" b="1" dirty="0"/>
              <a:t>3-й</a:t>
            </a:r>
            <a:r>
              <a:rPr lang="ru-RU" dirty="0"/>
              <a:t>. Эту схему учащийся соотносит с композиционной схемой повествования, которую он может знать с уроков литературы: </a:t>
            </a:r>
          </a:p>
          <a:p>
            <a:pPr marL="0" indent="0">
              <a:buNone/>
            </a:pPr>
            <a:r>
              <a:rPr lang="ru-RU" dirty="0" smtClean="0"/>
              <a:t>_ вступление </a:t>
            </a:r>
            <a:r>
              <a:rPr lang="ru-RU" dirty="0"/>
              <a:t>(место, время, участники события)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– </a:t>
            </a:r>
            <a:r>
              <a:rPr lang="ru-RU" dirty="0"/>
              <a:t>завязка (момент, с которого начинается событие)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– </a:t>
            </a:r>
            <a:r>
              <a:rPr lang="ru-RU" dirty="0"/>
              <a:t>развитие действия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– </a:t>
            </a:r>
            <a:r>
              <a:rPr lang="ru-RU" dirty="0"/>
              <a:t>кульминация (момент наивысшего напряжения в развитии события)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– </a:t>
            </a:r>
            <a:r>
              <a:rPr lang="ru-RU" dirty="0"/>
              <a:t>развязка (заключительный момент)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– </a:t>
            </a:r>
            <a:r>
              <a:rPr lang="ru-RU" dirty="0"/>
              <a:t>возможный, но необязательный эпилог).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3953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Высказывание-рассуждение.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/>
              <a:t>Шаг 1-й. </a:t>
            </a:r>
            <a:r>
              <a:rPr lang="ru-RU" dirty="0"/>
              <a:t>Учащийся рассматривает формулировку основного проблемного вопроса как материал для основной мысли создаваемого монолога и определяет тему монологического высказывания (о чём?) и основную мысль (зачем?).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Шаг 2-й. </a:t>
            </a:r>
            <a:r>
              <a:rPr lang="ru-RU" dirty="0" smtClean="0"/>
              <a:t>Дает </a:t>
            </a:r>
            <a:r>
              <a:rPr lang="ru-RU" dirty="0"/>
              <a:t>толкование тех тематических слов, которые есть в основном вопросе. Эти слова должны повторяться в формулировке каждого из вспомогательных вопросов.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Шаг </a:t>
            </a:r>
            <a:r>
              <a:rPr lang="ru-RU" b="1" dirty="0"/>
              <a:t>3-й</a:t>
            </a:r>
            <a:r>
              <a:rPr lang="ru-RU" dirty="0"/>
              <a:t>. Все предложенные вспомогательные вопросы рассматривает как основу аргументов к основной мысли, т.е. как бы «сортирует» вопросы: каким аргументом может стать каждый из них.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Шаг </a:t>
            </a:r>
            <a:r>
              <a:rPr lang="ru-RU" b="1" dirty="0"/>
              <a:t>4-й</a:t>
            </a:r>
            <a:r>
              <a:rPr lang="ru-RU" dirty="0"/>
              <a:t>. Вспоминает, строит композиционную схему текста-рассуждения, которая поможет ему раскрыть тему и идею монологического высказывания.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5422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Четвертое задание – «диалог с экзаменатором-собеседником».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/>
              <a:t>Шаг 1-й. </a:t>
            </a:r>
            <a:r>
              <a:rPr lang="ru-RU" sz="2800" dirty="0"/>
              <a:t>Учащийся внимательно выслушивает вопрос, обращая внимание на вопросительное слово </a:t>
            </a:r>
            <a:r>
              <a:rPr lang="ru-RU" sz="2800" dirty="0" smtClean="0"/>
              <a:t>и </a:t>
            </a:r>
            <a:r>
              <a:rPr lang="ru-RU" sz="2800" dirty="0"/>
              <a:t>тематические слова, чтобы понять, о чём в вопросе идет речь.</a:t>
            </a:r>
          </a:p>
          <a:p>
            <a:pPr marL="0" indent="0">
              <a:buNone/>
            </a:pPr>
            <a:endParaRPr lang="ru-RU" sz="2800" b="1" dirty="0" smtClean="0"/>
          </a:p>
          <a:p>
            <a:pPr marL="0" indent="0">
              <a:buNone/>
            </a:pPr>
            <a:r>
              <a:rPr lang="ru-RU" sz="2800" b="1" dirty="0" smtClean="0"/>
              <a:t>Шаг </a:t>
            </a:r>
            <a:r>
              <a:rPr lang="ru-RU" sz="2800" b="1" dirty="0"/>
              <a:t>2-й. </a:t>
            </a:r>
            <a:r>
              <a:rPr lang="ru-RU" sz="2800" dirty="0"/>
              <a:t>Ученик перестраивает вопросы и получает формулировку основной мысли своего ответа, а потом начинает </a:t>
            </a:r>
            <a:r>
              <a:rPr lang="ru-RU" sz="2800" dirty="0" smtClean="0"/>
              <a:t>рассуждать.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772011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542</Words>
  <Application>Microsoft Office PowerPoint</Application>
  <PresentationFormat>Экран (4:3)</PresentationFormat>
  <Paragraphs>66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  Использование алгоритмов  при подготовке обучающихся  к устному итоговому собеседованию  по русскому языку.  </vt:lpstr>
      <vt:lpstr>Презентация PowerPoint</vt:lpstr>
      <vt:lpstr>Первое задание – «чтение текста вслух»</vt:lpstr>
      <vt:lpstr>Логическая схема текста</vt:lpstr>
      <vt:lpstr>Второе задание – «Пересказ текста с включением приведённого высказывания». </vt:lpstr>
      <vt:lpstr>Презентация PowerPoint</vt:lpstr>
      <vt:lpstr>Высказывание-повествование.</vt:lpstr>
      <vt:lpstr>Высказывание-рассуждение.</vt:lpstr>
      <vt:lpstr>Четвертое задание – «диалог с экзаменатором-собеседником». 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Назиля Айратовна Нугуманова</cp:lastModifiedBy>
  <cp:revision>11</cp:revision>
  <dcterms:created xsi:type="dcterms:W3CDTF">2019-09-24T15:09:12Z</dcterms:created>
  <dcterms:modified xsi:type="dcterms:W3CDTF">2019-09-26T03:10:35Z</dcterms:modified>
</cp:coreProperties>
</file>