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7"/>
  </p:notesMasterIdLst>
  <p:sldIdLst>
    <p:sldId id="724" r:id="rId2"/>
    <p:sldId id="713" r:id="rId3"/>
    <p:sldId id="716" r:id="rId4"/>
    <p:sldId id="715" r:id="rId5"/>
    <p:sldId id="714" r:id="rId6"/>
    <p:sldId id="719" r:id="rId7"/>
    <p:sldId id="711" r:id="rId8"/>
    <p:sldId id="712" r:id="rId9"/>
    <p:sldId id="717" r:id="rId10"/>
    <p:sldId id="720" r:id="rId11"/>
    <p:sldId id="722" r:id="rId12"/>
    <p:sldId id="721" r:id="rId13"/>
    <p:sldId id="718" r:id="rId14"/>
    <p:sldId id="723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 pos="3999">
          <p15:clr>
            <a:srgbClr val="A4A3A4"/>
          </p15:clr>
        </p15:guide>
        <p15:guide id="9" orient="horz" pos="1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A97"/>
    <a:srgbClr val="17375E"/>
    <a:srgbClr val="990033"/>
    <a:srgbClr val="00AE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7670" autoAdjust="0"/>
  </p:normalViewPr>
  <p:slideViewPr>
    <p:cSldViewPr snapToGrid="0" showGuides="1">
      <p:cViewPr varScale="1">
        <p:scale>
          <a:sx n="114" d="100"/>
          <a:sy n="114" d="100"/>
        </p:scale>
        <p:origin x="-1758" y="-96"/>
      </p:cViewPr>
      <p:guideLst>
        <p:guide orient="horz" pos="3117"/>
        <p:guide orient="horz" pos="2999"/>
        <p:guide orient="horz" pos="123"/>
        <p:guide orient="horz" pos="4156"/>
        <p:guide orient="horz" pos="3999"/>
        <p:guide orient="horz" pos="164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2200" spc="10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Включенные в реестр </a:t>
            </a:r>
            <a:r>
              <a:rPr lang="ru-RU" sz="2200" spc="10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запрещенные </a:t>
            </a:r>
          </a:p>
          <a:p>
            <a: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2200" spc="10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сетевые адреса </a:t>
            </a:r>
            <a:r>
              <a:rPr lang="ru-RU" sz="2200" spc="10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категориям </a:t>
            </a:r>
            <a:endParaRPr lang="ru-RU" sz="2200" spc="100" baseline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2200" spc="10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запрещенной </a:t>
            </a:r>
            <a:r>
              <a:rPr lang="ru-RU" sz="2200" spc="10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информации</a:t>
            </a:r>
          </a:p>
        </c:rich>
      </c:tx>
      <c:layout>
        <c:manualLayout>
          <c:xMode val="edge"/>
          <c:yMode val="edge"/>
          <c:x val="0.16069773574953861"/>
          <c:y val="1.4431749849669285E-2"/>
        </c:manualLayout>
      </c:layout>
    </c:title>
    <c:view3D>
      <c:rotX val="4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Включенные в реестр запрещенные сетевые 
адреса по категориям запрещенной информации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Суицид</c:v>
                </c:pt>
                <c:pt idx="1">
                  <c:v>Детская порнография</c:v>
                </c:pt>
                <c:pt idx="2">
                  <c:v>Наркотические средства</c:v>
                </c:pt>
                <c:pt idx="3">
                  <c:v>Азартные игры</c:v>
                </c:pt>
                <c:pt idx="4">
                  <c:v>Алкоголь</c:v>
                </c:pt>
                <c:pt idx="5">
                  <c:v>Прочее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4891</c:v>
                </c:pt>
                <c:pt idx="1">
                  <c:v>73608</c:v>
                </c:pt>
                <c:pt idx="2">
                  <c:v>42258</c:v>
                </c:pt>
                <c:pt idx="3">
                  <c:v>134682</c:v>
                </c:pt>
                <c:pt idx="4">
                  <c:v>1331</c:v>
                </c:pt>
                <c:pt idx="5">
                  <c:v>105933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835323814188338"/>
          <c:y val="0.30340386645896578"/>
          <c:w val="0.35207738386768672"/>
          <c:h val="0.59736535338374364"/>
        </c:manualLayout>
      </c:layout>
      <c:txPr>
        <a:bodyPr/>
        <a:lstStyle/>
        <a:p>
          <a:pPr>
            <a:defRPr sz="1600" b="1">
              <a:solidFill>
                <a:schemeClr val="tx2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4198-9D49-F348-9839-46EA45A8A706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B3E05-2077-F345-AD80-2A73D550E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C46D7-E568-4664-B08F-18E7DC53D4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997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C46D7-E568-4664-B08F-18E7DC53D43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997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C46D7-E568-4664-B08F-18E7DC53D43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997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C46D7-E568-4664-B08F-18E7DC53D43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99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C46D7-E568-4664-B08F-18E7DC53D43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99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C46D7-E568-4664-B08F-18E7DC53D43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99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C46D7-E568-4664-B08F-18E7DC53D43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99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C46D7-E568-4664-B08F-18E7DC53D43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99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C46D7-E568-4664-B08F-18E7DC53D43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99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C46D7-E568-4664-B08F-18E7DC53D43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997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C46D7-E568-4664-B08F-18E7DC53D43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997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C46D7-E568-4664-B08F-18E7DC53D43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99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5.jpeg"/><Relationship Id="rId5" Type="http://schemas.openxmlformats.org/officeDocument/2006/relationships/image" Target="../media/image30.pn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7" y="68893"/>
            <a:ext cx="3237057" cy="2400000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1520" y="1892831"/>
            <a:ext cx="7902549" cy="13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СЕКНИН </a:t>
            </a:r>
          </a:p>
          <a:p>
            <a:pPr eaLnBrk="1" hangingPunct="1"/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Александр </a:t>
            </a:r>
            <a:r>
              <a:rPr lang="ru-RU" sz="4000" b="1" dirty="0">
                <a:solidFill>
                  <a:schemeClr val="tx2"/>
                </a:solidFill>
                <a:latin typeface="Arial" charset="0"/>
              </a:rPr>
              <a:t>Леонтьевич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35410" y="4988487"/>
            <a:ext cx="8640960" cy="9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00" b="1" dirty="0" smtClean="0">
                <a:solidFill>
                  <a:schemeClr val="tx2"/>
                </a:solidFill>
                <a:latin typeface="Arial" charset="0"/>
              </a:rPr>
              <a:t>РУКОВОДИТЕЛЬ УПРАВЛЕНИЯ ФЕДЕРАЛЬНОЙ СЛУЖБЫ ПО НАДЗОРУ</a:t>
            </a:r>
            <a:br>
              <a:rPr lang="ru-RU" sz="18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charset="0"/>
              </a:rPr>
              <a:t>В СФЕРЕ СВЯЗИ, ИНФОРМАЦИОННЫХ ТЕХНОЛОГИЙ </a:t>
            </a:r>
            <a:br>
              <a:rPr lang="ru-RU" sz="18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Arial" charset="0"/>
              </a:rPr>
              <a:t>И МАССОВЫХ КОММУНИКАЦИЙ ПО РЕСПУБЛИКЕ БАШКОРТОСТАН</a:t>
            </a:r>
            <a:endParaRPr lang="ru-RU" sz="1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171" y="3536396"/>
            <a:ext cx="8150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Обеспечение безопасности детей в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xmlns="" val="18314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446" y="206643"/>
            <a:ext cx="8267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spc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Участие в региональных </a:t>
            </a:r>
            <a:r>
              <a:rPr lang="ru-RU" sz="2200" b="1" spc="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образовательно</a:t>
            </a:r>
            <a:r>
              <a:rPr lang="ru-RU" sz="22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2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выставочных </a:t>
            </a:r>
            <a:r>
              <a:rPr lang="ru-RU" sz="2200" b="1" spc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проектах</a:t>
            </a:r>
            <a:endParaRPr lang="ru-RU" sz="2200" b="1" spc="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729" y="1155084"/>
            <a:ext cx="846481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Всероссийский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научно-методический семинар «Родителям посвящается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…»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семинар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Кибер-волонтёрство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», проведенный в Башкирском государственном медицинском университете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745200"/>
            <a:ext cx="403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0113" y="2278250"/>
            <a:ext cx="3540489" cy="2214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955" y="2332139"/>
            <a:ext cx="3247807" cy="2164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1589" y="4608812"/>
            <a:ext cx="3406255" cy="18418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9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453" y="231810"/>
            <a:ext cx="8150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spc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Участие в региональных </a:t>
            </a:r>
            <a:r>
              <a:rPr lang="ru-RU" sz="22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образовательно-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2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выставочных </a:t>
            </a:r>
            <a:r>
              <a:rPr lang="ru-RU" sz="2200" b="1" spc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проектах</a:t>
            </a:r>
            <a:endParaRPr lang="ru-RU" sz="2200" b="1" spc="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397" y="1289308"/>
            <a:ext cx="846481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Программа «Безопасный интернет», организованная Благотворительным фондом «РАЗВИТИЕ» совместно с Министерством спорта и молодежной политики Республики Башкортостан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745200"/>
            <a:ext cx="403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_MG_4001w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229" y="2314944"/>
            <a:ext cx="4110605" cy="2733552"/>
          </a:xfrm>
          <a:prstGeom prst="rect">
            <a:avLst/>
          </a:prstGeom>
        </p:spPr>
      </p:pic>
      <p:pic>
        <p:nvPicPr>
          <p:cNvPr id="14" name="Рисунок 13" descr="_MG_3973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2059" y="2835480"/>
            <a:ext cx="4140118" cy="2753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9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740" y="240199"/>
            <a:ext cx="6937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Проведение дистанционных уроков,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2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демонстрация социальных роликов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452" y="1062805"/>
            <a:ext cx="846481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Трансляция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видеоуроков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Охвачено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378307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учащихся 1-11 классов Республики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Башкортостан.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Размещение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социальных роликов на сайтах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школ, отделов образований,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демонстрация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классных часах в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школах,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экранах учебных корпусов 5 вузов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республики,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мониторах в Центрах занятости населения Республики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Башкортостан.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745200"/>
            <a:ext cx="403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41" y="3357522"/>
            <a:ext cx="4152547" cy="28036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5226" y="3371128"/>
            <a:ext cx="4511506" cy="2794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1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4187" y="189865"/>
            <a:ext cx="6476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Проведение творческого конкурса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6855" y="2551679"/>
            <a:ext cx="2705772" cy="19143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9" t="2223" r="15052" b="2636"/>
          <a:stretch/>
        </p:blipFill>
        <p:spPr>
          <a:xfrm>
            <a:off x="266274" y="2551679"/>
            <a:ext cx="2678262" cy="1908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59" b="5227"/>
          <a:stretch/>
        </p:blipFill>
        <p:spPr>
          <a:xfrm>
            <a:off x="360729" y="855835"/>
            <a:ext cx="5159228" cy="135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  <p:pic>
        <p:nvPicPr>
          <p:cNvPr id="9" name="Рисунок 8" descr="IMG_6657.JPG"/>
          <p:cNvPicPr>
            <a:picLocks noChangeAspect="1"/>
          </p:cNvPicPr>
          <p:nvPr/>
        </p:nvPicPr>
        <p:blipFill>
          <a:blip r:embed="rId7" cstate="print"/>
          <a:srcRect l="6330" t="6548" r="2110" b="5654"/>
          <a:stretch>
            <a:fillRect/>
          </a:stretch>
        </p:blipFill>
        <p:spPr>
          <a:xfrm>
            <a:off x="6182685" y="2550252"/>
            <a:ext cx="2787073" cy="1929469"/>
          </a:xfrm>
          <a:prstGeom prst="rect">
            <a:avLst/>
          </a:prstGeom>
        </p:spPr>
      </p:pic>
      <p:pic>
        <p:nvPicPr>
          <p:cNvPr id="10" name="Рисунок 9" descr="Антивирусная защит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8115" y="4597167"/>
            <a:ext cx="2793532" cy="1745957"/>
          </a:xfrm>
          <a:prstGeom prst="rect">
            <a:avLst/>
          </a:prstGeom>
        </p:spPr>
      </p:pic>
      <p:pic>
        <p:nvPicPr>
          <p:cNvPr id="11" name="Рисунок 10" descr="Павлов Дмитрий Николаевич 173565.jpg"/>
          <p:cNvPicPr>
            <a:picLocks noChangeAspect="1"/>
          </p:cNvPicPr>
          <p:nvPr/>
        </p:nvPicPr>
        <p:blipFill>
          <a:blip r:embed="rId9" cstate="print"/>
          <a:srcRect l="1101" t="3425" r="1743" b="3364"/>
          <a:stretch>
            <a:fillRect/>
          </a:stretch>
        </p:blipFill>
        <p:spPr>
          <a:xfrm>
            <a:off x="3263320" y="4580391"/>
            <a:ext cx="2676086" cy="1925569"/>
          </a:xfrm>
          <a:prstGeom prst="rect">
            <a:avLst/>
          </a:prstGeom>
        </p:spPr>
      </p:pic>
      <p:pic>
        <p:nvPicPr>
          <p:cNvPr id="12" name="Рисунок 11" descr="IMG_0536-15-10-18-11-0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99466" y="4599592"/>
            <a:ext cx="2757766" cy="1960599"/>
          </a:xfrm>
          <a:prstGeom prst="rect">
            <a:avLst/>
          </a:prstGeom>
        </p:spPr>
      </p:pic>
      <p:pic>
        <p:nvPicPr>
          <p:cNvPr id="13" name="Рисунок 12" descr="image.jpg"/>
          <p:cNvPicPr>
            <a:picLocks noChangeAspect="1"/>
          </p:cNvPicPr>
          <p:nvPr/>
        </p:nvPicPr>
        <p:blipFill>
          <a:blip r:embed="rId11" cstate="print"/>
          <a:srcRect l="13615" t="8104" r="11897"/>
          <a:stretch>
            <a:fillRect/>
          </a:stretch>
        </p:blipFill>
        <p:spPr>
          <a:xfrm>
            <a:off x="5494789" y="964735"/>
            <a:ext cx="1208014" cy="83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image001_ejw_60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37500" y="1241571"/>
            <a:ext cx="780372" cy="1236233"/>
          </a:xfrm>
          <a:prstGeom prst="rect">
            <a:avLst/>
          </a:prstGeom>
        </p:spPr>
      </p:pic>
      <p:pic>
        <p:nvPicPr>
          <p:cNvPr id="16" name="Рисунок 15" descr="logobsu22.jpg"/>
          <p:cNvPicPr>
            <a:picLocks noChangeAspect="1"/>
          </p:cNvPicPr>
          <p:nvPr/>
        </p:nvPicPr>
        <p:blipFill>
          <a:blip r:embed="rId13" cstate="print"/>
          <a:srcRect l="3527" t="8646" r="3641" b="7622"/>
          <a:stretch>
            <a:fillRect/>
          </a:stretch>
        </p:blipFill>
        <p:spPr>
          <a:xfrm>
            <a:off x="7902430" y="855677"/>
            <a:ext cx="1073791" cy="9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81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3411" y="209726"/>
            <a:ext cx="8435340" cy="5847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Предложения</a:t>
            </a:r>
          </a:p>
          <a:p>
            <a:pPr algn="ctr"/>
            <a:endParaRPr lang="ru-RU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266700" algn="just"/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1) продолжить трансляцию социальных роликов, направленных на безопасное использование персональных данных детей в сети </a:t>
            </a:r>
            <a:r>
              <a:rPr lang="ru-RU" sz="2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Интеренет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на экранах, школьных телеканалах, сайтах и страницах образовательных организаций;</a:t>
            </a:r>
          </a:p>
          <a:p>
            <a:pPr indent="266700" algn="just"/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2) проводить классные часы, внеклассные уроки, тестирования, опросы учащихся и иные мероприятия, посвященных проблемам безопасного поведения в сети Интернет;</a:t>
            </a:r>
          </a:p>
          <a:p>
            <a:pPr indent="266700" algn="just"/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3) проводить разъяснительную работу с родителями на собраниях;</a:t>
            </a:r>
          </a:p>
          <a:p>
            <a:pPr indent="266700" algn="just"/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4) обучать преподавателей вопросам информационной безопасности;</a:t>
            </a:r>
          </a:p>
          <a:p>
            <a:pPr indent="266700" algn="just"/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5) организовать и провести </a:t>
            </a:r>
            <a:r>
              <a:rPr lang="en-US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Республиканский конкурс «</a:t>
            </a:r>
            <a:r>
              <a:rPr lang="ru-RU" sz="22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2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глазами детей»</a:t>
            </a:r>
            <a:endParaRPr lang="ru-RU" sz="2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745200"/>
            <a:ext cx="403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9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619" y="2434451"/>
            <a:ext cx="829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1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  <a:endParaRPr lang="ru-RU" sz="4000" b="1" spc="12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5448" y="236931"/>
            <a:ext cx="7342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Противодействие распространению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2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сети «Интернет» противоправной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2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983" y="1417739"/>
            <a:ext cx="8505825" cy="5170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Запрещается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распространение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информации, содержащей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детскую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порнографию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способах совершения самоубийства, а также призывов к совершению самоубийства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пропаганду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наркотиков и наркомании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 незаконных азартных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онлайн-играх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розничной продаже дистанционным способом алкогольной продукции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несовершеннолетнем, пострадавшем в результате противоправных действий (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бездействия);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склонение или иное вовлечение несовершеннолетних в совершение противоправных действий, представляющих угрозу для их жизни и (или) здоровья либо для жизни и (или) здоровья иных лиц.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17375E"/>
              </a:solidFill>
              <a:cs typeface="Angsana New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745200"/>
            <a:ext cx="403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  <p:pic>
        <p:nvPicPr>
          <p:cNvPr id="6" name="Рисунок 5" descr="zapret-odnoklassnikov-sotsseti-vkontakte-internet.jpg"/>
          <p:cNvPicPr>
            <a:picLocks noChangeAspect="1"/>
          </p:cNvPicPr>
          <p:nvPr/>
        </p:nvPicPr>
        <p:blipFill>
          <a:blip r:embed="rId4" cstate="print"/>
          <a:srcRect l="4803"/>
          <a:stretch>
            <a:fillRect/>
          </a:stretch>
        </p:blipFill>
        <p:spPr>
          <a:xfrm>
            <a:off x="587230" y="841626"/>
            <a:ext cx="1560352" cy="109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450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4227" y="5495927"/>
            <a:ext cx="82502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Единый реестр включено более 360 тысяч адресов 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745200"/>
            <a:ext cx="403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811361118"/>
              </p:ext>
            </p:extLst>
          </p:nvPr>
        </p:nvGraphicFramePr>
        <p:xfrm>
          <a:off x="667919" y="376755"/>
          <a:ext cx="7962900" cy="528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16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728" y="206643"/>
            <a:ext cx="6766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2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Автоматизированная система мониторинга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452" y="1185866"/>
            <a:ext cx="82502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17375E"/>
              </a:solidFill>
              <a:cs typeface="Angsana New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745200"/>
            <a:ext cx="403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125" y="707710"/>
            <a:ext cx="7409603" cy="3520820"/>
          </a:xfrm>
          <a:prstGeom prst="rect">
            <a:avLst/>
          </a:prstGeom>
        </p:spPr>
      </p:pic>
      <p:pic>
        <p:nvPicPr>
          <p:cNvPr id="12" name="Рисунок 11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9" t="2251" r="6525" b="8240"/>
          <a:stretch>
            <a:fillRect/>
          </a:stretch>
        </p:blipFill>
        <p:spPr bwMode="auto">
          <a:xfrm>
            <a:off x="5340071" y="2960453"/>
            <a:ext cx="3652212" cy="334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098" y="4228528"/>
            <a:ext cx="54188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поступлении карточек с содержанием способов совершения самоубийства специалистом Управления при подтверждении информации составляется акт документирования, </a:t>
            </a:r>
            <a:r>
              <a:rPr lang="ru-RU" sz="16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оформляются скриншоты</a:t>
            </a:r>
            <a:r>
              <a:rPr lang="ru-RU" sz="1600" b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заполняется форма в Едином реестре запрещённой информации на </a:t>
            </a:r>
            <a:r>
              <a:rPr lang="ru-RU" sz="16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сайте </a:t>
            </a:r>
            <a:r>
              <a:rPr lang="ru-RU" sz="1600" b="1" kern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Роскомнадзора</a:t>
            </a:r>
            <a:endParaRPr lang="ru-RU" sz="1600" b="1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8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453" y="200981"/>
            <a:ext cx="8150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Противодействие </a:t>
            </a:r>
            <a:r>
              <a:rPr lang="ru-RU" sz="2000" b="1" spc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распространению </a:t>
            </a:r>
            <a:r>
              <a:rPr lang="ru-RU" sz="20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сети </a:t>
            </a:r>
          </a:p>
          <a:p>
            <a:pPr algn="ctr"/>
            <a:r>
              <a:rPr lang="ru-RU" sz="20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spc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Интернет» противоправной информации, </a:t>
            </a:r>
            <a:endParaRPr lang="ru-RU" sz="2000" b="1" spc="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связанной с </a:t>
            </a:r>
            <a:r>
              <a:rPr lang="ru-RU" sz="2000" b="1" spc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деятельностью деструктивных </a:t>
            </a:r>
            <a:endParaRPr lang="ru-RU" sz="2000" b="1" spc="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сетевых </a:t>
            </a:r>
            <a:r>
              <a:rPr lang="ru-RU" sz="2000" b="1" spc="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745200"/>
            <a:ext cx="403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2" descr="F:\презентация группы см\1c0f9cc0dbd72dfe79b39cc417fb92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452" y="1538551"/>
            <a:ext cx="4199244" cy="236026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888153"/>
            <a:ext cx="2787650" cy="426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migor\Desktop\диструктивные группы\Attachments_gor-kur55@yandex.ru_2018-02-24_16-14-18\Screenshot_20180224-1539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4698" y="2729988"/>
            <a:ext cx="2155031" cy="342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0577" y="3898816"/>
            <a:ext cx="29432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Я жду инструкций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синий_кит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F57,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F58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Разбуди меня в 4.20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50 дней до моего…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Хочу в игру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Тихий дом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Няпока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81" y="65117"/>
            <a:ext cx="129482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9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453" y="231810"/>
            <a:ext cx="815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spc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Наиболее опасные деструктивные группы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spc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b="1" spc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социальных сетях и </a:t>
            </a:r>
            <a:r>
              <a:rPr lang="ru-RU" sz="2400" b="1" spc="1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мессенджерах</a:t>
            </a:r>
            <a:r>
              <a:rPr lang="ru-RU" sz="2400" b="1" spc="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745200"/>
            <a:ext cx="403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453" y="1170833"/>
            <a:ext cx="2432050" cy="4324351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48674" y="2232007"/>
            <a:ext cx="3550837" cy="372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E:\Attachments_gor-kur55@yandex.ru_2018-02-27_21-55-46\Screenshot_20180226-113907.png"/>
          <p:cNvPicPr>
            <a:picLocks noChangeAspect="1" noChangeArrowheads="1"/>
          </p:cNvPicPr>
          <p:nvPr/>
        </p:nvPicPr>
        <p:blipFill>
          <a:blip r:embed="rId5" cstate="print"/>
          <a:srcRect l="5746" t="13268" r="-5746" b="-5347"/>
          <a:stretch>
            <a:fillRect/>
          </a:stretch>
        </p:blipFill>
        <p:spPr bwMode="auto">
          <a:xfrm>
            <a:off x="3754215" y="1170831"/>
            <a:ext cx="2030413" cy="332422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4" descr="E:\Мониторинг групп в соц.сетях\Attachments_gor-kur55@yandex.ru_2018-02-16_13-23-45\Screenshot_20180216-13044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2107" y="2689315"/>
            <a:ext cx="2264221" cy="3267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3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0" y="1340768"/>
            <a:ext cx="8748464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7463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indent="17463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indent="17463" algn="just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2281" y="250858"/>
            <a:ext cx="6626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spc="1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Пример размещения фотографий на сайте образовательного учреждения</a:t>
            </a:r>
            <a:endParaRPr lang="ru-RU" sz="2200" spc="12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32" y="1303338"/>
            <a:ext cx="78867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220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119" y="651257"/>
            <a:ext cx="8150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Информационно-публичные мероприятия среди несовершеннолетних по защите персональных данных </a:t>
            </a:r>
            <a:endParaRPr lang="ru-RU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безопасного поведения в сети Интернет</a:t>
            </a:r>
            <a:endParaRPr lang="ru-RU" sz="2200" b="1" spc="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745200"/>
            <a:ext cx="403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155" y="3577940"/>
            <a:ext cx="4025572" cy="2636267"/>
          </a:xfrm>
          <a:prstGeom prst="rect">
            <a:avLst/>
          </a:prstGeom>
        </p:spPr>
      </p:pic>
      <p:pic>
        <p:nvPicPr>
          <p:cNvPr id="12" name="Объект 3"/>
          <p:cNvPicPr>
            <a:picLocks noGr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9764" y="2013359"/>
            <a:ext cx="3613509" cy="26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734" y="1718825"/>
            <a:ext cx="2895248" cy="16556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53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454" y="231810"/>
            <a:ext cx="8150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Профилактическая работа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200" b="1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образовательных учреждениях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452" y="1062807"/>
            <a:ext cx="846481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Сотрудниками Управления в 2018 году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проведено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урока в школах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мероприятий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вузах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занятий в летних лагерях отдыха </a:t>
            </a:r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общим охватом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1200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детей</a:t>
            </a:r>
          </a:p>
          <a:p>
            <a:pPr algn="ctr"/>
            <a:endParaRPr lang="ru-RU" sz="11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результатам самостоятельно проведенных внеклассных уроков общеобразовательными учреждениями  охвачено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146 тысяч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учеников</a:t>
            </a:r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745200"/>
            <a:ext cx="403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61" y="3300151"/>
            <a:ext cx="3853468" cy="28901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8447" y="2805201"/>
            <a:ext cx="4199351" cy="2890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57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19264</TotalTime>
  <Words>485</Words>
  <Application>Microsoft Office PowerPoint</Application>
  <PresentationFormat>Экран (4:3)</PresentationFormat>
  <Paragraphs>82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Салихов РКН</dc:creator>
  <cp:lastModifiedBy>Шеф2</cp:lastModifiedBy>
  <cp:revision>1580</cp:revision>
  <cp:lastPrinted>2016-12-09T17:39:14Z</cp:lastPrinted>
  <dcterms:created xsi:type="dcterms:W3CDTF">2015-01-29T07:54:40Z</dcterms:created>
  <dcterms:modified xsi:type="dcterms:W3CDTF">2019-01-31T04:53:51Z</dcterms:modified>
</cp:coreProperties>
</file>