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91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122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5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133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943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0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25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88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765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479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329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896E1-6899-4214-B6EE-C6DB27A7F020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371C-DBF3-406C-86DD-B6EB3D7FF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02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0"/>
            <a:ext cx="9143999" cy="51435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1670"/>
            <a:ext cx="3237057" cy="1800000"/>
          </a:xfrm>
          <a:prstGeom prst="rect">
            <a:avLst/>
          </a:prstGeom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51520" y="1419622"/>
            <a:ext cx="7902549" cy="132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tIns="45716" rIns="91432" bIns="45716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 err="1">
                <a:solidFill>
                  <a:schemeClr val="tx2"/>
                </a:solidFill>
                <a:latin typeface="Arial" charset="0"/>
              </a:rPr>
              <a:t>Мазяр</a:t>
            </a:r>
            <a:r>
              <a:rPr lang="ru-RU" sz="4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latin typeface="Arial" charset="0"/>
              </a:rPr>
              <a:t>Светлана</a:t>
            </a:r>
          </a:p>
          <a:p>
            <a:pPr eaLnBrk="1" hangingPunct="1"/>
            <a:r>
              <a:rPr lang="ru-RU" sz="4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4000" b="1" dirty="0" err="1">
                <a:solidFill>
                  <a:schemeClr val="tx2"/>
                </a:solidFill>
                <a:latin typeface="Arial" charset="0"/>
              </a:rPr>
              <a:t>Саубановна</a:t>
            </a:r>
            <a:endParaRPr lang="ru-RU" sz="4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51520" y="4011910"/>
            <a:ext cx="8640960" cy="83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tIns="45716" rIns="91432" bIns="45716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Заместитель главного 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бухгалтера</a:t>
            </a:r>
          </a:p>
          <a:p>
            <a:pPr eaLnBrk="1" hangingPunct="1"/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Управления 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образования Администрации ГО г. Уфа РБ</a:t>
            </a:r>
          </a:p>
        </p:txBody>
      </p:sp>
    </p:spTree>
    <p:extLst>
      <p:ext uri="{BB962C8B-B14F-4D97-AF65-F5344CB8AC3E}">
        <p14:creationId xmlns:p14="http://schemas.microsoft.com/office/powerpoint/2010/main" xmlns="" val="13483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0"/>
            <a:ext cx="9143999" cy="5143500"/>
          </a:xfrm>
          <a:prstGeom prst="rect">
            <a:avLst/>
          </a:prstGeom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14282" y="1787916"/>
            <a:ext cx="8640960" cy="156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tIns="45716" rIns="91432" bIns="45716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chemeClr val="tx2"/>
                </a:solidFill>
                <a:latin typeface="Arial" charset="0"/>
              </a:rPr>
              <a:t>АНАЛИЗ СТОИМОСТИ ПИТАНИЯ</a:t>
            </a:r>
            <a:endParaRPr lang="ru-RU" sz="4800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681" y="51670"/>
            <a:ext cx="1294823" cy="72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1059582"/>
            <a:ext cx="8280920" cy="31947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2800" b="1" dirty="0" smtClean="0">
              <a:solidFill>
                <a:schemeClr val="tx2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2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rPr>
              <a:t>СанПин</a:t>
            </a:r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2.4.5.2409-08 </a:t>
            </a:r>
          </a:p>
          <a:p>
            <a:pPr lvl="0" algn="ctr">
              <a:lnSpc>
                <a:spcPct val="90000"/>
              </a:lnSpc>
            </a:pP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«Санитарно-эпидемиологические требования к организации питания обучающихся в общеобразовательных учреждениях, учреждениях начального и среднего профессионального образования</a:t>
            </a:r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0" algn="ctr">
              <a:lnSpc>
                <a:spcPct val="90000"/>
              </a:lnSpc>
            </a:pP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0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681" y="51670"/>
            <a:ext cx="1294823" cy="72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7504" y="180708"/>
            <a:ext cx="7813681" cy="136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в процентном отношении потребления пищевых веществ и энергии по приемам пищи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441137"/>
              </p:ext>
            </p:extLst>
          </p:nvPr>
        </p:nvGraphicFramePr>
        <p:xfrm>
          <a:off x="107504" y="1851670"/>
          <a:ext cx="8928992" cy="3001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5039"/>
                <a:gridCol w="3493953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 пищи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суточной потребности в пищевых веществах и энергии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Завтрак в школе (первая смена)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20 - 25%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Обед в школе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30 - 35%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Полдник в школе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60 - 70%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77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681" y="51670"/>
            <a:ext cx="1294823" cy="72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55576" y="926257"/>
            <a:ext cx="7813681" cy="50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сбалансированного питания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258836"/>
              </p:ext>
            </p:extLst>
          </p:nvPr>
        </p:nvGraphicFramePr>
        <p:xfrm>
          <a:off x="251520" y="1563638"/>
          <a:ext cx="8677470" cy="24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2490"/>
                <a:gridCol w="2892490"/>
                <a:gridCol w="2892490"/>
              </a:tblGrid>
              <a:tr h="612000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 классы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5-11 классы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Завтрак</a:t>
                      </a: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55 руб.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60 руб.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Обед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65 руб.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70 руб.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Полдник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22 руб.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22 руб.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77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681" y="51670"/>
            <a:ext cx="1294823" cy="72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9512" y="183416"/>
            <a:ext cx="7488832" cy="93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поддержка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бюджета ГО г. Уфа РБ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2297941"/>
              </p:ext>
            </p:extLst>
          </p:nvPr>
        </p:nvGraphicFramePr>
        <p:xfrm>
          <a:off x="107504" y="1347614"/>
          <a:ext cx="8928992" cy="3339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5038"/>
                <a:gridCol w="3493954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Категории получателей доплаты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доплаты в день на 1 ребенка (рублей)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Дети-сироты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Дети, оставшиеся без попечения родителей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 из семей, находящихся в социально опасном положении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 из малоимущих семей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77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681" y="51670"/>
            <a:ext cx="1294823" cy="72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71600" y="1059582"/>
            <a:ext cx="7813681" cy="93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поддержка обучающихся из многодетных малоимущих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1482177"/>
              </p:ext>
            </p:extLst>
          </p:nvPr>
        </p:nvGraphicFramePr>
        <p:xfrm>
          <a:off x="323528" y="2139702"/>
          <a:ext cx="8640960" cy="1116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/>
                <a:gridCol w="432048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 финансирования</a:t>
                      </a: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питания в день </a:t>
                      </a:r>
                    </a:p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1 ребенка (рублей)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 РБ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77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681" y="51670"/>
            <a:ext cx="1294823" cy="72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9513" y="956797"/>
            <a:ext cx="8281580" cy="50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поддержка обучающихся с ОВЗ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8200217"/>
              </p:ext>
            </p:extLst>
          </p:nvPr>
        </p:nvGraphicFramePr>
        <p:xfrm>
          <a:off x="89755" y="1635646"/>
          <a:ext cx="8928992" cy="1866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4464496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 финансирования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питания в день</a:t>
                      </a:r>
                    </a:p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1 ребенка (рублей)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 РБ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 ГО г. Уфа РБ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77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681" y="51670"/>
            <a:ext cx="1294823" cy="72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5496" y="379810"/>
            <a:ext cx="7813681" cy="50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Льготная категория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обучающихся, чел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4790633"/>
              </p:ext>
            </p:extLst>
          </p:nvPr>
        </p:nvGraphicFramePr>
        <p:xfrm>
          <a:off x="107504" y="987573"/>
          <a:ext cx="8928992" cy="4032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5038"/>
                <a:gridCol w="3493954"/>
              </a:tblGrid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Категории получателей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Дети-сироты, дети, оставшиеся без попечения родителей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 из малоимущих семей</a:t>
                      </a: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3523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 из семей, находящихся в социально опасном положении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 из многодетных малоимущих семей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5 775</a:t>
                      </a: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 с ОВЗ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1 760</a:t>
                      </a: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11 842</a:t>
                      </a: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77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277</Words>
  <Application>Microsoft Office PowerPoint</Application>
  <PresentationFormat>Экран (16:9)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Мусина Элиза Рашитовна</dc:creator>
  <cp:lastModifiedBy>цито</cp:lastModifiedBy>
  <cp:revision>52</cp:revision>
  <dcterms:created xsi:type="dcterms:W3CDTF">2019-01-28T07:19:05Z</dcterms:created>
  <dcterms:modified xsi:type="dcterms:W3CDTF">2019-02-01T04:52:24Z</dcterms:modified>
</cp:coreProperties>
</file>