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14"/>
  </p:notesMasterIdLst>
  <p:handoutMasterIdLst>
    <p:handoutMasterId r:id="rId15"/>
  </p:handoutMasterIdLst>
  <p:sldIdLst>
    <p:sldId id="739" r:id="rId2"/>
    <p:sldId id="737" r:id="rId3"/>
    <p:sldId id="749" r:id="rId4"/>
    <p:sldId id="750" r:id="rId5"/>
    <p:sldId id="740" r:id="rId6"/>
    <p:sldId id="741" r:id="rId7"/>
    <p:sldId id="742" r:id="rId8"/>
    <p:sldId id="743" r:id="rId9"/>
    <p:sldId id="745" r:id="rId10"/>
    <p:sldId id="746" r:id="rId11"/>
    <p:sldId id="747" r:id="rId12"/>
    <p:sldId id="748" r:id="rId13"/>
  </p:sldIdLst>
  <p:sldSz cx="9144000" cy="5143500" type="screen16x9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08155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816310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224465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632619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040775" algn="l" defTabSz="8163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448929" algn="l" defTabSz="8163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857084" algn="l" defTabSz="8163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265239" algn="l" defTabSz="8163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66A5"/>
    <a:srgbClr val="2F538E"/>
    <a:srgbClr val="687A7B"/>
    <a:srgbClr val="5EA143"/>
    <a:srgbClr val="792637"/>
    <a:srgbClr val="339966"/>
    <a:srgbClr val="FF5050"/>
    <a:srgbClr val="376092"/>
    <a:srgbClr val="FF9999"/>
    <a:srgbClr val="C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031" autoAdjust="0"/>
    <p:restoredTop sz="96947" autoAdjust="0"/>
  </p:normalViewPr>
  <p:slideViewPr>
    <p:cSldViewPr>
      <p:cViewPr varScale="1">
        <p:scale>
          <a:sx n="102" d="100"/>
          <a:sy n="102" d="100"/>
        </p:scale>
        <p:origin x="-39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B2FCC-1C14-4803-9433-5439DE59B6CA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F4E8D19-0CD2-4E9E-B20B-3CC412E69725}">
      <dgm:prSet/>
      <dgm:spPr/>
      <dgm:t>
        <a:bodyPr/>
        <a:lstStyle/>
        <a:p>
          <a:pPr rtl="0"/>
          <a:r>
            <a:rPr lang="ru-RU" dirty="0" smtClean="0"/>
            <a:t>Группы кратковременного пребывания -399</a:t>
          </a:r>
          <a:endParaRPr lang="ru-RU" dirty="0"/>
        </a:p>
      </dgm:t>
    </dgm:pt>
    <dgm:pt modelId="{8E21890B-FD7B-4381-B504-38586115D9B8}" type="parTrans" cxnId="{59885431-5271-4268-9E8D-BD4320727B19}">
      <dgm:prSet/>
      <dgm:spPr/>
      <dgm:t>
        <a:bodyPr/>
        <a:lstStyle/>
        <a:p>
          <a:endParaRPr lang="ru-RU"/>
        </a:p>
      </dgm:t>
    </dgm:pt>
    <dgm:pt modelId="{4518B8D3-0BAE-416D-BC88-F99CE0FC76A3}" type="sibTrans" cxnId="{59885431-5271-4268-9E8D-BD4320727B19}">
      <dgm:prSet/>
      <dgm:spPr/>
      <dgm:t>
        <a:bodyPr/>
        <a:lstStyle/>
        <a:p>
          <a:endParaRPr lang="ru-RU"/>
        </a:p>
      </dgm:t>
    </dgm:pt>
    <dgm:pt modelId="{F0FA6371-655C-49A4-A9FE-1D23591DA46A}">
      <dgm:prSet/>
      <dgm:spPr/>
      <dgm:t>
        <a:bodyPr/>
        <a:lstStyle/>
        <a:p>
          <a:pPr rtl="0"/>
          <a:r>
            <a:rPr lang="ru-RU" smtClean="0"/>
            <a:t>Группы семейного воспитания - 40</a:t>
          </a:r>
          <a:endParaRPr lang="ru-RU"/>
        </a:p>
      </dgm:t>
    </dgm:pt>
    <dgm:pt modelId="{34568B45-4EEB-4DB1-89C5-1BB5058983D8}" type="parTrans" cxnId="{DB2781BD-131C-4613-A7C0-43C1E61B8536}">
      <dgm:prSet/>
      <dgm:spPr/>
      <dgm:t>
        <a:bodyPr/>
        <a:lstStyle/>
        <a:p>
          <a:endParaRPr lang="ru-RU"/>
        </a:p>
      </dgm:t>
    </dgm:pt>
    <dgm:pt modelId="{FDECC5DD-7E4A-487E-90E7-DBABA0438566}" type="sibTrans" cxnId="{DB2781BD-131C-4613-A7C0-43C1E61B8536}">
      <dgm:prSet/>
      <dgm:spPr/>
      <dgm:t>
        <a:bodyPr/>
        <a:lstStyle/>
        <a:p>
          <a:endParaRPr lang="ru-RU"/>
        </a:p>
      </dgm:t>
    </dgm:pt>
    <dgm:pt modelId="{03CA61CB-9D36-4493-81C5-D8D8E8BDB350}" type="pres">
      <dgm:prSet presAssocID="{1C2B2FCC-1C14-4803-9433-5439DE59B6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739C37-0E70-46EC-BAEF-8EC6E155C0E0}" type="pres">
      <dgm:prSet presAssocID="{FF4E8D19-0CD2-4E9E-B20B-3CC412E69725}" presName="hierRoot1" presStyleCnt="0">
        <dgm:presLayoutVars>
          <dgm:hierBranch val="init"/>
        </dgm:presLayoutVars>
      </dgm:prSet>
      <dgm:spPr/>
    </dgm:pt>
    <dgm:pt modelId="{AD9EADDD-BFD0-4AF7-BF06-EAEFB437549D}" type="pres">
      <dgm:prSet presAssocID="{FF4E8D19-0CD2-4E9E-B20B-3CC412E69725}" presName="rootComposite1" presStyleCnt="0"/>
      <dgm:spPr/>
    </dgm:pt>
    <dgm:pt modelId="{DB432D8D-07E6-420F-8BD3-A93E3C200E19}" type="pres">
      <dgm:prSet presAssocID="{FF4E8D19-0CD2-4E9E-B20B-3CC412E69725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09F9A6-7AF2-4871-AEEB-E22C92FF21EE}" type="pres">
      <dgm:prSet presAssocID="{FF4E8D19-0CD2-4E9E-B20B-3CC412E697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39B85AC-0476-4C3B-A04D-D165ABAF50C2}" type="pres">
      <dgm:prSet presAssocID="{FF4E8D19-0CD2-4E9E-B20B-3CC412E69725}" presName="hierChild2" presStyleCnt="0"/>
      <dgm:spPr/>
    </dgm:pt>
    <dgm:pt modelId="{2449B2D1-9113-4A2A-85BA-6B065289C74A}" type="pres">
      <dgm:prSet presAssocID="{FF4E8D19-0CD2-4E9E-B20B-3CC412E69725}" presName="hierChild3" presStyleCnt="0"/>
      <dgm:spPr/>
    </dgm:pt>
    <dgm:pt modelId="{F32F6928-3756-42AC-AA2E-8949888DA87C}" type="pres">
      <dgm:prSet presAssocID="{F0FA6371-655C-49A4-A9FE-1D23591DA46A}" presName="hierRoot1" presStyleCnt="0">
        <dgm:presLayoutVars>
          <dgm:hierBranch val="init"/>
        </dgm:presLayoutVars>
      </dgm:prSet>
      <dgm:spPr/>
    </dgm:pt>
    <dgm:pt modelId="{C1703BC5-1A66-4C94-9256-1BE29E533A17}" type="pres">
      <dgm:prSet presAssocID="{F0FA6371-655C-49A4-A9FE-1D23591DA46A}" presName="rootComposite1" presStyleCnt="0"/>
      <dgm:spPr/>
    </dgm:pt>
    <dgm:pt modelId="{EC928B6D-F941-4B93-9A73-E07CCA310661}" type="pres">
      <dgm:prSet presAssocID="{F0FA6371-655C-49A4-A9FE-1D23591DA46A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F64D2-8C6B-4D5D-8AA2-B20B3B80865A}" type="pres">
      <dgm:prSet presAssocID="{F0FA6371-655C-49A4-A9FE-1D23591DA4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D1C093D-1FFB-4FF0-AB62-B9941629EBE3}" type="pres">
      <dgm:prSet presAssocID="{F0FA6371-655C-49A4-A9FE-1D23591DA46A}" presName="hierChild2" presStyleCnt="0"/>
      <dgm:spPr/>
    </dgm:pt>
    <dgm:pt modelId="{9899713D-BD6F-4CAD-BB81-5FD2B3131EDF}" type="pres">
      <dgm:prSet presAssocID="{F0FA6371-655C-49A4-A9FE-1D23591DA46A}" presName="hierChild3" presStyleCnt="0"/>
      <dgm:spPr/>
    </dgm:pt>
  </dgm:ptLst>
  <dgm:cxnLst>
    <dgm:cxn modelId="{6E679331-C72D-4D2B-B5A4-6D284F57DA43}" type="presOf" srcId="{F0FA6371-655C-49A4-A9FE-1D23591DA46A}" destId="{047F64D2-8C6B-4D5D-8AA2-B20B3B80865A}" srcOrd="1" destOrd="0" presId="urn:microsoft.com/office/officeart/2005/8/layout/orgChart1"/>
    <dgm:cxn modelId="{A4585FA6-D5D5-4991-9290-025C0D062C00}" type="presOf" srcId="{FF4E8D19-0CD2-4E9E-B20B-3CC412E69725}" destId="{7D09F9A6-7AF2-4871-AEEB-E22C92FF21EE}" srcOrd="1" destOrd="0" presId="urn:microsoft.com/office/officeart/2005/8/layout/orgChart1"/>
    <dgm:cxn modelId="{B9B87132-55C0-4D8F-A280-827FFCF1FAE7}" type="presOf" srcId="{FF4E8D19-0CD2-4E9E-B20B-3CC412E69725}" destId="{DB432D8D-07E6-420F-8BD3-A93E3C200E19}" srcOrd="0" destOrd="0" presId="urn:microsoft.com/office/officeart/2005/8/layout/orgChart1"/>
    <dgm:cxn modelId="{07B7FB08-BF5C-476B-B113-04A724396732}" type="presOf" srcId="{F0FA6371-655C-49A4-A9FE-1D23591DA46A}" destId="{EC928B6D-F941-4B93-9A73-E07CCA310661}" srcOrd="0" destOrd="0" presId="urn:microsoft.com/office/officeart/2005/8/layout/orgChart1"/>
    <dgm:cxn modelId="{D9FBC68B-279B-419C-A955-653FCC5CD725}" type="presOf" srcId="{1C2B2FCC-1C14-4803-9433-5439DE59B6CA}" destId="{03CA61CB-9D36-4493-81C5-D8D8E8BDB350}" srcOrd="0" destOrd="0" presId="urn:microsoft.com/office/officeart/2005/8/layout/orgChart1"/>
    <dgm:cxn modelId="{59885431-5271-4268-9E8D-BD4320727B19}" srcId="{1C2B2FCC-1C14-4803-9433-5439DE59B6CA}" destId="{FF4E8D19-0CD2-4E9E-B20B-3CC412E69725}" srcOrd="0" destOrd="0" parTransId="{8E21890B-FD7B-4381-B504-38586115D9B8}" sibTransId="{4518B8D3-0BAE-416D-BC88-F99CE0FC76A3}"/>
    <dgm:cxn modelId="{DB2781BD-131C-4613-A7C0-43C1E61B8536}" srcId="{1C2B2FCC-1C14-4803-9433-5439DE59B6CA}" destId="{F0FA6371-655C-49A4-A9FE-1D23591DA46A}" srcOrd="1" destOrd="0" parTransId="{34568B45-4EEB-4DB1-89C5-1BB5058983D8}" sibTransId="{FDECC5DD-7E4A-487E-90E7-DBABA0438566}"/>
    <dgm:cxn modelId="{3BF06560-7911-480B-B7CD-C160E627518D}" type="presParOf" srcId="{03CA61CB-9D36-4493-81C5-D8D8E8BDB350}" destId="{EB739C37-0E70-46EC-BAEF-8EC6E155C0E0}" srcOrd="0" destOrd="0" presId="urn:microsoft.com/office/officeart/2005/8/layout/orgChart1"/>
    <dgm:cxn modelId="{05E0C70E-C4DD-445E-8CF0-233550C1FCE6}" type="presParOf" srcId="{EB739C37-0E70-46EC-BAEF-8EC6E155C0E0}" destId="{AD9EADDD-BFD0-4AF7-BF06-EAEFB437549D}" srcOrd="0" destOrd="0" presId="urn:microsoft.com/office/officeart/2005/8/layout/orgChart1"/>
    <dgm:cxn modelId="{428A12DD-DEB5-4B53-AF56-20EBFFC3E2BA}" type="presParOf" srcId="{AD9EADDD-BFD0-4AF7-BF06-EAEFB437549D}" destId="{DB432D8D-07E6-420F-8BD3-A93E3C200E19}" srcOrd="0" destOrd="0" presId="urn:microsoft.com/office/officeart/2005/8/layout/orgChart1"/>
    <dgm:cxn modelId="{16F0C513-60A6-41D4-A3A8-B8A7590B51A7}" type="presParOf" srcId="{AD9EADDD-BFD0-4AF7-BF06-EAEFB437549D}" destId="{7D09F9A6-7AF2-4871-AEEB-E22C92FF21EE}" srcOrd="1" destOrd="0" presId="urn:microsoft.com/office/officeart/2005/8/layout/orgChart1"/>
    <dgm:cxn modelId="{4AB104FD-4E3C-4216-8978-0125CBCDE0D0}" type="presParOf" srcId="{EB739C37-0E70-46EC-BAEF-8EC6E155C0E0}" destId="{439B85AC-0476-4C3B-A04D-D165ABAF50C2}" srcOrd="1" destOrd="0" presId="urn:microsoft.com/office/officeart/2005/8/layout/orgChart1"/>
    <dgm:cxn modelId="{AC7C469E-584B-4011-A0A6-58A479F60591}" type="presParOf" srcId="{EB739C37-0E70-46EC-BAEF-8EC6E155C0E0}" destId="{2449B2D1-9113-4A2A-85BA-6B065289C74A}" srcOrd="2" destOrd="0" presId="urn:microsoft.com/office/officeart/2005/8/layout/orgChart1"/>
    <dgm:cxn modelId="{1E3DAD19-2633-4851-BC31-112C2EECD63E}" type="presParOf" srcId="{03CA61CB-9D36-4493-81C5-D8D8E8BDB350}" destId="{F32F6928-3756-42AC-AA2E-8949888DA87C}" srcOrd="1" destOrd="0" presId="urn:microsoft.com/office/officeart/2005/8/layout/orgChart1"/>
    <dgm:cxn modelId="{BFEEF439-07AA-4689-92A0-D54AE163184C}" type="presParOf" srcId="{F32F6928-3756-42AC-AA2E-8949888DA87C}" destId="{C1703BC5-1A66-4C94-9256-1BE29E533A17}" srcOrd="0" destOrd="0" presId="urn:microsoft.com/office/officeart/2005/8/layout/orgChart1"/>
    <dgm:cxn modelId="{61BB1D9E-8BC1-41EC-B639-EC6BF3458312}" type="presParOf" srcId="{C1703BC5-1A66-4C94-9256-1BE29E533A17}" destId="{EC928B6D-F941-4B93-9A73-E07CCA310661}" srcOrd="0" destOrd="0" presId="urn:microsoft.com/office/officeart/2005/8/layout/orgChart1"/>
    <dgm:cxn modelId="{D6C05C14-937F-44A8-87C8-349955555E9B}" type="presParOf" srcId="{C1703BC5-1A66-4C94-9256-1BE29E533A17}" destId="{047F64D2-8C6B-4D5D-8AA2-B20B3B80865A}" srcOrd="1" destOrd="0" presId="urn:microsoft.com/office/officeart/2005/8/layout/orgChart1"/>
    <dgm:cxn modelId="{371DB5C8-9B28-4AA9-A607-DF1DE43004B6}" type="presParOf" srcId="{F32F6928-3756-42AC-AA2E-8949888DA87C}" destId="{6D1C093D-1FFB-4FF0-AB62-B9941629EBE3}" srcOrd="1" destOrd="0" presId="urn:microsoft.com/office/officeart/2005/8/layout/orgChart1"/>
    <dgm:cxn modelId="{D092D35B-AE80-4681-8AD9-6159B53444E5}" type="presParOf" srcId="{F32F6928-3756-42AC-AA2E-8949888DA87C}" destId="{9899713D-BD6F-4CAD-BB81-5FD2B3131E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32D8D-07E6-420F-8BD3-A93E3C200E19}">
      <dsp:nvSpPr>
        <dsp:cNvPr id="0" name=""/>
        <dsp:cNvSpPr/>
      </dsp:nvSpPr>
      <dsp:spPr>
        <a:xfrm>
          <a:off x="1984" y="766734"/>
          <a:ext cx="3722005" cy="1861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Группы кратковременного пребывания -399</a:t>
          </a:r>
          <a:endParaRPr lang="ru-RU" sz="3600" kern="1200" dirty="0"/>
        </a:p>
      </dsp:txBody>
      <dsp:txXfrm>
        <a:off x="1984" y="766734"/>
        <a:ext cx="3722005" cy="1861002"/>
      </dsp:txXfrm>
    </dsp:sp>
    <dsp:sp modelId="{EC928B6D-F941-4B93-9A73-E07CCA310661}">
      <dsp:nvSpPr>
        <dsp:cNvPr id="0" name=""/>
        <dsp:cNvSpPr/>
      </dsp:nvSpPr>
      <dsp:spPr>
        <a:xfrm>
          <a:off x="4505610" y="766734"/>
          <a:ext cx="3722005" cy="1861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Группы семейного воспитания - 40</a:t>
          </a:r>
          <a:endParaRPr lang="ru-RU" sz="3600" kern="1200"/>
        </a:p>
      </dsp:txBody>
      <dsp:txXfrm>
        <a:off x="4505610" y="766734"/>
        <a:ext cx="3722005" cy="186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8" y="0"/>
            <a:ext cx="4302493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8" y="6456218"/>
            <a:ext cx="4302493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8" y="0"/>
            <a:ext cx="4302493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39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8" y="6456218"/>
            <a:ext cx="4302493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815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63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446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261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40775" algn="l" defTabSz="8163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929" algn="l" defTabSz="8163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7084" algn="l" defTabSz="8163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5239" algn="l" defTabSz="8163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1476F1-7C4A-49E7-ABC6-2134B5777F39}" type="slidenum">
              <a:rPr lang="ru-RU" altLang="ru-RU" smtClean="0">
                <a:solidFill>
                  <a:srgbClr val="FF0000"/>
                </a:solidFill>
                <a:latin typeface="Verdana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ru-RU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9FE40-05AD-4E56-8AC6-79D15872067E}" type="datetimeFigureOut">
              <a:rPr lang="ru-RU" smtClean="0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18DC8-D69B-4DD4-B705-BAB4D5582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9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05FB-8F6F-4AB0-98BB-C8F385EFA86C}" type="datetimeFigureOut">
              <a:rPr lang="ru-RU" smtClean="0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C4B0C-5B1C-4D2D-BC6C-401DA1BA2B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97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5226D-37F7-4585-B0E5-998238FB0C0D}" type="datetimeFigureOut">
              <a:rPr lang="ru-RU" smtClean="0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A8B8-A5A1-467E-AAA9-A273952E32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37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C464E-0AD6-4415-BA10-97E2DFF1647E}" type="datetimeFigureOut">
              <a:rPr lang="ru-RU" smtClean="0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17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A08A7-6D8D-4636-B845-1D0DFA53E4D2}" type="datetimeFigureOut">
              <a:rPr lang="ru-RU" smtClean="0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8155-2C58-4376-9E9F-B37F8CBA56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71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BAC78-499E-4754-9BE2-C1A52414E014}" type="datetimeFigureOut">
              <a:rPr lang="ru-RU" smtClean="0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3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4C26A-1E1C-41A3-A314-EDA5E0868D12}" type="datetimeFigureOut">
              <a:rPr lang="ru-RU" smtClean="0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2DFC3-A927-4FD5-998D-5FEF529FD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79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B0D98-2D5B-4524-9224-D9A7BCD26BEC}" type="datetimeFigureOut">
              <a:rPr lang="ru-RU" smtClean="0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64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89B3A-27FE-46A5-93A2-569807B47623}" type="datetimeFigureOut">
              <a:rPr lang="ru-RU" smtClean="0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51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5A4E6-C319-40D8-A013-ADC9CE5F6C7E}" type="datetimeFigureOut">
              <a:rPr lang="ru-RU" smtClean="0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71D5-AFD1-4600-87B8-EC0E16363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1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A9EC3-8F2A-441F-92ED-8343FE643AA2}" type="datetimeFigureOut">
              <a:rPr lang="ru-RU" smtClean="0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6B163-F42F-4558-B02B-D3FE901361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63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06.12.2019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57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078" y="-164554"/>
            <a:ext cx="9704478" cy="546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9715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00209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+mn-cs"/>
              </a:rPr>
              <a:t>«Развитие системы дошкольного образования в Республике Башкортостан в условиях реализации национальных проектов»</a:t>
            </a:r>
          </a:p>
        </p:txBody>
      </p:sp>
    </p:spTree>
    <p:extLst>
      <p:ext uri="{BB962C8B-B14F-4D97-AF65-F5344CB8AC3E}">
        <p14:creationId xmlns:p14="http://schemas.microsoft.com/office/powerpoint/2010/main" val="2753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51521" y="1047643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23528" y="1040927"/>
            <a:ext cx="8640959" cy="60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sz="2000" b="1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ru-RU" altLang="ru-RU" sz="1600" dirty="0">
                <a:solidFill>
                  <a:srgbClr val="1F497D"/>
                </a:solidFill>
              </a:rPr>
              <a:t>«Содействие занятости женщин - создание условий дошкольного образования для детей в возрасте до трех лет»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92532"/>
              </p:ext>
            </p:extLst>
          </p:nvPr>
        </p:nvGraphicFramePr>
        <p:xfrm>
          <a:off x="621792" y="1629727"/>
          <a:ext cx="7900415" cy="2534920"/>
        </p:xfrm>
        <a:graphic>
          <a:graphicData uri="http://schemas.openxmlformats.org/drawingml/2006/table">
            <a:tbl>
              <a:tblPr/>
              <a:tblGrid>
                <a:gridCol w="4401947"/>
                <a:gridCol w="554635"/>
                <a:gridCol w="554635"/>
                <a:gridCol w="554635"/>
                <a:gridCol w="554635"/>
                <a:gridCol w="639964"/>
                <a:gridCol w="639964"/>
              </a:tblGrid>
              <a:tr h="215900">
                <a:tc rowSpan="2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Период,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Численность воспитанников в возрасте до трех лет, посещающих государственные и муниципальные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38166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38166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42996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42996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42996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42996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Численность воспитанников в возрасте до трех лет, посещающих частные организации, осуществляющие образовательную деятельность по образовательным программам дошкольного образования и присмотр и уход, человек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Доступность дошкольного образования для детей в возрасте от полутора до трех лет,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Доступность дошкольного образования для детей в возрасте от двух месяцев до трех лет,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0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325748" y="1047643"/>
            <a:ext cx="8566732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1" y="965036"/>
            <a:ext cx="8568948" cy="60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sz="2000" b="1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ru-RU" altLang="ru-RU" sz="1600" dirty="0">
                <a:solidFill>
                  <a:srgbClr val="1F497D"/>
                </a:solidFill>
              </a:rPr>
              <a:t>«Содействие занятости женщин - создание условий дошкольного образования для детей в возрасте до трех лет»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84814"/>
            <a:ext cx="3168352" cy="284671"/>
          </a:xfrm>
          <a:prstGeom prst="rect">
            <a:avLst/>
          </a:prstGeom>
        </p:spPr>
        <p:txBody>
          <a:bodyPr wrap="square" lIns="68557" tIns="34279" rIns="68557" bIns="34279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217" y="1886858"/>
            <a:ext cx="471946" cy="3769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2396098"/>
            <a:ext cx="504055" cy="5040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3" name="Прямоугольник 12"/>
          <p:cNvSpPr/>
          <p:nvPr/>
        </p:nvSpPr>
        <p:spPr>
          <a:xfrm>
            <a:off x="899591" y="1845481"/>
            <a:ext cx="48965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2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оснащение групп дошкольного образования и присмотра и ухода </a:t>
            </a:r>
            <a:r>
              <a:rPr lang="ru-RU" sz="12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детьми в </a:t>
            </a:r>
            <a:r>
              <a:rPr lang="ru-RU" sz="12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возрасте от 1,5 до 3 </a:t>
            </a:r>
            <a:r>
              <a:rPr lang="ru-RU" sz="12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200" b="1" dirty="0">
              <a:solidFill>
                <a:srgbClr val="2D6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2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специалистов </a:t>
            </a:r>
            <a:r>
              <a:rPr lang="ru-RU" sz="12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 в негосударственном секторе дошкольного </a:t>
            </a:r>
            <a:r>
              <a:rPr lang="ru-RU" sz="12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756" y="3028983"/>
            <a:ext cx="3635896" cy="438559"/>
          </a:xfrm>
          <a:prstGeom prst="rect">
            <a:avLst/>
          </a:prstGeom>
        </p:spPr>
        <p:txBody>
          <a:bodyPr wrap="square" lIns="68557" tIns="34279" rIns="68557" bIns="34279">
            <a:spAutoFit/>
          </a:bodyPr>
          <a:lstStyle/>
          <a:p>
            <a:pPr algn="ctr" eaLnBrk="0" hangingPunct="0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декабря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начала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5748" y="3467542"/>
            <a:ext cx="249807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25400" h="31750"/>
            </a:sp3d>
          </a:bodyPr>
          <a:lstStyle/>
          <a:p>
            <a:pPr>
              <a:defRPr/>
            </a:pPr>
            <a:r>
              <a:rPr lang="ru-RU" sz="3000" dirty="0">
                <a:solidFill>
                  <a:srgbClr val="69BEC3"/>
                </a:solidFill>
                <a:sym typeface="Wingdings"/>
              </a:rPr>
              <a:t></a:t>
            </a:r>
            <a:endParaRPr lang="ru-RU" sz="3000" dirty="0">
              <a:ln>
                <a:solidFill>
                  <a:srgbClr val="B2CB7F"/>
                </a:solidFill>
              </a:ln>
              <a:solidFill>
                <a:srgbClr val="69BEC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2083" y="3867894"/>
            <a:ext cx="371485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25400" h="31750"/>
            </a:sp3d>
          </a:bodyPr>
          <a:lstStyle/>
          <a:p>
            <a:r>
              <a:rPr lang="ru-RU" sz="3000" dirty="0">
                <a:solidFill>
                  <a:srgbClr val="69BEC3"/>
                </a:solidFill>
                <a:sym typeface="Wingdings"/>
              </a:rPr>
              <a:t></a:t>
            </a:r>
            <a:endParaRPr lang="ru-RU" sz="3000" dirty="0">
              <a:solidFill>
                <a:srgbClr val="69BEC3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0004" y="3529097"/>
            <a:ext cx="37199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должны быть созданы</a:t>
            </a:r>
          </a:p>
          <a:p>
            <a:pPr>
              <a:spcAft>
                <a:spcPts val="1200"/>
              </a:spcAft>
            </a:pPr>
            <a:r>
              <a:rPr lang="ru-RU" sz="12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и руководители должны пройти повышение квалификации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95354" y="1544467"/>
            <a:ext cx="2149054" cy="284671"/>
          </a:xfrm>
          <a:prstGeom prst="rect">
            <a:avLst/>
          </a:prstGeom>
        </p:spPr>
        <p:txBody>
          <a:bodyPr wrap="square" lIns="68557" tIns="34279" rIns="68557" bIns="34279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16961" y="1886858"/>
            <a:ext cx="314752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комплектования </a:t>
            </a:r>
            <a:r>
              <a:rPr lang="ru-RU" sz="9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дошкольных групп в дошкольных негосударственных организациях из государственной информационной системы </a:t>
            </a:r>
            <a: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республиканская очередь </a:t>
            </a:r>
            <a: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дошкольные образовательные организации </a:t>
            </a:r>
            <a: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электронном виде» согласно постановлению Правительства </a:t>
            </a:r>
            <a: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от 30.07.2015 № 283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Выравнивание родительской </a:t>
            </a:r>
            <a:r>
              <a:rPr lang="ru-RU" sz="9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</a:t>
            </a:r>
            <a: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9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ребёнка </a:t>
            </a:r>
            <a:r>
              <a:rPr lang="ru-RU" sz="9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дошкольных негосударственных организациях в пределах муниципальной родительской платы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ru-RU" sz="900" b="1" dirty="0" smtClean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функционирования </a:t>
            </a:r>
            <a:r>
              <a:rPr lang="ru-RU" sz="900" b="1" dirty="0">
                <a:solidFill>
                  <a:srgbClr val="2D6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созданных дошкольных групп в дошкольных негосударственных организациях до 2024 года</a:t>
            </a:r>
          </a:p>
        </p:txBody>
      </p:sp>
    </p:spTree>
    <p:extLst>
      <p:ext uri="{BB962C8B-B14F-4D97-AF65-F5344CB8AC3E}">
        <p14:creationId xmlns:p14="http://schemas.microsoft.com/office/powerpoint/2010/main" val="23105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51521" y="120359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47664" y="1995686"/>
            <a:ext cx="5760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F538E"/>
                </a:solidFill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1459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1" y="843558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http://www.azuolas.prienai.lm.lt/wp-content/uploads/2016/01/Tre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00232"/>
            <a:ext cx="3672408" cy="3689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блако 11"/>
          <p:cNvSpPr/>
          <p:nvPr/>
        </p:nvSpPr>
        <p:spPr>
          <a:xfrm>
            <a:off x="106383" y="1320240"/>
            <a:ext cx="2332015" cy="137420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Частные дошкольные организации </a:t>
            </a:r>
          </a:p>
          <a:p>
            <a:pPr algn="ctr"/>
            <a:r>
              <a:rPr lang="ru-RU" sz="1800" dirty="0" smtClean="0"/>
              <a:t>177</a:t>
            </a:r>
            <a:endParaRPr lang="ru-RU" sz="1800" dirty="0"/>
          </a:p>
        </p:txBody>
      </p:sp>
      <p:sp>
        <p:nvSpPr>
          <p:cNvPr id="14" name="Облако 13"/>
          <p:cNvSpPr/>
          <p:nvPr/>
        </p:nvSpPr>
        <p:spPr>
          <a:xfrm>
            <a:off x="6156176" y="1143246"/>
            <a:ext cx="2952328" cy="17281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Дошкольные образовательные организации</a:t>
            </a:r>
          </a:p>
          <a:p>
            <a:pPr algn="ctr"/>
            <a:r>
              <a:rPr lang="ru-RU" sz="1800" dirty="0" smtClean="0"/>
              <a:t>1039</a:t>
            </a:r>
            <a:endParaRPr lang="ru-RU" sz="1800" dirty="0"/>
          </a:p>
        </p:txBody>
      </p:sp>
      <p:sp>
        <p:nvSpPr>
          <p:cNvPr id="15" name="Облако 14"/>
          <p:cNvSpPr/>
          <p:nvPr/>
        </p:nvSpPr>
        <p:spPr>
          <a:xfrm>
            <a:off x="251521" y="2715766"/>
            <a:ext cx="2218829" cy="1319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Группы при школах</a:t>
            </a:r>
          </a:p>
          <a:p>
            <a:pPr algn="ctr"/>
            <a:r>
              <a:rPr lang="ru-RU" sz="2000" dirty="0" smtClean="0"/>
              <a:t>502</a:t>
            </a:r>
            <a:endParaRPr lang="ru-RU" sz="2000" dirty="0"/>
          </a:p>
        </p:txBody>
      </p:sp>
      <p:sp>
        <p:nvSpPr>
          <p:cNvPr id="16" name="Облако 15"/>
          <p:cNvSpPr/>
          <p:nvPr/>
        </p:nvSpPr>
        <p:spPr>
          <a:xfrm>
            <a:off x="3354573" y="2868333"/>
            <a:ext cx="2434853" cy="108793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Консультационные центры</a:t>
            </a:r>
          </a:p>
          <a:p>
            <a:pPr algn="ctr"/>
            <a:r>
              <a:rPr lang="ru-RU" sz="1600" b="1" dirty="0" smtClean="0"/>
              <a:t>707</a:t>
            </a:r>
            <a:endParaRPr lang="ru-RU" sz="1600" b="1" dirty="0"/>
          </a:p>
        </p:txBody>
      </p:sp>
      <p:sp>
        <p:nvSpPr>
          <p:cNvPr id="17" name="Облако 16"/>
          <p:cNvSpPr/>
          <p:nvPr/>
        </p:nvSpPr>
        <p:spPr>
          <a:xfrm>
            <a:off x="6077569" y="2924818"/>
            <a:ext cx="2533477" cy="176617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Филиалы</a:t>
            </a:r>
          </a:p>
          <a:p>
            <a:pPr algn="ctr"/>
            <a:r>
              <a:rPr lang="ru-RU" sz="2000" dirty="0" smtClean="0"/>
              <a:t>318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2555776" y="843558"/>
            <a:ext cx="3600400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Система дошкольного образования РБ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8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solidFill>
                  <a:srgbClr val="2D66A5"/>
                </a:solidFill>
              </a:rPr>
              <a:t>Альтернативные формы</a:t>
            </a:r>
            <a:endParaRPr lang="ru-RU" sz="3600" u="sng" dirty="0">
              <a:solidFill>
                <a:srgbClr val="2D66A5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056121"/>
              </p:ext>
            </p:extLst>
          </p:nvPr>
        </p:nvGraphicFramePr>
        <p:xfrm>
          <a:off x="467544" y="1635646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475656" y="6275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16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9542"/>
            <a:ext cx="8229600" cy="3394472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r>
              <a:rPr lang="ru-RU" sz="6400" dirty="0">
                <a:solidFill>
                  <a:srgbClr val="2D66A5"/>
                </a:solidFill>
              </a:rPr>
              <a:t>Дошкольные образовательные организации обеспечивают воспитание, обучение, присмотр, уход и оздоровление детей в возрасте от двух месяцев до семи лет в группах: </a:t>
            </a:r>
          </a:p>
          <a:p>
            <a:pPr algn="ctr"/>
            <a:endParaRPr lang="ru-RU" sz="5000" dirty="0" smtClean="0">
              <a:solidFill>
                <a:srgbClr val="2D66A5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2D66A5"/>
                </a:solidFill>
              </a:rPr>
              <a:t>	</a:t>
            </a:r>
            <a:r>
              <a:rPr lang="ru-RU" sz="5500" b="1" dirty="0">
                <a:solidFill>
                  <a:srgbClr val="2D66A5"/>
                </a:solidFill>
              </a:rPr>
              <a:t>общеразвивающей направленности – 8188 групп (219379 детей);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2D66A5"/>
                </a:solidFill>
              </a:rPr>
              <a:t>	оздоровительной направленности – 64 группы (1508 детей);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2D66A5"/>
                </a:solidFill>
              </a:rPr>
              <a:t>	комбинированной направленности – 99 групп (3125 детей);</a:t>
            </a:r>
          </a:p>
          <a:p>
            <a:pPr>
              <a:lnSpc>
                <a:spcPct val="120000"/>
              </a:lnSpc>
            </a:pPr>
            <a:r>
              <a:rPr lang="ru-RU" sz="5500" dirty="0">
                <a:solidFill>
                  <a:srgbClr val="2D66A5"/>
                </a:solidFill>
              </a:rPr>
              <a:t>	</a:t>
            </a:r>
            <a:r>
              <a:rPr lang="ru-RU" sz="5500" b="1" dirty="0">
                <a:solidFill>
                  <a:srgbClr val="2D66A5"/>
                </a:solidFill>
              </a:rPr>
              <a:t>компенсирующей направленности – 658 групп (10213 детей); в том числе для детей: 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2D66A5"/>
                </a:solidFill>
              </a:rPr>
              <a:t>	с нарушением слуха – 15 групп (133 ребенка),</a:t>
            </a:r>
          </a:p>
          <a:p>
            <a:pPr>
              <a:lnSpc>
                <a:spcPct val="120000"/>
              </a:lnSpc>
            </a:pPr>
            <a:r>
              <a:rPr lang="ru-RU" sz="5500" b="1" dirty="0" smtClean="0">
                <a:solidFill>
                  <a:srgbClr val="2D66A5"/>
                </a:solidFill>
              </a:rPr>
              <a:t>	с </a:t>
            </a:r>
            <a:r>
              <a:rPr lang="ru-RU" sz="5500" b="1" dirty="0">
                <a:solidFill>
                  <a:srgbClr val="2D66A5"/>
                </a:solidFill>
              </a:rPr>
              <a:t>нарушением речи – 412  групп (7274 детей),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2D66A5"/>
                </a:solidFill>
              </a:rPr>
              <a:t>	с нарушением зрения – 82 группы (1192 ребенка),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2D66A5"/>
                </a:solidFill>
              </a:rPr>
              <a:t>	с нарушением интеллекта – 17 групп (208 детей),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2D66A5"/>
                </a:solidFill>
              </a:rPr>
              <a:t>	с нарушением психического развития – 69 групп (728 детей),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2D66A5"/>
                </a:solidFill>
              </a:rPr>
              <a:t>	с нарушением опорно-двигательного аппарата – 35 групп (465 ребенка),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2D66A5"/>
                </a:solidFill>
              </a:rPr>
              <a:t>	со сложным дефектом – 24  групп (193 детей),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2D66A5"/>
                </a:solidFill>
              </a:rPr>
              <a:t>	другого профиля – 4  группы (20 детей).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62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71599" y="987574"/>
            <a:ext cx="7601495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Указ </a:t>
            </a:r>
            <a:r>
              <a:rPr lang="ru-RU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президента Российской Федерации </a:t>
            </a:r>
            <a:endParaRPr lang="ru-RU" b="1" dirty="0" smtClean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  <a:p>
            <a:pPr algn="ctr"/>
            <a:r>
              <a:rPr lang="ru-RU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от </a:t>
            </a:r>
            <a:r>
              <a:rPr lang="ru-RU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7 мая 2018 </a:t>
            </a:r>
            <a:r>
              <a:rPr lang="ru-RU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года </a:t>
            </a:r>
            <a:r>
              <a:rPr lang="ru-RU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№ </a:t>
            </a:r>
            <a:r>
              <a:rPr lang="ru-RU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204</a:t>
            </a:r>
          </a:p>
          <a:p>
            <a:pPr algn="ctr"/>
            <a:r>
              <a:rPr lang="ru-RU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 </a:t>
            </a:r>
            <a:r>
              <a:rPr lang="ru-RU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"О национальных целях и стратегических </a:t>
            </a:r>
            <a:r>
              <a:rPr lang="ru-RU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задачах</a:t>
            </a:r>
          </a:p>
          <a:p>
            <a:pPr algn="ctr"/>
            <a:r>
              <a:rPr lang="ru-RU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 </a:t>
            </a:r>
            <a:r>
              <a:rPr lang="ru-RU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развития Российской </a:t>
            </a:r>
            <a:r>
              <a:rPr lang="ru-RU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Федерации</a:t>
            </a:r>
          </a:p>
          <a:p>
            <a:pPr algn="ctr"/>
            <a:r>
              <a:rPr lang="ru-RU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 </a:t>
            </a:r>
            <a:r>
              <a:rPr lang="ru-RU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на период до 2024 года"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1" y="991377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95536" y="2931790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DIN Pro Cond Bold" pitchFamily="34" charset="-52"/>
                <a:cs typeface="DIN Pro Cond Bold" pitchFamily="34" charset="-52"/>
              </a:rPr>
              <a:t>в сфере образования </a:t>
            </a:r>
            <a:r>
              <a:rPr lang="ru-RU" sz="1200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- создание условий для раннего развития детей в возрасте до 3 лет, реализация программы психолого-педагогической, методической и консультативной помощи родителям детей, получающих дошкольное образование в семье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8648" y="372387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DIN Pro Cond Bold" pitchFamily="34" charset="-52"/>
                <a:cs typeface="DIN Pro Cond Bold" pitchFamily="34" charset="-52"/>
              </a:rPr>
              <a:t>в сфере демографического развития </a:t>
            </a:r>
            <a:r>
              <a:rPr lang="ru-RU" sz="1200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– создание условий для осуществления трудовой деятельности женщин, имеющих детей включая достижение 100-процентной доступности (к 2021 году) дошкольного образования для детей в возрасте до 3 лет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49426" y="2561619"/>
            <a:ext cx="84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IN Pro Cond Bold" pitchFamily="34" charset="-52"/>
                <a:cs typeface="DIN Pro Cond Bold" pitchFamily="34" charset="-52"/>
              </a:rPr>
              <a:t>Цели:</a:t>
            </a:r>
            <a:endParaRPr lang="ru-RU" b="1" dirty="0">
              <a:latin typeface="DIN Pro Cond Bold" pitchFamily="34" charset="-52"/>
              <a:cs typeface="DIN Pro Cond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79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86785" y="915566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18074" y="1059582"/>
            <a:ext cx="8307851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Национальные проекты в сфере дошкольного образования РБ</a:t>
            </a:r>
            <a:endParaRPr lang="ru-RU" sz="20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06350" y="1737538"/>
            <a:ext cx="2263399" cy="5605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«Образование»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2154" y="1747416"/>
            <a:ext cx="2350165" cy="5506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«Демография»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15617" y="3164126"/>
            <a:ext cx="2736304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«Поддержка семей, имеющих детей»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8605" y="2499742"/>
            <a:ext cx="823732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Региональные проекты в сфере дошкольного образования РБ</a:t>
            </a:r>
            <a:endParaRPr lang="ru-RU" sz="2000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09084" y="3169807"/>
            <a:ext cx="2736304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«Содействие занятости женщин - создание условий дошкольного образования для детей в возрасте до трех лет»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205441" y="1464631"/>
            <a:ext cx="45719" cy="24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82" y="1472779"/>
            <a:ext cx="103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>
            <a:stCxn id="2" idx="2"/>
          </p:cNvCxnSpPr>
          <p:nvPr/>
        </p:nvCxnSpPr>
        <p:spPr>
          <a:xfrm flipH="1">
            <a:off x="2338049" y="2298068"/>
            <a:ext cx="1" cy="201674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2338050" y="2899852"/>
            <a:ext cx="45719" cy="247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6171162" y="2298068"/>
            <a:ext cx="1" cy="201674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низ 23"/>
          <p:cNvSpPr/>
          <p:nvPr/>
        </p:nvSpPr>
        <p:spPr>
          <a:xfrm>
            <a:off x="6168535" y="2916164"/>
            <a:ext cx="45719" cy="231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51521" y="1059582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67544" y="1059582"/>
            <a:ext cx="8208912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Паспорт </a:t>
            </a:r>
            <a:r>
              <a:rPr lang="ru-RU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регионального </a:t>
            </a:r>
            <a:r>
              <a:rPr lang="ru-RU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проекта «Поддержка </a:t>
            </a:r>
            <a:r>
              <a:rPr lang="ru-RU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семей, имеющих </a:t>
            </a:r>
            <a:r>
              <a:rPr lang="ru-RU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детей»</a:t>
            </a:r>
            <a:endParaRPr lang="ru-RU" b="1" dirty="0">
              <a:solidFill>
                <a:srgbClr val="2F538E"/>
              </a:solidFill>
              <a:latin typeface="DIN Pro Cond Bold" pitchFamily="34" charset="-52"/>
              <a:cs typeface="DIN Pro Cond Bold" pitchFamily="34" charset="-52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390663" y="1443290"/>
            <a:ext cx="45719" cy="206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06589" y="1651870"/>
            <a:ext cx="8208912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утвержден </a:t>
            </a:r>
            <a:r>
              <a:rPr lang="ru-RU" b="1" dirty="0" smtClean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распоряжением Правительства </a:t>
            </a:r>
            <a:r>
              <a:rPr lang="ru-RU" b="1" dirty="0">
                <a:solidFill>
                  <a:srgbClr val="2F538E"/>
                </a:solidFill>
                <a:latin typeface="DIN Pro Cond Bold" pitchFamily="34" charset="-52"/>
                <a:cs typeface="DIN Pro Cond Bold" pitchFamily="34" charset="-52"/>
              </a:rPr>
              <a:t>Республики Башкортостан от 10 июля 2019 года № 729-р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4367821" y="2298201"/>
            <a:ext cx="45719" cy="206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20049"/>
              </p:ext>
            </p:extLst>
          </p:nvPr>
        </p:nvGraphicFramePr>
        <p:xfrm>
          <a:off x="406591" y="2571750"/>
          <a:ext cx="8208907" cy="2009140"/>
        </p:xfrm>
        <a:graphic>
          <a:graphicData uri="http://schemas.openxmlformats.org/drawingml/2006/table">
            <a:tbl>
              <a:tblPr/>
              <a:tblGrid>
                <a:gridCol w="4276983"/>
                <a:gridCol w="623354"/>
                <a:gridCol w="623354"/>
                <a:gridCol w="623354"/>
                <a:gridCol w="623354"/>
                <a:gridCol w="719254"/>
                <a:gridCol w="719254"/>
              </a:tblGrid>
              <a:tr h="2159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Целевые показатели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Период,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родителей, в том числе с привлечением некоммерческих организаций (далее – НКО), нарастающим итогом с 2019 года, тыс. единиц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граждан, положительно оценивших качество услуг психолого-педагогической, методической и консультативной помощи, от общего числа обратившихся за получением услуги,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7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323528" y="1060777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79512" y="1033741"/>
            <a:ext cx="8640959" cy="94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sz="2000" b="1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ru-RU" altLang="ru-RU" sz="1800" dirty="0" smtClean="0"/>
              <a:t>Государственная </a:t>
            </a:r>
            <a:r>
              <a:rPr lang="ru-RU" altLang="ru-RU" sz="1800" dirty="0"/>
              <a:t>поддержка некоммерческих организаций в целях оказания психолого-педагогической, методической и консультативной помощи гражданам, имеющим </a:t>
            </a:r>
            <a:r>
              <a:rPr lang="ru-RU" altLang="ru-RU" sz="1800" dirty="0" smtClean="0"/>
              <a:t>детей, в 2019 году </a:t>
            </a:r>
            <a:endParaRPr lang="ru-RU" altLang="ru-RU" sz="18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219270"/>
              </p:ext>
            </p:extLst>
          </p:nvPr>
        </p:nvGraphicFramePr>
        <p:xfrm>
          <a:off x="719571" y="2139702"/>
          <a:ext cx="7560840" cy="268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7935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Дошкольная образовательная</a:t>
                      </a:r>
                      <a:r>
                        <a:rPr lang="ru-RU" sz="1200" baseline="0" dirty="0" smtClean="0"/>
                        <a:t> организация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Федеральный</a:t>
                      </a:r>
                      <a:r>
                        <a:rPr lang="ru-RU" sz="1200" baseline="0" dirty="0" smtClean="0"/>
                        <a:t> бюджет                    (сумма гранта),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Бюджет Республики Башкортостан,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Собственные (привлеченные) средства, руб. </a:t>
                      </a:r>
                      <a:endParaRPr lang="ru-RU" sz="1200" dirty="0"/>
                    </a:p>
                  </a:txBody>
                  <a:tcPr/>
                </a:tc>
              </a:tr>
              <a:tr h="6235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МАДОУ ЦРР д/с № 7 г. Бирска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7 735 000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2 140 000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212 630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235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МАДОУ д/с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№ 212 г. Уфа 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7 735 000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2 140 000 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212 630 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235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МАДОУ д/с № 93 г. Стерлитамак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7 735 000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2 140 000 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412 630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0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51521" y="1047643"/>
            <a:ext cx="8640959" cy="0"/>
          </a:xfrm>
          <a:prstGeom prst="line">
            <a:avLst/>
          </a:prstGeom>
          <a:ln>
            <a:solidFill>
              <a:srgbClr val="687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79510" y="1005540"/>
            <a:ext cx="8640959" cy="3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sz="2000" b="1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ru-RU" altLang="ru-RU" sz="1600" dirty="0" smtClean="0">
                <a:solidFill>
                  <a:srgbClr val="1F497D"/>
                </a:solidFill>
              </a:rPr>
              <a:t>Победители конкурсного мероприятия на получение гранта в 2020 году</a:t>
            </a:r>
            <a:endParaRPr lang="ru-RU" altLang="ru-RU" sz="1600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63638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1. Муниципальное </a:t>
            </a:r>
            <a:r>
              <a:rPr lang="ru-RU" sz="1200" dirty="0">
                <a:solidFill>
                  <a:schemeClr val="tx1"/>
                </a:solidFill>
              </a:rPr>
              <a:t>автономное дошкольное образовательное учреждение «Детский сад № 220» городского округа город Уфа Республики Башкортостан;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2. Муниципальное </a:t>
            </a:r>
            <a:r>
              <a:rPr lang="ru-RU" sz="1200" dirty="0">
                <a:solidFill>
                  <a:schemeClr val="tx1"/>
                </a:solidFill>
              </a:rPr>
              <a:t>автономное дошкольное образовательное учреждение Центр развития ребенка Детский сад № 7 «Улыбка» города Бирск муниципального района Бирский район Республики Башкортостан;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3. Муниципальное </a:t>
            </a:r>
            <a:r>
              <a:rPr lang="ru-RU" sz="1200" dirty="0">
                <a:solidFill>
                  <a:schemeClr val="tx1"/>
                </a:solidFill>
              </a:rPr>
              <a:t>дошкольное образовательное бюджетное учреждение детский сад «</a:t>
            </a:r>
            <a:r>
              <a:rPr lang="ru-RU" sz="1200" dirty="0" err="1">
                <a:solidFill>
                  <a:schemeClr val="tx1"/>
                </a:solidFill>
              </a:rPr>
              <a:t>Семицветик</a:t>
            </a:r>
            <a:r>
              <a:rPr lang="ru-RU" sz="1200" dirty="0">
                <a:solidFill>
                  <a:schemeClr val="tx1"/>
                </a:solidFill>
              </a:rPr>
              <a:t>» </a:t>
            </a:r>
            <a:r>
              <a:rPr lang="ru-RU" sz="1200" dirty="0" err="1">
                <a:solidFill>
                  <a:schemeClr val="tx1"/>
                </a:solidFill>
              </a:rPr>
              <a:t>с.Булгаково</a:t>
            </a:r>
            <a:r>
              <a:rPr lang="ru-RU" sz="1200" dirty="0">
                <a:solidFill>
                  <a:schemeClr val="tx1"/>
                </a:solidFill>
              </a:rPr>
              <a:t> Муниципального района Уфимский район Республики Башкортостан;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4. Муниципальное </a:t>
            </a:r>
            <a:r>
              <a:rPr lang="ru-RU" sz="1200" dirty="0">
                <a:solidFill>
                  <a:schemeClr val="tx1"/>
                </a:solidFill>
              </a:rPr>
              <a:t>дошкольное образовательное бюджетное учреждение детский сад «Фантазия» </a:t>
            </a:r>
            <a:r>
              <a:rPr lang="ru-RU" sz="1200" dirty="0" err="1">
                <a:solidFill>
                  <a:schemeClr val="tx1"/>
                </a:solidFill>
              </a:rPr>
              <a:t>д.Подымалово</a:t>
            </a:r>
            <a:r>
              <a:rPr lang="ru-RU" sz="1200" dirty="0">
                <a:solidFill>
                  <a:schemeClr val="tx1"/>
                </a:solidFill>
              </a:rPr>
              <a:t> Муниципального района Уфимский район Республики Башкортостан;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5. Муниципальное </a:t>
            </a:r>
            <a:r>
              <a:rPr lang="ru-RU" sz="1200" dirty="0">
                <a:solidFill>
                  <a:schemeClr val="tx1"/>
                </a:solidFill>
              </a:rPr>
              <a:t>автономное дошкольное образовательное учреждение Детский сад № 97  городского округа город Уфа Республики Башкортостан;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6. Муниципальное </a:t>
            </a:r>
            <a:r>
              <a:rPr lang="ru-RU" sz="1200" dirty="0">
                <a:solidFill>
                  <a:schemeClr val="tx1"/>
                </a:solidFill>
              </a:rPr>
              <a:t>бюджетное дошкольное образовательное учреждение Детский сад № 29 городского округа город Уфа Республики Башкортостан.</a:t>
            </a:r>
          </a:p>
        </p:txBody>
      </p:sp>
    </p:spTree>
    <p:extLst>
      <p:ext uri="{BB962C8B-B14F-4D97-AF65-F5344CB8AC3E}">
        <p14:creationId xmlns:p14="http://schemas.microsoft.com/office/powerpoint/2010/main" val="4510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</TotalTime>
  <Words>754</Words>
  <Application>Microsoft Office PowerPoint</Application>
  <PresentationFormat>Экран (16:9)</PresentationFormat>
  <Paragraphs>145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Альтернативные формы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Абдуллина Роза Сабитовна</cp:lastModifiedBy>
  <cp:revision>341</cp:revision>
  <cp:lastPrinted>2019-05-28T06:52:18Z</cp:lastPrinted>
  <dcterms:created xsi:type="dcterms:W3CDTF">2019-01-16T12:04:58Z</dcterms:created>
  <dcterms:modified xsi:type="dcterms:W3CDTF">2019-12-06T04:11:33Z</dcterms:modified>
</cp:coreProperties>
</file>