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86" r:id="rId2"/>
    <p:sldId id="259" r:id="rId3"/>
    <p:sldId id="260" r:id="rId4"/>
    <p:sldId id="270" r:id="rId5"/>
    <p:sldId id="271" r:id="rId6"/>
    <p:sldId id="272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391" r:id="rId17"/>
    <p:sldId id="285" r:id="rId18"/>
    <p:sldId id="286" r:id="rId19"/>
    <p:sldId id="287" r:id="rId20"/>
    <p:sldId id="288" r:id="rId21"/>
    <p:sldId id="289" r:id="rId22"/>
    <p:sldId id="401" r:id="rId23"/>
    <p:sldId id="402" r:id="rId24"/>
    <p:sldId id="395" r:id="rId25"/>
    <p:sldId id="396" r:id="rId26"/>
    <p:sldId id="397" r:id="rId27"/>
    <p:sldId id="398" r:id="rId28"/>
    <p:sldId id="403" r:id="rId29"/>
    <p:sldId id="404" r:id="rId30"/>
    <p:sldId id="405" r:id="rId31"/>
    <p:sldId id="406" r:id="rId32"/>
    <p:sldId id="422" r:id="rId33"/>
    <p:sldId id="415" r:id="rId34"/>
    <p:sldId id="416" r:id="rId35"/>
    <p:sldId id="417" r:id="rId36"/>
    <p:sldId id="423" r:id="rId37"/>
    <p:sldId id="424" r:id="rId38"/>
    <p:sldId id="425" r:id="rId39"/>
    <p:sldId id="426" r:id="rId40"/>
    <p:sldId id="427" r:id="rId41"/>
    <p:sldId id="428" r:id="rId42"/>
    <p:sldId id="409" r:id="rId43"/>
    <p:sldId id="292" r:id="rId44"/>
    <p:sldId id="394" r:id="rId45"/>
    <p:sldId id="411" r:id="rId46"/>
    <p:sldId id="399" r:id="rId47"/>
    <p:sldId id="400" r:id="rId48"/>
    <p:sldId id="421" r:id="rId49"/>
    <p:sldId id="372" r:id="rId50"/>
    <p:sldId id="429" r:id="rId51"/>
    <p:sldId id="430" r:id="rId52"/>
    <p:sldId id="431" r:id="rId53"/>
    <p:sldId id="432" r:id="rId54"/>
    <p:sldId id="433" r:id="rId55"/>
    <p:sldId id="434" r:id="rId56"/>
    <p:sldId id="435" r:id="rId57"/>
    <p:sldId id="436" r:id="rId58"/>
    <p:sldId id="439" r:id="rId59"/>
    <p:sldId id="441" r:id="rId60"/>
    <p:sldId id="442" r:id="rId61"/>
    <p:sldId id="443" r:id="rId62"/>
    <p:sldId id="444" r:id="rId63"/>
    <p:sldId id="445" r:id="rId64"/>
    <p:sldId id="449" r:id="rId65"/>
    <p:sldId id="293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D93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94" autoAdjust="0"/>
    <p:restoredTop sz="72661" autoAdjust="0"/>
  </p:normalViewPr>
  <p:slideViewPr>
    <p:cSldViewPr>
      <p:cViewPr varScale="1">
        <p:scale>
          <a:sx n="104" d="100"/>
          <a:sy n="104" d="100"/>
        </p:scale>
        <p:origin x="-9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9CAF7-AA3D-4EBF-BB18-46F6607A015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CEBA1-5DAC-475A-B97E-EAA879B83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4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CEBA1-5DAC-475A-B97E-EAA879B83623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A37A8-2577-43AC-B5B3-D48A547FE412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F3682-997B-4B11-A504-26F12C0CD7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421481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/>
              <a:t>Внедрение </a:t>
            </a:r>
            <a:r>
              <a:rPr lang="ru-RU" sz="2800" b="1" dirty="0" err="1" smtClean="0"/>
              <a:t>этнорегионального</a:t>
            </a:r>
            <a:r>
              <a:rPr lang="ru-RU" sz="2800" b="1" dirty="0" smtClean="0"/>
              <a:t> компонента</a:t>
            </a:r>
            <a:br>
              <a:rPr lang="ru-RU" sz="2800" b="1" dirty="0" smtClean="0"/>
            </a:br>
            <a:r>
              <a:rPr lang="ru-RU" sz="2800" b="1" dirty="0" smtClean="0"/>
              <a:t>в содержание дошкольного образования</a:t>
            </a:r>
            <a:br>
              <a:rPr lang="ru-RU" sz="2800" b="1" dirty="0" smtClean="0"/>
            </a:br>
            <a:r>
              <a:rPr lang="ru-RU" sz="2800" b="1" dirty="0" smtClean="0"/>
              <a:t>Республики Башкортостана</a:t>
            </a:r>
            <a:br>
              <a:rPr lang="ru-RU" sz="2800" b="1" dirty="0" smtClean="0"/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5"/>
            <a:ext cx="2571768" cy="328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286248" y="857232"/>
            <a:ext cx="407198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Азнабаева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Фирдаус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Гисовна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, </a:t>
            </a:r>
          </a:p>
          <a:p>
            <a:pPr lvl="0" algn="ctr"/>
            <a:r>
              <a:rPr lang="ru-RU" sz="2000" i="1" dirty="0" smtClean="0"/>
              <a:t>старший воспитатель Муниципального автономного дошкольного общеобразовательного учреждения, центр развития ребенка «</a:t>
            </a:r>
            <a:r>
              <a:rPr lang="ru-RU" sz="2000" i="1" dirty="0" err="1" smtClean="0"/>
              <a:t>Аюкай</a:t>
            </a:r>
            <a:r>
              <a:rPr lang="ru-RU" sz="2000" i="1" dirty="0" smtClean="0"/>
              <a:t>», г. Баймак РБ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32856"/>
            <a:ext cx="4479949" cy="459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35795" y="-40257"/>
            <a:ext cx="7264298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Целевой раздел</a:t>
            </a:r>
          </a:p>
          <a:p>
            <a:pPr marL="0" marR="0" lvl="0" indent="449263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Пояснительная записка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Планируемые результаты освоения программы</a:t>
            </a:r>
            <a:endParaRPr kumimoji="0" lang="be-BY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ФГОС. </a:t>
            </a:r>
            <a:r>
              <a:rPr lang="ru-RU" smtClean="0"/>
              <a:t>Образовательные области 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screen"/>
          <a:srcRect l="1455" t="9187" r="1999" b="9918"/>
          <a:stretch/>
        </p:blipFill>
        <p:spPr>
          <a:xfrm>
            <a:off x="0" y="620688"/>
            <a:ext cx="8828116" cy="566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8547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780538"/>
            <a:ext cx="4892641" cy="393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Виды детской деятельности: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игровая,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коммуникативная,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познавательно-исследовательская,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76213" marR="0" lvl="0" indent="-17621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восприятие художественной литературы и фольклора,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трудовая,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конструктивная,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изобразительная,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музыкальная,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двигательная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928926" y="571480"/>
            <a:ext cx="576064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область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 smtClean="0">
                <a:solidFill>
                  <a:srgbClr val="C00000"/>
                </a:solidFill>
              </a:rPr>
              <a:t>Художественно-эстетическое развитие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571744"/>
            <a:ext cx="84296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качестве основы выступает  единство формирования эстетического отношения к миру и художественного развития ребенка средствами национальной культуры Республики Башкортостан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285728"/>
            <a:ext cx="264320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vasdou073.ucoz.ru/fotograffii/ml/htmlimag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976433" cy="2714620"/>
          </a:xfrm>
          <a:prstGeom prst="rect">
            <a:avLst/>
          </a:prstGeom>
          <a:noFill/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22876" y="1225689"/>
            <a:ext cx="882112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907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-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</a:rPr>
              <a:t>формировать интерес к эстетической стороне     окружающей действительности, эстетического отношения к предметам, явлениям окружающего мира, произведениям искусства народов Башкортостана;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- приобщить детей к народному изобразительному, музыкальному, театральному, словесному искусству Башкортостана;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- воспитать умение понимать содержание произведений искусства народов Башкортостана;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Формировать элементарные представления о видах и жанрах искусства, средствах выразительности в разных видах искусства народов, проживающих в Республике Башкортостан.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6072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цели и задачи по изобразительной деятельности </a:t>
            </a:r>
            <a:endParaRPr lang="ru-RU" sz="2800" dirty="0"/>
          </a:p>
        </p:txBody>
      </p:sp>
      <p:sp>
        <p:nvSpPr>
          <p:cNvPr id="48130" name="AutoShape 2" descr="https://im0-tub-ru.yandex.net/i?id=cf48b522e150692a9879d79f3deaaa08&amp;n=33&amp;h=215&amp;w=1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http://www.sport.kurganobl.ru/assets/images/r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2286016" cy="214760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14678" y="0"/>
            <a:ext cx="59293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цели и задачи по изобразительной деятельности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старшая группа (5-6 лет)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42844" y="1595021"/>
            <a:ext cx="8858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Знакомить детей с родной природой Башкортостана: расширять представление о растениях и животных своего района и своего края («Как прекрасна природа Башкортостана», «Дуб зеленый», «Снегири», «Родная деревня – золотая колыбель»).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Продолжать развивать интерес и уважение к труду людей, создающих красивые и полезные предметы для детей.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у детей художественный вкус, эстетические чувства и чувства цвета, симметрии, формы, композиции, ритма.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Знакомить с произведениями художников живописцев: экскурсии на выставку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художественном музее имени М. Нестерова.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Декоративная лепка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Закрепить лепку башкирской утвари разными способами лепки: пластическим, ленточным и комбинированным способами. Продолжать лепить игрушки, набор деревянных посуд из целого куска (выбор глины стекой-петлей) и ленточным способом.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Учить расписывать с ангобом, красками, используя башкирский орнамент. Объединить вылепленные предметы в коллективную композицию («Деревянная посуда», «Сувениры»)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Декоративное рисование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Закрепить наносить узор в соответствии с формой и назначением предмета; закрепление умений композиционного построения узоров на скатерти, ковре - центральное поле и кайма,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хакал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(элемент национальной одежды башкирских женщин)- центр более крупные узоры, рядом мелкие элементы.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Учить изображать растительные узоры (колокольчики, лютики, листья), регулируя силу нажима на кисть.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Декоративная аппликация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Учить вырезать ромбообразные, многоступенчатые и Х-образные элементы из бумаги, сложенные вдвое, вчетверо, гармошкой и располагать элементы орнамента симметрично на предметах (палас, дорожка, ковер,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шаршау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Закрепить умение составлять коллективные аппликации, «Башкирская одежда», «Юрта».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Знакомить с образами животных в творчестве художников-анималистов: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Гильмановой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Г.З.,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Салимгареева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И.М.,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Мухтаруллина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А.Р..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47106" name="AutoShape 2" descr="https://im2-tub-ru.yandex.net/i?id=fd631bd7b662d36f171625ce7682a078&amp;n=33&amp;h=215&amp;w=2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08" name="AutoShape 4" descr="https://im2-tub-ru.yandex.net/i?id=fd631bd7b662d36f171625ce7682a078&amp;n=33&amp;h=215&amp;w=2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753" y="0"/>
            <a:ext cx="2883363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42844" y="1928802"/>
            <a:ext cx="882525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Знакомить детей с народными промыслами: ткачество – </a:t>
            </a: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ковроделием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деревообработкой, вышивкой – украшение изделий растительным орнаментом и создание узоров в декоративном рисовании, аппликации, образов в лепке и художественном труде.</a:t>
            </a:r>
          </a:p>
          <a:p>
            <a:pPr algn="just"/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Выделять элементы растительного узора в изделиях башкирского, татарского, чувашского и других народов, особенности их колорита, характерного для каждого вида росписи.</a:t>
            </a:r>
          </a:p>
          <a:p>
            <a:pPr algn="just"/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Обратить внимание детей на работу художников-живописцев и различать в их произведениях жанры живописи: пейзаж, натюрморт, портрет и познакомить с творчеством К.Г. </a:t>
            </a: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Давлеткильдиева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«Девушка башкирка в </a:t>
            </a: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голубом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«Чаепитие», А. </a:t>
            </a: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Ситдиковой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«Башкирский хлеб» - натюрморт, «Мед», А.Д. </a:t>
            </a: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Бурзянцева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«Ледоход на Белой», «Буран», «Осенние кружева», «Весенний день», «Место, где родился Аксаков», В. Рудакова «Салават», А. </a:t>
            </a: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Ишемгулова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«Косарь» и другие.</a:t>
            </a:r>
          </a:p>
          <a:p>
            <a:pPr algn="just"/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Выделять средства выразительности: рисунок, колорит, композицию, цвет, организовав выставку картин на одну тему «Портрет», «Зимушка - зима», «Весна пришла» и прочее.</a:t>
            </a:r>
          </a:p>
          <a:p>
            <a:pPr algn="just"/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Познакомить детей с творчеством скульптора Т. Нечаевой «Бюст Салавата», «Шахтер», «Башкирская красавица», привлекая внимание к материалу (металл, гипс, бронза и другие), выделять средства выразительности (объем, поза, движение, мимика, настроение), использовать в своих работах в лепке.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28992" y="419807"/>
            <a:ext cx="5357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цели и задачи по приобщению детей дошкольного возраста  к искусству Башкортостана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Старшая группа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(5-6 лет)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ped-kopilka.ru/upload/blogs/10844_bb270b74ed98cbe5fefaad5d9c5fa5b2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2984"/>
            <a:ext cx="3286115" cy="450057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85010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 образовательной области «Художественно-эстетическое развитие» в разных видах изобразительной деятельности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3143240" y="1285860"/>
            <a:ext cx="578641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Старшая группа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(5-6 лет)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Игровая деятельность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Настольная дидактическая игра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Сотки ковер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Дружный хоровод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фантазирование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я был бы художником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Режиссерская игра: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Мой фильм о любимом детском саде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Сюжетно-ролевая игра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вышивальшицы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Коммуникативная деятельность: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Рассматривание картины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В. Рудакова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Салават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Юность Салавата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Рассматривание картины и составление рассказа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картине художника-живописца  К. Г.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Давлеткильдеева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Девушка башкирка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95" b="10914"/>
          <a:stretch/>
        </p:blipFill>
        <p:spPr bwMode="auto">
          <a:xfrm>
            <a:off x="6286512" y="4500570"/>
            <a:ext cx="2561612" cy="204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8501090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 образовательной области «Художественно-эстетическое развитие» в разных видах деятельности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142844" y="857232"/>
            <a:ext cx="828680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 – исследовательская деятельность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Дидактическая игра: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«Назови город».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Игра-путешествие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«Найди имя Салавата» (ориентировке на карте Башкортостана).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 перелетных птицах, о взаимосвязи явлений, обозначенных в примете «Прилетел журавль – спеши поле пахать».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Интерактивное путешествие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музей Боевой Славы в г.Уфе.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кубызистах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Роберта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Загидуллина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Минлегафура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Зайнетдинова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Виртуальная экскурсия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Башкирский академический театр имени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Гафури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Восприятие художественной литературы и фольклора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 стихотворений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Тимершина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«Где лежало спасибо», Г. Юнусовой «Древний тополь», А.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Игебаева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«Золотые руки»,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Нигматуллина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«Лесные музыканты».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Заучивание стихотворения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Нугуманова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«Хоть и тесен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твой дом», Ф.Губайдуллиной «Разноцветный горошек».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башкирской народной сказки «Говорливый родник»,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сказки  Г. Тукая 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Шурале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рассказа Ф. Губайдуллиной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«Башкирский орнамент».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Пересказ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башкирской народной сказки «Ленивая девочка».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Пословица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«Глаза страшатся, а руки делают».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142984"/>
            <a:ext cx="3500430" cy="432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8501090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 образовательной области «Художественно-эстетическое развитие» в разных видах деятельности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500034" y="1643050"/>
            <a:ext cx="478634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79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Изобразительная деятельность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79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по замыслу: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«Сказочные батыры Урала».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79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Предметное рисование: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«Народный герой Салават».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79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Лепка: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Кураист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Юлдыбай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из сказки А.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Идельбаевой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«Дуб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курай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«Мир животных своего края», «Башкирская красавица».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79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Аппликация: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«Дома на нашей улице», «Музыкальные инструменты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думбыра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кубыз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142976" y="714356"/>
            <a:ext cx="6400800" cy="78581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be-BY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3" descr="C:\Documents and Settings\User\Рабочий стол\Академия детства, програм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4105286" cy="5573205"/>
          </a:xfrm>
          <a:prstGeom prst="rect">
            <a:avLst/>
          </a:prstGeom>
          <a:noFill/>
        </p:spPr>
      </p:pic>
      <p:pic>
        <p:nvPicPr>
          <p:cNvPr id="5" name="Рисунок 4" descr="программа айыука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428604"/>
            <a:ext cx="3829543" cy="550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0" t="25159" r="5627" b="11749"/>
          <a:stretch/>
        </p:blipFill>
        <p:spPr bwMode="auto">
          <a:xfrm>
            <a:off x="5580112" y="4058639"/>
            <a:ext cx="2920146" cy="273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8501090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 образовательной области «Художественно-эстетическое развитие» в разных видах деятельности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4500562" y="1285860"/>
            <a:ext cx="407193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Конструктивная деятельность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Оригами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Кони башкирские на параде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Конструирование из строительного материала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Сказки рядом с нами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Конструирование из мозаик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Башкирские сувениры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500034" y="4143380"/>
            <a:ext cx="48577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Трудовая деятельность: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79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Самообслуживание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дежурство по занятиям ИЗО.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79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Хозяйственно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бытовой труд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оформление цветочных клумб в разных формах.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79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 в природе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уборка на участке.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79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Ручной труд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дизайн ваз из бросового материала.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pic>
        <p:nvPicPr>
          <p:cNvPr id="41986" name="Picture 2" descr="http://www.coollady.ru/puc/5/MM/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3214710" cy="3270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2" y="4206118"/>
            <a:ext cx="2500298" cy="265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2643174" cy="25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8501090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 образовательной области «Художественно-эстетическое развитие» в разных видах деятельности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214282" y="4357694"/>
            <a:ext cx="54292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Двигательная деятельность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Башкирская народная игра: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Белый тополь, синий тополь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Сбор грибов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Пограничники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Скакуны и бегуны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Продажа красок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Русская народная игра: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Татарские народные игры: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Спутанные кони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Чума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урдяк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чума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Марийская народная игра: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Кукушка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3000364" y="785794"/>
            <a:ext cx="600079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Музыкальная деятельность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Слушание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Зимняя дорога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музыка Р.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Газизова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марийская народная песня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Колыбельная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обработке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Поделкова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слушание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кубыза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Озорной мальчик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музыка С. Низаметдинова, слова К.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Киньябулатовой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Песенное творчество: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Веселая прогулка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музыка Р.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Сальманова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Музыкально-ритмические движения: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Башкирская полька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музыка                     М. Валиева.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Танцевальное творчество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Парный танец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музыка Р.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Зиганшина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слова                      С.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Алибаева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Татарская полька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татарскую народную мелодию.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на музыкальных инструментах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башкирская народная мелодия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Хатира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Дедушка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татарская народная мелодия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Апипа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im3-tub-ru.yandex.net/i?id=891b9434a7ee8a85eb6b68663e68bd5a&amp;n=33&amp;h=160&amp;w=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3065867" cy="2452695"/>
          </a:xfrm>
          <a:prstGeom prst="rect">
            <a:avLst/>
          </a:prstGeom>
          <a:noFill/>
        </p:spPr>
      </p:pic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0" y="142852"/>
            <a:ext cx="85010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цели и задачи </a:t>
            </a: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музыкальной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2071670" y="1928802"/>
            <a:ext cx="621510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Развивать интерес и любовь к музыке народов Башкортостана. Знакомить с мировым музыкальным наследием башкирского народа.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Познакомить  с лучшими образцами вокальной, инструментальной, оркестровой музыки народов, населяющих Республику Башкортостан.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музыкально-сенсорных способностей ребенка                          в разнообразной музыкально-игровой деятельности.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 потребности приобщения к культуре и музыкальному искусству народов Башкортостана.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otohomka.ru/images/Jan/10/bd0c5a29766dcda0a8fc7229ec9e701a/mini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2773351" cy="2066418"/>
          </a:xfrm>
          <a:prstGeom prst="rect">
            <a:avLst/>
          </a:prstGeom>
          <a:noFill/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785786" y="1000108"/>
            <a:ext cx="807249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Старшая группа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(5-6 лет)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Развивать умения использовать музыку башкирских </a:t>
            </a: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композиторов и  народную музыку для передачи собственного                         </a:t>
            </a: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настроения и певческих навыков (дикции, дыхания, чистоты интонирования).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Понимать характер музыки в процессе слушания народной, классической, детской музыки в музыкально-дидактических играх, беседах по содержанию музыкальных произведений народов Башкортостана.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(обогащать) танцевальные движения башкирского, русского, татарского народов: пятка носок, носок пятка, кружение парами, по одному по кругу, притопы, дробь с притопом, дробь с поворотом, легкое кружение на носочках, переменный шаг с носочки, поочередное выбрасывание ног вперед в прыжке, выстукивание пятками ног, простая дробь.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совместное коллективное и сольное исполнения и воспитывать культуру поведения в коллективной музыкальной деятельности.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Различать звучание народных музыкальных инструментов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кубыз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кубыз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исполнении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кубызистов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Роберта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Загидуллина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Минлегафура</a:t>
            </a:r>
            <a:r>
              <a:rPr kumimoji="0" lang="be-BY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Зайнетдинова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Знакомить с музыкальным инструментом </a:t>
            </a:r>
            <a:r>
              <a:rPr kumimoji="0" lang="be-BY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be-BY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мбырой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исполнителями народных и детских песен (Ильдар Шакиров,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Ильгам</a:t>
            </a:r>
            <a:r>
              <a:rPr kumimoji="0" lang="be-BY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Байбулдин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Продолжать развивать навыки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инсценирования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песен разных народов Башкортостана. Продолжать знакомить с театром марионеток, «Живая кукла»,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Би-ба-бо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0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цели и задачи по музыкальной деятельности</a:t>
            </a:r>
            <a:endParaRPr lang="ru-RU" dirty="0" smtClean="0">
              <a:solidFill>
                <a:srgbClr val="C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ddu210.minsk.edu.by/ru/sm_full.aspx?guid=48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3111488" cy="2285992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143240" y="428604"/>
            <a:ext cx="58578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образовательной области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«Художественно-эстетическое развитие» в разных видах по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музыкальной деятельности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Старшая группа (5-6 лет)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4282" y="1928802"/>
            <a:ext cx="87154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Игровая деятельность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Музыкально-дидактическая игра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«Ритмическое лото», «Узнай на чем играю».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Дидактическая игра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«Оркестр», «Сложи портрет композитора»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Сюжетно-ролевая игра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«Танцоры»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Режиссерская игра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Я-певец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«Придумай танец»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фантазия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«Если я был бы композитором ( или танцором)»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Коммуникативная деятельность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Рассматривание иллюстраций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«Узнай и назови музыкальные инструменты»,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диалог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«Кто о чем говорит»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С.Алибай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Рассматривание картины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Р.Нурмухаметова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Загир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Исмагилов»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Видео путешествие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«Филармония имени З.Исмагилова (Уфа)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Электронная игра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«Узнай музыкальные инструменты народов Башкортостана»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zhuravushka-2012.narod.ru/_si/0/58937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3429024" cy="2571769"/>
          </a:xfrm>
          <a:prstGeom prst="rect">
            <a:avLst/>
          </a:prstGeom>
          <a:noFill/>
        </p:spPr>
      </p:pic>
      <p:sp>
        <p:nvSpPr>
          <p:cNvPr id="134145" name="Rectangle 1"/>
          <p:cNvSpPr>
            <a:spLocks noChangeArrowheads="1"/>
          </p:cNvSpPr>
          <p:nvPr/>
        </p:nvSpPr>
        <p:spPr bwMode="auto">
          <a:xfrm>
            <a:off x="3143240" y="214290"/>
            <a:ext cx="60007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образовательной области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«Художественно-эстетическое развитие» в разных видах по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музыкальной деятельности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Старшая группа (5-6 лет)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500034" y="2500306"/>
            <a:ext cx="814393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Познавательно-исследовательская деятельность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«Кто работает в театре», «Знаменитые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кубызисты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Башкортостана»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Развивающая дидактическая игра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«Определи какие музыкальные инструменты звучали в оркестре»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Виртуальное путешествие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«В музей молодежного театра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им.М.Карима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Разговор по стихотворению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Ф.Губайдуллиной «Моя мама-солнышко»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Восприятие художественной литературы и фольклора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 стихотворения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Р.Нигматуллина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«Лесные музыканты»,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К.Киньябулатова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«Аниса музыкант»,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Ф.Тугузбаевой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Сынгиз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пляшет на сцене»,Ф.Губайдуллиной «Салават»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башкирской народной сказки «Говорливый родник»,  легенды «Дочь луны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Зухра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кубаира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Ай-хай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Салават», русской народной сказки «Как коза себе дом построил»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h1.img.mediacache.rugion.ru/_i/afisha/events/large/99/67/9967257_1397125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3786190"/>
            <a:ext cx="2071702" cy="2589628"/>
          </a:xfrm>
          <a:prstGeom prst="rect">
            <a:avLst/>
          </a:prstGeom>
          <a:noFill/>
        </p:spPr>
      </p:pic>
      <p:sp>
        <p:nvSpPr>
          <p:cNvPr id="135169" name="Rectangle 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образовательной области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«Художественно-эстетическое развитие» в разных видах по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музыкальной деятельности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Старшая группа (5-6 лет)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428596" y="1210300"/>
            <a:ext cx="8286744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Изобразительная деятельность	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предметное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«Мандолина « на музыку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А.Зиннуровой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сюжетное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«Музыка и живопись»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декоративное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«Цветы на подносе», «Узорные ковши»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Аппликация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«Театральный костюм»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Аппликация декоративная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«Музыка и фантазия»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Лепка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«Клоуны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цирка», «Ловкий джигит» на музыку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Ш.Кульбарисова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Лепка декоративная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«Верхом 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Акбузате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«Музыкальные инструменты народов Башкортостана».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Конструктивная деятельность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Мозаика плоскостная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«Кукла танцует».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Оригами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«Птица-голубь».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Трудовая деятельность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Самообслуживание, уборка музыкального инвентаря.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Хозяйственно-бытовой труд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«Мы - помощники».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30775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Коллективно-ручной труд.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Выполнение атрибутов, масок для театральных и музыкальных игр.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edu.convdocs.org/tw_files2/urls_17/6/d-5863/5863_html_m61b931a8.jpg"/>
          <p:cNvPicPr>
            <a:picLocks noChangeAspect="1" noChangeArrowheads="1"/>
          </p:cNvPicPr>
          <p:nvPr/>
        </p:nvPicPr>
        <p:blipFill>
          <a:blip r:embed="rId2" cstate="print"/>
          <a:srcRect r="38151"/>
          <a:stretch>
            <a:fillRect/>
          </a:stretch>
        </p:blipFill>
        <p:spPr bwMode="auto">
          <a:xfrm>
            <a:off x="4929190" y="500042"/>
            <a:ext cx="4071966" cy="1320894"/>
          </a:xfrm>
          <a:prstGeom prst="rect">
            <a:avLst/>
          </a:prstGeo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63579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образовательной области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«Художественно-эстетическое развитие» в разных видах по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музыкальной деятельности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Старшая группа (5-6 лет)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193" name="Rectangle 1"/>
          <p:cNvSpPr>
            <a:spLocks noChangeArrowheads="1"/>
          </p:cNvSpPr>
          <p:nvPr/>
        </p:nvSpPr>
        <p:spPr bwMode="auto">
          <a:xfrm>
            <a:off x="285720" y="1428736"/>
            <a:ext cx="8215338" cy="517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Двигательная деятельность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Подвижные игры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«Зайцы и собака» на слова и музыку Ф.Гершовой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Музыкальная игра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«Я буду командиром» на музыку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Н.Сабитова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Музыкальная игра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«Дятел» на музыку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Ш.Кульбарисова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Музыкальная деятельность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Слушание: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«Радость-грусть» музыка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С.Сальманова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Уралтау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муз.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А.Кубагушева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«Марш Салавата» муз.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Р.Сальманова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гимн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Башкотостана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муз. Ф.Идрисова, «Наездники» муз. С.Низаметдинова.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Пение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«Осень» сл.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К.Даяна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муз.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Х.Заимова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«Салават батыр»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сл.Р.Ураксиной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муз.А.Зиннуровой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Дед мороз» сл. и муз.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М.Бикбовой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Музыкально-ритмические движения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«Пляска с кумысом» башкирская народная мелодия, «Танец батыров», башкирская народная плясовая «Перовский» в обработке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М.Валеева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«Юрта,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курай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муз.Ф.Гершовой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«Марш» муз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М.Яруллина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«Джигиты» муз. С.Низаметдинова 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на музыкальных инструментах«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Воробушки» и «Цыплята» муз.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Д.Хасаншиной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«Мелодия» муз.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Х.Заимова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09218"/>
            <a:ext cx="1691680" cy="140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2016593" cy="178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85688" y="0"/>
            <a:ext cx="8858312" cy="766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   Перечень программ и пособий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                            по образовательной области «Художественно-эстетическое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             развитие» по изобразительной деятельности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Азнабаева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Ф.Г.,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Аминева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Р.И., Ахметова Р.М.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Ильгам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методическое пособие по художественному развитию дошкольников (3-5 лет). – Уфа: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2008.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Азнабаева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Ф.Г.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Ильгам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методическое пособие по художественному развитию дошкольников (5-7 лет). – Уфа: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2009.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Азнабаева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Ф.Г. Рисуем, фантазируя. Нетрадиционные техники рисования для детей от 2 до 10 лет. – Уфа: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2009.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Азанабаева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Ф.Г.,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Шафикова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Г.Р.,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Фаизова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М.И.,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Агзамова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З.А. Дидактические игры «От игры к размышлению».-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Уфа:Китап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2015.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Азанабаева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Ф.Г.,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Шафикова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Г.Р.,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Фаизова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М.И.,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Агзамова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З.А. Дидактические игры «От игры к развитию».-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Уфа:Китап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2011.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Игебаев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К.Р., Хафизова Р.А.,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Хуснуллин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А.Р. Декоративно-прикладное искусство башкир. – Уфа: РИАЗ,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Инфореклама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2003.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Исламова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З.Ф. Картинная галерея. Каталог. – Бирск, 2014.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Колбина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А.В. Аппликация в старшей группе. – Уфа: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2014.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Колбина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А.В. Настольные игры. Башкирская мозаика. – Уфа: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2006.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Колбина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А.В. Хоровод народов Башкортостана. Настольно-печатные игры. – Уфа: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2009.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Масалимов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Т.Х. Родной край. – Уфа, 2012.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Масалимов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Т.Х.,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Ахадуллин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В.Ф., Художественный войлок: учебно-методическое пособие. – Уфа: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2007.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Молчева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А.В. Народное декоративно-прикладное искусство Башкортостана – дошкольникам. – Уфа: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1995.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Хафизова Р.А.,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Хуснуллин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А.Р. Декоративно-прикладное искусство башкир. – Уфа: РИАЗ, 2003.</a:t>
            </a:r>
          </a:p>
          <a:p>
            <a:pPr marL="228600" lvl="0" indent="-228600">
              <a:buFont typeface="+mj-lt"/>
              <a:buAutoNum type="arabicPeriod"/>
            </a:pPr>
            <a:endParaRPr lang="ru-RU" sz="1200" dirty="0" smtClean="0"/>
          </a:p>
          <a:p>
            <a:pPr algn="ctr"/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endParaRPr lang="ru-RU" sz="1200" dirty="0" smtClean="0">
              <a:solidFill>
                <a:srgbClr val="C00000"/>
              </a:solidFill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09218"/>
            <a:ext cx="1691680" cy="140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2016593" cy="178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428596" y="142852"/>
            <a:ext cx="8501122" cy="726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Перечень программ и пособий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 образовательной области «Художественно-эстетическое развитие» по музыкальной деятельности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Бикбова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М.Г. Веселые пляски.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1998.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Гасанова Р.Х. Синтез искусств. – Уфа: Издательство БИРО, 2005.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Гершова Ф.З. Мы играем и поем.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2002.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Губайдуллина Ф.Х. Наш</a:t>
            </a:r>
            <a:r>
              <a:rPr lang="be-BY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праздник</a:t>
            </a:r>
            <a:r>
              <a:rPr lang="be-BY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2004.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Давлеткулова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Н.Х. Маленьким друзьям. Песни.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2009.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Загретдинов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Р.А.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Кубыз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- Уфа, 1997.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Зиннурова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А.С. Малышам – песня в подарок. – Сибай, 1996.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Зиннурова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А.С. Веселые музыкальные разминки СИБГУ. – Сибай, 1997.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Зиннурова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А.С. Веселое детство: сборник для песен.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2013.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Каримова Ф. Страна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кураистов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Сибай, 2006.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Мухаметзянова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Р.К.,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Янкина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Д.Р. Музыка в детском саду.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1998.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Мухамедзянова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Р.К.,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Янкина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Д.Р.,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Кубагушев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А.М. Музыка в детском саду. Средняя группа.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2002.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Мухамедзянова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Р.К.,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Янкина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Д.Р.,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Кубагушев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А.М. Музыка в детском саду. Старшая группа.–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2002.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Мухамедзянова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Р.К.,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Янкина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Д.Р.,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Кубагушев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А.М. Музыка в детском саду. Подготовительная группа.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2002.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Нагаева Л.И. Три башкирских танца. – Уфа: Башкортостан, 2000.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Салимов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М.А. Сборник песен для детей.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2012.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Фаткуллина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Ф.Д. Праздники в детском саду.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2000.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Хакимова З.Р. Воспитание истинно богатой личности. – Уфа: РУНМЦ МО РБ, 2009.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Хасаншин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Д.Д. Статьи и материалы. – Уфа: Дизайн-пресс, 2013.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Хасаншин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Д.Д. Книга для пения.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2014.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Шаяхметов И. Любезники,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любизар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Уфа: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2012.</a:t>
            </a:r>
          </a:p>
          <a:p>
            <a:pPr marL="228600" lvl="0" indent="-228600">
              <a:buFont typeface="+mj-lt"/>
              <a:buAutoNum type="arabicPeriod"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endParaRPr lang="ru-RU" sz="1200" dirty="0" smtClean="0">
              <a:solidFill>
                <a:srgbClr val="C00000"/>
              </a:solidFill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7/826214/slide_1.jpg"/>
          <p:cNvPicPr>
            <a:picLocks noChangeAspect="1" noChangeArrowheads="1"/>
          </p:cNvPicPr>
          <p:nvPr/>
        </p:nvPicPr>
        <p:blipFill>
          <a:blip r:embed="rId2" cstate="print"/>
          <a:srcRect b="75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590"/>
            <a:ext cx="9144000" cy="683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33443"/>
            <a:ext cx="9144000" cy="704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Содержательный раздел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область  «Социально-коммуникативное развитие»</a:t>
            </a:r>
          </a:p>
          <a:p>
            <a:pPr marR="0" lvl="0" indent="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образовательной области «Социально-коммуникативное развитие» в разных видах деятельности</a:t>
            </a:r>
          </a:p>
          <a:p>
            <a:pPr lvl="0"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Перечень программ и методических пособий по образовательной области «Социально-коммуникативное развитие»</a:t>
            </a:r>
          </a:p>
          <a:p>
            <a:pPr marR="0" lvl="0" indent="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область  «Познавательное развитие»</a:t>
            </a:r>
            <a:endParaRPr kumimoji="0" lang="ru-RU" sz="175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образовательной области «Познавательное развитие» в разных видах деятельности</a:t>
            </a: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Перечень программ и методических пособий по образовательной области «</a:t>
            </a: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«Познавательное развитие» </a:t>
            </a:r>
          </a:p>
          <a:p>
            <a:pPr lvl="0"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область  «Речевое развитие»</a:t>
            </a: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образовательной области «Речевое развитие» в разных видах деятельности </a:t>
            </a: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Перечень программ и методических пособий по образовательной области «Речевое развитие»</a:t>
            </a:r>
          </a:p>
          <a:p>
            <a:pPr marR="0" lvl="0" indent="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область  «Художественно-эстетическое развитие»</a:t>
            </a:r>
            <a:endParaRPr kumimoji="0" lang="ru-RU" sz="175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образовательной области «Художественно-эстетическое развитие» в разных видах деятельности </a:t>
            </a: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Перечень программ и методических пособий по образовательной области </a:t>
            </a: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«Художественно-эстетическое развитие»</a:t>
            </a:r>
            <a:endParaRPr kumimoji="0" lang="ru-RU" sz="175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 область  «Физическое развитие»</a:t>
            </a:r>
          </a:p>
          <a:p>
            <a:pPr marR="0" lvl="0" indent="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образовательной области «Физическое развитие» в разных видах деятельности</a:t>
            </a: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75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Перечень программ и методических пособий по образовательной области «Физическое развитие»</a:t>
            </a:r>
            <a:endParaRPr kumimoji="0" lang="ru-RU" sz="17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650" y="404813"/>
            <a:ext cx="7237413" cy="104616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Педагогические технологии  </a:t>
            </a:r>
            <a:r>
              <a:rPr lang="ru-RU" dirty="0"/>
              <a:t>в </a:t>
            </a:r>
            <a:r>
              <a:rPr lang="ru-RU" dirty="0" smtClean="0"/>
              <a:t>программах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95288" y="1862138"/>
            <a:ext cx="8229600" cy="4972050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5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здоровьесберегающие</a:t>
            </a:r>
            <a:r>
              <a:rPr lang="ru-RU" sz="5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технологии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5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технология проектной деятельности 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5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технология исследовательской деятельности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5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информационно-коммуникативные технологии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5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национальные технологии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5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личностно </a:t>
            </a:r>
            <a:r>
              <a:rPr lang="ru-RU" sz="5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ориентированные технологии</a:t>
            </a:r>
            <a:endParaRPr lang="ru-RU" sz="5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5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социгровая</a:t>
            </a:r>
            <a:r>
              <a:rPr lang="ru-RU" sz="5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технология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5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</a:t>
            </a:r>
            <a:r>
              <a:rPr lang="ru-RU" sz="5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ехнология «ТРИЗ»</a:t>
            </a:r>
            <a:endParaRPr lang="ru-RU" sz="59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196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5445125"/>
            <a:ext cx="9636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_DSC0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4000528" cy="351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786182" y="1285860"/>
            <a:ext cx="5500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 - класс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«Художественный войлок»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_DSC0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500306"/>
            <a:ext cx="4569720" cy="4153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157" y="116632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РАЗДЕЛ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Организация </a:t>
            </a:r>
            <a:r>
              <a:rPr lang="ru-RU" sz="2400" b="1" dirty="0" smtClean="0">
                <a:solidFill>
                  <a:srgbClr val="C00000"/>
                </a:solidFill>
              </a:rPr>
              <a:t>эффективного взаимодействия ДОО и семьи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4" t="10804" r="9002" b="7546"/>
          <a:stretch/>
        </p:blipFill>
        <p:spPr bwMode="auto">
          <a:xfrm>
            <a:off x="188359" y="892552"/>
            <a:ext cx="3594265" cy="239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97876" y="2996952"/>
            <a:ext cx="8676007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Подтемы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возрастным группам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группа: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«Праздники и игры народов Башкортостана «Из бабушкиного сундука», «Семейные традиции», «Национальные посуды и одежды», «Блюда народов Башкортостана».</a:t>
            </a:r>
          </a:p>
          <a:p>
            <a:pPr algn="just"/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 группа: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«Семь чудес Башкортостана», «Промыслы и занятия  народов Башкортостана», «Орудия труда народов Башкортостана», «Обычаи и традиции народов Башкортостана», «Моя родословная».</a:t>
            </a:r>
          </a:p>
          <a:p>
            <a:pPr algn="just"/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«Жилище народов Башкортостана», «Устное творчество народов Башкортостана»,  «Хоровод народов Башкортостана», «Музыкальные инструменты народов Башкортостана», «Декоративно-прикладное искусство народов Башкортостана».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4118" y="0"/>
            <a:ext cx="79928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проектной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7237" y="1196752"/>
            <a:ext cx="5326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Перечень проектной деятельности 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теме «Культура народов Башкортостана»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4" t="10804" r="9002" b="7546"/>
          <a:stretch/>
        </p:blipFill>
        <p:spPr bwMode="auto">
          <a:xfrm>
            <a:off x="188359" y="892552"/>
            <a:ext cx="3447537" cy="196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69089" y="2853612"/>
            <a:ext cx="8676007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Подтемы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возрастным группам</a:t>
            </a:r>
          </a:p>
          <a:p>
            <a:pPr lvl="1" algn="just"/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Младшая группа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«Обычаи и традиции народов Башкортостана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«Моя семья», «Мы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анцуем и поем», «Национальная одежда» (дочь –мать- бабушка, сын – отец - дедушка)</a:t>
            </a:r>
          </a:p>
          <a:p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группа: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«Пчеловодство. Бортничество»,  «Мы -  художники - иллюстраторы », «Башкирская лошадь», «Национальная кухня».</a:t>
            </a:r>
          </a:p>
          <a:p>
            <a:pPr algn="just"/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 группа: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«Семь чудес Башкортостана», «Промыслы и занятия  башкирского народа», «Мир, в котором я живу», « Имя Салавата - в сердце  народном».</a:t>
            </a:r>
          </a:p>
          <a:p>
            <a:pPr algn="just"/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группа: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«Природные богатства родного края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«Мой башкирский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народ», «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Природные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памятники Башкортостана», «Декоративно-прикладное искусство  народов Башкортостана».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4118" y="0"/>
            <a:ext cx="79928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проектной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7237" y="1196752"/>
            <a:ext cx="5326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Перечень проектной деятельности 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теме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«Отчизна моя -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Атайсал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555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96" t="39326" r="27381" b="26347"/>
          <a:stretch/>
        </p:blipFill>
        <p:spPr bwMode="auto">
          <a:xfrm>
            <a:off x="4357686" y="3214686"/>
            <a:ext cx="4289294" cy="286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57" y="116632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РАЗДЕЛ</a:t>
            </a:r>
          </a:p>
          <a:p>
            <a:pPr lvl="0" algn="ctr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Культурно-досуговая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деятельность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08" t="32912" r="34242" b="33583"/>
          <a:stretch/>
        </p:blipFill>
        <p:spPr bwMode="auto">
          <a:xfrm>
            <a:off x="285720" y="1357298"/>
            <a:ext cx="392909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57" y="116632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РАЗДЕЛ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Организация развивающей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предметно-пространственной среды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 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17" y="1316961"/>
            <a:ext cx="6978352" cy="523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0"/>
            <a:ext cx="8676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Организация развивающей 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предметно-пространственной среды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игр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984104" cy="29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8863"/>
            <a:ext cx="4248472" cy="318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05014"/>
            <a:ext cx="8388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Организация развивающей 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предметно-пространственной среды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грамотности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55" r="7721" b="14392"/>
          <a:stretch/>
        </p:blipFill>
        <p:spPr bwMode="auto">
          <a:xfrm>
            <a:off x="307436" y="1674674"/>
            <a:ext cx="418404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37"/>
          <a:stretch/>
        </p:blipFill>
        <p:spPr bwMode="auto">
          <a:xfrm>
            <a:off x="4644008" y="3068960"/>
            <a:ext cx="434841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05014"/>
            <a:ext cx="8388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Организация развивающей 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предметно-пространственной среды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науки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4674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72" y="4005064"/>
            <a:ext cx="4201137" cy="266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67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528" y="3933056"/>
            <a:ext cx="4968552" cy="2424902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20000"/>
              </a:lnSpc>
            </a:pP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личностном и </a:t>
            </a:r>
            <a:r>
              <a:rPr lang="ru-RU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деятельностном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подходах в организации образовательной деятельности,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учете 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этических и возрастных особенностей развития дошкольников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9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гендерном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подходе.</a:t>
            </a:r>
            <a:endParaRPr lang="ru-RU" sz="9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508"/>
          <a:stretch/>
        </p:blipFill>
        <p:spPr bwMode="auto">
          <a:xfrm>
            <a:off x="5143504" y="2193392"/>
            <a:ext cx="3549150" cy="443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19575" cy="317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9993" y="260648"/>
            <a:ext cx="4535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составлены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основе исследований отечественной психолого-педагогической науки о закономерностях развития ребенка дошкольного возраста,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05014"/>
            <a:ext cx="8388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Организация развивающей 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предметно-пространственной среды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строительно-конструктивных игр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http://www.yuga.ru/media/3b/87/detsk_sad_04__wr0uzz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0" y="184482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58058" cy="356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963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05014"/>
            <a:ext cx="8388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Организация развивающей 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предметно-пространственной среды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занимательной математики (игротека)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44824"/>
            <a:ext cx="450141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07"/>
          <a:stretch/>
        </p:blipFill>
        <p:spPr bwMode="auto">
          <a:xfrm>
            <a:off x="4572000" y="3312323"/>
            <a:ext cx="4520882" cy="312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457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05014"/>
            <a:ext cx="8388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Организация развивающей 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предметно-пространственной среды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искусства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4673"/>
            <a:ext cx="4176464" cy="3129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39525"/>
            <a:ext cx="4386064" cy="327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850403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Организация развивающей предметно-пространственной среды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D:\Users\Gulnaz\AppData\Local\Microsoft\Windows\Temporary Internet Files\Content.Word\self-portrait-by-Ilya-Repin-03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2844" y="1142984"/>
            <a:ext cx="3429024" cy="500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smartnews.ru/storage/c/2014/03/14/1394778682_667395_2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b="4865"/>
          <a:stretch/>
        </p:blipFill>
        <p:spPr bwMode="auto">
          <a:xfrm>
            <a:off x="3714744" y="857232"/>
            <a:ext cx="2428892" cy="3214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8" name="Рисунок 7" descr="http://41.media.tumblr.com/52855668421a9077ed988899c016d2e6/tumblr_nmg8bi8YFc1tweelio1_1280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643182"/>
            <a:ext cx="2714644" cy="3429024"/>
          </a:xfrm>
          <a:prstGeom prst="rect">
            <a:avLst/>
          </a:prstGeom>
          <a:noFill/>
          <a:ln>
            <a:noFill/>
          </a:ln>
        </p:spPr>
      </p:pic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3714744" y="4071942"/>
            <a:ext cx="2500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082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Портрет Д.И.Менделеева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6357950" y="6143644"/>
            <a:ext cx="24288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082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Крестьянская девочка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”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6027003"/>
            <a:ext cx="38576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Илья  Ефимович  Репин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330"/>
            <a:ext cx="4071934" cy="27465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Тамара Павловна Нечаева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https://im0-tub-ru.yandex.net/i?id=e4349600cf53ab22dd547f1cd9e804fd&amp;n=33&amp;h=215&amp;w=189"/>
          <p:cNvPicPr>
            <a:picLocks noGrp="1"/>
          </p:cNvPicPr>
          <p:nvPr>
            <p:ph idx="1"/>
          </p:nvPr>
        </p:nvPicPr>
        <p:blipFill>
          <a:blip r:embed="rId2" cstate="print"/>
          <a:srcRect b="13846"/>
          <a:stretch>
            <a:fillRect/>
          </a:stretch>
        </p:blipFill>
        <p:spPr bwMode="auto">
          <a:xfrm>
            <a:off x="428596" y="1071546"/>
            <a:ext cx="307183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antique-salon.ru/forum/uploads/monthly_08_2007/post-2160-1188101319_thum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57166"/>
            <a:ext cx="3357586" cy="242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42976" y="285749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HTAT" pitchFamily="34" charset="-52"/>
                <a:ea typeface="Calibri" pitchFamily="34" charset="0"/>
                <a:cs typeface="Times New Roman" pitchFamily="18" charset="0"/>
              </a:rPr>
              <a:t>?с бейе9се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HTAT" pitchFamily="34" charset="-52"/>
                <a:ea typeface="Calibri" pitchFamily="34" charset="0"/>
                <a:cs typeface="Times New Roman" pitchFamily="18" charset="0"/>
              </a:rPr>
              <a:t> скульптура4ы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HTAT" pitchFamily="34" charset="-52"/>
                <a:ea typeface="Calibri" pitchFamily="34" charset="0"/>
                <a:cs typeface="Times New Roman" pitchFamily="18" charset="0"/>
              </a:rPr>
              <a:t>Скульптура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HTAT" pitchFamily="34" charset="-52"/>
                <a:ea typeface="Calibri" pitchFamily="34" charset="0"/>
                <a:cs typeface="Times New Roman" pitchFamily="18" charset="0"/>
              </a:rPr>
              <a:t>Танец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HTAT" pitchFamily="34" charset="-52"/>
                <a:ea typeface="Calibri" pitchFamily="34" charset="0"/>
                <a:cs typeface="Times New Roman" pitchFamily="18" charset="0"/>
              </a:rPr>
              <a:t>Три брата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http://ulaev-salavat.narod.ru/images/sal-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357562"/>
            <a:ext cx="2357454" cy="290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786314" y="6215082"/>
            <a:ext cx="364327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ASHTAT" pitchFamily="34" charset="-52"/>
                <a:ea typeface="Calibri" pitchFamily="34" charset="0"/>
                <a:cs typeface="Times New Roman" pitchFamily="18" charset="0"/>
              </a:rPr>
              <a:t>Салауат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HTAT" pitchFamily="34" charset="-52"/>
                <a:ea typeface="Calibri" pitchFamily="34" charset="0"/>
                <a:cs typeface="Times New Roman" pitchFamily="18" charset="0"/>
              </a:rPr>
              <a:t> Юлаев5а бюст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HTAT" pitchFamily="34" charset="-52"/>
                <a:ea typeface="Calibri" pitchFamily="34" charset="0"/>
                <a:cs typeface="Times New Roman" pitchFamily="18" charset="0"/>
              </a:rPr>
              <a:t> Бюст Салавату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ASHTAT" pitchFamily="34" charset="-52"/>
                <a:ea typeface="Calibri" pitchFamily="34" charset="0"/>
                <a:cs typeface="Times New Roman" pitchFamily="18" charset="0"/>
              </a:rPr>
              <a:t>Юлаеву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05014"/>
            <a:ext cx="8388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Организация развивающей 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предметно-пространственной среды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искусства - музыкальное развитие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7" name="Picture 1" descr="F:\Новая папка (2)\DSCN6112.JPG"/>
          <p:cNvPicPr>
            <a:picLocks noChangeAspect="1" noChangeArrowheads="1"/>
          </p:cNvPicPr>
          <p:nvPr/>
        </p:nvPicPr>
        <p:blipFill>
          <a:blip r:embed="rId2" cstate="print"/>
          <a:srcRect l="15306" t="36734" r="12755"/>
          <a:stretch>
            <a:fillRect/>
          </a:stretch>
        </p:blipFill>
        <p:spPr bwMode="auto">
          <a:xfrm>
            <a:off x="285720" y="1785926"/>
            <a:ext cx="4332369" cy="2857520"/>
          </a:xfrm>
          <a:prstGeom prst="rect">
            <a:avLst/>
          </a:prstGeom>
          <a:noFill/>
        </p:spPr>
      </p:pic>
      <p:pic>
        <p:nvPicPr>
          <p:cNvPr id="24579" name="Picture 3" descr="F:\Новая папка (2)\DSCN6105.JPG"/>
          <p:cNvPicPr>
            <a:picLocks noChangeAspect="1" noChangeArrowheads="1"/>
          </p:cNvPicPr>
          <p:nvPr/>
        </p:nvPicPr>
        <p:blipFill>
          <a:blip r:embed="rId3" cstate="print"/>
          <a:srcRect t="4348" b="2174"/>
          <a:stretch>
            <a:fillRect/>
          </a:stretch>
        </p:blipFill>
        <p:spPr bwMode="auto">
          <a:xfrm>
            <a:off x="4500562" y="3429000"/>
            <a:ext cx="4381531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50403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dou38.ru/br32/images/stories/muzykalnyj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3428992" cy="2479464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85720" y="917912"/>
            <a:ext cx="8501122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275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1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</a:t>
            </a:r>
          </a:p>
          <a:p>
            <a:pPr indent="41275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</a:t>
            </a:r>
          </a:p>
          <a:p>
            <a:pPr indent="41275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материалу пособий средней группы добавляются          </a:t>
            </a:r>
          </a:p>
          <a:p>
            <a:pPr indent="305435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следующие инструменты: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R="0" lvl="0" indent="305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Погремушки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разным звучанием,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бубны, барабаны,  </a:t>
            </a:r>
          </a:p>
          <a:p>
            <a:pPr marR="0" lvl="0" indent="305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треугольники, маракасы,    </a:t>
            </a:r>
          </a:p>
          <a:p>
            <a:pPr marR="0" lvl="0" indent="305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трещетки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другие;</a:t>
            </a:r>
            <a:endParaRPr lang="ru-RU" sz="1600" dirty="0" smtClean="0">
              <a:solidFill>
                <a:schemeClr val="tx2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музыкальные игрушки-инструменты с диатоническими  и хроматическим звуком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ксиллофон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пианино, баян, аккордеон, флейта, скрипка, балалайка, волынка, рожок,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думбыра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кубыз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курай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кыл-кубыз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мандолина, арфа и др. 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41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иллюстрации по теме «Времена года»;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41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портреты композиторов России и Башкортостана;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41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иллюстрации из «Музыкального букваря» (картина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попевок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музыкальных инструментов);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lvl="0" indent="412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музыкально-дидактические игры: 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Музыкальное лото», «Узнай музыкальные инструменты народов Башкортостана», «Пчелка»,  «Назови на чем играю», «Сложи портрет композитора»,   «Ступеньки», «Повтори звуки», «Волшебный волчок», «Музыкальный паровозик», «Угадай, что звучит» и другие;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41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атрибуты к подвижным музыкальным играм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«Зайцы и собака» на сл.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муз.Ф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Гершовой, «Я Буду командиром» на муз.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Н.Сабитова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другие);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41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детские рисунки к песенкам и знакомым музыкальным произведениям;</a:t>
            </a:r>
          </a:p>
          <a:p>
            <a:pPr marL="0" marR="0" lvl="0" indent="41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музыкальные игрушки самоделки (шумовой оркестр);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71802" y="214290"/>
            <a:ext cx="596051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Перечень материалов для музыкального уголка в старшей группе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.piccy.info/i9/de1689ffabc4cff361ae6825dcacc5ab/1414699522/55497/821067/den_mat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2643206" cy="2236560"/>
          </a:xfrm>
          <a:prstGeom prst="rect">
            <a:avLst/>
          </a:prstGeo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86182" y="285728"/>
            <a:ext cx="48889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Перечень материалов для музыкального уголка в старшей группе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214282" y="2214554"/>
            <a:ext cx="850112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ширмы: настольная и ширма по росту детей;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музыкальные лесенки пяти-,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семиступенчатые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озвученные;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атрибуты для детского танцевального творчества: элементы костюмов к знакомым  народным танцам;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разноцветные перышки, разноцветные перчатки для музыкальных импровизаций за ширмой и другие атрибуты;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магнитофон и набор программных аудиозаписей или дисков;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картотека игр и музыкальных произведений;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альбомы для рассматривания «Симфонический оркестр», «Народные музыкальные инструменты», «Танцы народов мира», «Композиторы России и Башкортостана», «Театры»  (кукольный, молодежный, академический, оперы и балета).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атрибуты к танцевальным импровизациям по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сезону-листики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снежинки, цветы и т.д.);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827584" y="196207"/>
            <a:ext cx="7786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Комплексно-тематическое планирование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4446828"/>
              </p:ext>
            </p:extLst>
          </p:nvPr>
        </p:nvGraphicFramePr>
        <p:xfrm>
          <a:off x="6789" y="908720"/>
          <a:ext cx="8957700" cy="5760640"/>
        </p:xfrm>
        <a:graphic>
          <a:graphicData uri="http://schemas.openxmlformats.org/drawingml/2006/table">
            <a:tbl>
              <a:tblPr/>
              <a:tblGrid>
                <a:gridCol w="1688746"/>
                <a:gridCol w="5291884"/>
                <a:gridCol w="1977070"/>
              </a:tblGrid>
              <a:tr h="612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Тематика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126" marR="42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126" marR="42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Итоговое мероприятие</a:t>
                      </a:r>
                      <a:endParaRPr lang="ru-RU" sz="16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126" marR="42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Сентябрь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1-2 недели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Диагностика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3-4 недели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Сумбуля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вступила в свои права»</a:t>
                      </a:r>
                    </a:p>
                  </a:txBody>
                  <a:tcPr marL="42126" marR="42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Представления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детей об особенностях отображения осени в наших краях в произведениях искусства (поэтического, изобразительного, музыкального) республики Башкортостан. Знания детей о последовательности периодов, месяцев осени, интерес к сельскохозяйственным профессиям (хлебороб, агроном, комбайнер, шофер и т.д.).</a:t>
                      </a:r>
                    </a:p>
                  </a:txBody>
                  <a:tcPr marL="42126" marR="42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«Праздник Меда»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(Бал байрамы)</a:t>
                      </a:r>
                    </a:p>
                  </a:txBody>
                  <a:tcPr marL="42126" marR="42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1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Октябрь</a:t>
                      </a:r>
                      <a:endParaRPr lang="ru-RU" sz="16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1-4 недели</a:t>
                      </a:r>
                      <a:endParaRPr lang="ru-RU" sz="16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«Родина моя – Атайсал»</a:t>
                      </a:r>
                    </a:p>
                  </a:txBody>
                  <a:tcPr marL="42126" marR="42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Представления детей о родной стране, о Родине – России, о главном городе – столице Москве.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Россия – наш общий дом, в России много разных республик, областей и краев. В них живут дружно люди разных национальностей.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Обобщенные представления детей о народных праздниках, традициях и обычаях. Работа по картам-схемам, населенные пункты, достопримечательности Башкортостана и его районов.</a:t>
                      </a:r>
                    </a:p>
                  </a:txBody>
                  <a:tcPr marL="42126" marR="42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Праздник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«Моя Родина -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Атайсал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Тематическая выставка «Путешествие по легендам башкирского народа»</a:t>
                      </a:r>
                    </a:p>
                  </a:txBody>
                  <a:tcPr marL="42126" marR="42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программа айыукай 001.jpg"/>
          <p:cNvPicPr>
            <a:picLocks noChangeAspect="1"/>
          </p:cNvPicPr>
          <p:nvPr/>
        </p:nvPicPr>
        <p:blipFill>
          <a:blip r:embed="rId2" cstate="print"/>
          <a:srcRect l="34245" b="35417"/>
          <a:stretch>
            <a:fillRect/>
          </a:stretch>
        </p:blipFill>
        <p:spPr>
          <a:xfrm>
            <a:off x="714348" y="500041"/>
            <a:ext cx="3643338" cy="4920043"/>
          </a:xfrm>
          <a:prstGeom prst="rect">
            <a:avLst/>
          </a:prstGeom>
        </p:spPr>
      </p:pic>
      <p:pic>
        <p:nvPicPr>
          <p:cNvPr id="9" name="Рисунок 8" descr="программа айыукай 002.jpg"/>
          <p:cNvPicPr>
            <a:picLocks noChangeAspect="1"/>
          </p:cNvPicPr>
          <p:nvPr/>
        </p:nvPicPr>
        <p:blipFill>
          <a:blip r:embed="rId3" cstate="print"/>
          <a:srcRect l="32814" t="2083" b="32292"/>
          <a:stretch>
            <a:fillRect/>
          </a:stretch>
        </p:blipFill>
        <p:spPr>
          <a:xfrm>
            <a:off x="5143504" y="642917"/>
            <a:ext cx="3494128" cy="4692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1725" y="0"/>
            <a:ext cx="1558917" cy="155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07954"/>
            <a:ext cx="6948264" cy="114300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Принципы и подходы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формированию Программ</a:t>
            </a:r>
            <a:r>
              <a:rPr lang="ru-RU" sz="3600" b="1" dirty="0">
                <a:solidFill>
                  <a:srgbClr val="C00000"/>
                </a:solidFill>
              </a:rPr>
              <a:t/>
            </a:r>
            <a:br>
              <a:rPr lang="ru-RU" sz="3600" b="1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064" y="1214422"/>
            <a:ext cx="9026936" cy="5949280"/>
          </a:xfrm>
        </p:spPr>
        <p:txBody>
          <a:bodyPr>
            <a:noAutofit/>
          </a:bodyPr>
          <a:lstStyle/>
          <a:p>
            <a:pPr algn="just" fontAlgn="base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принцип развивающего образования, в соответствии с которым главной целью дошкольного образования является развитие ребенка;</a:t>
            </a:r>
          </a:p>
          <a:p>
            <a:pPr algn="just" fontAlgn="base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принцип научной обоснованности и практической применимости (содержание программы соответствует основным положениям возрастной психологии и дошкольной коррекционной педагогики);</a:t>
            </a:r>
          </a:p>
          <a:p>
            <a:pPr algn="just" fontAlgn="base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принцип интеграции образовательных областей в соответствии с возрастными возможностями и особенностями воспитанников;</a:t>
            </a:r>
          </a:p>
          <a:p>
            <a:pPr algn="just" fontAlgn="base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принцип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личностно-развивающего и гуманистического характера взаимодействия взрослых (законных представителей, педагогических работников) и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детей;</a:t>
            </a:r>
          </a:p>
          <a:p>
            <a:pPr algn="just" fontAlgn="base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принцип комплексно-тематического построения образовательного процесса;</a:t>
            </a:r>
          </a:p>
          <a:p>
            <a:pPr algn="just" fontAlgn="base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принцип целостности и интеграции дошкольного образования;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обеспечивает приобщение детей к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нормам, традициям семьи, общества и государства;</a:t>
            </a:r>
          </a:p>
          <a:p>
            <a:pPr algn="just" fontAlgn="base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основывается на возрастной адекватности дошкольного образования (соответствие условий, требований, методов возрасту и особенностям развития); предусматривает поддержку инициативы детей в различных видах деятельности; непрерывность (преемственность)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образования)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kamozin.com/storage/album/1/h/s/b86008acb2c1d75d768653.jpg"/>
          <p:cNvPicPr>
            <a:picLocks noChangeAspect="1" noChangeArrowheads="1"/>
          </p:cNvPicPr>
          <p:nvPr/>
        </p:nvPicPr>
        <p:blipFill>
          <a:blip r:embed="rId2" cstate="print"/>
          <a:srcRect l="11011" t="22500" r="10685" b="22499"/>
          <a:stretch>
            <a:fillRect/>
          </a:stretch>
        </p:blipFill>
        <p:spPr bwMode="auto">
          <a:xfrm>
            <a:off x="5286380" y="642918"/>
            <a:ext cx="3500462" cy="258729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8596" y="1500174"/>
            <a:ext cx="44291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ФОЛЬКЛОР НАРОДОВ БАШКОРТОСТАНА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СКАЗКИ И ЛЕГЕНДЫ  НАРОДОВ БАШКОРТОСТАНА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ПРОИЗВЕДЕНИЯ ПОЭТОВ И ПИСАТЕЛЕЙ</a:t>
            </a:r>
          </a:p>
        </p:txBody>
      </p:sp>
      <p:pic>
        <p:nvPicPr>
          <p:cNvPr id="35844" name="Picture 4" descr="http://cs625723.vk.me/v625723569/324b2/61WF90Cnz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500438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57224" y="1071546"/>
            <a:ext cx="785818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ФОЛЬКЛОР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НАРОДОВ БАШКОРТОСТАНА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1608138" marR="0" lvl="0" algn="just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Потешки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1608138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Кулямасы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1608138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Загадки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1608138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Пословицы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1608138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Приметы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1608138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Дразнилки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30029" t="28320" r="38477" b="25781"/>
          <a:stretch>
            <a:fillRect/>
          </a:stretch>
        </p:blipFill>
        <p:spPr bwMode="auto">
          <a:xfrm>
            <a:off x="428596" y="1000108"/>
            <a:ext cx="3857652" cy="421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429124" y="1071546"/>
            <a:ext cx="450059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-Мама, я сегодня гостей позвала, - говорит Салима.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63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Кто тебя просил об этом! – недовольно замечает мама.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263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Ты же вчера сама сказала, что варенье откроем только тогда, когда гостей позовем.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.ytimg.com/vi/cM44BdueYQo/0.jpg"/>
          <p:cNvPicPr>
            <a:picLocks noChangeAspect="1" noChangeArrowheads="1"/>
          </p:cNvPicPr>
          <p:nvPr/>
        </p:nvPicPr>
        <p:blipFill>
          <a:blip r:embed="rId2" cstate="print"/>
          <a:srcRect l="7813" t="14583" r="20312" b="12499"/>
          <a:stretch>
            <a:fillRect/>
          </a:stretch>
        </p:blipFill>
        <p:spPr bwMode="auto">
          <a:xfrm>
            <a:off x="4214810" y="928670"/>
            <a:ext cx="4506717" cy="3429024"/>
          </a:xfrm>
          <a:prstGeom prst="rect">
            <a:avLst/>
          </a:prstGeom>
          <a:noFill/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1714488"/>
            <a:ext cx="435771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Какие зубы появляются у человека последними?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Протезы,  - отвечает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Кушгали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www.yrok.net.ua/_ld/38/758215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673199" cy="3500462"/>
          </a:xfrm>
          <a:prstGeom prst="rect">
            <a:avLst/>
          </a:prstGeom>
          <a:noFill/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857588" y="1142984"/>
            <a:ext cx="528641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627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Кушгали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говорит своему другу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Ишгали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  <a:p>
            <a:pPr marR="0" lvl="0" indent="627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Когда я вырасту, буду полярником, поэтому уже с сегодняшнего дня стану закаляться.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  <a:p>
            <a:pPr marR="0" lvl="0" indent="627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А как?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спрашивает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Ишгали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  <a:p>
            <a:pPr marR="0" lvl="0" indent="627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Каждый день буду есть мороженое.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14282" y="857232"/>
            <a:ext cx="8643998" cy="49167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СКАЗКИ И ЛЕГЕНДЫ  НАРОДОВ БАШКОРТОСТАНА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811213" marR="0" lvl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Легенды и предания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811213" marR="0" lvl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Богатырские сказки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811213" marR="0" lvl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Волшебные сказки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811213" marR="0" lvl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Сказки о животных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811213" marR="0" lvl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Новеллистические сказки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811213" marR="0" lvl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Назидательные сказки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62645" t="36073" r="12580" b="23283"/>
          <a:stretch/>
        </p:blipFill>
        <p:spPr bwMode="auto">
          <a:xfrm>
            <a:off x="4643438" y="2571744"/>
            <a:ext cx="3909406" cy="3864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Рисунок 1"/>
          <p:cNvPicPr/>
          <p:nvPr/>
        </p:nvPicPr>
        <p:blipFill rotWithShape="1">
          <a:blip r:embed="rId3" cstate="print"/>
          <a:srcRect l="48396" t="32420" r="7702" b="23282"/>
          <a:stretch/>
        </p:blipFill>
        <p:spPr bwMode="auto">
          <a:xfrm>
            <a:off x="214282" y="785794"/>
            <a:ext cx="4763278" cy="3429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8267" t="33790" r="17330" b="22368"/>
          <a:stretch/>
        </p:blipFill>
        <p:spPr bwMode="auto">
          <a:xfrm>
            <a:off x="3714744" y="3214686"/>
            <a:ext cx="5237806" cy="3382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Рисунок 1"/>
          <p:cNvPicPr/>
          <p:nvPr/>
        </p:nvPicPr>
        <p:blipFill rotWithShape="1">
          <a:blip r:embed="rId3" cstate="print"/>
          <a:srcRect l="45187" t="33105" r="12195" b="23054"/>
          <a:stretch/>
        </p:blipFill>
        <p:spPr bwMode="auto">
          <a:xfrm>
            <a:off x="142844" y="357166"/>
            <a:ext cx="5143536" cy="3429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56611" t="32652" r="13607" b="27160"/>
          <a:stretch/>
        </p:blipFill>
        <p:spPr bwMode="auto">
          <a:xfrm>
            <a:off x="571473" y="571480"/>
            <a:ext cx="4286280" cy="2928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48908" t="32419" r="7959" b="21913"/>
          <a:stretch/>
        </p:blipFill>
        <p:spPr bwMode="auto">
          <a:xfrm>
            <a:off x="3929058" y="3500438"/>
            <a:ext cx="4877406" cy="2903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857224" y="1428736"/>
            <a:ext cx="7715304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ПРОИЗВЕДЕНИЯ ПОЭТОВ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ПИСАТЕЛЕЙ БАШКОРТОСТАНА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1076325" marR="0" lvl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Стихотворения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107632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Рассказы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107632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Пьесы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107632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Басни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44" y="3429000"/>
            <a:ext cx="5234299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5286412" cy="396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844" y="2714620"/>
            <a:ext cx="5429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МАДОУ Центр развития ребенка - детский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сад  «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Кубэлэк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г. Баймак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6182" y="5429264"/>
            <a:ext cx="5629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МАДОУ Центр развития ребенка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0"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сад 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Айыукай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lvl="0"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 Баймак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64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8" y="188640"/>
            <a:ext cx="1269876" cy="175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easyhobbiesandrecreation.com/photo/56b674871c45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842" y="200688"/>
            <a:ext cx="1207610" cy="1711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58" b="6231"/>
          <a:stretch/>
        </p:blipFill>
        <p:spPr bwMode="auto">
          <a:xfrm>
            <a:off x="4704132" y="215107"/>
            <a:ext cx="1241155" cy="169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http://www.millattashlar.ru/images/thumb/e/eb/%D0%94%D0%B0%D1%8F%D0%BD%D0%BE%D0%B2_%D0%9A%D0%B0%D0%B4%D1%8B%D1%80_%D0%A5%D0%B0%D0%BA%D0%B8%D0%BC%D0%BE%D0%B2%D0%B8%D1%87_2.jpg/850px-%D0%94%D0%B0%D1%8F%D0%BD%D0%BE%D0%B2_%D0%9A%D0%B0%D0%B4%D1%8B%D1%80_%D0%A5%D0%B0%D0%BA%D0%B8%D0%BC%D0%BE%D0%B2%D0%B8%D1%87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7226"/>
            <a:ext cx="1224136" cy="1725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wiki02.ru/encyclopedia/photography/6/gl/53eed30fe653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23" r="6260" b="15011"/>
          <a:stretch/>
        </p:blipFill>
        <p:spPr bwMode="auto">
          <a:xfrm>
            <a:off x="7020272" y="3153722"/>
            <a:ext cx="1241601" cy="1688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abyalil.ru/upload/iblock/386/22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44" t="8677" r="19190" b="6047"/>
          <a:stretch/>
        </p:blipFill>
        <p:spPr bwMode="auto">
          <a:xfrm>
            <a:off x="432101" y="3212976"/>
            <a:ext cx="1367029" cy="17333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wiki02.ru/encyclopedia/photography/5/gl/53eed3fe1e6f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64" b="11832"/>
          <a:stretch/>
        </p:blipFill>
        <p:spPr bwMode="auto">
          <a:xfrm>
            <a:off x="2699792" y="3144454"/>
            <a:ext cx="1317855" cy="1819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chekmagush-cbs.ru/uploads/posts/2015-06/1433138812_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53" t="14445" r="16428" b="42777"/>
          <a:stretch/>
        </p:blipFill>
        <p:spPr bwMode="auto">
          <a:xfrm>
            <a:off x="4661026" y="3156172"/>
            <a:ext cx="1284261" cy="1819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508" y="2092206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Мустай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Карим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8177" y="2079661"/>
            <a:ext cx="1978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Абдулхак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Игебаев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49309" y="5085184"/>
            <a:ext cx="2149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Факиха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Тугызбаева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4822" y="5146054"/>
            <a:ext cx="2007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Гульфия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Юнусова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6256" y="5085184"/>
            <a:ext cx="1842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Дауыт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Юлтый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345" y="5146054"/>
            <a:ext cx="209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Айсылу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Ягафарова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49309" y="2080874"/>
            <a:ext cx="2268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Фаузия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Рахимгулова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76256" y="2079661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Кадыр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Даян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4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dyd.ru/sites/default/files/kuskild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36380"/>
            <a:ext cx="1252537" cy="1904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708920"/>
            <a:ext cx="239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Зульфия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Кускильдина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libmap.bashnl.ru/sites/default/files/images/farzana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38" y="716854"/>
            <a:ext cx="1732434" cy="1956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30104" y="2712376"/>
            <a:ext cx="2522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Фарзана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Губайдуллина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://cs312328.vk.me/v312328085/9d29/zWhRiiOIgd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429000"/>
            <a:ext cx="1544959" cy="19466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35607" y="5661248"/>
            <a:ext cx="2314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Сарвар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Галяутдинов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41077" y="5832395"/>
            <a:ext cx="2023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Гузель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Ситдикова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ebook.bashnl.ru/images/covers/101010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5" y="3357562"/>
            <a:ext cx="1645931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47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28603"/>
            <a:ext cx="3000396" cy="411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71612"/>
            <a:ext cx="3641719" cy="456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4857760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«Моя шапка лечит» К.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Алибаев</a:t>
            </a:r>
            <a:endParaRPr lang="ru-RU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3438" y="928670"/>
            <a:ext cx="4080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«Радость нашего дома» М.Карим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3429024" cy="44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954" y="2214554"/>
            <a:ext cx="404251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28596" y="0"/>
            <a:ext cx="857256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88900" indent="1841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	</a:t>
            </a:r>
            <a:endParaRPr lang="ru-RU" sz="2900" dirty="0" smtClean="0">
              <a:solidFill>
                <a:srgbClr val="002060"/>
              </a:solidFill>
            </a:endParaRPr>
          </a:p>
          <a:p>
            <a:pPr marL="88900" indent="1841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9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Уважаемые педагоги пользуйтесь прекрасными возможностями словесного искусства!</a:t>
            </a:r>
            <a:endParaRPr kumimoji="0" lang="ru-RU" sz="29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8" name="Picture 2" descr="https://im2-tub-ru.yandex.net/i?id=9323a8c286d19abaa2edd6041c07302c&amp;n=33&amp;h=215&amp;w=3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3886225" cy="2428892"/>
          </a:xfrm>
          <a:prstGeom prst="rect">
            <a:avLst/>
          </a:prstGeom>
          <a:noFill/>
        </p:spPr>
      </p:pic>
      <p:pic>
        <p:nvPicPr>
          <p:cNvPr id="4100" name="Picture 4" descr="http://www.colegiodelinguas.pt/seia/images/stories/backgrounds/colegi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86124"/>
            <a:ext cx="4708104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113" y="-16586"/>
            <a:ext cx="9166113" cy="687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68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5" y="1556792"/>
            <a:ext cx="3805594" cy="344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505406" y="184666"/>
            <a:ext cx="68532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 программ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34728" y="1412776"/>
            <a:ext cx="50958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в дошкольной образовательной организации условий для приобщения детей дошкольного возраста к истокам региональной культуры, для ознакомления  с социально-экономическим, климатическим, национальным своеобразием Республики Башкортостан.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0"/>
            <a:ext cx="1420813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 программ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809625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у ребенка чувство любви к Родине, к своим близким.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809625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умение видеть и понимать красоту окружающей жизни; мотивировать желание узнать больше об особенностях природы и истории родного края.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809625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уважительное отношение к культуре, к традициям, обычаям народов Башкортостана;</a:t>
            </a:r>
            <a:r>
              <a:rPr kumimoji="0" lang="be-BY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нравственные качества личности, такие как толерантность, доброта, отзывчивость, гордость за Родину и за трудовой народ.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809625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Обеспечить психолого-педагогическую поддержку семьи и повышение компетентности родителей (законных представителей) в вопросах развития и образования, охраны и укрепления здоровья детей с использованием положительного опыта семей, проживающих на местности, где расположена дошкольная образовательная организация, а также опыт применения дидактических приемов и методов народной педагогики.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809625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Обеспечить преемственность целей, задач и содержания дошкольного и начального общего образования.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428604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программ состоит из 3-х разделов: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281545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screen"/>
          <a:srcRect t="22788" r="23091" b="8849"/>
          <a:stretch/>
        </p:blipFill>
        <p:spPr>
          <a:xfrm>
            <a:off x="1" y="1988840"/>
            <a:ext cx="5796135" cy="4262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5048339</TotalTime>
  <Words>4230</Words>
  <Application>Microsoft Office PowerPoint</Application>
  <PresentationFormat>Экран (4:3)</PresentationFormat>
  <Paragraphs>458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 Внедрение этнорегионального компонента в содержание дошкольного образования Республики Башкортостана </vt:lpstr>
      <vt:lpstr>Слайд 2</vt:lpstr>
      <vt:lpstr>Слайд 3</vt:lpstr>
      <vt:lpstr>Слайд 4</vt:lpstr>
      <vt:lpstr>Принципы и подходы  к формированию Программ </vt:lpstr>
      <vt:lpstr>Слайд 6</vt:lpstr>
      <vt:lpstr>Слайд 7</vt:lpstr>
      <vt:lpstr>Слайд 8</vt:lpstr>
      <vt:lpstr>Содержание программ состоит из 3-х разделов:</vt:lpstr>
      <vt:lpstr>Слайд 10</vt:lpstr>
      <vt:lpstr>ФГОС. Образовательные области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Педагогические технологии  в программах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Тамара Павловна Нечаева 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Проректор по НИР</cp:lastModifiedBy>
  <cp:revision>188</cp:revision>
  <dcterms:created xsi:type="dcterms:W3CDTF">2006-12-31T21:03:23Z</dcterms:created>
  <dcterms:modified xsi:type="dcterms:W3CDTF">2019-12-13T05:47:09Z</dcterms:modified>
</cp:coreProperties>
</file>