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60" r:id="rId5"/>
    <p:sldId id="261" r:id="rId6"/>
    <p:sldId id="265" r:id="rId7"/>
    <p:sldId id="262" r:id="rId8"/>
    <p:sldId id="264"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3" r:id="rId30"/>
    <p:sldId id="286" r:id="rId31"/>
    <p:sldId id="289" r:id="rId32"/>
    <p:sldId id="288"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10" r:id="rId52"/>
    <p:sldId id="311" r:id="rId53"/>
    <p:sldId id="312" r:id="rId54"/>
    <p:sldId id="313" r:id="rId55"/>
    <p:sldId id="314" r:id="rId56"/>
    <p:sldId id="316" r:id="rId57"/>
    <p:sldId id="315" r:id="rId58"/>
    <p:sldId id="317" r:id="rId59"/>
    <p:sldId id="318" r:id="rId60"/>
    <p:sldId id="319" r:id="rId61"/>
    <p:sldId id="320" r:id="rId62"/>
    <p:sldId id="321" r:id="rId63"/>
    <p:sldId id="322" r:id="rId64"/>
    <p:sldId id="323" r:id="rId65"/>
    <p:sldId id="327" r:id="rId66"/>
    <p:sldId id="324" r:id="rId67"/>
    <p:sldId id="326" r:id="rId68"/>
    <p:sldId id="308" r:id="rId69"/>
    <p:sldId id="309" r:id="rId70"/>
    <p:sldId id="328" r:id="rId71"/>
    <p:sldId id="329" r:id="rId72"/>
    <p:sldId id="330" r:id="rId73"/>
    <p:sldId id="331" r:id="rId74"/>
    <p:sldId id="332" r:id="rId75"/>
    <p:sldId id="333" r:id="rId76"/>
    <p:sldId id="334" r:id="rId77"/>
    <p:sldId id="335" r:id="rId78"/>
    <p:sldId id="337" r:id="rId79"/>
    <p:sldId id="336"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72" r:id="rId109"/>
    <p:sldId id="373" r:id="rId110"/>
    <p:sldId id="374" r:id="rId111"/>
    <p:sldId id="366" r:id="rId112"/>
    <p:sldId id="367" r:id="rId113"/>
    <p:sldId id="368" r:id="rId114"/>
    <p:sldId id="369" r:id="rId115"/>
    <p:sldId id="370" r:id="rId116"/>
    <p:sldId id="371" r:id="rId117"/>
    <p:sldId id="375" r:id="rId118"/>
    <p:sldId id="376" r:id="rId119"/>
    <p:sldId id="377" r:id="rId120"/>
    <p:sldId id="378" r:id="rId121"/>
    <p:sldId id="258" r:id="rId122"/>
    <p:sldId id="379" r:id="rId1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4582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05332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824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8215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4699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5331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0891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4574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8930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083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8264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55730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103.xml"/></Relationships>
</file>

<file path=ppt/slides/_rels/slide103.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102.xml"/></Relationships>
</file>

<file path=ppt/slides/_rels/slide104.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05.xml"/><Relationship Id="rId5" Type="http://schemas.openxmlformats.org/officeDocument/2006/relationships/slide" Target="slide3.xml"/><Relationship Id="rId4" Type="http://schemas.openxmlformats.org/officeDocument/2006/relationships/slide" Target="slide107.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11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06.xml"/><Relationship Id="rId5" Type="http://schemas.openxmlformats.org/officeDocument/2006/relationships/slide" Target="slide3.xml"/><Relationship Id="rId4" Type="http://schemas.openxmlformats.org/officeDocument/2006/relationships/slide" Target="slide108.xml"/></Relationships>
</file>

<file path=ppt/slides/_rels/slide108.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107.xml"/><Relationship Id="rId4" Type="http://schemas.openxmlformats.org/officeDocument/2006/relationships/slide" Target="slide109.xml"/></Relationships>
</file>

<file path=ppt/slides/_rels/slide109.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07.xml"/><Relationship Id="rId5" Type="http://schemas.openxmlformats.org/officeDocument/2006/relationships/slide" Target="slide3.xml"/><Relationship Id="rId4" Type="http://schemas.openxmlformats.org/officeDocument/2006/relationships/slide" Target="slide112.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11.xml"/><Relationship Id="rId5" Type="http://schemas.openxmlformats.org/officeDocument/2006/relationships/slide" Target="slide3.xml"/><Relationship Id="rId4" Type="http://schemas.openxmlformats.org/officeDocument/2006/relationships/slide" Target="slide113.xml"/></Relationships>
</file>

<file path=ppt/slides/_rels/slide113.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116.xml"/><Relationship Id="rId4" Type="http://schemas.openxmlformats.org/officeDocument/2006/relationships/slide" Target="slide115.xml"/></Relationships>
</file>

<file path=ppt/slides/_rels/slide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118.xml"/></Relationships>
</file>

<file path=ppt/slides/_rels/slide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17.xml"/><Relationship Id="rId5" Type="http://schemas.openxmlformats.org/officeDocument/2006/relationships/slide" Target="slide3.xml"/><Relationship Id="rId4" Type="http://schemas.openxmlformats.org/officeDocument/2006/relationships/slide" Target="slide119.xml"/></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11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20.xml"/><Relationship Id="rId4" Type="http://schemas.openxmlformats.org/officeDocument/2006/relationships/hyperlink" Target="2016-2017/&#1056;&#1086;&#1076;&#1085;&#1086;&#1081;%20&#1103;&#1079;%205%20&#1082;&#1083;..docx"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19.xml"/><Relationship Id="rId5" Type="http://schemas.openxmlformats.org/officeDocument/2006/relationships/slide" Target="slide3.xml"/><Relationship Id="rId4" Type="http://schemas.openxmlformats.org/officeDocument/2006/relationships/slide" Target="slide121.xml"/></Relationships>
</file>

<file path=ppt/slides/_rels/slide1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hyperlink" Target="https://studbooks.net/2100583/literatura/klassifikatsii_chastey_rechi" TargetMode="External"/><Relationship Id="rId3" Type="http://schemas.openxmlformats.org/officeDocument/2006/relationships/slide" Target="slide3.xml"/><Relationship Id="rId7" Type="http://schemas.openxmlformats.org/officeDocument/2006/relationships/hyperlink" Target="http://nazarovo.ucoz.ru/_fr/1/9661259.doc"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russkiy-na-5.ru/articles/156" TargetMode="External"/><Relationship Id="rId11" Type="http://schemas.openxmlformats.org/officeDocument/2006/relationships/hyperlink" Target="https://russkiiyazyk.ru/leksika/chto-takoe-frazeologizmy.html" TargetMode="External"/><Relationship Id="rId5" Type="http://schemas.openxmlformats.org/officeDocument/2006/relationships/hyperlink" Target="http://rusolimp.kopeisk.ru/leksik/?file=106" TargetMode="External"/><Relationship Id="rId10" Type="http://schemas.openxmlformats.org/officeDocument/2006/relationships/hyperlink" Target="http://fraze.ru/index.php/frazeologizm" TargetMode="External"/><Relationship Id="rId4" Type="http://schemas.openxmlformats.org/officeDocument/2006/relationships/hyperlink" Target="http://rus-istoria.ru/library/text/item/891-iz-istorii-russkoy-pismennosti" TargetMode="External"/><Relationship Id="rId9" Type="http://schemas.openxmlformats.org/officeDocument/2006/relationships/hyperlink" Target="https://studfiles.net/"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31.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4.xml"/><Relationship Id="rId7" Type="http://schemas.openxmlformats.org/officeDocument/2006/relationships/slide" Target="slide7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17.xml"/><Relationship Id="rId11" Type="http://schemas.openxmlformats.org/officeDocument/2006/relationships/slide" Target="slide24.xml"/><Relationship Id="rId5" Type="http://schemas.openxmlformats.org/officeDocument/2006/relationships/slide" Target="slide7.xml"/><Relationship Id="rId10" Type="http://schemas.openxmlformats.org/officeDocument/2006/relationships/slide" Target="slide33.xml"/><Relationship Id="rId4" Type="http://schemas.openxmlformats.org/officeDocument/2006/relationships/slide" Target="slide17.xml"/><Relationship Id="rId9" Type="http://schemas.openxmlformats.org/officeDocument/2006/relationships/slide" Target="slide68.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51.xml"/></Relationships>
</file>

<file path=ppt/slides/_rels/slide3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9.xml"/><Relationship Id="rId7" Type="http://schemas.openxmlformats.org/officeDocument/2006/relationships/slide" Target="slide4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2.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3.xml"/><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46.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47.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48.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49.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52.xml"/><Relationship Id="rId7" Type="http://schemas.openxmlformats.org/officeDocument/2006/relationships/slide" Target="slide5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54.xml"/><Relationship Id="rId4" Type="http://schemas.openxmlformats.org/officeDocument/2006/relationships/slide" Target="slide53.xml"/></Relationships>
</file>

<file path=ppt/slides/_rels/slide5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58.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62.xml"/><Relationship Id="rId4" Type="http://schemas.openxmlformats.org/officeDocument/2006/relationships/slide" Target="slide60.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50.xml"/><Relationship Id="rId4" Type="http://schemas.openxmlformats.org/officeDocument/2006/relationships/slide" Target="slide65.xml"/></Relationships>
</file>

<file path=ppt/slides/_rels/slide6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67.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2.xml.rels><?xml version="1.0" encoding="UTF-8" standalone="yes"?>
<Relationships xmlns="http://schemas.openxmlformats.org/package/2006/relationships"><Relationship Id="rId3" Type="http://schemas.openxmlformats.org/officeDocument/2006/relationships/slide" Target="slide76.xml"/><Relationship Id="rId7" Type="http://schemas.openxmlformats.org/officeDocument/2006/relationships/slide" Target="slide7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74.xml"/><Relationship Id="rId4" Type="http://schemas.openxmlformats.org/officeDocument/2006/relationships/slide" Target="slide73.xml"/></Relationships>
</file>

<file path=ppt/slides/_rels/slide73.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77.xml"/><Relationship Id="rId4" Type="http://schemas.openxmlformats.org/officeDocument/2006/relationships/slide" Target="slide3.xml"/></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84.xml"/><Relationship Id="rId5" Type="http://schemas.openxmlformats.org/officeDocument/2006/relationships/slide" Target="slide7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79.xml"/><Relationship Id="rId5" Type="http://schemas.openxmlformats.org/officeDocument/2006/relationships/slide" Target="slide82.xml"/><Relationship Id="rId4" Type="http://schemas.openxmlformats.org/officeDocument/2006/relationships/slide" Target="slide83.xml"/></Relationships>
</file>

<file path=ppt/slides/_rels/slide81.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85.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8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84.xml"/><Relationship Id="rId5" Type="http://schemas.openxmlformats.org/officeDocument/2006/relationships/slide" Target="slide3.xml"/><Relationship Id="rId4" Type="http://schemas.openxmlformats.org/officeDocument/2006/relationships/slide" Target="slide86.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87.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91.xml"/><Relationship Id="rId5" Type="http://schemas.openxmlformats.org/officeDocument/2006/relationships/slide" Target="slide3.xml"/><Relationship Id="rId4" Type="http://schemas.openxmlformats.org/officeDocument/2006/relationships/slide" Target="slide89.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88.xml"/></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90.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9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91.xml"/><Relationship Id="rId4" Type="http://schemas.openxmlformats.org/officeDocument/2006/relationships/slide" Target="slide93.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94.xml"/><Relationship Id="rId5" Type="http://schemas.openxmlformats.org/officeDocument/2006/relationships/slide" Target="slide92.xml"/><Relationship Id="rId4" Type="http://schemas.openxmlformats.org/officeDocument/2006/relationships/slide" Target="slide97.xml"/></Relationships>
</file>

<file path=ppt/slides/_rels/slide94.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93.xml"/><Relationship Id="rId4" Type="http://schemas.openxmlformats.org/officeDocument/2006/relationships/slide" Target="slide96.xml"/></Relationships>
</file>

<file path=ppt/slides/_rels/slide95.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93.xml"/><Relationship Id="rId5" Type="http://schemas.openxmlformats.org/officeDocument/2006/relationships/slide" Target="slide3.xml"/><Relationship Id="rId4" Type="http://schemas.openxmlformats.org/officeDocument/2006/relationships/slide" Target="slide98.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10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97.xml"/><Relationship Id="rId5" Type="http://schemas.openxmlformats.org/officeDocument/2006/relationships/slide" Target="slide3.xml"/><Relationship Id="rId4" Type="http://schemas.openxmlformats.org/officeDocument/2006/relationships/slide" Target="slide99.xml"/></Relationships>
</file>

<file path=ppt/slides/_rels/slide99.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98.xml"/><Relationship Id="rId4" Type="http://schemas.openxmlformats.org/officeDocument/2006/relationships/slide" Target="slide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Курс по Подготовке к олимпиаде по русскому языку</a:t>
            </a:r>
            <a:br>
              <a:rPr lang="ru-RU" dirty="0" smtClean="0"/>
            </a:br>
            <a:r>
              <a:rPr lang="ru-RU" dirty="0" smtClean="0"/>
              <a:t>в 5 классе </a:t>
            </a:r>
            <a:endParaRPr lang="ru-RU" dirty="0"/>
          </a:p>
        </p:txBody>
      </p:sp>
      <p:sp>
        <p:nvSpPr>
          <p:cNvPr id="3" name="Подзаголовок 2"/>
          <p:cNvSpPr>
            <a:spLocks noGrp="1"/>
          </p:cNvSpPr>
          <p:nvPr>
            <p:ph type="subTitle" idx="1"/>
          </p:nvPr>
        </p:nvSpPr>
        <p:spPr>
          <a:xfrm>
            <a:off x="4716016" y="4221088"/>
            <a:ext cx="3488432" cy="1656184"/>
          </a:xfrm>
        </p:spPr>
        <p:txBody>
          <a:bodyPr>
            <a:normAutofit/>
          </a:bodyPr>
          <a:lstStyle/>
          <a:p>
            <a:pPr>
              <a:lnSpc>
                <a:spcPct val="100000"/>
              </a:lnSpc>
            </a:pPr>
            <a:r>
              <a:rPr lang="ru-RU" sz="1400" dirty="0" smtClean="0"/>
              <a:t>Автор: </a:t>
            </a:r>
            <a:r>
              <a:rPr lang="ru-RU" sz="1400" dirty="0" err="1" smtClean="0"/>
              <a:t>Мухаметова</a:t>
            </a:r>
            <a:r>
              <a:rPr lang="ru-RU" sz="1400" dirty="0" smtClean="0"/>
              <a:t> </a:t>
            </a:r>
            <a:r>
              <a:rPr lang="ru-RU" sz="1400" dirty="0" err="1" smtClean="0"/>
              <a:t>Флюза</a:t>
            </a:r>
            <a:r>
              <a:rPr lang="ru-RU" sz="1400" dirty="0" smtClean="0"/>
              <a:t> </a:t>
            </a:r>
            <a:r>
              <a:rPr lang="ru-RU" sz="1400" dirty="0" err="1" smtClean="0"/>
              <a:t>Рафитовна</a:t>
            </a:r>
            <a:r>
              <a:rPr lang="ru-RU" sz="1400" dirty="0" smtClean="0"/>
              <a:t>,</a:t>
            </a:r>
          </a:p>
          <a:p>
            <a:pPr>
              <a:lnSpc>
                <a:spcPct val="100000"/>
              </a:lnSpc>
            </a:pPr>
            <a:r>
              <a:rPr lang="ru-RU" sz="1400" dirty="0" smtClean="0"/>
              <a:t>учитель русского языка и литературы МАОУ «СОШ № 33»</a:t>
            </a:r>
          </a:p>
          <a:p>
            <a:pPr>
              <a:lnSpc>
                <a:spcPct val="100000"/>
              </a:lnSpc>
            </a:pPr>
            <a:r>
              <a:rPr lang="ru-RU" sz="1400" dirty="0" smtClean="0"/>
              <a:t>г. Стерлитамак</a:t>
            </a:r>
            <a:endParaRPr lang="ru-RU" sz="1400" dirty="0"/>
          </a:p>
        </p:txBody>
      </p:sp>
      <p:pic>
        <p:nvPicPr>
          <p:cNvPr id="1026" name="Picture 2" descr="C:\Users\Crazy night\Desktop\Курсы для подготовки к олимпиадам\background-powerpoi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1407693" y="3164798"/>
            <a:ext cx="6400800" cy="12954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70000"/>
              </a:lnSpc>
            </a:pPr>
            <a:r>
              <a:rPr lang="ru-RU" sz="2000" b="1" dirty="0" smtClean="0">
                <a:solidFill>
                  <a:srgbClr val="FFFF00"/>
                </a:solidFill>
                <a:latin typeface="Times New Roman" panose="02020603050405020304" pitchFamily="18" charset="0"/>
                <a:cs typeface="Times New Roman" panose="02020603050405020304" pitchFamily="18" charset="0"/>
              </a:rPr>
              <a:t>Курс по Подготовке к олимпиаде</a:t>
            </a:r>
          </a:p>
          <a:p>
            <a:pPr>
              <a:lnSpc>
                <a:spcPct val="170000"/>
              </a:lnSpc>
            </a:pPr>
            <a:r>
              <a:rPr lang="ru-RU" sz="2000" b="1" dirty="0" smtClean="0">
                <a:solidFill>
                  <a:srgbClr val="FFFF00"/>
                </a:solidFill>
                <a:latin typeface="Times New Roman" panose="02020603050405020304" pitchFamily="18" charset="0"/>
                <a:cs typeface="Times New Roman" panose="02020603050405020304" pitchFamily="18" charset="0"/>
              </a:rPr>
              <a:t> по русскому языку</a:t>
            </a:r>
          </a:p>
          <a:p>
            <a:pPr>
              <a:lnSpc>
                <a:spcPct val="170000"/>
              </a:lnSpc>
            </a:pPr>
            <a:r>
              <a:rPr lang="ru-RU" sz="2000" b="1" dirty="0" smtClean="0">
                <a:solidFill>
                  <a:srgbClr val="FFFF00"/>
                </a:solidFill>
                <a:latin typeface="Times New Roman" panose="02020603050405020304" pitchFamily="18" charset="0"/>
                <a:cs typeface="Times New Roman" panose="02020603050405020304" pitchFamily="18" charset="0"/>
              </a:rPr>
              <a:t>в 5-6 классах </a:t>
            </a:r>
            <a:endParaRPr lang="ru-RU" sz="2000" b="1" dirty="0">
              <a:solidFill>
                <a:srgbClr val="FFFF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635896" y="5517232"/>
            <a:ext cx="5292080" cy="1200329"/>
          </a:xfrm>
          <a:prstGeom prst="rect">
            <a:avLst/>
          </a:prstGeom>
        </p:spPr>
        <p:txBody>
          <a:bodyPr wrap="square">
            <a:spAutoFit/>
          </a:bodyPr>
          <a:lstStyle/>
          <a:p>
            <a:pPr>
              <a:lnSpc>
                <a:spcPct val="100000"/>
              </a:lnSpc>
            </a:pPr>
            <a:r>
              <a:rPr lang="ru-RU" dirty="0">
                <a:solidFill>
                  <a:schemeClr val="bg1"/>
                </a:solidFill>
              </a:rPr>
              <a:t>Автор: </a:t>
            </a:r>
            <a:r>
              <a:rPr lang="ru-RU" dirty="0" err="1">
                <a:solidFill>
                  <a:schemeClr val="bg1"/>
                </a:solidFill>
              </a:rPr>
              <a:t>Мухаметова</a:t>
            </a:r>
            <a:r>
              <a:rPr lang="ru-RU" dirty="0">
                <a:solidFill>
                  <a:schemeClr val="bg1"/>
                </a:solidFill>
              </a:rPr>
              <a:t> </a:t>
            </a:r>
            <a:r>
              <a:rPr lang="ru-RU" dirty="0" err="1">
                <a:solidFill>
                  <a:schemeClr val="bg1"/>
                </a:solidFill>
              </a:rPr>
              <a:t>Флюза</a:t>
            </a:r>
            <a:r>
              <a:rPr lang="ru-RU" dirty="0">
                <a:solidFill>
                  <a:schemeClr val="bg1"/>
                </a:solidFill>
              </a:rPr>
              <a:t> </a:t>
            </a:r>
            <a:r>
              <a:rPr lang="ru-RU" dirty="0" err="1">
                <a:solidFill>
                  <a:schemeClr val="bg1"/>
                </a:solidFill>
              </a:rPr>
              <a:t>Рафитовна</a:t>
            </a:r>
            <a:r>
              <a:rPr lang="ru-RU" dirty="0">
                <a:solidFill>
                  <a:schemeClr val="bg1"/>
                </a:solidFill>
              </a:rPr>
              <a:t>,</a:t>
            </a:r>
          </a:p>
          <a:p>
            <a:pPr>
              <a:lnSpc>
                <a:spcPct val="100000"/>
              </a:lnSpc>
            </a:pPr>
            <a:r>
              <a:rPr lang="ru-RU" dirty="0">
                <a:solidFill>
                  <a:schemeClr val="bg1"/>
                </a:solidFill>
              </a:rPr>
              <a:t>учитель русского языка и литературы </a:t>
            </a:r>
            <a:endParaRPr lang="ru-RU" dirty="0" smtClean="0">
              <a:solidFill>
                <a:schemeClr val="bg1"/>
              </a:solidFill>
            </a:endParaRPr>
          </a:p>
          <a:p>
            <a:pPr>
              <a:lnSpc>
                <a:spcPct val="100000"/>
              </a:lnSpc>
            </a:pPr>
            <a:r>
              <a:rPr lang="ru-RU" dirty="0" smtClean="0">
                <a:solidFill>
                  <a:schemeClr val="bg1"/>
                </a:solidFill>
              </a:rPr>
              <a:t>МАОУ </a:t>
            </a:r>
            <a:r>
              <a:rPr lang="ru-RU" dirty="0">
                <a:solidFill>
                  <a:schemeClr val="bg1"/>
                </a:solidFill>
              </a:rPr>
              <a:t>«СОШ № 33»</a:t>
            </a:r>
          </a:p>
          <a:p>
            <a:pPr>
              <a:lnSpc>
                <a:spcPct val="100000"/>
              </a:lnSpc>
            </a:pPr>
            <a:r>
              <a:rPr lang="ru-RU" dirty="0">
                <a:solidFill>
                  <a:schemeClr val="bg1"/>
                </a:solidFill>
              </a:rPr>
              <a:t>г. Стерлитамак</a:t>
            </a:r>
          </a:p>
        </p:txBody>
      </p:sp>
      <p:sp>
        <p:nvSpPr>
          <p:cNvPr id="6" name="Прямоугольник 5"/>
          <p:cNvSpPr/>
          <p:nvPr/>
        </p:nvSpPr>
        <p:spPr>
          <a:xfrm>
            <a:off x="3419872" y="1844823"/>
            <a:ext cx="2808312" cy="1323439"/>
          </a:xfrm>
          <a:prstGeom prst="rect">
            <a:avLst/>
          </a:prstGeom>
        </p:spPr>
        <p:txBody>
          <a:bodyPr wrap="square">
            <a:spAutoFit/>
          </a:bodyPr>
          <a:lstStyle/>
          <a:p>
            <a:r>
              <a:rPr lang="ru-RU" sz="4000" b="1" dirty="0">
                <a:solidFill>
                  <a:srgbClr val="FFFF00"/>
                </a:solidFill>
                <a:latin typeface="Times New Roman" panose="02020603050405020304" pitchFamily="18" charset="0"/>
                <a:cs typeface="Times New Roman" panose="02020603050405020304" pitchFamily="18" charset="0"/>
              </a:rPr>
              <a:t>«Ромашка»</a:t>
            </a:r>
            <a:br>
              <a:rPr lang="ru-RU" sz="4000" b="1" dirty="0">
                <a:solidFill>
                  <a:srgbClr val="FFFF00"/>
                </a:solidFill>
                <a:latin typeface="Times New Roman" panose="02020603050405020304" pitchFamily="18" charset="0"/>
                <a:cs typeface="Times New Roman" panose="02020603050405020304" pitchFamily="18" charset="0"/>
              </a:rPr>
            </a:br>
            <a:endParaRPr lang="ru-RU" sz="4000" dirty="0"/>
          </a:p>
        </p:txBody>
      </p:sp>
    </p:spTree>
    <p:extLst>
      <p:ext uri="{BB962C8B-B14F-4D97-AF65-F5344CB8AC3E}">
        <p14:creationId xmlns:p14="http://schemas.microsoft.com/office/powerpoint/2010/main" val="2538368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51"/>
            <a:ext cx="9144000" cy="6905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182866" y="2924944"/>
            <a:ext cx="7458597" cy="3139321"/>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1. </a:t>
            </a:r>
            <a:r>
              <a:rPr lang="ru-RU" b="1" dirty="0" smtClean="0">
                <a:latin typeface="Times New Roman" panose="02020603050405020304" pitchFamily="18" charset="0"/>
                <a:cs typeface="Times New Roman" panose="02020603050405020304" pitchFamily="18" charset="0"/>
              </a:rPr>
              <a:t>ста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корень, </a:t>
            </a:r>
            <a:r>
              <a:rPr lang="ru-RU" b="1" dirty="0">
                <a:latin typeface="Times New Roman" panose="02020603050405020304" pitchFamily="18" charset="0"/>
                <a:cs typeface="Times New Roman" panose="02020603050405020304" pitchFamily="18" charset="0"/>
              </a:rPr>
              <a:t>я</a:t>
            </a:r>
            <a:r>
              <a:rPr lang="ru-RU" dirty="0">
                <a:latin typeface="Times New Roman" panose="02020603050405020304" pitchFamily="18" charset="0"/>
                <a:cs typeface="Times New Roman" panose="02020603050405020304" pitchFamily="18" charset="0"/>
              </a:rPr>
              <a:t> – окончание, </a:t>
            </a:r>
            <a:r>
              <a:rPr lang="ru-RU" b="1" dirty="0">
                <a:latin typeface="Times New Roman" panose="02020603050405020304" pitchFamily="18" charset="0"/>
                <a:cs typeface="Times New Roman" panose="02020603050405020304" pitchFamily="18" charset="0"/>
              </a:rPr>
              <a:t>ста</a:t>
            </a:r>
            <a:r>
              <a:rPr lang="ru-RU" dirty="0">
                <a:latin typeface="Times New Roman" panose="02020603050405020304" pitchFamily="18" charset="0"/>
                <a:cs typeface="Times New Roman" panose="02020603050405020304" pitchFamily="18" charset="0"/>
              </a:rPr>
              <a:t> – основа слова; </a:t>
            </a:r>
            <a:r>
              <a:rPr lang="ru-RU" b="1" dirty="0">
                <a:latin typeface="Times New Roman" panose="02020603050405020304" pitchFamily="18" charset="0"/>
                <a:cs typeface="Times New Roman" panose="02020603050405020304" pitchFamily="18" charset="0"/>
              </a:rPr>
              <a:t>короб</a:t>
            </a:r>
            <a:r>
              <a:rPr lang="ru-RU" dirty="0">
                <a:latin typeface="Times New Roman" panose="02020603050405020304" pitchFamily="18" charset="0"/>
                <a:cs typeface="Times New Roman" panose="02020603050405020304" pitchFamily="18" charset="0"/>
              </a:rPr>
              <a:t> — корень, </a:t>
            </a:r>
            <a:r>
              <a:rPr lang="ru-RU" b="1" dirty="0">
                <a:latin typeface="Times New Roman" panose="02020603050405020304" pitchFamily="18" charset="0"/>
                <a:cs typeface="Times New Roman" panose="02020603050405020304" pitchFamily="18" charset="0"/>
              </a:rPr>
              <a:t> к</a:t>
            </a:r>
            <a:r>
              <a:rPr lang="ru-RU" dirty="0">
                <a:latin typeface="Times New Roman" panose="02020603050405020304" pitchFamily="18" charset="0"/>
                <a:cs typeface="Times New Roman" panose="02020603050405020304" pitchFamily="18" charset="0"/>
              </a:rPr>
              <a:t> — суффикс, </a:t>
            </a:r>
            <a:r>
              <a:rPr lang="ru-RU" b="1" dirty="0">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 окончание, </a:t>
            </a:r>
            <a:r>
              <a:rPr lang="ru-RU" b="1" dirty="0" err="1">
                <a:latin typeface="Times New Roman" panose="02020603050405020304" pitchFamily="18" charset="0"/>
                <a:cs typeface="Times New Roman" panose="02020603050405020304" pitchFamily="18" charset="0"/>
              </a:rPr>
              <a:t>коробк</a:t>
            </a:r>
            <a:r>
              <a:rPr lang="ru-RU" dirty="0">
                <a:latin typeface="Times New Roman" panose="02020603050405020304" pitchFamily="18" charset="0"/>
                <a:cs typeface="Times New Roman" panose="02020603050405020304" pitchFamily="18" charset="0"/>
              </a:rPr>
              <a:t> — основа слова;  </a:t>
            </a:r>
            <a:r>
              <a:rPr lang="ru-RU" b="1" dirty="0">
                <a:latin typeface="Times New Roman" panose="02020603050405020304" pitchFamily="18" charset="0"/>
                <a:cs typeface="Times New Roman" panose="02020603050405020304" pitchFamily="18" charset="0"/>
              </a:rPr>
              <a:t>вод</a:t>
            </a:r>
            <a:r>
              <a:rPr lang="ru-RU" dirty="0">
                <a:latin typeface="Times New Roman" panose="02020603050405020304" pitchFamily="18" charset="0"/>
                <a:cs typeface="Times New Roman" panose="02020603050405020304" pitchFamily="18" charset="0"/>
              </a:rPr>
              <a:t> — корень, </a:t>
            </a:r>
            <a:r>
              <a:rPr lang="ru-RU" b="1" dirty="0" err="1">
                <a:latin typeface="Times New Roman" panose="02020603050405020304" pitchFamily="18" charset="0"/>
                <a:cs typeface="Times New Roman" panose="02020603050405020304" pitchFamily="18" charset="0"/>
              </a:rPr>
              <a:t>иц</a:t>
            </a:r>
            <a:r>
              <a:rPr lang="ru-RU" dirty="0">
                <a:latin typeface="Times New Roman" panose="02020603050405020304" pitchFamily="18" charset="0"/>
                <a:cs typeface="Times New Roman" panose="02020603050405020304" pitchFamily="18" charset="0"/>
              </a:rPr>
              <a:t> — суффикс, </a:t>
            </a:r>
            <a:br>
              <a:rPr lang="ru-RU"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 окончание, </a:t>
            </a:r>
            <a:r>
              <a:rPr lang="ru-RU" b="1" dirty="0">
                <a:latin typeface="Times New Roman" panose="02020603050405020304" pitchFamily="18" charset="0"/>
                <a:cs typeface="Times New Roman" panose="02020603050405020304" pitchFamily="18" charset="0"/>
              </a:rPr>
              <a:t>водиц</a:t>
            </a:r>
            <a:r>
              <a:rPr lang="ru-RU" dirty="0">
                <a:latin typeface="Times New Roman" panose="02020603050405020304" pitchFamily="18" charset="0"/>
                <a:cs typeface="Times New Roman" panose="02020603050405020304" pitchFamily="18" charset="0"/>
              </a:rPr>
              <a:t> — основа слова; </a:t>
            </a:r>
            <a:r>
              <a:rPr lang="ru-RU" b="1" dirty="0" err="1">
                <a:latin typeface="Times New Roman" panose="02020603050405020304" pitchFamily="18" charset="0"/>
                <a:cs typeface="Times New Roman" panose="02020603050405020304" pitchFamily="18" charset="0"/>
              </a:rPr>
              <a:t>уч</a:t>
            </a:r>
            <a:r>
              <a:rPr lang="ru-RU" dirty="0">
                <a:latin typeface="Times New Roman" panose="02020603050405020304" pitchFamily="18" charset="0"/>
                <a:cs typeface="Times New Roman" panose="02020603050405020304" pitchFamily="18" charset="0"/>
              </a:rPr>
              <a:t> — корень, </a:t>
            </a:r>
            <a:r>
              <a:rPr lang="ru-RU" b="1" dirty="0">
                <a:latin typeface="Times New Roman" panose="02020603050405020304" pitchFamily="18" charset="0"/>
                <a:cs typeface="Times New Roman" panose="02020603050405020304" pitchFamily="18" charset="0"/>
              </a:rPr>
              <a:t>и, </a:t>
            </a:r>
            <a:r>
              <a:rPr lang="ru-RU" b="1" dirty="0" err="1">
                <a:latin typeface="Times New Roman" panose="02020603050405020304" pitchFamily="18" charset="0"/>
                <a:cs typeface="Times New Roman" panose="02020603050405020304" pitchFamily="18" charset="0"/>
              </a:rPr>
              <a:t>тель</a:t>
            </a:r>
            <a:r>
              <a:rPr lang="ru-RU" dirty="0">
                <a:latin typeface="Times New Roman" panose="02020603050405020304" pitchFamily="18" charset="0"/>
                <a:cs typeface="Times New Roman" panose="02020603050405020304" pitchFamily="18" charset="0"/>
              </a:rPr>
              <a:t> — суффиксы, </a:t>
            </a:r>
            <a:r>
              <a:rPr lang="ru-RU" b="1" dirty="0">
                <a:latin typeface="Times New Roman" panose="02020603050405020304" pitchFamily="18" charset="0"/>
                <a:cs typeface="Times New Roman" panose="02020603050405020304" pitchFamily="18" charset="0"/>
              </a:rPr>
              <a:t>нулевое</a:t>
            </a:r>
            <a:r>
              <a:rPr lang="ru-RU" dirty="0">
                <a:latin typeface="Times New Roman" panose="02020603050405020304" pitchFamily="18" charset="0"/>
                <a:cs typeface="Times New Roman" panose="02020603050405020304" pitchFamily="18" charset="0"/>
              </a:rPr>
              <a:t> окончание, </a:t>
            </a:r>
            <a:r>
              <a:rPr lang="ru-RU" b="1" dirty="0">
                <a:latin typeface="Times New Roman" panose="02020603050405020304" pitchFamily="18" charset="0"/>
                <a:cs typeface="Times New Roman" panose="02020603050405020304" pitchFamily="18" charset="0"/>
              </a:rPr>
              <a:t>учитель</a:t>
            </a:r>
            <a:r>
              <a:rPr lang="ru-RU" dirty="0">
                <a:latin typeface="Times New Roman" panose="02020603050405020304" pitchFamily="18" charset="0"/>
                <a:cs typeface="Times New Roman" panose="02020603050405020304" pitchFamily="18" charset="0"/>
              </a:rPr>
              <a:t> — основа слова; </a:t>
            </a:r>
            <a:r>
              <a:rPr lang="ru-RU" b="1" dirty="0">
                <a:latin typeface="Times New Roman" panose="02020603050405020304" pitchFamily="18" charset="0"/>
                <a:cs typeface="Times New Roman" panose="02020603050405020304" pitchFamily="18" charset="0"/>
              </a:rPr>
              <a:t>слон</a:t>
            </a:r>
            <a:r>
              <a:rPr lang="ru-RU" dirty="0">
                <a:latin typeface="Times New Roman" panose="02020603050405020304" pitchFamily="18" charset="0"/>
                <a:cs typeface="Times New Roman" panose="02020603050405020304" pitchFamily="18" charset="0"/>
              </a:rPr>
              <a:t> — корень, </a:t>
            </a:r>
            <a:r>
              <a:rPr lang="ru-RU" b="1" dirty="0">
                <a:latin typeface="Times New Roman" panose="02020603050405020304" pitchFamily="18" charset="0"/>
                <a:cs typeface="Times New Roman" panose="02020603050405020304" pitchFamily="18" charset="0"/>
              </a:rPr>
              <a:t>нулевое</a:t>
            </a:r>
            <a:r>
              <a:rPr lang="ru-RU" dirty="0">
                <a:latin typeface="Times New Roman" panose="02020603050405020304" pitchFamily="18" charset="0"/>
                <a:cs typeface="Times New Roman" panose="02020603050405020304" pitchFamily="18" charset="0"/>
              </a:rPr>
              <a:t> окончание, </a:t>
            </a:r>
            <a:r>
              <a:rPr lang="ru-RU" b="1" dirty="0">
                <a:latin typeface="Times New Roman" panose="02020603050405020304" pitchFamily="18" charset="0"/>
                <a:cs typeface="Times New Roman" panose="02020603050405020304" pitchFamily="18" charset="0"/>
              </a:rPr>
              <a:t>слон</a:t>
            </a:r>
            <a:r>
              <a:rPr lang="ru-RU" dirty="0">
                <a:latin typeface="Times New Roman" panose="02020603050405020304" pitchFamily="18" charset="0"/>
                <a:cs typeface="Times New Roman" panose="02020603050405020304" pitchFamily="18" charset="0"/>
              </a:rPr>
              <a:t> — основа слова; </a:t>
            </a:r>
            <a:r>
              <a:rPr lang="ru-RU" b="1" dirty="0">
                <a:latin typeface="Times New Roman" panose="02020603050405020304" pitchFamily="18" charset="0"/>
                <a:cs typeface="Times New Roman" panose="02020603050405020304" pitchFamily="18" charset="0"/>
              </a:rPr>
              <a:t>там </a:t>
            </a:r>
            <a:r>
              <a:rPr lang="ru-RU" dirty="0">
                <a:latin typeface="Times New Roman" panose="02020603050405020304" pitchFamily="18" charset="0"/>
                <a:cs typeface="Times New Roman" panose="02020603050405020304" pitchFamily="18" charset="0"/>
              </a:rPr>
              <a:t>– корень</a:t>
            </a:r>
            <a:r>
              <a:rPr lang="ru-RU" b="1" dirty="0">
                <a:latin typeface="Times New Roman" panose="02020603050405020304" pitchFamily="18" charset="0"/>
                <a:cs typeface="Times New Roman" panose="02020603050405020304" pitchFamily="18" charset="0"/>
              </a:rPr>
              <a:t>, там </a:t>
            </a:r>
            <a:r>
              <a:rPr lang="ru-RU" dirty="0">
                <a:latin typeface="Times New Roman" panose="02020603050405020304" pitchFamily="18" charset="0"/>
                <a:cs typeface="Times New Roman" panose="02020603050405020304" pitchFamily="18" charset="0"/>
              </a:rPr>
              <a:t>– основа</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слова; </a:t>
            </a:r>
          </a:p>
          <a:p>
            <a:r>
              <a:rPr lang="ru-RU" b="1" dirty="0">
                <a:latin typeface="Times New Roman" panose="02020603050405020304" pitchFamily="18" charset="0"/>
                <a:cs typeface="Times New Roman" panose="02020603050405020304" pitchFamily="18" charset="0"/>
              </a:rPr>
              <a:t>очень </a:t>
            </a:r>
            <a:r>
              <a:rPr lang="ru-RU" dirty="0">
                <a:latin typeface="Times New Roman" panose="02020603050405020304" pitchFamily="18" charset="0"/>
                <a:cs typeface="Times New Roman" panose="02020603050405020304" pitchFamily="18" charset="0"/>
              </a:rPr>
              <a:t>– корень</a:t>
            </a:r>
            <a:r>
              <a:rPr lang="ru-RU" b="1" dirty="0">
                <a:latin typeface="Times New Roman" panose="02020603050405020304" pitchFamily="18" charset="0"/>
                <a:cs typeface="Times New Roman" panose="02020603050405020304" pitchFamily="18" charset="0"/>
              </a:rPr>
              <a:t>, очень </a:t>
            </a:r>
            <a:r>
              <a:rPr lang="ru-RU" dirty="0">
                <a:latin typeface="Times New Roman" panose="02020603050405020304" pitchFamily="18" charset="0"/>
                <a:cs typeface="Times New Roman" panose="02020603050405020304" pitchFamily="18" charset="0"/>
              </a:rPr>
              <a:t>– основа слова, пере -,  ос- – приставки, </a:t>
            </a:r>
            <a:r>
              <a:rPr lang="ru-RU" b="1" dirty="0">
                <a:latin typeface="Times New Roman" panose="02020603050405020304" pitchFamily="18" charset="0"/>
                <a:cs typeface="Times New Roman" panose="02020603050405020304" pitchFamily="18" charset="0"/>
              </a:rPr>
              <a:t>пере, о, с</a:t>
            </a:r>
            <a:r>
              <a:rPr lang="ru-RU" dirty="0">
                <a:latin typeface="Times New Roman" panose="02020603050405020304" pitchFamily="18" charset="0"/>
                <a:cs typeface="Times New Roman" panose="02020603050405020304" pitchFamily="18" charset="0"/>
              </a:rPr>
              <a:t> — приставки, </a:t>
            </a:r>
            <a:br>
              <a:rPr lang="ru-RU" dirty="0">
                <a:latin typeface="Times New Roman" panose="02020603050405020304" pitchFamily="18" charset="0"/>
                <a:cs typeface="Times New Roman" panose="02020603050405020304" pitchFamily="18" charset="0"/>
              </a:rPr>
            </a:br>
            <a:r>
              <a:rPr lang="ru-RU" b="1" dirty="0" err="1">
                <a:latin typeface="Times New Roman" panose="02020603050405020304" pitchFamily="18" charset="0"/>
                <a:cs typeface="Times New Roman" panose="02020603050405020304" pitchFamily="18" charset="0"/>
              </a:rPr>
              <a:t>мысл</a:t>
            </a:r>
            <a:r>
              <a:rPr lang="ru-RU" dirty="0">
                <a:latin typeface="Times New Roman" panose="02020603050405020304" pitchFamily="18" charset="0"/>
                <a:cs typeface="Times New Roman" panose="02020603050405020304" pitchFamily="18" charset="0"/>
              </a:rPr>
              <a:t> — корень, </a:t>
            </a:r>
            <a:r>
              <a:rPr lang="ru-RU" b="1" dirty="0">
                <a:latin typeface="Times New Roman" panose="02020603050405020304" pitchFamily="18" charset="0"/>
                <a:cs typeface="Times New Roman" panose="02020603050405020304" pitchFamily="18" charset="0"/>
              </a:rPr>
              <a:t>и, </a:t>
            </a:r>
            <a:r>
              <a:rPr lang="ru-RU" b="1" dirty="0" err="1">
                <a:latin typeface="Times New Roman" panose="02020603050405020304" pitchFamily="18" charset="0"/>
                <a:cs typeface="Times New Roman" panose="02020603050405020304" pitchFamily="18" charset="0"/>
              </a:rPr>
              <a:t>ть</a:t>
            </a:r>
            <a:r>
              <a:rPr lang="ru-RU" dirty="0">
                <a:latin typeface="Times New Roman" panose="02020603050405020304" pitchFamily="18" charset="0"/>
                <a:cs typeface="Times New Roman" panose="02020603050405020304" pitchFamily="18" charset="0"/>
              </a:rPr>
              <a:t> — суффиксы, </a:t>
            </a:r>
            <a:r>
              <a:rPr lang="ru-RU" b="1" dirty="0">
                <a:latin typeface="Times New Roman" panose="02020603050405020304" pitchFamily="18" charset="0"/>
                <a:cs typeface="Times New Roman" panose="02020603050405020304" pitchFamily="18" charset="0"/>
              </a:rPr>
              <a:t>нет окончания</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переосмыслить — основа слова. </a:t>
            </a:r>
            <a:endParaRPr lang="ru-RU"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23528" y="404664"/>
            <a:ext cx="1152128"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0195047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6"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9632" y="2996952"/>
            <a:ext cx="7272808" cy="64633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Вырез</a:t>
            </a:r>
            <a:r>
              <a:rPr lang="ru-RU" b="1" i="1" dirty="0" smtClean="0">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ть (НСВ)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a:t>
            </a:r>
            <a:r>
              <a:rPr lang="ru-RU" b="1" i="1" dirty="0" smtClean="0">
                <a:latin typeface="Times New Roman" panose="02020603050405020304" pitchFamily="18" charset="0"/>
                <a:cs typeface="Times New Roman" panose="02020603050405020304" pitchFamily="18" charset="0"/>
              </a:rPr>
              <a:t>ы</a:t>
            </a:r>
            <a:r>
              <a:rPr lang="ru-RU" dirty="0" smtClean="0">
                <a:latin typeface="Times New Roman" panose="02020603050405020304" pitchFamily="18" charset="0"/>
                <a:cs typeface="Times New Roman" panose="02020603050405020304" pitchFamily="18" charset="0"/>
              </a:rPr>
              <a:t>резать (СВ), </a:t>
            </a:r>
            <a:r>
              <a:rPr lang="ru-RU" dirty="0">
                <a:latin typeface="Times New Roman" panose="02020603050405020304" pitchFamily="18" charset="0"/>
                <a:cs typeface="Times New Roman" panose="02020603050405020304" pitchFamily="18" charset="0"/>
              </a:rPr>
              <a:t>насып</a:t>
            </a:r>
            <a:r>
              <a:rPr lang="ru-RU" b="1" i="1" dirty="0">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ть </a:t>
            </a:r>
            <a:r>
              <a:rPr lang="ru-RU" dirty="0" smtClean="0">
                <a:latin typeface="Times New Roman" panose="02020603050405020304" pitchFamily="18" charset="0"/>
                <a:cs typeface="Times New Roman" panose="02020603050405020304" pitchFamily="18" charset="0"/>
              </a:rPr>
              <a:t>(НСВ)– нас</a:t>
            </a:r>
            <a:r>
              <a:rPr lang="ru-RU" b="1" i="1" dirty="0" smtClean="0">
                <a:latin typeface="Times New Roman" panose="02020603050405020304" pitchFamily="18" charset="0"/>
                <a:cs typeface="Times New Roman" panose="02020603050405020304" pitchFamily="18" charset="0"/>
              </a:rPr>
              <a:t>ы</a:t>
            </a:r>
            <a:r>
              <a:rPr lang="ru-RU" dirty="0" smtClean="0">
                <a:latin typeface="Times New Roman" panose="02020603050405020304" pitchFamily="18" charset="0"/>
                <a:cs typeface="Times New Roman" panose="02020603050405020304" pitchFamily="18" charset="0"/>
              </a:rPr>
              <a:t>пать (СВ). Вид глаголов меняется  с изменением ударной гласной в словах.</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51520" y="404664"/>
            <a:ext cx="1080120"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0343797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6"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9632" y="2996952"/>
            <a:ext cx="7272808" cy="923330"/>
          </a:xfrm>
          <a:prstGeom prst="rect">
            <a:avLst/>
          </a:prstGeom>
        </p:spPr>
        <p:txBody>
          <a:bodyPr wrap="square">
            <a:spAutoFit/>
          </a:bodyPr>
          <a:lstStyle/>
          <a:p>
            <a:pPr marL="342900" indent="-342900">
              <a:buAutoNum type="arabicPeriod"/>
            </a:pPr>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оложить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класть,  </a:t>
            </a:r>
            <a:r>
              <a:rPr lang="ru-RU" dirty="0">
                <a:latin typeface="Times New Roman" panose="02020603050405020304" pitchFamily="18" charset="0"/>
                <a:cs typeface="Times New Roman" panose="02020603050405020304" pitchFamily="18" charset="0"/>
              </a:rPr>
              <a:t>ловить - </a:t>
            </a:r>
            <a:r>
              <a:rPr lang="ru-RU" dirty="0" smtClean="0">
                <a:latin typeface="Times New Roman" panose="02020603050405020304" pitchFamily="18" charset="0"/>
                <a:cs typeface="Times New Roman" panose="02020603050405020304" pitchFamily="18" charset="0"/>
              </a:rPr>
              <a:t>поймать, садиться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сесть, </a:t>
            </a:r>
            <a:r>
              <a:rPr lang="ru-RU" dirty="0">
                <a:latin typeface="Times New Roman" panose="02020603050405020304" pitchFamily="18" charset="0"/>
                <a:cs typeface="Times New Roman" panose="02020603050405020304" pitchFamily="18" charset="0"/>
              </a:rPr>
              <a:t>лечь - </a:t>
            </a:r>
            <a:r>
              <a:rPr lang="ru-RU" dirty="0" smtClean="0">
                <a:latin typeface="Times New Roman" panose="02020603050405020304" pitchFamily="18" charset="0"/>
                <a:cs typeface="Times New Roman" panose="02020603050405020304" pitchFamily="18" charset="0"/>
              </a:rPr>
              <a:t>ложиться, </a:t>
            </a:r>
            <a:r>
              <a:rPr lang="ru-RU" dirty="0">
                <a:latin typeface="Times New Roman" panose="02020603050405020304" pitchFamily="18" charset="0"/>
                <a:cs typeface="Times New Roman" panose="02020603050405020304" pitchFamily="18" charset="0"/>
              </a:rPr>
              <a:t>взять - </a:t>
            </a:r>
            <a:r>
              <a:rPr lang="ru-RU" dirty="0" smtClean="0">
                <a:latin typeface="Times New Roman" panose="02020603050405020304" pitchFamily="18" charset="0"/>
                <a:cs typeface="Times New Roman" panose="02020603050405020304" pitchFamily="18" charset="0"/>
              </a:rPr>
              <a:t>брать, </a:t>
            </a:r>
            <a:r>
              <a:rPr lang="ru-RU" dirty="0">
                <a:latin typeface="Times New Roman" panose="02020603050405020304" pitchFamily="18" charset="0"/>
                <a:cs typeface="Times New Roman" panose="02020603050405020304" pitchFamily="18" charset="0"/>
              </a:rPr>
              <a:t>говорить- </a:t>
            </a:r>
            <a:r>
              <a:rPr lang="ru-RU" dirty="0" smtClean="0">
                <a:latin typeface="Times New Roman" panose="02020603050405020304" pitchFamily="18" charset="0"/>
                <a:cs typeface="Times New Roman" panose="02020603050405020304" pitchFamily="18" charset="0"/>
              </a:rPr>
              <a:t>сказать, </a:t>
            </a:r>
            <a:r>
              <a:rPr lang="ru-RU" dirty="0">
                <a:latin typeface="Times New Roman" panose="02020603050405020304" pitchFamily="18" charset="0"/>
                <a:cs typeface="Times New Roman" panose="02020603050405020304" pitchFamily="18" charset="0"/>
              </a:rPr>
              <a:t>находить - </a:t>
            </a:r>
            <a:r>
              <a:rPr lang="ru-RU" dirty="0" smtClean="0">
                <a:latin typeface="Times New Roman" panose="02020603050405020304" pitchFamily="18" charset="0"/>
                <a:cs typeface="Times New Roman" panose="02020603050405020304" pitchFamily="18" charset="0"/>
              </a:rPr>
              <a:t>найти,  </a:t>
            </a:r>
            <a:r>
              <a:rPr lang="ru-RU" dirty="0">
                <a:latin typeface="Times New Roman" panose="02020603050405020304" pitchFamily="18" charset="0"/>
                <a:cs typeface="Times New Roman" panose="02020603050405020304" pitchFamily="18" charset="0"/>
              </a:rPr>
              <a:t>становиться - </a:t>
            </a:r>
            <a:r>
              <a:rPr lang="ru-RU" dirty="0" smtClean="0">
                <a:latin typeface="Times New Roman" panose="02020603050405020304" pitchFamily="18" charset="0"/>
                <a:cs typeface="Times New Roman" panose="02020603050405020304" pitchFamily="18" charset="0"/>
              </a:rPr>
              <a:t>стать.</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1520" y="404664"/>
            <a:ext cx="1080120"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67813947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78031" y="414075"/>
            <a:ext cx="8541679" cy="6463308"/>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Наречие</a:t>
            </a:r>
            <a:r>
              <a:rPr lang="ru-RU" dirty="0">
                <a:latin typeface="Times New Roman" panose="02020603050405020304" pitchFamily="18" charset="0"/>
                <a:cs typeface="Times New Roman" panose="02020603050405020304" pitchFamily="18" charset="0"/>
              </a:rPr>
              <a:t> — неизменяемая самостоятельная часть </a:t>
            </a:r>
            <a:r>
              <a:rPr lang="ru-RU" dirty="0" smtClean="0">
                <a:latin typeface="Times New Roman" panose="02020603050405020304" pitchFamily="18" charset="0"/>
                <a:cs typeface="Times New Roman" panose="02020603050405020304" pitchFamily="18" charset="0"/>
              </a:rPr>
              <a:t>речи (оно </a:t>
            </a:r>
            <a:r>
              <a:rPr lang="ru-RU" dirty="0">
                <a:latin typeface="Times New Roman" panose="02020603050405020304" pitchFamily="18" charset="0"/>
                <a:cs typeface="Times New Roman" panose="02020603050405020304" pitchFamily="18" charset="0"/>
              </a:rPr>
              <a:t>не склоняется и не спрягается, не имеет форм рода, числа, </a:t>
            </a:r>
            <a:r>
              <a:rPr lang="ru-RU" dirty="0" smtClean="0">
                <a:latin typeface="Times New Roman" panose="02020603050405020304" pitchFamily="18" charset="0"/>
                <a:cs typeface="Times New Roman" panose="02020603050405020304" pitchFamily="18" charset="0"/>
              </a:rPr>
              <a:t>падежа),</a:t>
            </a:r>
            <a:r>
              <a:rPr lang="ru-RU" dirty="0"/>
              <a:t/>
            </a:r>
            <a:br>
              <a:rPr lang="ru-RU" dirty="0"/>
            </a:br>
            <a:r>
              <a:rPr lang="ru-RU" dirty="0" smtClean="0">
                <a:latin typeface="Times New Roman" panose="02020603050405020304" pitchFamily="18" charset="0"/>
                <a:cs typeface="Times New Roman" panose="02020603050405020304" pitchFamily="18" charset="0"/>
              </a:rPr>
              <a:t>обозначающая </a:t>
            </a:r>
            <a:r>
              <a:rPr lang="ru-RU" dirty="0">
                <a:latin typeface="Times New Roman" panose="02020603050405020304" pitchFamily="18" charset="0"/>
                <a:cs typeface="Times New Roman" panose="02020603050405020304" pitchFamily="18" charset="0"/>
              </a:rPr>
              <a:t>признак действия, предмета или другого признака и отвечает на вопросы </a:t>
            </a:r>
            <a:r>
              <a:rPr lang="ru-RU" b="1" i="1" dirty="0">
                <a:latin typeface="Times New Roman" panose="02020603050405020304" pitchFamily="18" charset="0"/>
                <a:cs typeface="Times New Roman" panose="02020603050405020304" pitchFamily="18" charset="0"/>
              </a:rPr>
              <a:t>как? куда? откуда? где? когда? почему? отчего? с какой целью? в какой мере?</a:t>
            </a:r>
            <a:r>
              <a:rPr lang="ru-RU" dirty="0">
                <a:latin typeface="Times New Roman" panose="02020603050405020304" pitchFamily="18" charset="0"/>
                <a:cs typeface="Times New Roman" panose="02020603050405020304" pitchFamily="18" charset="0"/>
              </a:rPr>
              <a:t> и др</a:t>
            </a:r>
            <a:r>
              <a:rPr lang="ru-RU" dirty="0" smtClean="0">
                <a:latin typeface="Times New Roman" panose="02020603050405020304" pitchFamily="18" charset="0"/>
                <a:cs typeface="Times New Roman" panose="02020603050405020304" pitchFamily="18" charset="0"/>
              </a:rPr>
              <a:t>.</a:t>
            </a:r>
          </a:p>
          <a:p>
            <a:pPr algn="just" fontAlgn="base"/>
            <a:r>
              <a:rPr lang="ru-RU" dirty="0" smtClean="0">
                <a:latin typeface="Times New Roman" panose="02020603050405020304" pitchFamily="18" charset="0"/>
                <a:cs typeface="Times New Roman" panose="02020603050405020304" pitchFamily="18" charset="0"/>
              </a:rPr>
              <a:t>	Образование </a:t>
            </a:r>
            <a:r>
              <a:rPr lang="ru-RU" dirty="0">
                <a:latin typeface="Times New Roman" panose="02020603050405020304" pitchFamily="18" charset="0"/>
                <a:cs typeface="Times New Roman" panose="02020603050405020304" pitchFamily="18" charset="0"/>
              </a:rPr>
              <a:t>степеней сравнения у прилагательных и наречий во многом совпадает, поэтому возникают омонимичные формы двух разных частей речи: </a:t>
            </a:r>
            <a:r>
              <a:rPr lang="ru-RU" i="1" dirty="0">
                <a:latin typeface="Times New Roman" panose="02020603050405020304" pitchFamily="18" charset="0"/>
                <a:cs typeface="Times New Roman" panose="02020603050405020304" pitchFamily="18" charset="0"/>
              </a:rPr>
              <a:t>Эта задача проще. — Я смог решить задачу проще; Синее платье более красиво. — Оно на тебе сидит более красиво.</a:t>
            </a:r>
          </a:p>
          <a:p>
            <a:pPr algn="just" fontAlgn="base"/>
            <a:r>
              <a:rPr lang="ru-RU" dirty="0" smtClean="0">
                <a:latin typeface="Times New Roman" panose="02020603050405020304" pitchFamily="18" charset="0"/>
                <a:cs typeface="Times New Roman" panose="02020603050405020304" pitchFamily="18" charset="0"/>
              </a:rPr>
              <a:t>	Чтобы </a:t>
            </a:r>
            <a:r>
              <a:rPr lang="ru-RU" dirty="0">
                <a:latin typeface="Times New Roman" panose="02020603050405020304" pitchFamily="18" charset="0"/>
                <a:cs typeface="Times New Roman" panose="02020603050405020304" pitchFamily="18" charset="0"/>
              </a:rPr>
              <a:t>различать две части речи, надо выяснить: от чего зависит сравнительная степень и каким членом предложения является. Сравнительная степень прилагательного относится</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 существительному, отвечает на вопрос каков? (какова? каково? каковы?), является сказуемым. Сравнительная степень наречия относится к глаголу, отвечает на вопрос как</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и является обстоятельством. Сравним: </a:t>
            </a:r>
            <a:r>
              <a:rPr lang="ru-RU" i="1" dirty="0">
                <a:latin typeface="Times New Roman" panose="02020603050405020304" pitchFamily="18" charset="0"/>
                <a:cs typeface="Times New Roman" panose="02020603050405020304" pitchFamily="18" charset="0"/>
              </a:rPr>
              <a:t>задача (какова?) проще</a:t>
            </a:r>
            <a:r>
              <a:rPr lang="ru-RU" dirty="0">
                <a:latin typeface="Times New Roman" panose="02020603050405020304" pitchFamily="18" charset="0"/>
                <a:cs typeface="Times New Roman" panose="02020603050405020304" pitchFamily="18" charset="0"/>
              </a:rPr>
              <a:t> — прилагательное, </a:t>
            </a:r>
            <a:r>
              <a:rPr lang="ru-RU" i="1" dirty="0">
                <a:latin typeface="Times New Roman" panose="02020603050405020304" pitchFamily="18" charset="0"/>
                <a:cs typeface="Times New Roman" panose="02020603050405020304" pitchFamily="18" charset="0"/>
              </a:rPr>
              <a:t>смог решить (как?) проще</a:t>
            </a:r>
            <a:r>
              <a:rPr lang="ru-RU" dirty="0">
                <a:latin typeface="Times New Roman" panose="02020603050405020304" pitchFamily="18" charset="0"/>
                <a:cs typeface="Times New Roman" panose="02020603050405020304" pitchFamily="18" charset="0"/>
              </a:rPr>
              <a:t> — наречие.</a:t>
            </a:r>
          </a:p>
          <a:p>
            <a:pPr algn="just" fontAlgn="base"/>
            <a:r>
              <a:rPr lang="ru-RU" b="1" i="1" dirty="0">
                <a:latin typeface="Times New Roman" panose="02020603050405020304" pitchFamily="18" charset="0"/>
                <a:cs typeface="Times New Roman" panose="02020603050405020304" pitchFamily="18" charset="0"/>
              </a:rPr>
              <a:t>Обратите внимание</a:t>
            </a:r>
            <a:r>
              <a:rPr lang="ru-RU" dirty="0">
                <a:latin typeface="Times New Roman" panose="02020603050405020304" pitchFamily="18" charset="0"/>
                <a:cs typeface="Times New Roman" panose="02020603050405020304" pitchFamily="18" charset="0"/>
              </a:rPr>
              <a:t>: некоторые наречия образуют форму сравнительной степени от другого корня: </a:t>
            </a:r>
            <a:r>
              <a:rPr lang="ru-RU" i="1" dirty="0">
                <a:latin typeface="Times New Roman" panose="02020603050405020304" pitchFamily="18" charset="0"/>
                <a:cs typeface="Times New Roman" panose="02020603050405020304" pitchFamily="18" charset="0"/>
              </a:rPr>
              <a:t>хорошо — лучше, плохо — хуже</a:t>
            </a:r>
            <a:r>
              <a:rPr lang="ru-RU" dirty="0" smtClean="0">
                <a:latin typeface="Times New Roman" panose="02020603050405020304" pitchFamily="18" charset="0"/>
                <a:cs typeface="Times New Roman" panose="02020603050405020304" pitchFamily="18" charset="0"/>
              </a:rPr>
              <a:t>.</a:t>
            </a:r>
          </a:p>
          <a:p>
            <a:pPr algn="just" fontAlgn="base"/>
            <a:r>
              <a:rPr lang="ru-RU" dirty="0" smtClean="0">
                <a:latin typeface="Times New Roman" panose="02020603050405020304" pitchFamily="18" charset="0"/>
                <a:cs typeface="Times New Roman" panose="02020603050405020304" pitchFamily="18" charset="0"/>
              </a:rPr>
              <a:t>	Часто </a:t>
            </a:r>
            <a:r>
              <a:rPr lang="ru-RU" dirty="0">
                <a:latin typeface="Times New Roman" panose="02020603050405020304" pitchFamily="18" charset="0"/>
                <a:cs typeface="Times New Roman" panose="02020603050405020304" pitchFamily="18" charset="0"/>
              </a:rPr>
              <a:t>наречия путают со словами категории состояния. Однако слова категории состояния в словосочетаниях не зависят от других слов, имеют лексическое значение состояния и, как правило, используются в качестве сказуемого (</a:t>
            </a:r>
            <a:r>
              <a:rPr lang="ru-RU" i="1" dirty="0">
                <a:latin typeface="Times New Roman" panose="02020603050405020304" pitchFamily="18" charset="0"/>
                <a:cs typeface="Times New Roman" panose="02020603050405020304" pitchFamily="18" charset="0"/>
              </a:rPr>
              <a:t>Маше было</a:t>
            </a:r>
            <a:r>
              <a:rPr lang="ru-RU" i="1" u="sng" dirty="0">
                <a:latin typeface="Times New Roman" panose="02020603050405020304" pitchFamily="18" charset="0"/>
                <a:cs typeface="Times New Roman" panose="02020603050405020304" pitchFamily="18" charset="0"/>
              </a:rPr>
              <a:t> весело</a:t>
            </a:r>
            <a:r>
              <a:rPr lang="ru-RU" dirty="0">
                <a:latin typeface="Times New Roman" panose="02020603050405020304" pitchFamily="18" charset="0"/>
                <a:cs typeface="Times New Roman" panose="02020603050405020304" pitchFamily="18" charset="0"/>
              </a:rPr>
              <a:t> (слово категории состояния) – </a:t>
            </a:r>
            <a:r>
              <a:rPr lang="ru-RU" i="1" dirty="0">
                <a:latin typeface="Times New Roman" panose="02020603050405020304" pitchFamily="18" charset="0"/>
                <a:cs typeface="Times New Roman" panose="02020603050405020304" pitchFamily="18" charset="0"/>
              </a:rPr>
              <a:t>Мы провели время очень </a:t>
            </a:r>
            <a:r>
              <a:rPr lang="ru-RU" i="1" u="sng" dirty="0">
                <a:latin typeface="Times New Roman" panose="02020603050405020304" pitchFamily="18" charset="0"/>
                <a:cs typeface="Times New Roman" panose="02020603050405020304" pitchFamily="18" charset="0"/>
              </a:rPr>
              <a:t>весело</a:t>
            </a:r>
            <a:r>
              <a:rPr lang="ru-RU" dirty="0">
                <a:latin typeface="Times New Roman" panose="02020603050405020304" pitchFamily="18" charset="0"/>
                <a:cs typeface="Times New Roman" panose="02020603050405020304" pitchFamily="18" charset="0"/>
              </a:rPr>
              <a:t>(наречие</a:t>
            </a:r>
            <a:r>
              <a:rPr lang="ru-RU"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4" action="ppaction://hlinksldjump"/>
              </a:rPr>
              <a:t>Практическое занятие</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13271395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07546" y="1052736"/>
            <a:ext cx="8469671" cy="1754326"/>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1. Перепишите словосочетания, раскрывая скобки. Укажите части речи.</a:t>
            </a:r>
          </a:p>
          <a:p>
            <a:pPr algn="just"/>
            <a:r>
              <a:rPr lang="ru-RU" dirty="0">
                <a:latin typeface="Times New Roman" panose="02020603050405020304" pitchFamily="18" charset="0"/>
                <a:cs typeface="Times New Roman" panose="02020603050405020304" pitchFamily="18" charset="0"/>
              </a:rPr>
              <a:t>(Во)всю разбушевался; (во)всю стену; (тот)час всё же настал; (тот)час ответил ему; смотрел (на)отрез, купленный для платья; отказаться (на)отрез; (по)осеннему дождливо; идти (по)осеннему лесу; налил (в)пустую бутыль; волновались (в)пустую; толкнула (в)бок; отклониться (в)бок; идти (на)встречу с другом; идти (на)встречу другу</a:t>
            </a:r>
            <a:r>
              <a:rPr lang="ru-RU" dirty="0" smtClean="0">
                <a:latin typeface="Times New Roman" panose="02020603050405020304" pitchFamily="18" charset="0"/>
                <a:cs typeface="Times New Roman" panose="02020603050405020304" pitchFamily="18" charset="0"/>
              </a:rPr>
              <a:t>.                </a:t>
            </a:r>
            <a:r>
              <a:rPr lang="ru-RU" dirty="0" smtClean="0">
                <a:solidFill>
                  <a:srgbClr val="7030A0"/>
                </a:solidFill>
                <a:latin typeface="Times New Roman" panose="02020603050405020304" pitchFamily="18" charset="0"/>
                <a:cs typeface="Times New Roman" panose="02020603050405020304" pitchFamily="18" charset="0"/>
                <a:hlinkClick r:id="rId3" action="ppaction://hlinksldjump"/>
              </a:rPr>
              <a:t>Проверь себя!</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95536" y="332656"/>
            <a:ext cx="1656184"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8891484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6"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87624" y="3485742"/>
            <a:ext cx="6934116" cy="2031325"/>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Вовсю  (нареч.) разбушевался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во всю (сущ.) </a:t>
            </a:r>
            <a:r>
              <a:rPr lang="ru-RU" dirty="0">
                <a:latin typeface="Times New Roman" panose="02020603050405020304" pitchFamily="18" charset="0"/>
                <a:cs typeface="Times New Roman" panose="02020603050405020304" pitchFamily="18" charset="0"/>
              </a:rPr>
              <a:t>стену; </a:t>
            </a:r>
            <a:r>
              <a:rPr lang="ru-RU" dirty="0" smtClean="0">
                <a:latin typeface="Times New Roman" panose="02020603050405020304" pitchFamily="18" charset="0"/>
                <a:cs typeface="Times New Roman" panose="02020603050405020304" pitchFamily="18" charset="0"/>
              </a:rPr>
              <a:t>тот час (сущ.) </a:t>
            </a:r>
            <a:r>
              <a:rPr lang="ru-RU" dirty="0">
                <a:latin typeface="Times New Roman" panose="02020603050405020304" pitchFamily="18" charset="0"/>
                <a:cs typeface="Times New Roman" panose="02020603050405020304" pitchFamily="18" charset="0"/>
              </a:rPr>
              <a:t>всё же настал; </a:t>
            </a:r>
            <a:r>
              <a:rPr lang="ru-RU" dirty="0" smtClean="0">
                <a:latin typeface="Times New Roman" panose="02020603050405020304" pitchFamily="18" charset="0"/>
                <a:cs typeface="Times New Roman" panose="02020603050405020304" pitchFamily="18" charset="0"/>
              </a:rPr>
              <a:t>тотчас  (нареч.) ответил </a:t>
            </a:r>
            <a:r>
              <a:rPr lang="ru-RU" dirty="0">
                <a:latin typeface="Times New Roman" panose="02020603050405020304" pitchFamily="18" charset="0"/>
                <a:cs typeface="Times New Roman" panose="02020603050405020304" pitchFamily="18" charset="0"/>
              </a:rPr>
              <a:t>ему; смотрел </a:t>
            </a:r>
            <a:r>
              <a:rPr lang="ru-RU" dirty="0" smtClean="0">
                <a:latin typeface="Times New Roman" panose="02020603050405020304" pitchFamily="18" charset="0"/>
                <a:cs typeface="Times New Roman" panose="02020603050405020304" pitchFamily="18" charset="0"/>
              </a:rPr>
              <a:t>на отрез (сущ.), </a:t>
            </a:r>
            <a:r>
              <a:rPr lang="ru-RU" dirty="0">
                <a:latin typeface="Times New Roman" panose="02020603050405020304" pitchFamily="18" charset="0"/>
                <a:cs typeface="Times New Roman" panose="02020603050405020304" pitchFamily="18" charset="0"/>
              </a:rPr>
              <a:t>купленный для платья; отказаться </a:t>
            </a:r>
            <a:r>
              <a:rPr lang="ru-RU" dirty="0" smtClean="0">
                <a:latin typeface="Times New Roman" panose="02020603050405020304" pitchFamily="18" charset="0"/>
                <a:cs typeface="Times New Roman" panose="02020603050405020304" pitchFamily="18" charset="0"/>
              </a:rPr>
              <a:t>наотрез (нареч.); по-осеннему (нареч.) </a:t>
            </a:r>
            <a:r>
              <a:rPr lang="ru-RU" dirty="0">
                <a:latin typeface="Times New Roman" panose="02020603050405020304" pitchFamily="18" charset="0"/>
                <a:cs typeface="Times New Roman" panose="02020603050405020304" pitchFamily="18" charset="0"/>
              </a:rPr>
              <a:t>дождливо; идти </a:t>
            </a:r>
            <a:r>
              <a:rPr lang="ru-RU" dirty="0" smtClean="0">
                <a:latin typeface="Times New Roman" panose="02020603050405020304" pitchFamily="18" charset="0"/>
                <a:cs typeface="Times New Roman" panose="02020603050405020304" pitchFamily="18" charset="0"/>
              </a:rPr>
              <a:t>по осеннему (прил.) </a:t>
            </a:r>
            <a:r>
              <a:rPr lang="ru-RU" dirty="0">
                <a:latin typeface="Times New Roman" panose="02020603050405020304" pitchFamily="18" charset="0"/>
                <a:cs typeface="Times New Roman" panose="02020603050405020304" pitchFamily="18" charset="0"/>
              </a:rPr>
              <a:t>лесу; налил </a:t>
            </a:r>
            <a:r>
              <a:rPr lang="ru-RU" dirty="0" smtClean="0">
                <a:latin typeface="Times New Roman" panose="02020603050405020304" pitchFamily="18" charset="0"/>
                <a:cs typeface="Times New Roman" panose="02020603050405020304" pitchFamily="18" charset="0"/>
              </a:rPr>
              <a:t>в пустую (прил.) </a:t>
            </a:r>
            <a:r>
              <a:rPr lang="ru-RU" dirty="0">
                <a:latin typeface="Times New Roman" panose="02020603050405020304" pitchFamily="18" charset="0"/>
                <a:cs typeface="Times New Roman" panose="02020603050405020304" pitchFamily="18" charset="0"/>
              </a:rPr>
              <a:t>бутыль; волновались </a:t>
            </a:r>
            <a:r>
              <a:rPr lang="ru-RU" dirty="0" smtClean="0">
                <a:latin typeface="Times New Roman" panose="02020603050405020304" pitchFamily="18" charset="0"/>
                <a:cs typeface="Times New Roman" panose="02020603050405020304" pitchFamily="18" charset="0"/>
              </a:rPr>
              <a:t>впустую (нареч.); </a:t>
            </a:r>
            <a:r>
              <a:rPr lang="ru-RU" dirty="0">
                <a:latin typeface="Times New Roman" panose="02020603050405020304" pitchFamily="18" charset="0"/>
                <a:cs typeface="Times New Roman" panose="02020603050405020304" pitchFamily="18" charset="0"/>
              </a:rPr>
              <a:t>толкнула </a:t>
            </a:r>
            <a:r>
              <a:rPr lang="ru-RU" dirty="0" smtClean="0">
                <a:latin typeface="Times New Roman" panose="02020603050405020304" pitchFamily="18" charset="0"/>
                <a:cs typeface="Times New Roman" panose="02020603050405020304" pitchFamily="18" charset="0"/>
              </a:rPr>
              <a:t>в бок (сущ.); </a:t>
            </a:r>
            <a:r>
              <a:rPr lang="ru-RU" dirty="0">
                <a:latin typeface="Times New Roman" panose="02020603050405020304" pitchFamily="18" charset="0"/>
                <a:cs typeface="Times New Roman" panose="02020603050405020304" pitchFamily="18" charset="0"/>
              </a:rPr>
              <a:t>отклониться </a:t>
            </a:r>
            <a:r>
              <a:rPr lang="ru-RU" dirty="0" smtClean="0">
                <a:latin typeface="Times New Roman" panose="02020603050405020304" pitchFamily="18" charset="0"/>
                <a:cs typeface="Times New Roman" panose="02020603050405020304" pitchFamily="18" charset="0"/>
              </a:rPr>
              <a:t>вбок (нареч.); </a:t>
            </a:r>
            <a:r>
              <a:rPr lang="ru-RU" dirty="0">
                <a:latin typeface="Times New Roman" panose="02020603050405020304" pitchFamily="18" charset="0"/>
                <a:cs typeface="Times New Roman" panose="02020603050405020304" pitchFamily="18" charset="0"/>
              </a:rPr>
              <a:t>идти </a:t>
            </a:r>
            <a:r>
              <a:rPr lang="ru-RU" dirty="0" smtClean="0">
                <a:latin typeface="Times New Roman" panose="02020603050405020304" pitchFamily="18" charset="0"/>
                <a:cs typeface="Times New Roman" panose="02020603050405020304" pitchFamily="18" charset="0"/>
              </a:rPr>
              <a:t>на встречу (сущ.) </a:t>
            </a:r>
            <a:r>
              <a:rPr lang="ru-RU" dirty="0">
                <a:latin typeface="Times New Roman" panose="02020603050405020304" pitchFamily="18" charset="0"/>
                <a:cs typeface="Times New Roman" panose="02020603050405020304" pitchFamily="18" charset="0"/>
              </a:rPr>
              <a:t>с другом; идти </a:t>
            </a:r>
            <a:r>
              <a:rPr lang="ru-RU" dirty="0" smtClean="0">
                <a:latin typeface="Times New Roman" panose="02020603050405020304" pitchFamily="18" charset="0"/>
                <a:cs typeface="Times New Roman" panose="02020603050405020304" pitchFamily="18" charset="0"/>
              </a:rPr>
              <a:t>навстречу (нареч.) </a:t>
            </a:r>
            <a:r>
              <a:rPr lang="ru-RU" dirty="0">
                <a:latin typeface="Times New Roman" panose="02020603050405020304" pitchFamily="18" charset="0"/>
                <a:cs typeface="Times New Roman" panose="02020603050405020304" pitchFamily="18" charset="0"/>
              </a:rPr>
              <a:t>другу.</a:t>
            </a:r>
          </a:p>
        </p:txBody>
      </p:sp>
      <p:sp>
        <p:nvSpPr>
          <p:cNvPr id="2" name="TextBox 1"/>
          <p:cNvSpPr txBox="1"/>
          <p:nvPr/>
        </p:nvSpPr>
        <p:spPr>
          <a:xfrm>
            <a:off x="251520" y="404664"/>
            <a:ext cx="1296144"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0257585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7067"/>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885335" y="6278649"/>
            <a:ext cx="3229419" cy="461665"/>
          </a:xfrm>
          <a:prstGeom prst="rect">
            <a:avLst/>
          </a:prstGeom>
          <a:noFill/>
        </p:spPr>
        <p:txBody>
          <a:bodyPr wrap="square" rtlCol="0">
            <a:spAutoFit/>
          </a:bodyPr>
          <a:lstStyle/>
          <a:p>
            <a:r>
              <a:rPr lang="ru-RU" sz="2400" b="1" dirty="0" smtClean="0">
                <a:solidFill>
                  <a:srgbClr val="7030A0"/>
                </a:solidFill>
                <a:hlinkClick r:id="rId4" action="ppaction://hlinksldjump"/>
              </a:rPr>
              <a:t>Продолжение</a:t>
            </a:r>
            <a:endParaRPr lang="ru-RU" sz="2400" b="1" dirty="0">
              <a:solidFill>
                <a:srgbClr val="7030A0"/>
              </a:solidFill>
            </a:endParaRPr>
          </a:p>
        </p:txBody>
      </p:sp>
      <p:sp>
        <p:nvSpPr>
          <p:cNvPr id="7" name="Прямоугольник 6"/>
          <p:cNvSpPr/>
          <p:nvPr/>
        </p:nvSpPr>
        <p:spPr>
          <a:xfrm>
            <a:off x="278031" y="414075"/>
            <a:ext cx="8541679" cy="5632311"/>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Синтаксис</a:t>
            </a:r>
            <a:r>
              <a:rPr lang="ru-RU" b="1" dirty="0">
                <a:latin typeface="Times New Roman" panose="02020603050405020304" pitchFamily="18" charset="0"/>
                <a:cs typeface="Times New Roman" panose="02020603050405020304" pitchFamily="18" charset="0"/>
              </a:rPr>
              <a:t> русского языка</a:t>
            </a:r>
            <a:r>
              <a:rPr lang="ru-RU" dirty="0">
                <a:latin typeface="Times New Roman" panose="02020603050405020304" pitchFamily="18" charset="0"/>
                <a:cs typeface="Times New Roman" panose="02020603050405020304" pitchFamily="18" charset="0"/>
              </a:rPr>
              <a:t> – это раздел </a:t>
            </a:r>
            <a:r>
              <a:rPr lang="ru-RU" dirty="0" smtClean="0">
                <a:latin typeface="Times New Roman" panose="02020603050405020304" pitchFamily="18" charset="0"/>
                <a:cs typeface="Times New Roman" panose="02020603050405020304" pitchFamily="18" charset="0"/>
              </a:rPr>
              <a:t>языкознания, </a:t>
            </a:r>
            <a:r>
              <a:rPr lang="ru-RU" dirty="0">
                <a:latin typeface="Times New Roman" panose="02020603050405020304" pitchFamily="18" charset="0"/>
                <a:cs typeface="Times New Roman" panose="02020603050405020304" pitchFamily="18" charset="0"/>
              </a:rPr>
              <a:t>который изучает строение и </a:t>
            </a:r>
            <a:r>
              <a:rPr lang="ru-RU" b="1" dirty="0">
                <a:latin typeface="Times New Roman" panose="02020603050405020304" pitchFamily="18" charset="0"/>
                <a:cs typeface="Times New Roman" panose="02020603050405020304" pitchFamily="18" charset="0"/>
              </a:rPr>
              <a:t>построение словосочетаний, предложений</a:t>
            </a:r>
            <a:r>
              <a:rPr lang="ru-RU" dirty="0">
                <a:latin typeface="Times New Roman" panose="02020603050405020304" pitchFamily="18" charset="0"/>
                <a:cs typeface="Times New Roman" panose="02020603050405020304" pitchFamily="18" charset="0"/>
              </a:rPr>
              <a:t>, а также </a:t>
            </a:r>
            <a:r>
              <a:rPr lang="ru-RU" b="1" dirty="0">
                <a:latin typeface="Times New Roman" panose="02020603050405020304" pitchFamily="18" charset="0"/>
                <a:cs typeface="Times New Roman" panose="02020603050405020304" pitchFamily="18" charset="0"/>
              </a:rPr>
              <a:t>соотношение частей речи</a:t>
            </a:r>
            <a:r>
              <a:rPr lang="ru-RU" dirty="0">
                <a:latin typeface="Times New Roman" panose="02020603050405020304" pitchFamily="18" charset="0"/>
                <a:cs typeface="Times New Roman" panose="02020603050405020304" pitchFamily="18" charset="0"/>
              </a:rPr>
              <a:t> в них. Синтаксис является частью грамматики русского языка и неразрывно связан с морфологией. Единцами изучения синтаксиса являются </a:t>
            </a:r>
            <a:r>
              <a:rPr lang="ru-RU" b="1" dirty="0">
                <a:latin typeface="Times New Roman" panose="02020603050405020304" pitchFamily="18" charset="0"/>
                <a:cs typeface="Times New Roman" panose="02020603050405020304" pitchFamily="18" charset="0"/>
              </a:rPr>
              <a:t>словосочетания, предложения и текст</a:t>
            </a:r>
            <a:r>
              <a:rPr lang="ru-RU" b="1" dirty="0" smtClean="0">
                <a:latin typeface="Times New Roman" panose="02020603050405020304" pitchFamily="18" charset="0"/>
                <a:cs typeface="Times New Roman" panose="02020603050405020304" pitchFamily="18" charset="0"/>
              </a:rPr>
              <a:t>.</a:t>
            </a:r>
          </a:p>
          <a:p>
            <a:pPr algn="just"/>
            <a:r>
              <a:rPr lang="ru-RU" dirty="0" smtClean="0"/>
              <a:t>	</a:t>
            </a:r>
            <a:r>
              <a:rPr lang="ru-RU" b="1" dirty="0" smtClean="0">
                <a:latin typeface="Times New Roman" panose="02020603050405020304" pitchFamily="18" charset="0"/>
                <a:cs typeface="Times New Roman" panose="02020603050405020304" pitchFamily="18" charset="0"/>
              </a:rPr>
              <a:t>Словосочетание</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это сочетание двух или более знаменательных слов на основе подчинительной связи</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Не </a:t>
            </a:r>
            <a:r>
              <a:rPr lang="ru-RU" b="1" dirty="0">
                <a:latin typeface="Times New Roman" panose="02020603050405020304" pitchFamily="18" charset="0"/>
                <a:cs typeface="Times New Roman" panose="02020603050405020304" pitchFamily="18" charset="0"/>
              </a:rPr>
              <a:t>являются </a:t>
            </a:r>
            <a:r>
              <a:rPr lang="ru-RU" dirty="0">
                <a:latin typeface="Times New Roman" panose="02020603050405020304" pitchFamily="18" charset="0"/>
                <a:cs typeface="Times New Roman" panose="02020603050405020304" pitchFamily="18" charset="0"/>
              </a:rPr>
              <a:t>словосочетаниями: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1) сочетание подлежащего и сказуемого (это уже предложение): магазин закрыт; день жаркий; поезд прибывает;</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2) ряд однородных членов предложения, т.е. слов, связанных сочинительной связью (когда ни одно из слов не подчинено другому): книги, газеты и журналы; лёгкий, но тёплый; то дождь, то снег;</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3) сочетание служебного слова (предлога, союза, частицы) со знаменательным: около дома (около - предлог); тоже пришёл (тоже - союз); словно во сне (словно - частица);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4) сложные (составные) формы слов: буду заниматься; более интересный; самый умный;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5) фразеологизмы: бить баклуши; водить за нос (оба слова (или одно из них) утратили самостоятельное лексическое значение, и значение имеет фразеологизм в целом).</a:t>
            </a:r>
          </a:p>
        </p:txBody>
      </p:sp>
      <p:sp>
        <p:nvSpPr>
          <p:cNvPr id="9" name="Прямоугольник 8"/>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4405711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 y="-93001"/>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78031" y="414075"/>
            <a:ext cx="8541679" cy="369332"/>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36879" y="264803"/>
            <a:ext cx="8971625" cy="646330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зависимости от того, какой частью речи выражено главное слово, словосочетания делятся на следующие </a:t>
            </a:r>
            <a:r>
              <a:rPr lang="ru-RU" dirty="0" smtClean="0">
                <a:latin typeface="Times New Roman" panose="02020603050405020304" pitchFamily="18" charset="0"/>
                <a:cs typeface="Times New Roman" panose="02020603050405020304" pitchFamily="18" charset="0"/>
              </a:rPr>
              <a:t>группы:</a:t>
            </a:r>
          </a:p>
          <a:p>
            <a:pPr marL="342900" indent="-342900" algn="just">
              <a:buAutoNum type="arabicParenR"/>
            </a:pPr>
            <a:r>
              <a:rPr lang="ru-RU" i="1" dirty="0" smtClean="0">
                <a:latin typeface="Times New Roman" panose="02020603050405020304" pitchFamily="18" charset="0"/>
                <a:cs typeface="Times New Roman" panose="02020603050405020304" pitchFamily="18" charset="0"/>
              </a:rPr>
              <a:t>глагольны</a:t>
            </a:r>
            <a:r>
              <a:rPr lang="ru-RU" dirty="0" smtClean="0">
                <a:latin typeface="Times New Roman" panose="02020603050405020304" pitchFamily="18" charset="0"/>
                <a:cs typeface="Times New Roman" panose="02020603050405020304" pitchFamily="18" charset="0"/>
              </a:rPr>
              <a:t>е </a:t>
            </a:r>
            <a:r>
              <a:rPr lang="ru-RU" dirty="0">
                <a:latin typeface="Times New Roman" panose="02020603050405020304" pitchFamily="18" charset="0"/>
                <a:cs typeface="Times New Roman" panose="02020603050405020304" pitchFamily="18" charset="0"/>
              </a:rPr>
              <a:t>(главное слово - глагол): выйти на улицу, говорить правду; встретиться с ним; умножить на пять; зайти попрощаться; громко смеяться; идти подпрыгивая</a:t>
            </a:r>
            <a:r>
              <a:rPr lang="ru-RU" dirty="0" smtClean="0">
                <a:latin typeface="Times New Roman" panose="02020603050405020304" pitchFamily="18" charset="0"/>
                <a:cs typeface="Times New Roman" panose="02020603050405020304" pitchFamily="18" charset="0"/>
              </a:rPr>
              <a:t>);</a:t>
            </a:r>
          </a:p>
          <a:p>
            <a:pPr marL="342900" indent="-342900" algn="just">
              <a:buAutoNum type="arabicParenR"/>
            </a:pPr>
            <a:r>
              <a:rPr lang="ru-RU" i="1" dirty="0" smtClean="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именные </a:t>
            </a:r>
            <a:r>
              <a:rPr lang="ru-RU" dirty="0">
                <a:latin typeface="Times New Roman" panose="02020603050405020304" pitchFamily="18" charset="0"/>
                <a:cs typeface="Times New Roman" panose="02020603050405020304" pitchFamily="18" charset="0"/>
              </a:rPr>
              <a:t>(в роли главного слова выступают существительные, прилагательные, числительные и местоимения): майский день, разбитая ваза, седьмой дом, наш двор, капли дождя, желание понять, езда верхом; полезный детям, интересный для меня, абсолютно неизвестный, способный простить; три товарища, пятеро из нас; что-нибудь важное, что-то невероятное, некоторые из </a:t>
            </a:r>
            <a:r>
              <a:rPr lang="ru-RU" dirty="0" smtClean="0">
                <a:latin typeface="Times New Roman" panose="02020603050405020304" pitchFamily="18" charset="0"/>
                <a:cs typeface="Times New Roman" panose="02020603050405020304" pitchFamily="18" charset="0"/>
              </a:rPr>
              <a:t>них;</a:t>
            </a:r>
          </a:p>
          <a:p>
            <a:pPr algn="just"/>
            <a:r>
              <a:rPr lang="ru-RU" dirty="0" smtClean="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наречные</a:t>
            </a:r>
            <a:r>
              <a:rPr lang="ru-RU" dirty="0">
                <a:latin typeface="Times New Roman" panose="02020603050405020304" pitchFamily="18" charset="0"/>
                <a:cs typeface="Times New Roman" panose="02020603050405020304" pitchFamily="18" charset="0"/>
              </a:rPr>
              <a:t>: совершенно секретно, далеко от Москвы. В зависимости от количества компонентов словосочетания делятся на простые и сложные</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словосочетании зависимые слова связываются с главными тремя способами: согласованием, управлением, примыканием. Классификация способов подчинительной связи основана на том, какой частью речи выражено зависимое слово</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Согласование</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это способ связи, при котором зависимое слово ставится в тех же формах рода, числа и падежа, что и главное слово. Например: тенистый сад (мужской род, единственное число, именительный падеж), </a:t>
            </a:r>
            <a:r>
              <a:rPr lang="ru-RU" dirty="0" smtClean="0">
                <a:latin typeface="Times New Roman" panose="02020603050405020304" pitchFamily="18" charset="0"/>
                <a:cs typeface="Times New Roman" panose="02020603050405020304" pitchFamily="18" charset="0"/>
              </a:rPr>
              <a:t>опавшие </a:t>
            </a:r>
            <a:r>
              <a:rPr lang="ru-RU" dirty="0">
                <a:latin typeface="Times New Roman" panose="02020603050405020304" pitchFamily="18" charset="0"/>
                <a:cs typeface="Times New Roman" panose="02020603050405020304" pitchFamily="18" charset="0"/>
              </a:rPr>
              <a:t>листья (множественное число, именительный падеж). При изменении формы главного слова соответственно изменяется и форма зависимого слова: тенистый сад, тенистого сада (родительный </a:t>
            </a:r>
            <a:r>
              <a:rPr lang="ru-RU" dirty="0" smtClean="0">
                <a:latin typeface="Times New Roman" panose="02020603050405020304" pitchFamily="18" charset="0"/>
                <a:cs typeface="Times New Roman" panose="02020603050405020304" pitchFamily="18" charset="0"/>
              </a:rPr>
              <a:t>падеж).При </a:t>
            </a:r>
            <a:r>
              <a:rPr lang="ru-RU" dirty="0">
                <a:latin typeface="Times New Roman" panose="02020603050405020304" pitchFamily="18" charset="0"/>
                <a:cs typeface="Times New Roman" panose="02020603050405020304" pitchFamily="18" charset="0"/>
              </a:rPr>
              <a:t>согласовании зависимое слово может быть выражено: именем прилагательным (трудная задача), местоимением-прилагательным (наш. друг), причастием (набегающая волна), порядковым числительным (второй подъезд), количественным числительным в косвенных падежах (с тремя товарищами</a:t>
            </a:r>
            <a:r>
              <a:rPr lang="ru-RU"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4" action="ppaction://hlinksldjump"/>
              </a:rPr>
              <a:t>Продолжение</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36879" y="63006"/>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4" name="TextBox 3"/>
          <p:cNvSpPr txBox="1"/>
          <p:nvPr/>
        </p:nvSpPr>
        <p:spPr>
          <a:xfrm>
            <a:off x="1673967" y="15154"/>
            <a:ext cx="1654760"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33261234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 y="-27384"/>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78031" y="414075"/>
            <a:ext cx="8541679" cy="369332"/>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3057" y="361687"/>
            <a:ext cx="8971625" cy="646330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Управление</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способ связи, при котором зависимое слово ставится при главном в определённом косвенном падеже с предлогом или без предлога. Например: купить журнал (зависимое существительное стоит в винительном падеже), разговаривать с ним (зависимое местоимение стоит в творительном падеже с предлогом «с»). При управлении с изменением формы главного слова форма зависимого слова не изменяется. Ср.: купить журнал, купил журнал, купивший журнал, куплю журнал</a:t>
            </a:r>
            <a:r>
              <a:rPr lang="ru-RU" dirty="0" smtClean="0">
                <a:latin typeface="Times New Roman" panose="02020603050405020304" pitchFamily="18" charset="0"/>
                <a:cs typeface="Times New Roman" panose="02020603050405020304" pitchFamily="18" charset="0"/>
              </a:rPr>
              <a:t>. При </a:t>
            </a:r>
            <a:r>
              <a:rPr lang="ru-RU" dirty="0">
                <a:latin typeface="Times New Roman" panose="02020603050405020304" pitchFamily="18" charset="0"/>
                <a:cs typeface="Times New Roman" panose="02020603050405020304" pitchFamily="18" charset="0"/>
              </a:rPr>
              <a:t>управлении зависимое слово может быть выражено: существительным (разбить вазу), местоимением-существительным (сказать ему), количественным числительным (разделить на пять) и другими частями речи, употреблёнными в значении существительного (ухаживать за </a:t>
            </a:r>
            <a:r>
              <a:rPr lang="ru-RU" dirty="0" smtClean="0">
                <a:latin typeface="Times New Roman" panose="02020603050405020304" pitchFamily="18" charset="0"/>
                <a:cs typeface="Times New Roman" panose="02020603050405020304" pitchFamily="18" charset="0"/>
              </a:rPr>
              <a:t>больным).</a:t>
            </a:r>
          </a:p>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Примыкание</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способ связи, при котором зависимое неизменяемо слово (или форма слова) связывается с главным только по смыслу и интонационно. Например: идти прихрамывая, очень </a:t>
            </a:r>
            <a:r>
              <a:rPr lang="ru-RU" dirty="0" smtClean="0">
                <a:latin typeface="Times New Roman" panose="02020603050405020304" pitchFamily="18" charset="0"/>
                <a:cs typeface="Times New Roman" panose="02020603050405020304" pitchFamily="18" charset="0"/>
              </a:rPr>
              <a:t>рад. При </a:t>
            </a:r>
            <a:r>
              <a:rPr lang="ru-RU" dirty="0">
                <a:latin typeface="Times New Roman" panose="02020603050405020304" pitchFamily="18" charset="0"/>
                <a:cs typeface="Times New Roman" panose="02020603050405020304" pitchFamily="18" charset="0"/>
              </a:rPr>
              <a:t>примыкании зависимое слово может быть выражено: наречием (громко плачет), инфинитивом (готов помочь), деепричастием (работать не переставая), формой сравнительной степени прилагательного или наречия (мальчик </a:t>
            </a:r>
            <a:r>
              <a:rPr lang="ru-RU" dirty="0" smtClean="0">
                <a:latin typeface="Times New Roman" panose="02020603050405020304" pitchFamily="18" charset="0"/>
                <a:cs typeface="Times New Roman" panose="02020603050405020304" pitchFamily="18" charset="0"/>
              </a:rPr>
              <a:t>постарше</a:t>
            </a:r>
            <a:r>
              <a:rPr lang="ru-RU" dirty="0">
                <a:latin typeface="Times New Roman" panose="02020603050405020304" pitchFamily="18" charset="0"/>
                <a:cs typeface="Times New Roman" panose="02020603050405020304" pitchFamily="18" charset="0"/>
              </a:rPr>
              <a:t>, подойти ближе), неизменяемыми притяжательными местоимениями (её подруга</a:t>
            </a:r>
            <a:r>
              <a:rPr lang="ru-RU" dirty="0" smtClean="0">
                <a:latin typeface="Times New Roman" panose="02020603050405020304" pitchFamily="18" charset="0"/>
                <a:cs typeface="Times New Roman" panose="02020603050405020304" pitchFamily="18" charset="0"/>
              </a:rPr>
              <a:t>).</a:t>
            </a:r>
          </a:p>
          <a:p>
            <a:pPr algn="just"/>
            <a:r>
              <a:rPr lang="ru-RU" dirty="0" smtClean="0"/>
              <a:t>	</a:t>
            </a:r>
            <a:r>
              <a:rPr lang="ru-RU" b="1" dirty="0" smtClean="0">
                <a:latin typeface="Times New Roman" panose="02020603050405020304" pitchFamily="18" charset="0"/>
                <a:cs typeface="Times New Roman" panose="02020603050405020304" pitchFamily="18" charset="0"/>
              </a:rPr>
              <a:t>Предложение</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это наименьшая единица общения, оформленная грамматически, обладающая смысловой и интонационной завершённостью и выражающая сообщение, вопрос или волевое побуждение. Предложение - основная синтаксическая единица. В отличие от словосочетания предложение имеет грамматическую основу, состоящую из главных членов (подлежащего и сказуемого) или одного из них</a:t>
            </a:r>
            <a:r>
              <a:rPr lang="ru-RU"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4" action="ppaction://hlinksldjump"/>
              </a:rPr>
              <a:t>Практическое занятие</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1907705" y="108436"/>
            <a:ext cx="783174"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
        <p:nvSpPr>
          <p:cNvPr id="9" name="TextBox 8"/>
          <p:cNvSpPr txBox="1"/>
          <p:nvPr/>
        </p:nvSpPr>
        <p:spPr>
          <a:xfrm>
            <a:off x="2771799" y="108436"/>
            <a:ext cx="1777069" cy="369332"/>
          </a:xfrm>
          <a:prstGeom prst="rect">
            <a:avLst/>
          </a:prstGeom>
          <a:noFill/>
        </p:spPr>
        <p:txBody>
          <a:bodyPr wrap="square" rtlCol="0">
            <a:spAutoFit/>
          </a:bodyPr>
          <a:lstStyle/>
          <a:p>
            <a:r>
              <a:rPr lang="ru-RU" b="1" dirty="0" smtClean="0">
                <a:solidFill>
                  <a:srgbClr val="7030A0"/>
                </a:solidFill>
                <a:hlinkClick r:id="rId7" action="ppaction://hlinksldjump"/>
              </a:rPr>
              <a:t>Продолжение</a:t>
            </a:r>
            <a:endParaRPr lang="ru-RU" b="1" dirty="0">
              <a:solidFill>
                <a:srgbClr val="7030A0"/>
              </a:solidFill>
            </a:endParaRPr>
          </a:p>
        </p:txBody>
      </p:sp>
    </p:spTree>
    <p:extLst>
      <p:ext uri="{BB962C8B-B14F-4D97-AF65-F5344CB8AC3E}">
        <p14:creationId xmlns:p14="http://schemas.microsoft.com/office/powerpoint/2010/main" val="981773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389424"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синтаксису</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601484" y="2799785"/>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2" name="Прямоугольник 1"/>
          <p:cNvSpPr/>
          <p:nvPr/>
        </p:nvSpPr>
        <p:spPr>
          <a:xfrm>
            <a:off x="395536" y="548680"/>
            <a:ext cx="8208912" cy="923330"/>
          </a:xfrm>
          <a:prstGeom prst="rect">
            <a:avLst/>
          </a:prstGeom>
        </p:spPr>
        <p:txBody>
          <a:bodyPr wrap="square">
            <a:spAutoFit/>
          </a:bodyPr>
          <a:lstStyle/>
          <a:p>
            <a:pPr marL="342900" indent="-342900">
              <a:buAutoNum type="arabicPeriod"/>
            </a:pPr>
            <a:r>
              <a:rPr lang="ru-RU" b="1" dirty="0" smtClean="0">
                <a:latin typeface="Times New Roman" panose="02020603050405020304" pitchFamily="18" charset="0"/>
                <a:cs typeface="Times New Roman" panose="02020603050405020304" pitchFamily="18" charset="0"/>
              </a:rPr>
              <a:t>Найдите словосочетания: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весеннем лесу;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пасмурным утром</a:t>
            </a:r>
            <a:r>
              <a:rPr lang="ru-RU" dirty="0" smtClean="0">
                <a:latin typeface="Times New Roman" panose="02020603050405020304" pitchFamily="18" charset="0"/>
                <a:cs typeface="Times New Roman" panose="02020603050405020304" pitchFamily="18" charset="0"/>
              </a:rPr>
              <a:t>; на </a:t>
            </a:r>
            <a:r>
              <a:rPr lang="ru-RU" dirty="0">
                <a:latin typeface="Times New Roman" panose="02020603050405020304" pitchFamily="18" charset="0"/>
                <a:cs typeface="Times New Roman" panose="02020603050405020304" pitchFamily="18" charset="0"/>
              </a:rPr>
              <a:t>уроке; </a:t>
            </a:r>
            <a:r>
              <a:rPr lang="ru-RU" dirty="0" smtClean="0">
                <a:latin typeface="Times New Roman" panose="02020603050405020304" pitchFamily="18" charset="0"/>
                <a:cs typeface="Times New Roman" panose="02020603050405020304" pitchFamily="18" charset="0"/>
              </a:rPr>
              <a:t>торопиться </a:t>
            </a:r>
            <a:r>
              <a:rPr lang="ru-RU" dirty="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встречу; пел </a:t>
            </a:r>
            <a:r>
              <a:rPr lang="ru-RU" dirty="0">
                <a:latin typeface="Times New Roman" panose="02020603050405020304" pitchFamily="18" charset="0"/>
                <a:cs typeface="Times New Roman" panose="02020603050405020304" pitchFamily="18" charset="0"/>
              </a:rPr>
              <a:t>и смеялся;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летел и крутился</a:t>
            </a:r>
            <a:r>
              <a:rPr lang="ru-RU" dirty="0" smtClean="0">
                <a:latin typeface="Times New Roman" panose="02020603050405020304" pitchFamily="18" charset="0"/>
                <a:cs typeface="Times New Roman" panose="02020603050405020304" pitchFamily="18" charset="0"/>
              </a:rPr>
              <a:t>; ранним </a:t>
            </a:r>
            <a:r>
              <a:rPr lang="ru-RU" dirty="0">
                <a:latin typeface="Times New Roman" panose="02020603050405020304" pitchFamily="18" charset="0"/>
                <a:cs typeface="Times New Roman" panose="02020603050405020304" pitchFamily="18" charset="0"/>
              </a:rPr>
              <a:t>утром; </a:t>
            </a:r>
            <a:r>
              <a:rPr lang="ru-RU" dirty="0" smtClean="0">
                <a:latin typeface="Times New Roman" panose="02020603050405020304" pitchFamily="18" charset="0"/>
                <a:cs typeface="Times New Roman" panose="02020603050405020304" pitchFamily="18" charset="0"/>
              </a:rPr>
              <a:t>мяч скакал; у </a:t>
            </a:r>
            <a:r>
              <a:rPr lang="ru-RU" dirty="0">
                <a:latin typeface="Times New Roman" panose="02020603050405020304" pitchFamily="18" charset="0"/>
                <a:cs typeface="Times New Roman" panose="02020603050405020304" pitchFamily="18" charset="0"/>
              </a:rPr>
              <a:t>курсантов;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 влажной террасе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31032" y="1556792"/>
            <a:ext cx="8208912" cy="1200329"/>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2. Определите тип подчинительной связи в словосочетаниях: </a:t>
            </a:r>
            <a:r>
              <a:rPr lang="ru-RU" dirty="0" smtClean="0">
                <a:latin typeface="Times New Roman" panose="02020603050405020304" pitchFamily="18" charset="0"/>
                <a:cs typeface="Times New Roman" panose="02020603050405020304" pitchFamily="18" charset="0"/>
              </a:rPr>
              <a:t>быстро ходить, голубой  шар, желание учиться, делать правильно, осенняя пора, сидеть за столом, листать журнал, сильный мужчина, оригинальное решение, громко смеяться, его книга, стремительное движение, продажа хлеба, улица города.</a:t>
            </a:r>
            <a:endParaRPr lang="ru-RU"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932040" y="1187460"/>
            <a:ext cx="2002964" cy="369332"/>
          </a:xfrm>
          <a:prstGeom prst="rect">
            <a:avLst/>
          </a:prstGeom>
          <a:noFill/>
        </p:spPr>
        <p:txBody>
          <a:bodyPr wrap="square" rtlCol="0">
            <a:spAutoFit/>
          </a:bodyPr>
          <a:lstStyle/>
          <a:p>
            <a:r>
              <a:rPr lang="ru-RU" dirty="0" smtClean="0">
                <a:solidFill>
                  <a:srgbClr val="7030A0"/>
                </a:solidFill>
                <a:hlinkClick r:id="rId4" action="ppaction://hlinksldjump"/>
              </a:rPr>
              <a:t>Проверь себя!</a:t>
            </a:r>
            <a:endParaRPr lang="ru-RU" dirty="0">
              <a:solidFill>
                <a:srgbClr val="7030A0"/>
              </a:solidFill>
            </a:endParaRPr>
          </a:p>
        </p:txBody>
      </p:sp>
      <p:sp>
        <p:nvSpPr>
          <p:cNvPr id="3" name="TextBox 2"/>
          <p:cNvSpPr txBox="1"/>
          <p:nvPr/>
        </p:nvSpPr>
        <p:spPr>
          <a:xfrm>
            <a:off x="395536" y="217176"/>
            <a:ext cx="1512168"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468931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6"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115616" y="3473118"/>
            <a:ext cx="7416824" cy="92333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весеннем лесу;  пасмурным утром; </a:t>
            </a:r>
            <a:r>
              <a:rPr lang="ru-RU" dirty="0" smtClean="0">
                <a:latin typeface="Times New Roman" panose="02020603050405020304" pitchFamily="18" charset="0"/>
                <a:cs typeface="Times New Roman" panose="02020603050405020304" pitchFamily="18" charset="0"/>
              </a:rPr>
              <a:t>торопиться </a:t>
            </a:r>
            <a:r>
              <a:rPr lang="ru-RU" dirty="0">
                <a:latin typeface="Times New Roman" panose="02020603050405020304" pitchFamily="18" charset="0"/>
                <a:cs typeface="Times New Roman" panose="02020603050405020304" pitchFamily="18" charset="0"/>
              </a:rPr>
              <a:t>на встречу; </a:t>
            </a:r>
            <a:r>
              <a:rPr lang="ru-RU" dirty="0" smtClean="0">
                <a:latin typeface="Times New Roman" panose="02020603050405020304" pitchFamily="18" charset="0"/>
                <a:cs typeface="Times New Roman" panose="02020603050405020304" pitchFamily="18" charset="0"/>
              </a:rPr>
              <a:t>ранним </a:t>
            </a:r>
            <a:r>
              <a:rPr lang="ru-RU" dirty="0">
                <a:latin typeface="Times New Roman" panose="02020603050405020304" pitchFamily="18" charset="0"/>
                <a:cs typeface="Times New Roman" panose="02020603050405020304" pitchFamily="18" charset="0"/>
              </a:rPr>
              <a:t>утром; </a:t>
            </a:r>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влажной террасе.</a:t>
            </a:r>
          </a:p>
          <a:p>
            <a:pPr algn="just"/>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9512" y="404664"/>
            <a:ext cx="1224136"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018210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0" y="0"/>
            <a:ext cx="9144000" cy="6905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87624" y="3441413"/>
            <a:ext cx="7488832" cy="646331"/>
          </a:xfrm>
          <a:prstGeom prst="rect">
            <a:avLst/>
          </a:prstGeom>
        </p:spPr>
        <p:txBody>
          <a:bodyPr wrap="square">
            <a:spAutoFit/>
          </a:bodyPr>
          <a:lstStyle/>
          <a:p>
            <a:pPr marL="342900" indent="-342900" algn="just">
              <a:buAutoNum type="arabicPeriod"/>
            </a:pP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2. Пять </a:t>
            </a:r>
            <a:r>
              <a:rPr lang="ru-RU" dirty="0">
                <a:latin typeface="Times New Roman" panose="02020603050405020304" pitchFamily="18" charset="0"/>
                <a:cs typeface="Times New Roman" panose="02020603050405020304" pitchFamily="18" charset="0"/>
              </a:rPr>
              <a:t>суффиксов – ан-, из- , </a:t>
            </a:r>
            <a:r>
              <a:rPr lang="ru-RU" dirty="0" err="1">
                <a:latin typeface="Times New Roman" panose="02020603050405020304" pitchFamily="18" charset="0"/>
                <a:cs typeface="Times New Roman" panose="02020603050405020304" pitchFamily="18" charset="0"/>
              </a:rPr>
              <a:t>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нн</a:t>
            </a:r>
            <a:r>
              <a:rPr lang="ru-RU"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323528" y="404664"/>
            <a:ext cx="1152128"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5308947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6"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115616" y="3473118"/>
            <a:ext cx="7416824" cy="1754326"/>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Быстро ходить (</a:t>
            </a:r>
            <a:r>
              <a:rPr lang="ru-RU" dirty="0" err="1" smtClean="0">
                <a:latin typeface="Times New Roman" panose="02020603050405020304" pitchFamily="18" charset="0"/>
                <a:cs typeface="Times New Roman" panose="02020603050405020304" pitchFamily="18" charset="0"/>
              </a:rPr>
              <a:t>примык</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голубой  </a:t>
            </a:r>
            <a:r>
              <a:rPr lang="ru-RU" dirty="0" smtClean="0">
                <a:latin typeface="Times New Roman" panose="02020603050405020304" pitchFamily="18" charset="0"/>
                <a:cs typeface="Times New Roman" panose="02020603050405020304" pitchFamily="18" charset="0"/>
              </a:rPr>
              <a:t>шар (</a:t>
            </a:r>
            <a:r>
              <a:rPr lang="ru-RU" dirty="0" err="1" smtClean="0">
                <a:latin typeface="Times New Roman" panose="02020603050405020304" pitchFamily="18" charset="0"/>
                <a:cs typeface="Times New Roman" panose="02020603050405020304" pitchFamily="18" charset="0"/>
              </a:rPr>
              <a:t>согл</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желание </a:t>
            </a:r>
            <a:r>
              <a:rPr lang="ru-RU" dirty="0" smtClean="0">
                <a:latin typeface="Times New Roman" panose="02020603050405020304" pitchFamily="18" charset="0"/>
                <a:cs typeface="Times New Roman" panose="02020603050405020304" pitchFamily="18" charset="0"/>
              </a:rPr>
              <a:t>учиться (</a:t>
            </a:r>
            <a:r>
              <a:rPr lang="ru-RU" dirty="0" err="1" smtClean="0">
                <a:latin typeface="Times New Roman" panose="02020603050405020304" pitchFamily="18" charset="0"/>
                <a:cs typeface="Times New Roman" panose="02020603050405020304" pitchFamily="18" charset="0"/>
              </a:rPr>
              <a:t>примык</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делать </a:t>
            </a:r>
            <a:r>
              <a:rPr lang="ru-RU" dirty="0" smtClean="0">
                <a:latin typeface="Times New Roman" panose="02020603050405020304" pitchFamily="18" charset="0"/>
                <a:cs typeface="Times New Roman" panose="02020603050405020304" pitchFamily="18" charset="0"/>
              </a:rPr>
              <a:t>правильно (</a:t>
            </a:r>
            <a:r>
              <a:rPr lang="ru-RU" dirty="0" err="1" smtClean="0">
                <a:latin typeface="Times New Roman" panose="02020603050405020304" pitchFamily="18" charset="0"/>
                <a:cs typeface="Times New Roman" panose="02020603050405020304" pitchFamily="18" charset="0"/>
              </a:rPr>
              <a:t>примык</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осенняя </a:t>
            </a:r>
            <a:r>
              <a:rPr lang="ru-RU" dirty="0" smtClean="0">
                <a:latin typeface="Times New Roman" panose="02020603050405020304" pitchFamily="18" charset="0"/>
                <a:cs typeface="Times New Roman" panose="02020603050405020304" pitchFamily="18" charset="0"/>
              </a:rPr>
              <a:t>пора (</a:t>
            </a:r>
            <a:r>
              <a:rPr lang="ru-RU" dirty="0" err="1" smtClean="0">
                <a:latin typeface="Times New Roman" panose="02020603050405020304" pitchFamily="18" charset="0"/>
                <a:cs typeface="Times New Roman" panose="02020603050405020304" pitchFamily="18" charset="0"/>
              </a:rPr>
              <a:t>согл</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сидеть за </a:t>
            </a:r>
            <a:r>
              <a:rPr lang="ru-RU" dirty="0" smtClean="0">
                <a:latin typeface="Times New Roman" panose="02020603050405020304" pitchFamily="18" charset="0"/>
                <a:cs typeface="Times New Roman" panose="02020603050405020304" pitchFamily="18" charset="0"/>
              </a:rPr>
              <a:t>столом (управ.), </a:t>
            </a:r>
            <a:r>
              <a:rPr lang="ru-RU" dirty="0">
                <a:latin typeface="Times New Roman" panose="02020603050405020304" pitchFamily="18" charset="0"/>
                <a:cs typeface="Times New Roman" panose="02020603050405020304" pitchFamily="18" charset="0"/>
              </a:rPr>
              <a:t>листать </a:t>
            </a:r>
            <a:r>
              <a:rPr lang="ru-RU" dirty="0" smtClean="0">
                <a:latin typeface="Times New Roman" panose="02020603050405020304" pitchFamily="18" charset="0"/>
                <a:cs typeface="Times New Roman" panose="02020603050405020304" pitchFamily="18" charset="0"/>
              </a:rPr>
              <a:t>журнал (управ.), </a:t>
            </a:r>
            <a:r>
              <a:rPr lang="ru-RU" dirty="0">
                <a:latin typeface="Times New Roman" panose="02020603050405020304" pitchFamily="18" charset="0"/>
                <a:cs typeface="Times New Roman" panose="02020603050405020304" pitchFamily="18" charset="0"/>
              </a:rPr>
              <a:t>сильный </a:t>
            </a:r>
            <a:r>
              <a:rPr lang="ru-RU" dirty="0" smtClean="0">
                <a:latin typeface="Times New Roman" panose="02020603050405020304" pitchFamily="18" charset="0"/>
                <a:cs typeface="Times New Roman" panose="02020603050405020304" pitchFamily="18" charset="0"/>
              </a:rPr>
              <a:t>мужчина (</a:t>
            </a:r>
            <a:r>
              <a:rPr lang="ru-RU" dirty="0" err="1" smtClean="0">
                <a:latin typeface="Times New Roman" panose="02020603050405020304" pitchFamily="18" charset="0"/>
                <a:cs typeface="Times New Roman" panose="02020603050405020304" pitchFamily="18" charset="0"/>
              </a:rPr>
              <a:t>согл</a:t>
            </a:r>
            <a:r>
              <a:rPr lang="ru-RU" dirty="0" smtClean="0">
                <a:latin typeface="Times New Roman" panose="02020603050405020304" pitchFamily="18" charset="0"/>
                <a:cs typeface="Times New Roman" panose="02020603050405020304" pitchFamily="18" charset="0"/>
              </a:rPr>
              <a:t>.), оригинальное решение (</a:t>
            </a:r>
            <a:r>
              <a:rPr lang="ru-RU" dirty="0" err="1" smtClean="0">
                <a:latin typeface="Times New Roman" panose="02020603050405020304" pitchFamily="18" charset="0"/>
                <a:cs typeface="Times New Roman" panose="02020603050405020304" pitchFamily="18" charset="0"/>
              </a:rPr>
              <a:t>согл</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громко </a:t>
            </a:r>
            <a:r>
              <a:rPr lang="ru-RU" dirty="0" smtClean="0">
                <a:latin typeface="Times New Roman" panose="02020603050405020304" pitchFamily="18" charset="0"/>
                <a:cs typeface="Times New Roman" panose="02020603050405020304" pitchFamily="18" charset="0"/>
              </a:rPr>
              <a:t>смеяться (</a:t>
            </a:r>
            <a:r>
              <a:rPr lang="ru-RU" dirty="0" err="1" smtClean="0">
                <a:latin typeface="Times New Roman" panose="02020603050405020304" pitchFamily="18" charset="0"/>
                <a:cs typeface="Times New Roman" panose="02020603050405020304" pitchFamily="18" charset="0"/>
              </a:rPr>
              <a:t>примык</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его </a:t>
            </a:r>
            <a:r>
              <a:rPr lang="ru-RU" dirty="0" smtClean="0">
                <a:latin typeface="Times New Roman" panose="02020603050405020304" pitchFamily="18" charset="0"/>
                <a:cs typeface="Times New Roman" panose="02020603050405020304" pitchFamily="18" charset="0"/>
              </a:rPr>
              <a:t>книга (</a:t>
            </a:r>
            <a:r>
              <a:rPr lang="ru-RU" dirty="0" err="1" smtClean="0">
                <a:latin typeface="Times New Roman" panose="02020603050405020304" pitchFamily="18" charset="0"/>
                <a:cs typeface="Times New Roman" panose="02020603050405020304" pitchFamily="18" charset="0"/>
              </a:rPr>
              <a:t>примык</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стремительное </a:t>
            </a:r>
            <a:r>
              <a:rPr lang="ru-RU" dirty="0" smtClean="0">
                <a:latin typeface="Times New Roman" panose="02020603050405020304" pitchFamily="18" charset="0"/>
                <a:cs typeface="Times New Roman" panose="02020603050405020304" pitchFamily="18" charset="0"/>
              </a:rPr>
              <a:t>движение (</a:t>
            </a:r>
            <a:r>
              <a:rPr lang="ru-RU" dirty="0" err="1" smtClean="0">
                <a:latin typeface="Times New Roman" panose="02020603050405020304" pitchFamily="18" charset="0"/>
                <a:cs typeface="Times New Roman" panose="02020603050405020304" pitchFamily="18" charset="0"/>
              </a:rPr>
              <a:t>согл</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продажа </a:t>
            </a:r>
            <a:r>
              <a:rPr lang="ru-RU" dirty="0" smtClean="0">
                <a:latin typeface="Times New Roman" panose="02020603050405020304" pitchFamily="18" charset="0"/>
                <a:cs typeface="Times New Roman" panose="02020603050405020304" pitchFamily="18" charset="0"/>
              </a:rPr>
              <a:t>хлеба (управ.), </a:t>
            </a:r>
            <a:r>
              <a:rPr lang="ru-RU" dirty="0">
                <a:latin typeface="Times New Roman" panose="02020603050405020304" pitchFamily="18" charset="0"/>
                <a:cs typeface="Times New Roman" panose="02020603050405020304" pitchFamily="18" charset="0"/>
              </a:rPr>
              <a:t>улица </a:t>
            </a:r>
            <a:r>
              <a:rPr lang="ru-RU" dirty="0" smtClean="0">
                <a:latin typeface="Times New Roman" panose="02020603050405020304" pitchFamily="18" charset="0"/>
                <a:cs typeface="Times New Roman" panose="02020603050405020304" pitchFamily="18" charset="0"/>
              </a:rPr>
              <a:t>города (управ.).</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404664"/>
            <a:ext cx="1224136"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57824475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 y="-27384"/>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885335" y="6388711"/>
            <a:ext cx="3229419" cy="461665"/>
          </a:xfrm>
          <a:prstGeom prst="rect">
            <a:avLst/>
          </a:prstGeom>
          <a:noFill/>
        </p:spPr>
        <p:txBody>
          <a:bodyPr wrap="square" rtlCol="0">
            <a:spAutoFit/>
          </a:bodyPr>
          <a:lstStyle/>
          <a:p>
            <a:r>
              <a:rPr lang="ru-RU" sz="2400" b="1" dirty="0" smtClean="0">
                <a:solidFill>
                  <a:srgbClr val="7030A0"/>
                </a:solidFill>
                <a:hlinkClick r:id="rId4" action="ppaction://hlinksldjump"/>
              </a:rPr>
              <a:t>Продолжение</a:t>
            </a:r>
            <a:endParaRPr lang="ru-RU" sz="2400" b="1" dirty="0">
              <a:solidFill>
                <a:srgbClr val="7030A0"/>
              </a:solidFill>
            </a:endParaRPr>
          </a:p>
        </p:txBody>
      </p:sp>
      <p:sp>
        <p:nvSpPr>
          <p:cNvPr id="7" name="Прямоугольник 6"/>
          <p:cNvSpPr/>
          <p:nvPr/>
        </p:nvSpPr>
        <p:spPr>
          <a:xfrm>
            <a:off x="278031" y="414075"/>
            <a:ext cx="8541679" cy="369332"/>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73832" y="239697"/>
            <a:ext cx="8639146" cy="5632311"/>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	Подлежащее</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главный член двусоставного предложения, который обозначает предмет речи, грамматически соотносится со сказуемым, не зависит от других членов предложения и отвечает на вопросы именительного падежа </a:t>
            </a:r>
            <a:r>
              <a:rPr lang="ru-RU" i="1" dirty="0">
                <a:latin typeface="Times New Roman" panose="02020603050405020304" pitchFamily="18" charset="0"/>
                <a:cs typeface="Times New Roman" panose="02020603050405020304" pitchFamily="18" charset="0"/>
              </a:rPr>
              <a:t>кто? </a:t>
            </a:r>
            <a:r>
              <a:rPr lang="ru-RU" dirty="0">
                <a:latin typeface="Times New Roman" panose="02020603050405020304" pitchFamily="18" charset="0"/>
                <a:cs typeface="Times New Roman" panose="02020603050405020304" pitchFamily="18" charset="0"/>
              </a:rPr>
              <a:t>или </a:t>
            </a:r>
            <a:r>
              <a:rPr lang="ru-RU" i="1" dirty="0">
                <a:latin typeface="Times New Roman" panose="02020603050405020304" pitchFamily="18" charset="0"/>
                <a:cs typeface="Times New Roman" panose="02020603050405020304" pitchFamily="18" charset="0"/>
              </a:rPr>
              <a:t>что</a:t>
            </a:r>
            <a:r>
              <a:rPr lang="ru-RU" i="1" dirty="0" smtClean="0">
                <a:latin typeface="Times New Roman" panose="02020603050405020304" pitchFamily="18" charset="0"/>
                <a:cs typeface="Times New Roman" panose="02020603050405020304" pitchFamily="18" charset="0"/>
              </a:rPr>
              <a:t>?</a:t>
            </a:r>
          </a:p>
          <a:p>
            <a:pPr algn="just"/>
            <a:r>
              <a:rPr lang="ru-RU" i="1" dirty="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	Способы выражения подлежащего: </a:t>
            </a:r>
            <a:r>
              <a:rPr lang="ru-RU" dirty="0" smtClean="0">
                <a:latin typeface="Times New Roman" panose="02020603050405020304" pitchFamily="18" charset="0"/>
                <a:cs typeface="Times New Roman" panose="02020603050405020304" pitchFamily="18" charset="0"/>
              </a:rPr>
              <a:t>1) именительный </a:t>
            </a:r>
            <a:r>
              <a:rPr lang="ru-RU" dirty="0">
                <a:latin typeface="Times New Roman" panose="02020603050405020304" pitchFamily="18" charset="0"/>
                <a:cs typeface="Times New Roman" panose="02020603050405020304" pitchFamily="18" charset="0"/>
              </a:rPr>
              <a:t>падеж </a:t>
            </a:r>
            <a:r>
              <a:rPr lang="ru-RU" dirty="0" smtClean="0">
                <a:latin typeface="Times New Roman" panose="02020603050405020304" pitchFamily="18" charset="0"/>
                <a:cs typeface="Times New Roman" panose="02020603050405020304" pitchFamily="18" charset="0"/>
              </a:rPr>
              <a:t>существительного (</a:t>
            </a:r>
            <a:r>
              <a:rPr lang="ru-RU" i="1" dirty="0" smtClean="0"/>
              <a:t>Спит </a:t>
            </a:r>
            <a:r>
              <a:rPr lang="ru-RU" i="1" dirty="0"/>
              <a:t>черёмуха в белой накидке (С. Есенин</a:t>
            </a:r>
            <a:r>
              <a:rPr lang="ru-RU" i="1" dirty="0" smtClean="0"/>
              <a:t>); </a:t>
            </a:r>
            <a:r>
              <a:rPr lang="ru-RU" dirty="0" smtClean="0"/>
              <a:t>2) </a:t>
            </a:r>
            <a:r>
              <a:rPr lang="ru-RU" dirty="0" smtClean="0">
                <a:latin typeface="Times New Roman" panose="02020603050405020304" pitchFamily="18" charset="0"/>
                <a:cs typeface="Times New Roman" panose="02020603050405020304" pitchFamily="18" charset="0"/>
              </a:rPr>
              <a:t>именительный </a:t>
            </a:r>
            <a:r>
              <a:rPr lang="ru-RU" dirty="0">
                <a:latin typeface="Times New Roman" panose="02020603050405020304" pitchFamily="18" charset="0"/>
                <a:cs typeface="Times New Roman" panose="02020603050405020304" pitchFamily="18" charset="0"/>
              </a:rPr>
              <a:t>падеж </a:t>
            </a:r>
            <a:r>
              <a:rPr lang="ru-RU" dirty="0" smtClean="0">
                <a:latin typeface="Times New Roman" panose="02020603050405020304" pitchFamily="18" charset="0"/>
                <a:cs typeface="Times New Roman" panose="02020603050405020304" pitchFamily="18" charset="0"/>
              </a:rPr>
              <a:t>местоимения (</a:t>
            </a:r>
            <a:r>
              <a:rPr lang="ru-RU" i="1" dirty="0" smtClean="0"/>
              <a:t>Что </a:t>
            </a:r>
            <a:r>
              <a:rPr lang="ru-RU" i="1" dirty="0"/>
              <a:t>мне поёт? Что мне звенит? (А. Блок</a:t>
            </a:r>
            <a:r>
              <a:rPr lang="ru-RU" i="1" dirty="0" smtClean="0"/>
              <a:t>); </a:t>
            </a:r>
            <a:r>
              <a:rPr lang="ru-RU" dirty="0" smtClean="0"/>
              <a:t>3) </a:t>
            </a:r>
            <a:r>
              <a:rPr lang="ru-RU" dirty="0" smtClean="0">
                <a:latin typeface="Times New Roman" panose="02020603050405020304" pitchFamily="18" charset="0"/>
                <a:cs typeface="Times New Roman" panose="02020603050405020304" pitchFamily="18" charset="0"/>
              </a:rPr>
              <a:t>другие </a:t>
            </a:r>
            <a:r>
              <a:rPr lang="ru-RU" dirty="0">
                <a:latin typeface="Times New Roman" panose="02020603050405020304" pitchFamily="18" charset="0"/>
                <a:cs typeface="Times New Roman" panose="02020603050405020304" pitchFamily="18" charset="0"/>
              </a:rPr>
              <a:t>части речи, употреблённые в значении </a:t>
            </a:r>
            <a:r>
              <a:rPr lang="ru-RU" dirty="0" smtClean="0">
                <a:latin typeface="Times New Roman" panose="02020603050405020304" pitchFamily="18" charset="0"/>
                <a:cs typeface="Times New Roman" panose="02020603050405020304" pitchFamily="18" charset="0"/>
              </a:rPr>
              <a:t>существительного (</a:t>
            </a:r>
            <a:r>
              <a:rPr lang="ru-RU" i="1" dirty="0" smtClean="0"/>
              <a:t>Новое </a:t>
            </a:r>
            <a:r>
              <a:rPr lang="ru-RU" i="1" dirty="0"/>
              <a:t>в жизни требует и новых названий (С. Сергеев </a:t>
            </a:r>
            <a:r>
              <a:rPr lang="ru-RU" i="1" dirty="0" err="1"/>
              <a:t>Ценскии</a:t>
            </a:r>
            <a:r>
              <a:rPr lang="ru-RU" i="1" dirty="0" smtClean="0"/>
              <a:t>); </a:t>
            </a:r>
            <a:r>
              <a:rPr lang="ru-RU" dirty="0" smtClean="0">
                <a:latin typeface="Times New Roman" panose="02020603050405020304" pitchFamily="18" charset="0"/>
                <a:cs typeface="Times New Roman" panose="02020603050405020304" pitchFamily="18" charset="0"/>
              </a:rPr>
              <a:t>числительное (</a:t>
            </a:r>
            <a:r>
              <a:rPr lang="ru-RU" i="1" dirty="0" smtClean="0"/>
              <a:t>Семеро </a:t>
            </a:r>
            <a:r>
              <a:rPr lang="ru-RU" i="1" dirty="0"/>
              <a:t>одного не ждут (пословица</a:t>
            </a:r>
            <a:r>
              <a:rPr lang="ru-RU" i="1" dirty="0" smtClean="0"/>
              <a:t>); </a:t>
            </a:r>
            <a:r>
              <a:rPr lang="ru-RU" dirty="0" smtClean="0">
                <a:latin typeface="Times New Roman" panose="02020603050405020304" pitchFamily="18" charset="0"/>
                <a:cs typeface="Times New Roman" panose="02020603050405020304" pitchFamily="18" charset="0"/>
              </a:rPr>
              <a:t>неопределённая </a:t>
            </a:r>
            <a:r>
              <a:rPr lang="ru-RU" dirty="0">
                <a:latin typeface="Times New Roman" panose="02020603050405020304" pitchFamily="18" charset="0"/>
                <a:cs typeface="Times New Roman" panose="02020603050405020304" pitchFamily="18" charset="0"/>
              </a:rPr>
              <a:t>форма глагола (инфинитив</a:t>
            </a:r>
            <a:r>
              <a:rPr lang="ru-RU" dirty="0" smtClean="0">
                <a:latin typeface="Times New Roman" panose="02020603050405020304" pitchFamily="18" charset="0"/>
                <a:cs typeface="Times New Roman" panose="02020603050405020304" pitchFamily="18" charset="0"/>
              </a:rPr>
              <a:t>) (</a:t>
            </a:r>
            <a:r>
              <a:rPr lang="ru-RU" i="1" dirty="0" smtClean="0"/>
              <a:t>Жить</a:t>
            </a:r>
            <a:r>
              <a:rPr lang="ru-RU" i="1" dirty="0"/>
              <a:t> </a:t>
            </a:r>
            <a:r>
              <a:rPr lang="ru-RU" dirty="0"/>
              <a:t>- </a:t>
            </a:r>
            <a:r>
              <a:rPr lang="ru-RU" i="1" dirty="0"/>
              <a:t>это только привычка (А. Ахматова</a:t>
            </a:r>
            <a:r>
              <a:rPr lang="ru-RU" i="1" dirty="0" smtClean="0"/>
              <a:t>); </a:t>
            </a:r>
            <a:r>
              <a:rPr lang="ru-RU" dirty="0" smtClean="0">
                <a:latin typeface="Times New Roman" panose="02020603050405020304" pitchFamily="18" charset="0"/>
                <a:cs typeface="Times New Roman" panose="02020603050405020304" pitchFamily="18" charset="0"/>
              </a:rPr>
              <a:t>синтаксически </a:t>
            </a:r>
            <a:r>
              <a:rPr lang="ru-RU" dirty="0">
                <a:latin typeface="Times New Roman" panose="02020603050405020304" pitchFamily="18" charset="0"/>
                <a:cs typeface="Times New Roman" panose="02020603050405020304" pitchFamily="18" charset="0"/>
              </a:rPr>
              <a:t>цельные </a:t>
            </a:r>
            <a:r>
              <a:rPr lang="ru-RU" dirty="0" smtClean="0">
                <a:latin typeface="Times New Roman" panose="02020603050405020304" pitchFamily="18" charset="0"/>
                <a:cs typeface="Times New Roman" panose="02020603050405020304" pitchFamily="18" charset="0"/>
              </a:rPr>
              <a:t>словосочетания (</a:t>
            </a:r>
            <a:r>
              <a:rPr lang="ru-RU" i="1" dirty="0" smtClean="0"/>
              <a:t>Каждый </a:t>
            </a:r>
            <a:r>
              <a:rPr lang="ru-RU" i="1" dirty="0"/>
              <a:t>из нас станет на самом краю площадки (М. Лермонтов</a:t>
            </a:r>
            <a:r>
              <a:rPr lang="ru-RU" i="1" dirty="0" smtClean="0"/>
              <a:t>); </a:t>
            </a:r>
            <a:r>
              <a:rPr lang="ru-RU" dirty="0" smtClean="0"/>
              <a:t>фразеологические </a:t>
            </a:r>
            <a:r>
              <a:rPr lang="ru-RU" dirty="0"/>
              <a:t>(устойчивые) </a:t>
            </a:r>
            <a:r>
              <a:rPr lang="ru-RU" dirty="0" smtClean="0"/>
              <a:t>сочетания (</a:t>
            </a:r>
            <a:r>
              <a:rPr lang="ru-RU" i="1" dirty="0" smtClean="0"/>
              <a:t>Ещё </a:t>
            </a:r>
            <a:r>
              <a:rPr lang="ru-RU" i="1" dirty="0"/>
              <a:t>далее, почти на краю горизонта синеются Воробьёвы горы (Н. Карамзин</a:t>
            </a:r>
            <a:r>
              <a:rPr lang="ru-RU" i="1" dirty="0" smtClean="0"/>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позиции подлежащего может находиться и целое </a:t>
            </a:r>
            <a:r>
              <a:rPr lang="ru-RU" dirty="0" smtClean="0">
                <a:latin typeface="Times New Roman" panose="02020603050405020304" pitchFamily="18" charset="0"/>
                <a:cs typeface="Times New Roman" panose="02020603050405020304" pitchFamily="18" charset="0"/>
              </a:rPr>
              <a:t>предложение (</a:t>
            </a:r>
            <a:r>
              <a:rPr lang="ru-RU" i="1" dirty="0" smtClean="0"/>
              <a:t>«</a:t>
            </a:r>
            <a:r>
              <a:rPr lang="ru-RU" i="1" dirty="0"/>
              <a:t>Он меня любит!» </a:t>
            </a:r>
            <a:r>
              <a:rPr lang="ru-RU" dirty="0"/>
              <a:t>- </a:t>
            </a:r>
            <a:r>
              <a:rPr lang="ru-RU" i="1" dirty="0"/>
              <a:t>вспыхивало вдруг во всём её существе (И. Тургенев</a:t>
            </a:r>
            <a:r>
              <a:rPr lang="ru-RU" i="1" dirty="0" smtClean="0"/>
              <a:t>).</a:t>
            </a:r>
          </a:p>
          <a:p>
            <a:pPr algn="just"/>
            <a:r>
              <a:rPr lang="ru-RU" b="1" i="1" dirty="0" smtClean="0"/>
              <a:t>	</a:t>
            </a:r>
            <a:r>
              <a:rPr lang="ru-RU" b="1" dirty="0" smtClean="0">
                <a:latin typeface="Times New Roman" panose="02020603050405020304" pitchFamily="18" charset="0"/>
                <a:cs typeface="Times New Roman" panose="02020603050405020304" pitchFamily="18" charset="0"/>
              </a:rPr>
              <a:t>Сказуемое</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главный член предложения, который обозначает действие, признак, качество, состояние предмета, названного подлежащим, грамматически зависит от подлежащего и отвечает на вопросы </a:t>
            </a:r>
            <a:r>
              <a:rPr lang="ru-RU" i="1" dirty="0">
                <a:latin typeface="Times New Roman" panose="02020603050405020304" pitchFamily="18" charset="0"/>
                <a:cs typeface="Times New Roman" panose="02020603050405020304" pitchFamily="18" charset="0"/>
              </a:rPr>
              <a:t>что делает предмет? каков предмет? что с ним происходит? кто он такой? что он такое? </a:t>
            </a:r>
            <a:r>
              <a:rPr lang="ru-RU" dirty="0">
                <a:latin typeface="Times New Roman" panose="02020603050405020304" pitchFamily="18" charset="0"/>
                <a:cs typeface="Times New Roman" panose="02020603050405020304" pitchFamily="18" charset="0"/>
              </a:rPr>
              <a:t>и под</a:t>
            </a:r>
            <a:r>
              <a:rPr lang="ru-RU" dirty="0" smtClean="0">
                <a:latin typeface="Times New Roman" panose="02020603050405020304" pitchFamily="18" charset="0"/>
                <a:cs typeface="Times New Roman" panose="02020603050405020304" pitchFamily="18" charset="0"/>
              </a:rPr>
              <a:t>.</a:t>
            </a:r>
          </a:p>
          <a:p>
            <a:pPr algn="just"/>
            <a:r>
              <a:rPr lang="ru-RU" b="1" dirty="0" smtClean="0"/>
              <a:t>	</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2" name="TextBox 1"/>
          <p:cNvSpPr txBox="1"/>
          <p:nvPr/>
        </p:nvSpPr>
        <p:spPr>
          <a:xfrm>
            <a:off x="467544" y="6388711"/>
            <a:ext cx="1728192"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6429501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 y="-27384"/>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885335" y="6509482"/>
            <a:ext cx="3229419" cy="461665"/>
          </a:xfrm>
          <a:prstGeom prst="rect">
            <a:avLst/>
          </a:prstGeom>
          <a:noFill/>
        </p:spPr>
        <p:txBody>
          <a:bodyPr wrap="square" rtlCol="0">
            <a:spAutoFit/>
          </a:bodyPr>
          <a:lstStyle/>
          <a:p>
            <a:r>
              <a:rPr lang="ru-RU" sz="2400" b="1" dirty="0" smtClean="0">
                <a:solidFill>
                  <a:srgbClr val="7030A0"/>
                </a:solidFill>
                <a:hlinkClick r:id="rId4" action="ppaction://hlinksldjump"/>
              </a:rPr>
              <a:t>Практическое заняти</a:t>
            </a:r>
            <a:r>
              <a:rPr lang="ru-RU" sz="2400" b="1" dirty="0" smtClean="0">
                <a:solidFill>
                  <a:srgbClr val="7030A0"/>
                </a:solidFill>
              </a:rPr>
              <a:t>е</a:t>
            </a:r>
            <a:endParaRPr lang="ru-RU" sz="2400" b="1" dirty="0">
              <a:solidFill>
                <a:srgbClr val="7030A0"/>
              </a:solidFill>
            </a:endParaRPr>
          </a:p>
        </p:txBody>
      </p:sp>
      <p:sp>
        <p:nvSpPr>
          <p:cNvPr id="7" name="Прямоугольник 6"/>
          <p:cNvSpPr/>
          <p:nvPr/>
        </p:nvSpPr>
        <p:spPr>
          <a:xfrm>
            <a:off x="278031" y="414075"/>
            <a:ext cx="8541679" cy="369332"/>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73832" y="461571"/>
            <a:ext cx="8639146" cy="3970318"/>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	Способы </a:t>
            </a:r>
            <a:r>
              <a:rPr lang="ru-RU" b="1" dirty="0">
                <a:latin typeface="Times New Roman" panose="02020603050405020304" pitchFamily="18" charset="0"/>
                <a:cs typeface="Times New Roman" panose="02020603050405020304" pitchFamily="18" charset="0"/>
              </a:rPr>
              <a:t>выражения простого глагольного </a:t>
            </a:r>
            <a:r>
              <a:rPr lang="ru-RU" b="1" dirty="0" smtClean="0">
                <a:latin typeface="Times New Roman" panose="02020603050405020304" pitchFamily="18" charset="0"/>
                <a:cs typeface="Times New Roman" panose="02020603050405020304" pitchFamily="18" charset="0"/>
              </a:rPr>
              <a:t>сказуемого: </a:t>
            </a:r>
            <a:r>
              <a:rPr lang="ru-RU" dirty="0" smtClean="0">
                <a:latin typeface="Times New Roman" panose="02020603050405020304" pitchFamily="18" charset="0"/>
                <a:cs typeface="Times New Roman" panose="02020603050405020304" pitchFamily="18" charset="0"/>
              </a:rPr>
              <a:t>глагол </a:t>
            </a:r>
            <a:r>
              <a:rPr lang="ru-RU" dirty="0">
                <a:latin typeface="Times New Roman" panose="02020603050405020304" pitchFamily="18" charset="0"/>
                <a:cs typeface="Times New Roman" panose="02020603050405020304" pitchFamily="18" charset="0"/>
              </a:rPr>
              <a:t>в форме изъявительного, повелительного или условного </a:t>
            </a:r>
            <a:r>
              <a:rPr lang="ru-RU" dirty="0" smtClean="0">
                <a:latin typeface="Times New Roman" panose="02020603050405020304" pitchFamily="18" charset="0"/>
                <a:cs typeface="Times New Roman" panose="02020603050405020304" pitchFamily="18" charset="0"/>
              </a:rPr>
              <a:t>наклонения (</a:t>
            </a:r>
            <a:r>
              <a:rPr lang="ru-RU" i="1" dirty="0"/>
              <a:t>На портьер зелёный бархат луч луны упал косой (Г. Иванов) </a:t>
            </a:r>
            <a:r>
              <a:rPr lang="ru-RU" dirty="0"/>
              <a:t>- (изъявительное наклонение прошедшее время</a:t>
            </a:r>
            <a:r>
              <a:rPr lang="ru-RU" dirty="0" smtClean="0"/>
              <a:t>)</a:t>
            </a:r>
            <a:r>
              <a:rPr lang="ru-RU" dirty="0"/>
              <a:t>; </a:t>
            </a:r>
            <a:r>
              <a:rPr lang="ru-RU" i="1" dirty="0" smtClean="0"/>
              <a:t>Да </a:t>
            </a:r>
            <a:r>
              <a:rPr lang="ru-RU" i="1" dirty="0"/>
              <a:t>здравствует солнце, да скроется тьма! (А. Пушкин) </a:t>
            </a:r>
            <a:r>
              <a:rPr lang="ru-RU" dirty="0"/>
              <a:t>- (повелительное наклонение); </a:t>
            </a:r>
            <a:r>
              <a:rPr lang="ru-RU" i="1" dirty="0"/>
              <a:t>[Софья]: Молчалин вам наскучил бы едва ли, когда б сошлись короче с ним (А. Грибоедов) </a:t>
            </a:r>
            <a:r>
              <a:rPr lang="ru-RU" dirty="0"/>
              <a:t>- (условное наклонение</a:t>
            </a:r>
            <a:r>
              <a:rPr lang="ru-RU" dirty="0" smtClean="0"/>
              <a:t>); </a:t>
            </a:r>
            <a:r>
              <a:rPr lang="ru-RU" dirty="0" smtClean="0">
                <a:latin typeface="Times New Roman" panose="02020603050405020304" pitchFamily="18" charset="0"/>
                <a:cs typeface="Times New Roman" panose="02020603050405020304" pitchFamily="18" charset="0"/>
              </a:rPr>
              <a:t>инфинитив </a:t>
            </a:r>
            <a:r>
              <a:rPr lang="ru-RU" dirty="0">
                <a:latin typeface="Times New Roman" panose="02020603050405020304" pitchFamily="18" charset="0"/>
                <a:cs typeface="Times New Roman" panose="02020603050405020304" pitchFamily="18" charset="0"/>
              </a:rPr>
              <a:t>(в значении изъявительного наклонения</a:t>
            </a:r>
            <a:r>
              <a:rPr lang="ru-RU" dirty="0" smtClean="0">
                <a:latin typeface="Times New Roman" panose="02020603050405020304" pitchFamily="18" charset="0"/>
                <a:cs typeface="Times New Roman" panose="02020603050405020304" pitchFamily="18" charset="0"/>
              </a:rPr>
              <a:t>)(</a:t>
            </a:r>
            <a:r>
              <a:rPr lang="ru-RU" i="1" dirty="0"/>
              <a:t>И царица хохотать, и плечами пожимать, и подмигивать глазами, и прищелкивать перстами, и вертеться, </a:t>
            </a:r>
            <a:r>
              <a:rPr lang="ru-RU" i="1" dirty="0" err="1"/>
              <a:t>подбочасъ</a:t>
            </a:r>
            <a:r>
              <a:rPr lang="ru-RU" i="1" dirty="0"/>
              <a:t>, гордо в зеркальце глядясь (А. Пушкин</a:t>
            </a:r>
            <a:r>
              <a:rPr lang="ru-RU" i="1" dirty="0" smtClean="0"/>
              <a:t>); </a:t>
            </a:r>
            <a:r>
              <a:rPr lang="ru-RU" dirty="0" smtClean="0">
                <a:latin typeface="Times New Roman" panose="02020603050405020304" pitchFamily="18" charset="0"/>
                <a:cs typeface="Times New Roman" panose="02020603050405020304" pitchFamily="18" charset="0"/>
              </a:rPr>
              <a:t>устойчивые </a:t>
            </a:r>
            <a:r>
              <a:rPr lang="ru-RU" dirty="0">
                <a:latin typeface="Times New Roman" panose="02020603050405020304" pitchFamily="18" charset="0"/>
                <a:cs typeface="Times New Roman" panose="02020603050405020304" pitchFamily="18" charset="0"/>
              </a:rPr>
              <a:t>сочетания глагольного типа, имеющие единое </a:t>
            </a:r>
            <a:r>
              <a:rPr lang="ru-RU" dirty="0" smtClean="0">
                <a:latin typeface="Times New Roman" panose="02020603050405020304" pitchFamily="18" charset="0"/>
                <a:cs typeface="Times New Roman" panose="02020603050405020304" pitchFamily="18" charset="0"/>
              </a:rPr>
              <a:t>значение</a:t>
            </a:r>
          </a:p>
          <a:p>
            <a:pPr algn="just"/>
            <a:r>
              <a:rPr lang="ru-RU" i="1" dirty="0"/>
              <a:t>Каждая мелочь этого дня врезалась ему в память </a:t>
            </a:r>
            <a:r>
              <a:rPr lang="ru-RU" dirty="0"/>
              <a:t>(=</a:t>
            </a:r>
            <a:r>
              <a:rPr lang="ru-RU" dirty="0" smtClean="0"/>
              <a:t>запомнилась</a:t>
            </a:r>
            <a:r>
              <a:rPr lang="ru-RU" dirty="0"/>
              <a:t>) </a:t>
            </a:r>
            <a:r>
              <a:rPr lang="ru-RU" i="1" dirty="0"/>
              <a:t>(К. Паустовский</a:t>
            </a:r>
            <a:r>
              <a:rPr lang="ru-RU" i="1" dirty="0" smtClean="0"/>
              <a:t>);</a:t>
            </a:r>
          </a:p>
          <a:p>
            <a:pPr algn="just"/>
            <a:r>
              <a:rPr lang="ru-RU" dirty="0" smtClean="0">
                <a:latin typeface="Times New Roman" panose="02020603050405020304" pitchFamily="18" charset="0"/>
                <a:cs typeface="Times New Roman" panose="02020603050405020304" pitchFamily="18" charset="0"/>
              </a:rPr>
              <a:t>усечённые </a:t>
            </a:r>
            <a:r>
              <a:rPr lang="ru-RU" dirty="0">
                <a:latin typeface="Times New Roman" panose="02020603050405020304" pitchFamily="18" charset="0"/>
                <a:cs typeface="Times New Roman" panose="02020603050405020304" pitchFamily="18" charset="0"/>
              </a:rPr>
              <a:t>и междометные глагольные формы (в значении изъявительного наклонения):</a:t>
            </a:r>
            <a:r>
              <a:rPr lang="ru-RU" i="1" dirty="0">
                <a:latin typeface="Times New Roman" panose="02020603050405020304" pitchFamily="18" charset="0"/>
                <a:cs typeface="Times New Roman" panose="02020603050405020304" pitchFamily="18" charset="0"/>
              </a:rPr>
              <a:t>прыг, хвать, стук, толк, </a:t>
            </a:r>
            <a:r>
              <a:rPr lang="ru-RU" i="1" dirty="0" err="1">
                <a:latin typeface="Times New Roman" panose="02020603050405020304" pitchFamily="18" charset="0"/>
                <a:cs typeface="Times New Roman" panose="02020603050405020304" pitchFamily="18" charset="0"/>
              </a:rPr>
              <a:t>тютю</a:t>
            </a:r>
            <a:r>
              <a:rPr lang="ru-RU" i="1" dirty="0">
                <a:latin typeface="Times New Roman" panose="02020603050405020304" pitchFamily="18" charset="0"/>
                <a:cs typeface="Times New Roman" panose="02020603050405020304" pitchFamily="18" charset="0"/>
              </a:rPr>
              <a:t>, ни </a:t>
            </a:r>
            <a:r>
              <a:rPr lang="ru-RU" i="1" dirty="0" smtClean="0">
                <a:latin typeface="Times New Roman" panose="02020603050405020304" pitchFamily="18" charset="0"/>
                <a:cs typeface="Times New Roman" panose="02020603050405020304" pitchFamily="18" charset="0"/>
              </a:rPr>
              <a:t>гу-гу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т. п</a:t>
            </a:r>
            <a:r>
              <a:rPr lang="ru-RU" dirty="0" smtClean="0">
                <a:latin typeface="Times New Roman" panose="02020603050405020304" pitchFamily="18" charset="0"/>
                <a:cs typeface="Times New Roman" panose="02020603050405020304" pitchFamily="18" charset="0"/>
              </a:rPr>
              <a:t>. (</a:t>
            </a:r>
            <a:r>
              <a:rPr lang="ru-RU" i="1" dirty="0"/>
              <a:t>И легче тени Татьяна прыг в другие сени... (А. Пушкин).</a:t>
            </a:r>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cxnSp>
        <p:nvCxnSpPr>
          <p:cNvPr id="3" name="Прямая соединительная линия 2"/>
          <p:cNvCxnSpPr/>
          <p:nvPr/>
        </p:nvCxnSpPr>
        <p:spPr>
          <a:xfrm>
            <a:off x="3203848" y="3212976"/>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3203848" y="3284984"/>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771800" y="2348880"/>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771800" y="2420888"/>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5076056" y="2348880"/>
            <a:ext cx="10215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6365570" y="2348880"/>
            <a:ext cx="1374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67544" y="2636912"/>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3491880" y="2636912"/>
            <a:ext cx="10569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5076056" y="2420888"/>
            <a:ext cx="10215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6516216" y="2420888"/>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467544" y="2724499"/>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3491880" y="2724499"/>
            <a:ext cx="1068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4355976" y="1844824"/>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211960" y="1844824"/>
            <a:ext cx="13748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4211960" y="1894854"/>
            <a:ext cx="1230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052961" y="1844824"/>
            <a:ext cx="9034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052961" y="1894854"/>
            <a:ext cx="9034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690014" y="1556792"/>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1554560" y="1633883"/>
            <a:ext cx="14315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4211960" y="1556792"/>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4211960" y="1633883"/>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2338086" y="1268760"/>
            <a:ext cx="4337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2338086" y="1340768"/>
            <a:ext cx="4337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7" name="Прямая соединительная линия 4096"/>
          <p:cNvCxnSpPr/>
          <p:nvPr/>
        </p:nvCxnSpPr>
        <p:spPr>
          <a:xfrm>
            <a:off x="467544" y="4077072"/>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0" name="Прямая соединительная линия 4099"/>
          <p:cNvCxnSpPr/>
          <p:nvPr/>
        </p:nvCxnSpPr>
        <p:spPr>
          <a:xfrm>
            <a:off x="467544" y="4149080"/>
            <a:ext cx="504056"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Прямоугольник 72"/>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2" name="TextBox 1"/>
          <p:cNvSpPr txBox="1"/>
          <p:nvPr/>
        </p:nvSpPr>
        <p:spPr>
          <a:xfrm>
            <a:off x="719572" y="6309320"/>
            <a:ext cx="1835371" cy="369332"/>
          </a:xfrm>
          <a:prstGeom prst="rect">
            <a:avLst/>
          </a:prstGeom>
          <a:noFill/>
        </p:spPr>
        <p:txBody>
          <a:bodyPr wrap="square" rtlCol="0">
            <a:spAutoFit/>
          </a:bodyPr>
          <a:lstStyle/>
          <a:p>
            <a:r>
              <a:rPr lang="ru-RU" dirty="0" smtClean="0">
                <a:hlinkClick r:id="rId6" action="ppaction://hlinksldjump"/>
              </a:rPr>
              <a:t>Назад</a:t>
            </a:r>
            <a:endParaRPr lang="ru-RU" dirty="0"/>
          </a:p>
        </p:txBody>
      </p:sp>
    </p:spTree>
    <p:extLst>
      <p:ext uri="{BB962C8B-B14F-4D97-AF65-F5344CB8AC3E}">
        <p14:creationId xmlns:p14="http://schemas.microsoft.com/office/powerpoint/2010/main" val="18757312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1" y="-674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389424"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синтаксису</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01403" y="691595"/>
            <a:ext cx="8424936" cy="1754326"/>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1. Выпишите  </a:t>
            </a:r>
            <a:r>
              <a:rPr lang="ru-RU" b="1" dirty="0">
                <a:latin typeface="Times New Roman" panose="02020603050405020304" pitchFamily="18" charset="0"/>
                <a:cs typeface="Times New Roman" panose="02020603050405020304" pitchFamily="18" charset="0"/>
              </a:rPr>
              <a:t>на листок только грамматические основы всех предложений.</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Всю я ноченьку не спал, звезды на небе считал. Вдруг слышу крик и конский топ. Дни поздней осени бранят обыкновенно. Кто стучится в дверь ко мне? Другой уж день настал. Тут подпрыгнул и другой. Он увидел автобус, который тронулся с места. Тысяча девятьсот сорок первый – особый год в русской истории. Жили в квартире сорок четыре веселых чижа. Тиха украинская ночь</a:t>
            </a:r>
            <a:r>
              <a:rPr lang="ru-RU" dirty="0" smtClean="0">
                <a:latin typeface="Times New Roman" panose="02020603050405020304" pitchFamily="18" charset="0"/>
                <a:cs typeface="Times New Roman" panose="02020603050405020304" pitchFamily="18" charset="0"/>
              </a:rPr>
              <a:t>.     </a:t>
            </a:r>
            <a:r>
              <a:rPr lang="ru-RU" dirty="0" smtClean="0">
                <a:solidFill>
                  <a:srgbClr val="7030A0"/>
                </a:solidFill>
                <a:latin typeface="Times New Roman" panose="02020603050405020304" pitchFamily="18" charset="0"/>
                <a:cs typeface="Times New Roman" panose="02020603050405020304" pitchFamily="18" charset="0"/>
                <a:hlinkClick r:id="rId3" action="ppaction://hlinksldjump"/>
              </a:rPr>
              <a:t>Проверь себя!  </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62510" y="2445921"/>
            <a:ext cx="8141938" cy="2031325"/>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2. Определите </a:t>
            </a:r>
            <a:r>
              <a:rPr lang="ru-RU" b="1" dirty="0">
                <a:latin typeface="Times New Roman" panose="02020603050405020304" pitchFamily="18" charset="0"/>
                <a:cs typeface="Times New Roman" panose="02020603050405020304" pitchFamily="18" charset="0"/>
              </a:rPr>
              <a:t>синтаксическую роль выделенных слов.</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Здесь </a:t>
            </a:r>
            <a:r>
              <a:rPr lang="ru-RU" b="1" dirty="0">
                <a:latin typeface="Times New Roman" panose="02020603050405020304" pitchFamily="18" charset="0"/>
                <a:cs typeface="Times New Roman" panose="02020603050405020304" pitchFamily="18" charset="0"/>
              </a:rPr>
              <a:t>должно быть</a:t>
            </a:r>
            <a:r>
              <a:rPr lang="ru-RU" dirty="0">
                <a:latin typeface="Times New Roman" panose="02020603050405020304" pitchFamily="18" charset="0"/>
                <a:cs typeface="Times New Roman" panose="02020603050405020304" pitchFamily="18" charset="0"/>
              </a:rPr>
              <a:t> столетнее дерево.</a:t>
            </a:r>
          </a:p>
          <a:p>
            <a:r>
              <a:rPr lang="ru-RU" dirty="0">
                <a:latin typeface="Times New Roman" panose="02020603050405020304" pitchFamily="18" charset="0"/>
                <a:cs typeface="Times New Roman" panose="02020603050405020304" pitchFamily="18" charset="0"/>
              </a:rPr>
              <a:t>Мы </a:t>
            </a:r>
            <a:r>
              <a:rPr lang="ru-RU" b="1" dirty="0">
                <a:latin typeface="Times New Roman" panose="02020603050405020304" pitchFamily="18" charset="0"/>
                <a:cs typeface="Times New Roman" panose="02020603050405020304" pitchFamily="18" charset="0"/>
              </a:rPr>
              <a:t>должно быть</a:t>
            </a:r>
            <a:r>
              <a:rPr lang="ru-RU" dirty="0">
                <a:latin typeface="Times New Roman" panose="02020603050405020304" pitchFamily="18" charset="0"/>
                <a:cs typeface="Times New Roman" panose="02020603050405020304" pitchFamily="18" charset="0"/>
              </a:rPr>
              <a:t> не найдём его.</a:t>
            </a:r>
          </a:p>
          <a:p>
            <a:r>
              <a:rPr lang="ru-RU" dirty="0">
                <a:latin typeface="Times New Roman" panose="02020603050405020304" pitchFamily="18" charset="0"/>
                <a:cs typeface="Times New Roman" panose="02020603050405020304" pitchFamily="18" charset="0"/>
              </a:rPr>
              <a:t>Твоё решение </a:t>
            </a:r>
            <a:r>
              <a:rPr lang="ru-RU" b="1" dirty="0">
                <a:latin typeface="Times New Roman" panose="02020603050405020304" pitchFamily="18" charset="0"/>
                <a:cs typeface="Times New Roman" panose="02020603050405020304" pitchFamily="18" charset="0"/>
              </a:rPr>
              <a:t>бесспорно.</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Ты </a:t>
            </a:r>
            <a:r>
              <a:rPr lang="ru-RU" b="1" dirty="0">
                <a:latin typeface="Times New Roman" panose="02020603050405020304" pitchFamily="18" charset="0"/>
                <a:cs typeface="Times New Roman" panose="02020603050405020304" pitchFamily="18" charset="0"/>
              </a:rPr>
              <a:t>бесспорно</a:t>
            </a:r>
            <a:r>
              <a:rPr lang="ru-RU" dirty="0">
                <a:latin typeface="Times New Roman" panose="02020603050405020304" pitchFamily="18" charset="0"/>
                <a:cs typeface="Times New Roman" panose="02020603050405020304" pitchFamily="18" charset="0"/>
              </a:rPr>
              <a:t> прав.</a:t>
            </a:r>
          </a:p>
          <a:p>
            <a:r>
              <a:rPr lang="ru-RU" b="1" dirty="0">
                <a:latin typeface="Times New Roman" panose="02020603050405020304" pitchFamily="18" charset="0"/>
                <a:cs typeface="Times New Roman" panose="02020603050405020304" pitchFamily="18" charset="0"/>
              </a:rPr>
              <a:t>Без сомнения</a:t>
            </a:r>
            <a:r>
              <a:rPr lang="ru-RU" dirty="0">
                <a:latin typeface="Times New Roman" panose="02020603050405020304" pitchFamily="18" charset="0"/>
                <a:cs typeface="Times New Roman" panose="02020603050405020304" pitchFamily="18" charset="0"/>
              </a:rPr>
              <a:t> ты готов к зачёту.</a:t>
            </a:r>
          </a:p>
          <a:p>
            <a:r>
              <a:rPr lang="ru-RU" dirty="0">
                <a:latin typeface="Times New Roman" panose="02020603050405020304" pitchFamily="18" charset="0"/>
                <a:cs typeface="Times New Roman" panose="02020603050405020304" pitchFamily="18" charset="0"/>
              </a:rPr>
              <a:t>Иди на зачёт </a:t>
            </a:r>
            <a:r>
              <a:rPr lang="ru-RU" b="1" dirty="0">
                <a:latin typeface="Times New Roman" panose="02020603050405020304" pitchFamily="18" charset="0"/>
                <a:cs typeface="Times New Roman" panose="02020603050405020304" pitchFamily="18" charset="0"/>
              </a:rPr>
              <a:t>без сомнения</a:t>
            </a:r>
            <a:r>
              <a:rPr lang="ru-RU" dirty="0" smtClean="0">
                <a:latin typeface="Times New Roman" panose="02020603050405020304" pitchFamily="18" charset="0"/>
                <a:cs typeface="Times New Roman" panose="02020603050405020304" pitchFamily="18" charset="0"/>
              </a:rPr>
              <a:t>.    </a:t>
            </a:r>
            <a:r>
              <a:rPr lang="ru-RU" dirty="0" smtClean="0">
                <a:solidFill>
                  <a:srgbClr val="7030A0"/>
                </a:solidFill>
                <a:latin typeface="Times New Roman" panose="02020603050405020304" pitchFamily="18" charset="0"/>
                <a:cs typeface="Times New Roman" panose="02020603050405020304" pitchFamily="18" charset="0"/>
                <a:hlinkClick r:id="rId4" action="ppaction://hlinksldjump"/>
              </a:rPr>
              <a:t>Проверь себя!</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79278" y="4452091"/>
            <a:ext cx="8269186" cy="1200329"/>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3. Найдите </a:t>
            </a:r>
            <a:r>
              <a:rPr lang="ru-RU" b="1" dirty="0">
                <a:latin typeface="Times New Roman" panose="02020603050405020304" pitchFamily="18" charset="0"/>
                <a:cs typeface="Times New Roman" panose="02020603050405020304" pitchFamily="18" charset="0"/>
              </a:rPr>
              <a:t>подлежащее в отрывке из стихотворения В. Дыховичного и М. Слободского:</a:t>
            </a:r>
          </a:p>
          <a:p>
            <a:r>
              <a:rPr lang="ru-RU" i="1" dirty="0">
                <a:latin typeface="Times New Roman" panose="02020603050405020304" pitchFamily="18" charset="0"/>
                <a:cs typeface="Times New Roman" panose="02020603050405020304" pitchFamily="18" charset="0"/>
              </a:rPr>
              <a:t>А за стеной ревущее, звенящее, гремящее,</a:t>
            </a:r>
            <a:endParaRPr lang="ru-RU"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Спешащее, бегущее несется настоящее</a:t>
            </a:r>
            <a:r>
              <a:rPr lang="ru-RU" i="1" dirty="0" smtClean="0">
                <a:latin typeface="Times New Roman" panose="02020603050405020304" pitchFamily="18" charset="0"/>
                <a:cs typeface="Times New Roman" panose="02020603050405020304" pitchFamily="18" charset="0"/>
              </a:rPr>
              <a:t>.  </a:t>
            </a:r>
            <a:r>
              <a:rPr lang="ru-RU" dirty="0" smtClean="0">
                <a:solidFill>
                  <a:srgbClr val="7030A0"/>
                </a:solidFill>
                <a:latin typeface="Times New Roman" panose="02020603050405020304" pitchFamily="18" charset="0"/>
                <a:cs typeface="Times New Roman" panose="02020603050405020304" pitchFamily="18" charset="0"/>
                <a:hlinkClick r:id="rId5" action="ppaction://hlinksldjump"/>
              </a:rPr>
              <a:t>Проверь себя!</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61619" y="217176"/>
            <a:ext cx="1518093"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8978522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6"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115616" y="3473118"/>
            <a:ext cx="7416824" cy="923330"/>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Я не спал, считал. Слышу. Бранят. Кто стучится? День настал. Подпрыгнул другой. Он увидел, который тронулся. Тысяча девятьсот сорок первый – (особый) год. Жили сорок четыре чижа. Тиха ночь.</a:t>
            </a:r>
          </a:p>
        </p:txBody>
      </p:sp>
      <p:sp>
        <p:nvSpPr>
          <p:cNvPr id="3" name="TextBox 2"/>
          <p:cNvSpPr txBox="1"/>
          <p:nvPr/>
        </p:nvSpPr>
        <p:spPr>
          <a:xfrm>
            <a:off x="323528" y="404664"/>
            <a:ext cx="1152128" cy="369332"/>
          </a:xfrm>
          <a:prstGeom prst="rect">
            <a:avLst/>
          </a:prstGeom>
          <a:noFill/>
        </p:spPr>
        <p:txBody>
          <a:bodyPr wrap="square" rtlCol="0">
            <a:spAutoFit/>
          </a:bodyPr>
          <a:lstStyle/>
          <a:p>
            <a:r>
              <a:rPr lang="ru-RU" b="1" dirty="0" smtClean="0">
                <a:solidFill>
                  <a:srgbClr val="7030A0"/>
                </a:solidFill>
              </a:rPr>
              <a:t>Назад</a:t>
            </a:r>
            <a:endParaRPr lang="ru-RU" b="1" dirty="0">
              <a:solidFill>
                <a:srgbClr val="7030A0"/>
              </a:solidFill>
            </a:endParaRPr>
          </a:p>
        </p:txBody>
      </p:sp>
    </p:spTree>
    <p:extLst>
      <p:ext uri="{BB962C8B-B14F-4D97-AF65-F5344CB8AC3E}">
        <p14:creationId xmlns:p14="http://schemas.microsoft.com/office/powerpoint/2010/main" val="295592572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6"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115616" y="3473118"/>
            <a:ext cx="7416824" cy="1754326"/>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Здесь </a:t>
            </a:r>
            <a:r>
              <a:rPr lang="ru-RU" b="1" dirty="0">
                <a:latin typeface="Times New Roman" panose="02020603050405020304" pitchFamily="18" charset="0"/>
                <a:cs typeface="Times New Roman" panose="02020603050405020304" pitchFamily="18" charset="0"/>
              </a:rPr>
              <a:t>должно быть</a:t>
            </a:r>
            <a:r>
              <a:rPr lang="ru-RU" dirty="0">
                <a:latin typeface="Times New Roman" panose="02020603050405020304" pitchFamily="18" charset="0"/>
                <a:cs typeface="Times New Roman" panose="02020603050405020304" pitchFamily="18" charset="0"/>
              </a:rPr>
              <a:t> столетнее дерево - сказуемое</a:t>
            </a:r>
          </a:p>
          <a:p>
            <a:r>
              <a:rPr lang="ru-RU" dirty="0">
                <a:latin typeface="Times New Roman" panose="02020603050405020304" pitchFamily="18" charset="0"/>
                <a:cs typeface="Times New Roman" panose="02020603050405020304" pitchFamily="18" charset="0"/>
              </a:rPr>
              <a:t>Мы </a:t>
            </a:r>
            <a:r>
              <a:rPr lang="ru-RU" b="1" dirty="0">
                <a:latin typeface="Times New Roman" panose="02020603050405020304" pitchFamily="18" charset="0"/>
                <a:cs typeface="Times New Roman" panose="02020603050405020304" pitchFamily="18" charset="0"/>
              </a:rPr>
              <a:t>должно быть</a:t>
            </a:r>
            <a:r>
              <a:rPr lang="ru-RU" dirty="0">
                <a:latin typeface="Times New Roman" panose="02020603050405020304" pitchFamily="18" charset="0"/>
                <a:cs typeface="Times New Roman" panose="02020603050405020304" pitchFamily="18" charset="0"/>
              </a:rPr>
              <a:t> не найдём его – вводное слово</a:t>
            </a:r>
          </a:p>
          <a:p>
            <a:r>
              <a:rPr lang="ru-RU" dirty="0">
                <a:latin typeface="Times New Roman" panose="02020603050405020304" pitchFamily="18" charset="0"/>
                <a:cs typeface="Times New Roman" panose="02020603050405020304" pitchFamily="18" charset="0"/>
              </a:rPr>
              <a:t>Твоё решение </a:t>
            </a:r>
            <a:r>
              <a:rPr lang="ru-RU" b="1" dirty="0">
                <a:latin typeface="Times New Roman" panose="02020603050405020304" pitchFamily="18" charset="0"/>
                <a:cs typeface="Times New Roman" panose="02020603050405020304" pitchFamily="18" charset="0"/>
              </a:rPr>
              <a:t>бесспорно - </a:t>
            </a:r>
            <a:r>
              <a:rPr lang="ru-RU" dirty="0">
                <a:latin typeface="Times New Roman" panose="02020603050405020304" pitchFamily="18" charset="0"/>
                <a:cs typeface="Times New Roman" panose="02020603050405020304" pitchFamily="18" charset="0"/>
              </a:rPr>
              <a:t>сказуемое</a:t>
            </a:r>
          </a:p>
          <a:p>
            <a:r>
              <a:rPr lang="ru-RU" dirty="0">
                <a:latin typeface="Times New Roman" panose="02020603050405020304" pitchFamily="18" charset="0"/>
                <a:cs typeface="Times New Roman" panose="02020603050405020304" pitchFamily="18" charset="0"/>
              </a:rPr>
              <a:t>Ты </a:t>
            </a:r>
            <a:r>
              <a:rPr lang="ru-RU" b="1" dirty="0">
                <a:latin typeface="Times New Roman" panose="02020603050405020304" pitchFamily="18" charset="0"/>
                <a:cs typeface="Times New Roman" panose="02020603050405020304" pitchFamily="18" charset="0"/>
              </a:rPr>
              <a:t>бесспорно</a:t>
            </a:r>
            <a:r>
              <a:rPr lang="ru-RU" dirty="0">
                <a:latin typeface="Times New Roman" panose="02020603050405020304" pitchFamily="18" charset="0"/>
                <a:cs typeface="Times New Roman" panose="02020603050405020304" pitchFamily="18" charset="0"/>
              </a:rPr>
              <a:t> прав – вводное слово</a:t>
            </a:r>
          </a:p>
          <a:p>
            <a:r>
              <a:rPr lang="ru-RU" b="1" dirty="0">
                <a:latin typeface="Times New Roman" panose="02020603050405020304" pitchFamily="18" charset="0"/>
                <a:cs typeface="Times New Roman" panose="02020603050405020304" pitchFamily="18" charset="0"/>
              </a:rPr>
              <a:t>Без сомнения</a:t>
            </a:r>
            <a:r>
              <a:rPr lang="ru-RU" dirty="0">
                <a:latin typeface="Times New Roman" panose="02020603050405020304" pitchFamily="18" charset="0"/>
                <a:cs typeface="Times New Roman" panose="02020603050405020304" pitchFamily="18" charset="0"/>
              </a:rPr>
              <a:t> ты готов к зачёту – вводное слово</a:t>
            </a:r>
          </a:p>
          <a:p>
            <a:r>
              <a:rPr lang="ru-RU" dirty="0">
                <a:latin typeface="Times New Roman" panose="02020603050405020304" pitchFamily="18" charset="0"/>
                <a:cs typeface="Times New Roman" panose="02020603050405020304" pitchFamily="18" charset="0"/>
              </a:rPr>
              <a:t>Иди на зачёт </a:t>
            </a:r>
            <a:r>
              <a:rPr lang="ru-RU" b="1" dirty="0">
                <a:latin typeface="Times New Roman" panose="02020603050405020304" pitchFamily="18" charset="0"/>
                <a:cs typeface="Times New Roman" panose="02020603050405020304" pitchFamily="18" charset="0"/>
              </a:rPr>
              <a:t>без сомнения</a:t>
            </a:r>
            <a:r>
              <a:rPr lang="ru-RU" dirty="0">
                <a:latin typeface="Times New Roman" panose="02020603050405020304" pitchFamily="18" charset="0"/>
                <a:cs typeface="Times New Roman" panose="02020603050405020304" pitchFamily="18" charset="0"/>
              </a:rPr>
              <a:t> – обстоятельство</a:t>
            </a:r>
          </a:p>
        </p:txBody>
      </p:sp>
      <p:sp>
        <p:nvSpPr>
          <p:cNvPr id="3" name="Прямоугольник 2"/>
          <p:cNvSpPr/>
          <p:nvPr/>
        </p:nvSpPr>
        <p:spPr>
          <a:xfrm>
            <a:off x="325015" y="219998"/>
            <a:ext cx="790601" cy="369332"/>
          </a:xfrm>
          <a:prstGeom prst="rect">
            <a:avLst/>
          </a:prstGeom>
        </p:spPr>
        <p:txBody>
          <a:bodyPr wrap="none">
            <a:spAutoFit/>
          </a:bodyPr>
          <a:lstStyle/>
          <a:p>
            <a:r>
              <a:rPr lang="ru-RU" b="1" dirty="0">
                <a:solidFill>
                  <a:srgbClr val="7030A0"/>
                </a:solidFill>
              </a:rPr>
              <a:t>Назад</a:t>
            </a:r>
          </a:p>
        </p:txBody>
      </p:sp>
    </p:spTree>
    <p:extLst>
      <p:ext uri="{BB962C8B-B14F-4D97-AF65-F5344CB8AC3E}">
        <p14:creationId xmlns:p14="http://schemas.microsoft.com/office/powerpoint/2010/main" val="18357659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6"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115616" y="3473118"/>
            <a:ext cx="7416824" cy="369332"/>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Подлежащее – настоящее.</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5015" y="296942"/>
            <a:ext cx="790601" cy="369332"/>
          </a:xfrm>
          <a:prstGeom prst="rect">
            <a:avLst/>
          </a:prstGeom>
        </p:spPr>
        <p:txBody>
          <a:bodyPr wrap="none">
            <a:spAutoFit/>
          </a:bodyPr>
          <a:lstStyle/>
          <a:p>
            <a:r>
              <a:rPr lang="ru-RU" b="1" dirty="0">
                <a:solidFill>
                  <a:srgbClr val="7030A0"/>
                </a:solidFill>
              </a:rPr>
              <a:t>Назад</a:t>
            </a:r>
          </a:p>
        </p:txBody>
      </p:sp>
    </p:spTree>
    <p:extLst>
      <p:ext uri="{BB962C8B-B14F-4D97-AF65-F5344CB8AC3E}">
        <p14:creationId xmlns:p14="http://schemas.microsoft.com/office/powerpoint/2010/main" val="368983491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1" y="-27384"/>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302539" y="6348940"/>
            <a:ext cx="2575097" cy="461665"/>
          </a:xfrm>
          <a:prstGeom prst="rect">
            <a:avLst/>
          </a:prstGeom>
          <a:noFill/>
        </p:spPr>
        <p:txBody>
          <a:bodyPr wrap="square" rtlCol="0">
            <a:spAutoFit/>
          </a:bodyPr>
          <a:lstStyle/>
          <a:p>
            <a:r>
              <a:rPr lang="ru-RU" sz="2400" b="1" dirty="0" smtClean="0">
                <a:solidFill>
                  <a:srgbClr val="7030A0"/>
                </a:solidFill>
                <a:hlinkClick r:id="rId4" action="ppaction://hlinksldjump"/>
              </a:rPr>
              <a:t>Продолжение</a:t>
            </a:r>
            <a:endParaRPr lang="ru-RU" sz="2400" b="1" dirty="0">
              <a:solidFill>
                <a:srgbClr val="7030A0"/>
              </a:solidFill>
            </a:endParaRPr>
          </a:p>
        </p:txBody>
      </p:sp>
      <p:sp>
        <p:nvSpPr>
          <p:cNvPr id="7" name="Прямоугольник 6"/>
          <p:cNvSpPr/>
          <p:nvPr/>
        </p:nvSpPr>
        <p:spPr>
          <a:xfrm>
            <a:off x="278031" y="414075"/>
            <a:ext cx="8541679" cy="369332"/>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89328" y="414075"/>
            <a:ext cx="8424936" cy="6186309"/>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Из истории русской письменности</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основе современной русской письменности лежит кириллица – азбука, составленная в 863 году (этот год считается датой рождения славянской письменности) греческим философом и первым славянским просветителем святым Кириллом (Константином) для перевода на славянский язык греческих богослужебных книг</a:t>
            </a:r>
            <a:r>
              <a:rPr lang="ru-RU" dirty="0" smtClean="0">
                <a:latin typeface="Times New Roman" panose="02020603050405020304" pitchFamily="18" charset="0"/>
                <a:cs typeface="Times New Roman" panose="02020603050405020304" pitchFamily="18" charset="0"/>
              </a:rPr>
              <a:t>.</a:t>
            </a:r>
          </a:p>
          <a:p>
            <a:pPr algn="just"/>
            <a:r>
              <a:rPr lang="ru-RU" i="1" dirty="0" smtClean="0"/>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основу кириллицы был положен греческий алфавит в его «парадной» форме – так называемый устав. Он был дополнен недостающими буквами для передачи такими звуков, отсутствующих в греческом языке, как б, ж, ш, щ, ч, ъ, ы, ь, ю</a:t>
            </a:r>
            <a:r>
              <a:rPr lang="ru-RU" dirty="0" smtClean="0">
                <a:latin typeface="Times New Roman" panose="02020603050405020304" pitchFamily="18" charset="0"/>
                <a:cs typeface="Times New Roman" panose="02020603050405020304" pitchFamily="18" charset="0"/>
              </a:rPr>
              <a:t>, я.</a:t>
            </a:r>
          </a:p>
          <a:p>
            <a:pPr algn="just"/>
            <a:r>
              <a:rPr lang="ru-RU" i="1" dirty="0" smtClean="0"/>
              <a:t>	</a:t>
            </a:r>
            <a:r>
              <a:rPr lang="ru-RU" dirty="0" smtClean="0">
                <a:latin typeface="Times New Roman" panose="02020603050405020304" pitchFamily="18" charset="0"/>
                <a:cs typeface="Times New Roman" panose="02020603050405020304" pitchFamily="18" charset="0"/>
              </a:rPr>
              <a:t>Написанные </a:t>
            </a:r>
            <a:r>
              <a:rPr lang="ru-RU" dirty="0">
                <a:latin typeface="Times New Roman" panose="02020603050405020304" pitchFamily="18" charset="0"/>
                <a:cs typeface="Times New Roman" panose="02020603050405020304" pitchFamily="18" charset="0"/>
              </a:rPr>
              <a:t>кириллице книги попали на Русь с принятием христианства в конце X века, то есть более ста лет спустя первых переводов Кирилла и его брата </a:t>
            </a:r>
            <a:r>
              <a:rPr lang="ru-RU" dirty="0" err="1">
                <a:latin typeface="Times New Roman" panose="02020603050405020304" pitchFamily="18" charset="0"/>
                <a:cs typeface="Times New Roman" panose="02020603050405020304" pitchFamily="18" charset="0"/>
              </a:rPr>
              <a:t>Мефодия</a:t>
            </a:r>
            <a:r>
              <a:rPr lang="ru-RU" dirty="0">
                <a:latin typeface="Times New Roman" panose="02020603050405020304" pitchFamily="18" charset="0"/>
                <a:cs typeface="Times New Roman" panose="02020603050405020304" pitchFamily="18" charset="0"/>
              </a:rPr>
              <a:t>. Эти книги, привезенные из Болгарии, были написаны не на древнерусском, а на древнеболгарском, или старославянском языке, близком к древнерусскому, так что наши предки хорошо его понимали. Старославянское письмо они приспособили и для передачи своего языка. Напомним, что древнерусский язык является общим предком русского, украинского и белорусского языков.</a:t>
            </a:r>
          </a:p>
          <a:p>
            <a:pPr algn="just"/>
            <a:r>
              <a:rPr lang="ru-RU" dirty="0" smtClean="0">
                <a:latin typeface="Times New Roman" panose="02020603050405020304" pitchFamily="18" charset="0"/>
                <a:cs typeface="Times New Roman" panose="02020603050405020304" pitchFamily="18" charset="0"/>
              </a:rPr>
              <a:t>	Некоторые </a:t>
            </a:r>
            <a:r>
              <a:rPr lang="ru-RU" dirty="0">
                <a:latin typeface="Times New Roman" panose="02020603050405020304" pitchFamily="18" charset="0"/>
                <a:cs typeface="Times New Roman" panose="02020603050405020304" pitchFamily="18" charset="0"/>
              </a:rPr>
              <a:t>буквы старославянского письма оказались лишними уже для древнерусского языка. Так, в древнерусском языке не было носовых гласных звуков, передаваемых большим и малым юсами, эти буквы просто дублировали буквы у, ю, я, и поэтому их постепенно перестали писать</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7" name="Прямоугольник 36"/>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232543965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1" y="-27384"/>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78031" y="414075"/>
            <a:ext cx="8541679" cy="369332"/>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78031" y="598741"/>
            <a:ext cx="8424936" cy="6278642"/>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За </a:t>
            </a:r>
            <a:r>
              <a:rPr lang="ru-RU" dirty="0">
                <a:latin typeface="Times New Roman" panose="02020603050405020304" pitchFamily="18" charset="0"/>
                <a:cs typeface="Times New Roman" panose="02020603050405020304" pitchFamily="18" charset="0"/>
              </a:rPr>
              <a:t>свою долгую историю русское письмо претерпело только 2 реформы – в начале XVIII и в начале XX веков. Первая реформа была проведена Петром I. Специальным указом в 1708 году были отменены некоторые </a:t>
            </a:r>
            <a:r>
              <a:rPr lang="ru-RU" dirty="0" err="1">
                <a:latin typeface="Times New Roman" panose="02020603050405020304" pitchFamily="18" charset="0"/>
                <a:cs typeface="Times New Roman" panose="02020603050405020304" pitchFamily="18" charset="0"/>
              </a:rPr>
              <a:t>писавшиеся</a:t>
            </a:r>
            <a:r>
              <a:rPr lang="ru-RU" dirty="0">
                <a:latin typeface="Times New Roman" panose="02020603050405020304" pitchFamily="18" charset="0"/>
                <a:cs typeface="Times New Roman" panose="02020603050405020304" pitchFamily="18" charset="0"/>
              </a:rPr>
              <a:t> по традиции, но ненужные русскому письму буквы: – </a:t>
            </a:r>
            <a:r>
              <a:rPr lang="ru-RU" b="1" dirty="0">
                <a:latin typeface="Times New Roman" panose="02020603050405020304" pitchFamily="18" charset="0"/>
                <a:cs typeface="Times New Roman" panose="02020603050405020304" pitchFamily="18" charset="0"/>
              </a:rPr>
              <a:t>ω</a:t>
            </a:r>
            <a:r>
              <a:rPr lang="ru-RU" dirty="0">
                <a:latin typeface="Times New Roman" panose="02020603050405020304" pitchFamily="18" charset="0"/>
                <a:cs typeface="Times New Roman" panose="02020603050405020304" pitchFamily="18" charset="0"/>
              </a:rPr>
              <a:t> (омега), </a:t>
            </a:r>
            <a:r>
              <a:rPr lang="ru-RU" b="1" dirty="0">
                <a:latin typeface="Times New Roman" panose="02020603050405020304" pitchFamily="18" charset="0"/>
                <a:cs typeface="Times New Roman" panose="02020603050405020304" pitchFamily="18" charset="0"/>
              </a:rPr>
              <a:t>ψ</a:t>
            </a:r>
            <a:r>
              <a:rPr lang="ru-RU" dirty="0">
                <a:latin typeface="Times New Roman" panose="02020603050405020304" pitchFamily="18" charset="0"/>
                <a:cs typeface="Times New Roman" panose="02020603050405020304" pitchFamily="18" charset="0"/>
              </a:rPr>
              <a:t> (пси), </a:t>
            </a:r>
            <a:r>
              <a:rPr lang="ru-RU" b="1" dirty="0">
                <a:latin typeface="Times New Roman" panose="02020603050405020304" pitchFamily="18" charset="0"/>
                <a:cs typeface="Times New Roman" panose="02020603050405020304" pitchFamily="18" charset="0"/>
              </a:rPr>
              <a:t>ξ</a:t>
            </a:r>
            <a:r>
              <a:rPr lang="ru-RU" dirty="0">
                <a:latin typeface="Times New Roman" panose="02020603050405020304" pitchFamily="18" charset="0"/>
                <a:cs typeface="Times New Roman" panose="02020603050405020304" pitchFamily="18" charset="0"/>
              </a:rPr>
              <a:t> (кси), </a:t>
            </a:r>
            <a:r>
              <a:rPr lang="ru-RU" b="1" dirty="0">
                <a:latin typeface="Times New Roman" panose="02020603050405020304" pitchFamily="18" charset="0"/>
                <a:cs typeface="Times New Roman" panose="02020603050405020304" pitchFamily="18" charset="0"/>
              </a:rPr>
              <a:t>ѵ </a:t>
            </a:r>
            <a:r>
              <a:rPr lang="ru-RU" dirty="0">
                <a:latin typeface="Times New Roman" panose="02020603050405020304" pitchFamily="18" charset="0"/>
                <a:cs typeface="Times New Roman" panose="02020603050405020304" pitchFamily="18" charset="0"/>
              </a:rPr>
              <a:t>(ижица) и некоторые другие. Кроме того, было изменено начертание самих букв – они были приближены по своему виду к латинским. Так появились две азбуки – кириллицы. Новую назвали </a:t>
            </a:r>
            <a:r>
              <a:rPr lang="ru-RU" dirty="0" err="1">
                <a:latin typeface="Times New Roman" panose="02020603050405020304" pitchFamily="18" charset="0"/>
                <a:cs typeface="Times New Roman" panose="02020603050405020304" pitchFamily="18" charset="0"/>
              </a:rPr>
              <a:t>гражданицей</a:t>
            </a:r>
            <a:r>
              <a:rPr lang="ru-RU" dirty="0">
                <a:latin typeface="Times New Roman" panose="02020603050405020304" pitchFamily="18" charset="0"/>
                <a:cs typeface="Times New Roman" panose="02020603050405020304" pitchFamily="18" charset="0"/>
              </a:rPr>
              <a:t>, или гражданкой, поскольку она предназначалась для светских текстов. Неизменённая кириллица использовалась для церковных текстов</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Первая </a:t>
            </a:r>
            <a:r>
              <a:rPr lang="ru-RU" dirty="0">
                <a:latin typeface="Times New Roman" panose="02020603050405020304" pitchFamily="18" charset="0"/>
                <a:cs typeface="Times New Roman" panose="02020603050405020304" pitchFamily="18" charset="0"/>
              </a:rPr>
              <a:t>книга, напечатанная гражданским шрифтом, вышла в 1708 году. Это была переведённая с немецкого языка «Геометрия». Петровская реформа осуществлялась постепенно. Сам Петр I вскоре восстановил некоторые упразднённые им буквы, а затем Академия наук, уже после его смерти, снова исключила из азбуки «лишние» буквы  и узаконила новые, уже употреблявшиеся в текстах, но ещё не включённые в азбуку: </a:t>
            </a:r>
            <a:r>
              <a:rPr lang="ru-RU" i="1" dirty="0">
                <a:latin typeface="Times New Roman" panose="02020603050405020304" pitchFamily="18" charset="0"/>
                <a:cs typeface="Times New Roman" panose="02020603050405020304" pitchFamily="18" charset="0"/>
              </a:rPr>
              <a:t>э</a:t>
            </a:r>
            <a:r>
              <a:rPr lang="ru-RU" dirty="0">
                <a:latin typeface="Times New Roman" panose="02020603050405020304" pitchFamily="18" charset="0"/>
                <a:cs typeface="Times New Roman" panose="02020603050405020304" pitchFamily="18" charset="0"/>
              </a:rPr>
              <a:t> и </a:t>
            </a:r>
            <a:r>
              <a:rPr lang="ru-RU" i="1" dirty="0">
                <a:latin typeface="Times New Roman" panose="02020603050405020304" pitchFamily="18" charset="0"/>
                <a:cs typeface="Times New Roman" panose="02020603050405020304" pitchFamily="18" charset="0"/>
              </a:rPr>
              <a:t>й.</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конце XVIII века появилась буква </a:t>
            </a:r>
            <a:r>
              <a:rPr lang="ru-RU" i="1" dirty="0">
                <a:latin typeface="Times New Roman" panose="02020603050405020304" pitchFamily="18" charset="0"/>
                <a:cs typeface="Times New Roman" panose="02020603050405020304" pitchFamily="18" charset="0"/>
              </a:rPr>
              <a:t>ё.</a:t>
            </a:r>
            <a:r>
              <a:rPr lang="ru-RU" dirty="0">
                <a:latin typeface="Times New Roman" panose="02020603050405020304" pitchFamily="18" charset="0"/>
                <a:cs typeface="Times New Roman" panose="02020603050405020304" pitchFamily="18" charset="0"/>
              </a:rPr>
              <a:t> С введением гражданской азбуки в алфавите впервые устанавливаются прописные и строчные буквы.</a:t>
            </a:r>
          </a:p>
          <a:p>
            <a:pPr algn="just"/>
            <a:r>
              <a:rPr lang="ru-RU" dirty="0" smtClean="0">
                <a:latin typeface="Times New Roman" panose="02020603050405020304" pitchFamily="18" charset="0"/>
                <a:cs typeface="Times New Roman" panose="02020603050405020304" pitchFamily="18" charset="0"/>
              </a:rPr>
              <a:t>	К </a:t>
            </a:r>
            <a:r>
              <a:rPr lang="ru-RU" dirty="0">
                <a:latin typeface="Times New Roman" panose="02020603050405020304" pitchFamily="18" charset="0"/>
                <a:cs typeface="Times New Roman" panose="02020603050405020304" pitchFamily="18" charset="0"/>
              </a:rPr>
              <a:t>концу XIX – началу XX века в русском письме накопилось много устаревшего, не связанного с фактами живого языка. Главным недостатком орфографии признавались «лишние» буквы: для передачи некоторых звуков имелись буквы-дублеты: </a:t>
            </a:r>
            <a:r>
              <a:rPr lang="ru-RU" b="1" dirty="0">
                <a:latin typeface="Times New Roman" panose="02020603050405020304" pitchFamily="18" charset="0"/>
                <a:cs typeface="Times New Roman" panose="02020603050405020304" pitchFamily="18" charset="0"/>
              </a:rPr>
              <a:t>е</a:t>
            </a:r>
            <a:r>
              <a:rPr lang="ru-RU" dirty="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ѣ</a:t>
            </a:r>
            <a:r>
              <a:rPr lang="ru-RU" dirty="0">
                <a:latin typeface="Times New Roman" panose="02020603050405020304" pitchFamily="18" charset="0"/>
                <a:cs typeface="Times New Roman" panose="02020603050405020304" pitchFamily="18" charset="0"/>
              </a:rPr>
              <a:t> (ять); </a:t>
            </a:r>
            <a:r>
              <a:rPr lang="ru-RU" b="1" dirty="0">
                <a:latin typeface="Times New Roman" panose="02020603050405020304" pitchFamily="18" charset="0"/>
                <a:cs typeface="Times New Roman" panose="02020603050405020304" pitchFamily="18" charset="0"/>
              </a:rPr>
              <a:t>Ф </a:t>
            </a:r>
            <a:r>
              <a:rPr lang="ru-RU" dirty="0">
                <a:latin typeface="Times New Roman" panose="02020603050405020304" pitchFamily="18" charset="0"/>
                <a:cs typeface="Times New Roman" panose="02020603050405020304" pitchFamily="18" charset="0"/>
              </a:rPr>
              <a:t>(ферт) –  </a:t>
            </a:r>
            <a:r>
              <a:rPr lang="ru-RU" b="1" dirty="0">
                <a:latin typeface="Times New Roman" panose="02020603050405020304" pitchFamily="18" charset="0"/>
                <a:cs typeface="Times New Roman" panose="02020603050405020304" pitchFamily="18" charset="0"/>
              </a:rPr>
              <a:t>Ѳ </a:t>
            </a:r>
            <a:r>
              <a:rPr lang="ru-RU" dirty="0">
                <a:latin typeface="Times New Roman" panose="02020603050405020304" pitchFamily="18" charset="0"/>
                <a:cs typeface="Times New Roman" panose="02020603050405020304" pitchFamily="18" charset="0"/>
              </a:rPr>
              <a:t>(фита), </a:t>
            </a:r>
            <a:r>
              <a:rPr lang="ru-RU" b="1" dirty="0">
                <a:latin typeface="Times New Roman" panose="02020603050405020304" pitchFamily="18" charset="0"/>
                <a:cs typeface="Times New Roman" panose="02020603050405020304" pitchFamily="18" charset="0"/>
              </a:rPr>
              <a:t>и</a:t>
            </a:r>
            <a:r>
              <a:rPr lang="ru-RU" dirty="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ѵ</a:t>
            </a:r>
            <a:r>
              <a:rPr lang="ru-RU" dirty="0">
                <a:latin typeface="Times New Roman" panose="02020603050405020304" pitchFamily="18" charset="0"/>
                <a:cs typeface="Times New Roman" panose="02020603050405020304" pitchFamily="18" charset="0"/>
              </a:rPr>
              <a:t> (ижица).</a:t>
            </a:r>
          </a:p>
          <a:p>
            <a:pPr algn="just"/>
            <a:r>
              <a:rPr lang="ru-RU" dirty="0" smtClean="0">
                <a:latin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cs typeface="Times New Roman" panose="02020603050405020304" pitchFamily="18" charset="0"/>
                <a:hlinkClick r:id="rId4" action="ppaction://hlinksldjump"/>
              </a:rPr>
              <a:t>Продолжение</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2063730" y="131975"/>
            <a:ext cx="1512168"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3186905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1" y="-27384"/>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78031" y="414075"/>
            <a:ext cx="8541679" cy="369332"/>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6237" y="450583"/>
            <a:ext cx="8587176" cy="6740307"/>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Лишние</a:t>
            </a:r>
            <a:r>
              <a:rPr lang="ru-RU" dirty="0">
                <a:latin typeface="Times New Roman" panose="02020603050405020304" pitchFamily="18" charset="0"/>
                <a:cs typeface="Times New Roman" panose="02020603050405020304" pitchFamily="18" charset="0"/>
                <a:hlinkClick r:id="rId4" action="ppaction://hlinkfile"/>
              </a:rPr>
              <a:t> </a:t>
            </a:r>
            <a:r>
              <a:rPr lang="ru-RU" dirty="0">
                <a:latin typeface="Times New Roman" panose="02020603050405020304" pitchFamily="18" charset="0"/>
                <a:cs typeface="Times New Roman" panose="02020603050405020304" pitchFamily="18" charset="0"/>
              </a:rPr>
              <a:t>буквы затрудняли усвоение грамоты. Еще в XVIII веке учёные, в том числе В. К. Тредиаковский, М. В. Ломоносов, отмечая недостатки русской орфографии, признавали необходимым избавиться от лишних букв.</a:t>
            </a:r>
          </a:p>
          <a:p>
            <a:pPr algn="just"/>
            <a:r>
              <a:rPr lang="ru-RU" dirty="0" smtClean="0">
                <a:latin typeface="Times New Roman" panose="02020603050405020304" pitchFamily="18" charset="0"/>
                <a:cs typeface="Times New Roman" panose="02020603050405020304" pitchFamily="18" charset="0"/>
              </a:rPr>
              <a:t>	Весь </a:t>
            </a:r>
            <a:r>
              <a:rPr lang="ru-RU" dirty="0">
                <a:latin typeface="Times New Roman" panose="02020603050405020304" pitchFamily="18" charset="0"/>
                <a:cs typeface="Times New Roman" panose="02020603050405020304" pitchFamily="18" charset="0"/>
              </a:rPr>
              <a:t>XIX век был проникнут заботой педагогов об упрощении правописания. На учительских съездах разрабатывались проекты желательных изменений орфографии.</a:t>
            </a:r>
          </a:p>
          <a:p>
            <a:pPr algn="just"/>
            <a:r>
              <a:rPr lang="ru-RU" dirty="0" smtClean="0">
                <a:latin typeface="Times New Roman" panose="02020603050405020304" pitchFamily="18" charset="0"/>
                <a:cs typeface="Times New Roman" panose="02020603050405020304" pitchFamily="18" charset="0"/>
              </a:rPr>
              <a:t>	Однако </a:t>
            </a:r>
            <a:r>
              <a:rPr lang="ru-RU" dirty="0">
                <a:latin typeface="Times New Roman" panose="02020603050405020304" pitchFamily="18" charset="0"/>
                <a:cs typeface="Times New Roman" panose="02020603050405020304" pitchFamily="18" charset="0"/>
              </a:rPr>
              <a:t>реформа орфографии – самое большое событие в истории письма – состоялось уже в XX веке. В 1904 году в Петербурге при Императорской Академии наук по настоятельному требованию педагогической общественности была создана Комиссия по вопросу о русском правописании. Она собралась 12 апреля 1904 года под председательством президента Академии наук – великого князя Константина Константиновича Романова. Его товарищем (заместителем) был избран замечательный русский языковед Филипп Фёдорович Фортунатов. В состав комиссии вошли лингвисты, литераторы, журналисты, преподаватели высших, средних и начальных учебных заведений – всего 50 человек. Комиссия высказалась за упрощение правописания, в частности, за исключение лишних букв. Для выработки конкретных предложений была создана подкомиссия, приступившая к работе на следующий же день</a:t>
            </a:r>
            <a:r>
              <a:rPr lang="ru-RU" dirty="0" smtClean="0">
                <a:latin typeface="Times New Roman" panose="02020603050405020304" pitchFamily="18" charset="0"/>
                <a:cs typeface="Times New Roman" panose="02020603050405020304" pitchFamily="18" charset="0"/>
              </a:rPr>
              <a:t>.</a:t>
            </a:r>
          </a:p>
          <a:p>
            <a:pPr algn="just"/>
            <a:r>
              <a:rPr lang="ru-RU" dirty="0" smtClean="0"/>
              <a:t>	</a:t>
            </a:r>
            <a:r>
              <a:rPr lang="ru-RU" dirty="0" smtClean="0">
                <a:latin typeface="Times New Roman" panose="02020603050405020304" pitchFamily="18" charset="0"/>
                <a:cs typeface="Times New Roman" panose="02020603050405020304" pitchFamily="18" charset="0"/>
              </a:rPr>
              <a:t>Натиск </a:t>
            </a:r>
            <a:r>
              <a:rPr lang="ru-RU" dirty="0">
                <a:latin typeface="Times New Roman" panose="02020603050405020304" pitchFamily="18" charset="0"/>
                <a:cs typeface="Times New Roman" panose="02020603050405020304" pitchFamily="18" charset="0"/>
              </a:rPr>
              <a:t>противников реформы письма был так велик, что Ф. Ф. Фортунатов и А. А. Шахматов решили отложить на время её обсуждение. Потянулись годы ожиданий, наполненные драматическими событиями в жизни России: война с Японией, революция 1905 года, две революции 1917 года. Но ничто не могло лишить актуальности вопрос об упрощении орфографии. </a:t>
            </a:r>
            <a:r>
              <a:rPr lang="ru-RU"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5" action="ppaction://hlinksldjump"/>
              </a:rPr>
              <a:t>Продолжение</a:t>
            </a:r>
            <a:endParaRPr lang="ru-RU" b="1" dirty="0">
              <a:solidFill>
                <a:srgbClr val="7030A0"/>
              </a:solidFill>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6"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1979712" y="122290"/>
            <a:ext cx="1350325" cy="369332"/>
          </a:xfrm>
          <a:prstGeom prst="rect">
            <a:avLst/>
          </a:prstGeom>
          <a:noFill/>
        </p:spPr>
        <p:txBody>
          <a:bodyPr wrap="square" rtlCol="0">
            <a:spAutoFit/>
          </a:bodyPr>
          <a:lstStyle/>
          <a:p>
            <a:r>
              <a:rPr lang="ru-RU" b="1" dirty="0" smtClean="0">
                <a:solidFill>
                  <a:srgbClr val="7030A0"/>
                </a:solidFill>
                <a:hlinkClick r:id="rId7"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261786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51"/>
            <a:ext cx="9144000" cy="6905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87624" y="3441413"/>
            <a:ext cx="7488832" cy="1754326"/>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3. Дом- </a:t>
            </a:r>
            <a:r>
              <a:rPr lang="ru-RU" dirty="0">
                <a:latin typeface="Times New Roman" panose="02020603050405020304" pitchFamily="18" charset="0"/>
                <a:cs typeface="Times New Roman" panose="02020603050405020304" pitchFamily="18" charset="0"/>
              </a:rPr>
              <a:t>домик, домок, домишко, домище, бездомность, бездомный, домовой (мифическое существо), домовёнок, домовитость, одомашнивание, домовой, домашний, домовитый, бездомный, надомный (труд), домовничать, одомашнить, одомашниться, одомашнивать, одомашниваться; дома (находиться), домой (идти), по-домашнему (приготовить, одеться</a:t>
            </a:r>
            <a:r>
              <a:rPr lang="ru-RU" dirty="0" smtClean="0">
                <a:latin typeface="Times New Roman" panose="02020603050405020304" pitchFamily="18" charset="0"/>
                <a:cs typeface="Times New Roman" panose="02020603050405020304" pitchFamily="18" charset="0"/>
              </a:rPr>
              <a:t>).</a:t>
            </a:r>
          </a:p>
        </p:txBody>
      </p:sp>
      <p:sp>
        <p:nvSpPr>
          <p:cNvPr id="6" name="TextBox 5"/>
          <p:cNvSpPr txBox="1"/>
          <p:nvPr/>
        </p:nvSpPr>
        <p:spPr>
          <a:xfrm>
            <a:off x="323528" y="404664"/>
            <a:ext cx="1152128"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31184119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403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78031" y="414075"/>
            <a:ext cx="8541679" cy="369332"/>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6237" y="450583"/>
            <a:ext cx="8587176" cy="369332"/>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15474" y="797510"/>
            <a:ext cx="8424936" cy="6186309"/>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10 </a:t>
            </a:r>
            <a:r>
              <a:rPr lang="ru-RU" dirty="0">
                <a:latin typeface="Times New Roman" panose="02020603050405020304" pitchFamily="18" charset="0"/>
                <a:cs typeface="Times New Roman" panose="02020603050405020304" pitchFamily="18" charset="0"/>
              </a:rPr>
              <a:t>февраля 1917 года I Всероссийский съезд преподавателей русского языка средней школы единодушно принял резолюцию: «Необходима скорейшая реформа русского правописания» — и обратился с ходатайством в Академию наук. В апреле 1917 года собралась на заседание образованная Академией наук Подготовительная комиссия, которая постановила снова созвать совещание по вопросу об упрощении русского правописания. 11 мая 1917 года Совещание отклонило предложенный этой Подготовительной комиссией очень умеренный проект, в котором, в частности, предполагалось сохранить </a:t>
            </a:r>
            <a:r>
              <a:rPr lang="ru-RU" i="1" dirty="0">
                <a:latin typeface="Times New Roman" panose="02020603050405020304" pitchFamily="18" charset="0"/>
                <a:cs typeface="Times New Roman" panose="02020603050405020304" pitchFamily="18" charset="0"/>
              </a:rPr>
              <a:t>ь </a:t>
            </a:r>
            <a:r>
              <a:rPr lang="ru-RU" dirty="0">
                <a:latin typeface="Times New Roman" panose="02020603050405020304" pitchFamily="18" charset="0"/>
                <a:cs typeface="Times New Roman" panose="02020603050405020304" pitchFamily="18" charset="0"/>
              </a:rPr>
              <a:t>и </a:t>
            </a:r>
            <a:r>
              <a:rPr lang="ru-RU" i="1" dirty="0">
                <a:latin typeface="Times New Roman" panose="02020603050405020304" pitchFamily="18" charset="0"/>
                <a:cs typeface="Times New Roman" panose="02020603050405020304" pitchFamily="18" charset="0"/>
              </a:rPr>
              <a:t>і</a:t>
            </a:r>
            <a:r>
              <a:rPr lang="ru-RU" dirty="0">
                <a:latin typeface="Times New Roman" panose="02020603050405020304" pitchFamily="18" charset="0"/>
                <a:cs typeface="Times New Roman" panose="02020603050405020304" pitchFamily="18" charset="0"/>
              </a:rPr>
              <a:t>, и возвратилось к окончательному проекту подкомиссии 1904 года. Однако Академия наук из осторожности отложила утверждение проекта до осени. 17 мая 1917 года Министерство народного образования Временного правительства, обновлённое после Февральской революции, отказалось ждать утверждения и издало циркуляр о безотлагательном введении нового правописания.</a:t>
            </a:r>
          </a:p>
          <a:p>
            <a:pPr algn="just"/>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 </a:t>
            </a:r>
            <a:r>
              <a:rPr lang="ru-RU" dirty="0">
                <a:latin typeface="Times New Roman" panose="02020603050405020304" pitchFamily="18" charset="0"/>
                <a:cs typeface="Times New Roman" panose="02020603050405020304" pitchFamily="18" charset="0"/>
              </a:rPr>
              <a:t>начала нового учебного года, несмотря на горячий протест, с которым выступили служащие министерства, новая орфография начала применяться, но только в самом министерстве. В других министерствах, в периодической печати и в книгах осталось старое правописание.</a:t>
            </a:r>
          </a:p>
          <a:p>
            <a:pPr algn="just"/>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Конец </a:t>
            </a:r>
            <a:r>
              <a:rPr lang="ru-RU" dirty="0">
                <a:latin typeface="Times New Roman" panose="02020603050405020304" pitchFamily="18" charset="0"/>
                <a:cs typeface="Times New Roman" panose="02020603050405020304" pitchFamily="18" charset="0"/>
              </a:rPr>
              <a:t>колебаниям положила Октябрьская революция: 23 декабря 1917 года был принят Декрет о введении нового правописания, подписанный народным комиссаром по просвещению А. В. Луначарским</a:t>
            </a:r>
            <a:r>
              <a:rPr lang="ru-RU" dirty="0" smtClean="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4" action="ppaction://hlinksldjump"/>
              </a:rPr>
              <a:t>Завершение</a:t>
            </a:r>
            <a:endParaRPr lang="ru-RU" b="1" dirty="0">
              <a:solidFill>
                <a:srgbClr val="7030A0"/>
              </a:solidFill>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4" name="TextBox 3"/>
          <p:cNvSpPr txBox="1"/>
          <p:nvPr/>
        </p:nvSpPr>
        <p:spPr>
          <a:xfrm>
            <a:off x="1763688" y="131975"/>
            <a:ext cx="1872208"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5054921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Crazy night\Desktop\Курсы для подготовки к олимпиадам\background-powerpoi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3" action="ppaction://hlinksldjump"/>
              </a:rPr>
              <a:t>Ромашка</a:t>
            </a:r>
            <a:endParaRPr lang="ru-RU" b="1" dirty="0">
              <a:solidFill>
                <a:srgbClr val="7030A0"/>
              </a:solidFill>
              <a:cs typeface="Aharoni" panose="02010803020104030203" pitchFamily="2" charset="-79"/>
            </a:endParaRPr>
          </a:p>
        </p:txBody>
      </p:sp>
      <p:sp>
        <p:nvSpPr>
          <p:cNvPr id="6" name="TextBox 5"/>
          <p:cNvSpPr txBox="1"/>
          <p:nvPr/>
        </p:nvSpPr>
        <p:spPr>
          <a:xfrm>
            <a:off x="611560" y="2492896"/>
            <a:ext cx="7704856" cy="2123658"/>
          </a:xfrm>
          <a:prstGeom prst="rect">
            <a:avLst/>
          </a:prstGeom>
          <a:noFill/>
        </p:spPr>
        <p:txBody>
          <a:bodyPr wrap="square" rtlCol="0">
            <a:spAutoFit/>
          </a:bodyPr>
          <a:lstStyle/>
          <a:p>
            <a:pPr algn="ctr">
              <a:lnSpc>
                <a:spcPct val="200000"/>
              </a:lnSpc>
            </a:pPr>
            <a:r>
              <a:rPr lang="ru-RU" sz="2400" b="1" dirty="0">
                <a:solidFill>
                  <a:srgbClr val="FFFF00"/>
                </a:solidFill>
                <a:latin typeface="Monotype Corsiva" panose="03010101010201010101" pitchFamily="66" charset="0"/>
              </a:rPr>
              <a:t>Русский язык в умелых руках и в опытных устах – красив, певуч, выразителен, гибок, послушен, ловок и вместителен.</a:t>
            </a:r>
            <a:br>
              <a:rPr lang="ru-RU" sz="2400" b="1" dirty="0">
                <a:solidFill>
                  <a:srgbClr val="FFFF00"/>
                </a:solidFill>
                <a:latin typeface="Monotype Corsiva" panose="03010101010201010101" pitchFamily="66" charset="0"/>
              </a:rPr>
            </a:br>
            <a:r>
              <a:rPr lang="ru-RU" dirty="0">
                <a:latin typeface="Monotype Corsiva" panose="03010101010201010101" pitchFamily="66" charset="0"/>
              </a:rPr>
              <a:t>                </a:t>
            </a:r>
            <a:r>
              <a:rPr lang="ru-RU" dirty="0" smtClean="0">
                <a:latin typeface="Monotype Corsiva" panose="03010101010201010101" pitchFamily="66" charset="0"/>
              </a:rPr>
              <a:t>                                         </a:t>
            </a:r>
            <a:r>
              <a:rPr lang="ru-RU" dirty="0">
                <a:latin typeface="Monotype Corsiva" panose="03010101010201010101" pitchFamily="66" charset="0"/>
              </a:rPr>
              <a:t> </a:t>
            </a:r>
            <a:r>
              <a:rPr lang="ru-RU" dirty="0">
                <a:solidFill>
                  <a:schemeClr val="bg1"/>
                </a:solidFill>
                <a:latin typeface="Monotype Corsiva" panose="03010101010201010101" pitchFamily="66" charset="0"/>
              </a:rPr>
              <a:t>Александр Иванович Куприн</a:t>
            </a:r>
          </a:p>
        </p:txBody>
      </p:sp>
    </p:spTree>
    <p:extLst>
      <p:ext uri="{BB962C8B-B14F-4D97-AF65-F5344CB8AC3E}">
        <p14:creationId xmlns:p14="http://schemas.microsoft.com/office/powerpoint/2010/main" val="74298772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Crazy night\Desktop\Курсы для подготовки к олимпиадам\background-powerpoi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3" action="ppaction://hlinksldjump"/>
              </a:rPr>
              <a:t>Ромашка</a:t>
            </a:r>
            <a:endParaRPr lang="ru-RU" b="1" dirty="0">
              <a:solidFill>
                <a:srgbClr val="7030A0"/>
              </a:solidFill>
              <a:cs typeface="Aharoni" panose="02010803020104030203" pitchFamily="2" charset="-79"/>
            </a:endParaRPr>
          </a:p>
        </p:txBody>
      </p:sp>
      <p:sp>
        <p:nvSpPr>
          <p:cNvPr id="6" name="TextBox 5"/>
          <p:cNvSpPr txBox="1"/>
          <p:nvPr/>
        </p:nvSpPr>
        <p:spPr>
          <a:xfrm>
            <a:off x="719572" y="2636912"/>
            <a:ext cx="7704856" cy="3785652"/>
          </a:xfrm>
          <a:prstGeom prst="rect">
            <a:avLst/>
          </a:prstGeom>
          <a:solidFill>
            <a:srgbClr val="FFFFFF"/>
          </a:solidFill>
        </p:spPr>
        <p:txBody>
          <a:bodyPr wrap="square" rtlCol="0">
            <a:spAutoFit/>
          </a:bodyPr>
          <a:lstStyle/>
          <a:p>
            <a:pPr algn="ctr"/>
            <a:r>
              <a:rPr lang="ru-RU" sz="2400" b="1" dirty="0" smtClean="0">
                <a:solidFill>
                  <a:schemeClr val="tx2"/>
                </a:solidFill>
                <a:latin typeface="Times New Roman" panose="02020603050405020304" pitchFamily="18" charset="0"/>
                <a:cs typeface="Times New Roman" panose="02020603050405020304" pitchFamily="18" charset="0"/>
              </a:rPr>
              <a:t>Использованные источники:</a:t>
            </a:r>
          </a:p>
          <a:p>
            <a:pPr marL="342900" indent="-342900">
              <a:buAutoNum type="arabicPeriod"/>
            </a:pPr>
            <a:r>
              <a:rPr lang="en-US" dirty="0" smtClean="0">
                <a:solidFill>
                  <a:schemeClr val="tx2"/>
                </a:solidFill>
                <a:latin typeface="Times New Roman" panose="02020603050405020304" pitchFamily="18" charset="0"/>
                <a:cs typeface="Times New Roman" panose="02020603050405020304" pitchFamily="18" charset="0"/>
                <a:hlinkClick r:id="rId4"/>
              </a:rPr>
              <a:t>http</a:t>
            </a:r>
            <a:r>
              <a:rPr lang="en-US" dirty="0">
                <a:solidFill>
                  <a:schemeClr val="tx2"/>
                </a:solidFill>
                <a:latin typeface="Times New Roman" panose="02020603050405020304" pitchFamily="18" charset="0"/>
                <a:cs typeface="Times New Roman" panose="02020603050405020304" pitchFamily="18" charset="0"/>
                <a:hlinkClick r:id="rId4"/>
              </a:rPr>
              <a:t>://</a:t>
            </a:r>
            <a:r>
              <a:rPr lang="en-US" dirty="0" smtClean="0">
                <a:solidFill>
                  <a:schemeClr val="tx2"/>
                </a:solidFill>
                <a:latin typeface="Times New Roman" panose="02020603050405020304" pitchFamily="18" charset="0"/>
                <a:cs typeface="Times New Roman" panose="02020603050405020304" pitchFamily="18" charset="0"/>
                <a:hlinkClick r:id="rId4"/>
              </a:rPr>
              <a:t>rus-istoria.ru/library/text/item/891-iz-istorii-russkoy-pismennosti</a:t>
            </a:r>
            <a:endParaRPr lang="ru-RU" dirty="0" smtClean="0">
              <a:solidFill>
                <a:schemeClr val="tx2"/>
              </a:solidFill>
              <a:latin typeface="Times New Roman" panose="02020603050405020304" pitchFamily="18" charset="0"/>
              <a:cs typeface="Times New Roman" panose="02020603050405020304" pitchFamily="18" charset="0"/>
            </a:endParaRPr>
          </a:p>
          <a:p>
            <a:pPr marL="342900" indent="-342900">
              <a:buFontTx/>
              <a:buAutoNum type="arabicPeriod"/>
            </a:pPr>
            <a:r>
              <a:rPr lang="ru-RU" u="sng" dirty="0">
                <a:solidFill>
                  <a:schemeClr val="tx2"/>
                </a:solidFill>
                <a:hlinkClick r:id="rId5"/>
              </a:rPr>
              <a:t>http://rusolimp.kopeisk.ru/leksik/?</a:t>
            </a:r>
            <a:r>
              <a:rPr lang="ru-RU" u="sng" dirty="0" smtClean="0">
                <a:solidFill>
                  <a:schemeClr val="tx2"/>
                </a:solidFill>
                <a:hlinkClick r:id="rId5"/>
              </a:rPr>
              <a:t>file=106</a:t>
            </a:r>
            <a:endParaRPr lang="ru-RU" u="sng" dirty="0" smtClean="0">
              <a:solidFill>
                <a:schemeClr val="tx2"/>
              </a:solidFill>
            </a:endParaRPr>
          </a:p>
          <a:p>
            <a:pPr marL="342900" indent="-342900">
              <a:buFontTx/>
              <a:buAutoNum type="arabicPeriod"/>
            </a:pPr>
            <a:r>
              <a:rPr lang="ru-RU" u="sng" dirty="0">
                <a:solidFill>
                  <a:schemeClr val="tx2"/>
                </a:solidFill>
                <a:hlinkClick r:id="rId6"/>
              </a:rPr>
              <a:t>http://russkiy-na-5.ru/articles/156</a:t>
            </a:r>
            <a:endParaRPr lang="ru-RU" dirty="0">
              <a:solidFill>
                <a:schemeClr val="tx2"/>
              </a:solidFill>
            </a:endParaRPr>
          </a:p>
          <a:p>
            <a:pPr marL="342900" indent="-342900">
              <a:buFontTx/>
              <a:buAutoNum type="arabicPeriod"/>
            </a:pPr>
            <a:r>
              <a:rPr lang="ru-RU" u="sng" dirty="0">
                <a:solidFill>
                  <a:schemeClr val="tx2"/>
                </a:solidFill>
                <a:hlinkClick r:id="rId7"/>
              </a:rPr>
              <a:t>http://nazarovo.ucoz.ru/_</a:t>
            </a:r>
            <a:r>
              <a:rPr lang="ru-RU" u="sng" dirty="0" smtClean="0">
                <a:solidFill>
                  <a:schemeClr val="tx2"/>
                </a:solidFill>
                <a:hlinkClick r:id="rId7"/>
              </a:rPr>
              <a:t>fr/1/9661259.doc</a:t>
            </a:r>
            <a:endParaRPr lang="ru-RU" u="sng" dirty="0" smtClean="0">
              <a:solidFill>
                <a:schemeClr val="tx2"/>
              </a:solidFill>
            </a:endParaRPr>
          </a:p>
          <a:p>
            <a:r>
              <a:rPr lang="ru-RU" dirty="0" smtClean="0">
                <a:solidFill>
                  <a:schemeClr val="tx2"/>
                </a:solidFill>
              </a:rPr>
              <a:t>5. </a:t>
            </a:r>
            <a:r>
              <a:rPr lang="ru-RU" u="sng" dirty="0" smtClean="0">
                <a:solidFill>
                  <a:schemeClr val="tx2"/>
                </a:solidFill>
                <a:hlinkClick r:id="rId8"/>
              </a:rPr>
              <a:t>https</a:t>
            </a:r>
            <a:r>
              <a:rPr lang="ru-RU" u="sng" dirty="0">
                <a:solidFill>
                  <a:schemeClr val="tx2"/>
                </a:solidFill>
                <a:hlinkClick r:id="rId8"/>
              </a:rPr>
              <a:t>://</a:t>
            </a:r>
            <a:r>
              <a:rPr lang="ru-RU" u="sng" dirty="0" smtClean="0">
                <a:solidFill>
                  <a:schemeClr val="tx2"/>
                </a:solidFill>
                <a:hlinkClick r:id="rId8"/>
              </a:rPr>
              <a:t>studbooks.net/2100583/literatura/klassifikatsii_chastey_rechi</a:t>
            </a:r>
            <a:endParaRPr lang="ru-RU" u="sng" dirty="0" smtClean="0">
              <a:solidFill>
                <a:schemeClr val="tx2"/>
              </a:solidFill>
            </a:endParaRPr>
          </a:p>
          <a:p>
            <a:r>
              <a:rPr lang="ru-RU" dirty="0" smtClean="0">
                <a:solidFill>
                  <a:schemeClr val="tx2"/>
                </a:solidFill>
              </a:rPr>
              <a:t>6. </a:t>
            </a:r>
            <a:r>
              <a:rPr lang="en-US" dirty="0">
                <a:solidFill>
                  <a:schemeClr val="tx2"/>
                </a:solidFill>
                <a:hlinkClick r:id="rId9"/>
              </a:rPr>
              <a:t>https://studfiles.net</a:t>
            </a:r>
            <a:r>
              <a:rPr lang="en-US" dirty="0" smtClean="0">
                <a:solidFill>
                  <a:schemeClr val="tx2"/>
                </a:solidFill>
                <a:hlinkClick r:id="rId9"/>
              </a:rPr>
              <a:t>/</a:t>
            </a:r>
            <a:endParaRPr lang="ru-RU" dirty="0" smtClean="0">
              <a:solidFill>
                <a:schemeClr val="tx2"/>
              </a:solidFill>
            </a:endParaRPr>
          </a:p>
          <a:p>
            <a:r>
              <a:rPr lang="ru-RU" dirty="0" smtClean="0">
                <a:solidFill>
                  <a:schemeClr val="tx2"/>
                </a:solidFill>
              </a:rPr>
              <a:t>7. </a:t>
            </a:r>
            <a:r>
              <a:rPr lang="en-US" dirty="0">
                <a:solidFill>
                  <a:schemeClr val="tx2"/>
                </a:solidFill>
                <a:hlinkClick r:id="rId10"/>
              </a:rPr>
              <a:t>http://</a:t>
            </a:r>
            <a:r>
              <a:rPr lang="en-US" dirty="0" smtClean="0">
                <a:solidFill>
                  <a:schemeClr val="tx2"/>
                </a:solidFill>
                <a:hlinkClick r:id="rId10"/>
              </a:rPr>
              <a:t>fraze.ru/index.php/frazeologizm</a:t>
            </a:r>
            <a:endParaRPr lang="ru-RU" dirty="0" smtClean="0">
              <a:solidFill>
                <a:schemeClr val="tx2"/>
              </a:solidFill>
            </a:endParaRPr>
          </a:p>
          <a:p>
            <a:r>
              <a:rPr lang="ru-RU" dirty="0" smtClean="0">
                <a:solidFill>
                  <a:schemeClr val="tx2"/>
                </a:solidFill>
              </a:rPr>
              <a:t>8. </a:t>
            </a:r>
            <a:r>
              <a:rPr lang="en-US" dirty="0">
                <a:solidFill>
                  <a:schemeClr val="tx2"/>
                </a:solidFill>
                <a:hlinkClick r:id="rId11"/>
              </a:rPr>
              <a:t>https://</a:t>
            </a:r>
            <a:r>
              <a:rPr lang="en-US" dirty="0" smtClean="0">
                <a:solidFill>
                  <a:schemeClr val="tx2"/>
                </a:solidFill>
                <a:hlinkClick r:id="rId11"/>
              </a:rPr>
              <a:t>russkiiyazyk.ru/leksika/chto-takoe-frazeologizmy.html</a:t>
            </a:r>
            <a:endParaRPr lang="ru-RU" dirty="0" smtClean="0">
              <a:solidFill>
                <a:schemeClr val="tx2"/>
              </a:solidFill>
            </a:endParaRPr>
          </a:p>
          <a:p>
            <a:endParaRPr lang="ru-RU" dirty="0">
              <a:solidFill>
                <a:schemeClr val="tx2"/>
              </a:solidFill>
            </a:endParaRPr>
          </a:p>
          <a:p>
            <a:r>
              <a:rPr lang="ru-RU" dirty="0">
                <a:solidFill>
                  <a:schemeClr val="tx2"/>
                </a:solidFill>
              </a:rPr>
              <a:t> </a:t>
            </a:r>
          </a:p>
          <a:p>
            <a:endParaRPr lang="ru-RU" dirty="0">
              <a:solidFill>
                <a:schemeClr val="tx2"/>
              </a:solidFill>
            </a:endParaRPr>
          </a:p>
          <a:p>
            <a:pPr marL="342900" indent="-342900">
              <a:buAutoNum type="arabicPeriod"/>
            </a:pPr>
            <a:endParaRPr lang="ru-RU"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702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06"/>
            <a:ext cx="9144000" cy="6905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547664" y="3442983"/>
            <a:ext cx="3563155" cy="369332"/>
          </a:xfrm>
          <a:prstGeom prst="rect">
            <a:avLst/>
          </a:prstGeom>
        </p:spPr>
        <p:txBody>
          <a:bodyPr wrap="none">
            <a:spAutoFit/>
          </a:bodyPr>
          <a:lstStyle/>
          <a:p>
            <a:r>
              <a:rPr lang="ru-RU" dirty="0" smtClean="0">
                <a:latin typeface="Times New Roman" panose="02020603050405020304" pitchFamily="18" charset="0"/>
                <a:cs typeface="Times New Roman" panose="02020603050405020304" pitchFamily="18" charset="0"/>
              </a:rPr>
              <a:t>4. У </a:t>
            </a:r>
            <a:r>
              <a:rPr lang="ru-RU" dirty="0">
                <a:latin typeface="Times New Roman" panose="02020603050405020304" pitchFamily="18" charset="0"/>
                <a:cs typeface="Times New Roman" panose="02020603050405020304" pitchFamily="18" charset="0"/>
              </a:rPr>
              <a:t>всех слов нулевое окончание. </a:t>
            </a:r>
          </a:p>
        </p:txBody>
      </p:sp>
      <p:sp>
        <p:nvSpPr>
          <p:cNvPr id="7" name="TextBox 6"/>
          <p:cNvSpPr txBox="1"/>
          <p:nvPr/>
        </p:nvSpPr>
        <p:spPr>
          <a:xfrm>
            <a:off x="5004048" y="3442983"/>
            <a:ext cx="1533516" cy="369332"/>
          </a:xfrm>
          <a:prstGeom prst="rect">
            <a:avLst/>
          </a:prstGeom>
          <a:noFill/>
        </p:spPr>
        <p:txBody>
          <a:bodyPr wrap="square" rtlCol="0">
            <a:spAutoFit/>
          </a:bodyPr>
          <a:lstStyle/>
          <a:p>
            <a:r>
              <a:rPr lang="ru-RU" b="1" dirty="0" smtClean="0">
                <a:solidFill>
                  <a:srgbClr val="7030A0"/>
                </a:solidFill>
                <a:latin typeface="Times New Roman" panose="02020603050405020304" pitchFamily="18" charset="0"/>
                <a:cs typeface="Times New Roman" panose="02020603050405020304" pitchFamily="18" charset="0"/>
                <a:hlinkClick r:id="rId3" action="ppaction://hlinksldjump"/>
              </a:rPr>
              <a:t>Объяснение</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23528" y="404664"/>
            <a:ext cx="1152128"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670646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31"/>
            <a:ext cx="9144000" cy="6905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10891" y="3758194"/>
            <a:ext cx="1533516" cy="369332"/>
          </a:xfrm>
          <a:prstGeom prst="rect">
            <a:avLst/>
          </a:prstGeom>
          <a:noFill/>
        </p:spPr>
        <p:txBody>
          <a:bodyPr wrap="square" rtlCol="0">
            <a:spAutoFit/>
          </a:bodyPr>
          <a:lstStyle/>
          <a:p>
            <a:r>
              <a:rPr lang="ru-RU" b="1" dirty="0" smtClean="0">
                <a:solidFill>
                  <a:srgbClr val="7030A0"/>
                </a:solidFill>
                <a:latin typeface="Times New Roman" panose="02020603050405020304" pitchFamily="18" charset="0"/>
                <a:cs typeface="Times New Roman" panose="02020603050405020304" pitchFamily="18" charset="0"/>
                <a:hlinkClick r:id="rId3" action="ppaction://hlinksldjump"/>
              </a:rPr>
              <a:t>Объяснение</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75656" y="3019530"/>
            <a:ext cx="7056784" cy="923330"/>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5. Суффикс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ыш</a:t>
            </a:r>
            <a:r>
              <a:rPr lang="ru-RU" dirty="0">
                <a:latin typeface="Times New Roman" panose="02020603050405020304" pitchFamily="18" charset="0"/>
                <a:cs typeface="Times New Roman" panose="02020603050405020304" pitchFamily="18" charset="0"/>
              </a:rPr>
              <a:t> в словах подкидыш, оборвыш, вкладыш; суффикс – </a:t>
            </a:r>
            <a:r>
              <a:rPr lang="en-US" dirty="0">
                <a:latin typeface="Times New Roman" panose="02020603050405020304" pitchFamily="18" charset="0"/>
                <a:cs typeface="Times New Roman" panose="02020603050405020304" pitchFamily="18" charset="0"/>
              </a:rPr>
              <a:t>j</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словах </a:t>
            </a:r>
            <a:r>
              <a:rPr lang="ru-RU" dirty="0">
                <a:latin typeface="Times New Roman" panose="02020603050405020304" pitchFamily="18" charset="0"/>
                <a:cs typeface="Times New Roman" panose="02020603050405020304" pitchFamily="18" charset="0"/>
              </a:rPr>
              <a:t>плясунья и зимовье; суффикс –</a:t>
            </a:r>
            <a:r>
              <a:rPr lang="ru-RU" dirty="0" err="1">
                <a:latin typeface="Times New Roman" panose="02020603050405020304" pitchFamily="18" charset="0"/>
                <a:cs typeface="Times New Roman" panose="02020603050405020304" pitchFamily="18" charset="0"/>
              </a:rPr>
              <a:t>унь</a:t>
            </a:r>
            <a:r>
              <a:rPr lang="ru-RU" dirty="0">
                <a:latin typeface="Times New Roman" panose="02020603050405020304" pitchFamily="18" charset="0"/>
                <a:cs typeface="Times New Roman" panose="02020603050405020304" pitchFamily="18" charset="0"/>
              </a:rPr>
              <a:t>-  в слове плясунья и – </a:t>
            </a:r>
            <a:r>
              <a:rPr lang="ru-RU" dirty="0" err="1">
                <a:latin typeface="Times New Roman" panose="02020603050405020304" pitchFamily="18" charset="0"/>
                <a:cs typeface="Times New Roman" panose="02020603050405020304" pitchFamily="18" charset="0"/>
              </a:rPr>
              <a:t>овь</a:t>
            </a:r>
            <a:r>
              <a:rPr lang="ru-RU" dirty="0">
                <a:latin typeface="Times New Roman" panose="02020603050405020304" pitchFamily="18" charset="0"/>
                <a:cs typeface="Times New Roman" panose="02020603050405020304" pitchFamily="18" charset="0"/>
              </a:rPr>
              <a:t>- в слове </a:t>
            </a:r>
            <a:r>
              <a:rPr lang="ru-RU" dirty="0" smtClean="0">
                <a:latin typeface="Times New Roman" panose="02020603050405020304" pitchFamily="18" charset="0"/>
                <a:cs typeface="Times New Roman" panose="02020603050405020304" pitchFamily="18" charset="0"/>
              </a:rPr>
              <a:t>зимовье.</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3528" y="404664"/>
            <a:ext cx="1152128"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171107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crayons-board-school-powerpoint-templates-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693" cy="6966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12060" y="0"/>
            <a:ext cx="2520280"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Объяснение</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460424" y="617921"/>
            <a:ext cx="6858000" cy="4524315"/>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этих словах и этих формах бывают нулевые окончания:</a:t>
            </a:r>
          </a:p>
          <a:p>
            <a:r>
              <a:rPr lang="ru-RU" dirty="0">
                <a:latin typeface="Times New Roman" panose="02020603050405020304" pitchFamily="18" charset="0"/>
                <a:cs typeface="Times New Roman" panose="02020603050405020304" pitchFamily="18" charset="0"/>
              </a:rPr>
              <a:t>- у существительных 2-го и 3-го </a:t>
            </a:r>
            <a:r>
              <a:rPr lang="ru-RU" dirty="0" err="1">
                <a:latin typeface="Times New Roman" panose="02020603050405020304" pitchFamily="18" charset="0"/>
                <a:cs typeface="Times New Roman" panose="02020603050405020304" pitchFamily="18" charset="0"/>
              </a:rPr>
              <a:t>скл</a:t>
            </a:r>
            <a:r>
              <a:rPr lang="ru-RU" dirty="0">
                <a:latin typeface="Times New Roman" panose="02020603050405020304" pitchFamily="18" charset="0"/>
                <a:cs typeface="Times New Roman" panose="02020603050405020304" pitchFamily="18" charset="0"/>
              </a:rPr>
              <a:t>. в форме </a:t>
            </a:r>
            <a:r>
              <a:rPr lang="ru-RU" dirty="0" err="1">
                <a:latin typeface="Times New Roman" panose="02020603050405020304" pitchFamily="18" charset="0"/>
                <a:cs typeface="Times New Roman" panose="02020603050405020304" pitchFamily="18" charset="0"/>
              </a:rPr>
              <a:t>И.п</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В.п</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ед.ч</a:t>
            </a:r>
            <a:r>
              <a:rPr lang="ru-RU" dirty="0">
                <a:latin typeface="Times New Roman" panose="02020603050405020304" pitchFamily="18" charset="0"/>
                <a:cs typeface="Times New Roman" panose="02020603050405020304" pitchFamily="18" charset="0"/>
              </a:rPr>
              <a:t>., если их формы совпадают, как у неодушевленных существительных: </a:t>
            </a:r>
            <a:r>
              <a:rPr lang="ru-RU" i="1" dirty="0">
                <a:latin typeface="Times New Roman" panose="02020603050405020304" pitchFamily="18" charset="0"/>
                <a:cs typeface="Times New Roman" panose="02020603050405020304" pitchFamily="18" charset="0"/>
              </a:rPr>
              <a:t>дом , конь , мать , ночь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у существительных всех склонений в форме </a:t>
            </a:r>
            <a:r>
              <a:rPr lang="ru-RU" dirty="0" err="1">
                <a:latin typeface="Times New Roman" panose="02020603050405020304" pitchFamily="18" charset="0"/>
                <a:cs typeface="Times New Roman" panose="02020603050405020304" pitchFamily="18" charset="0"/>
              </a:rPr>
              <a:t>Р.п</a:t>
            </a:r>
            <a:r>
              <a:rPr lang="ru-RU" dirty="0">
                <a:latin typeface="Times New Roman" panose="02020603050405020304" pitchFamily="18" charset="0"/>
                <a:cs typeface="Times New Roman" panose="02020603050405020304" pitchFamily="18" charset="0"/>
              </a:rPr>
              <a:t>. во </a:t>
            </a:r>
            <a:r>
              <a:rPr lang="ru-RU" dirty="0" err="1">
                <a:latin typeface="Times New Roman" panose="02020603050405020304" pitchFamily="18" charset="0"/>
                <a:cs typeface="Times New Roman" panose="02020603050405020304" pitchFamily="18" charset="0"/>
              </a:rPr>
              <a:t>мн.ч</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машин , окон , солдат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армий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у кратких прилагательных в форме </a:t>
            </a:r>
            <a:r>
              <a:rPr lang="ru-RU" dirty="0" err="1">
                <a:latin typeface="Times New Roman" panose="02020603050405020304" pitchFamily="18" charset="0"/>
                <a:cs typeface="Times New Roman" panose="02020603050405020304" pitchFamily="18" charset="0"/>
              </a:rPr>
              <a:t>ед.ч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м.р</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здоров , рад , счастлив</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 у глаголов в форме изъявительного наклонения, </a:t>
            </a:r>
            <a:r>
              <a:rPr lang="ru-RU" dirty="0" err="1">
                <a:latin typeface="Times New Roman" panose="02020603050405020304" pitchFamily="18" charset="0"/>
                <a:cs typeface="Times New Roman" panose="02020603050405020304" pitchFamily="18" charset="0"/>
              </a:rPr>
              <a:t>прошед</a:t>
            </a:r>
            <a:r>
              <a:rPr lang="ru-RU" dirty="0">
                <a:latin typeface="Times New Roman" panose="02020603050405020304" pitchFamily="18" charset="0"/>
                <a:cs typeface="Times New Roman" panose="02020603050405020304" pitchFamily="18" charset="0"/>
              </a:rPr>
              <a:t>. времени, </a:t>
            </a:r>
            <a:r>
              <a:rPr lang="ru-RU" dirty="0" err="1">
                <a:latin typeface="Times New Roman" panose="02020603050405020304" pitchFamily="18" charset="0"/>
                <a:cs typeface="Times New Roman" panose="02020603050405020304" pitchFamily="18" charset="0"/>
              </a:rPr>
              <a:t>ед.ч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м.р</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читал , писал , считал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у глаголов в форме условного наклонения, </a:t>
            </a:r>
            <a:r>
              <a:rPr lang="ru-RU" dirty="0" err="1">
                <a:latin typeface="Times New Roman" panose="02020603050405020304" pitchFamily="18" charset="0"/>
                <a:cs typeface="Times New Roman" panose="02020603050405020304" pitchFamily="18" charset="0"/>
              </a:rPr>
              <a:t>ед.ч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м.р</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прочитал  бы, написал  бы, сосчитал</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бы</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у глаголов в форм повелительного наклонения единственного числа: пиши , читай , считай </a:t>
            </a:r>
          </a:p>
          <a:p>
            <a:r>
              <a:rPr lang="ru-RU" dirty="0">
                <a:latin typeface="Times New Roman" panose="02020603050405020304" pitchFamily="18" charset="0"/>
                <a:cs typeface="Times New Roman" panose="02020603050405020304" pitchFamily="18" charset="0"/>
              </a:rPr>
              <a:t>- у кратких страдательных причастий в форме </a:t>
            </a:r>
            <a:r>
              <a:rPr lang="ru-RU" dirty="0" err="1">
                <a:latin typeface="Times New Roman" panose="02020603050405020304" pitchFamily="18" charset="0"/>
                <a:cs typeface="Times New Roman" panose="02020603050405020304" pitchFamily="18" charset="0"/>
              </a:rPr>
              <a:t>ед.ч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м.р</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 написан , прочитан </a:t>
            </a:r>
            <a:r>
              <a:rPr lang="ru-RU"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395536" y="332656"/>
            <a:ext cx="136815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886643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crayons-board-school-powerpoint-templates-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693" cy="6966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12060" y="0"/>
            <a:ext cx="2520280"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Объяснение</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460424" y="617921"/>
            <a:ext cx="6858000" cy="5909310"/>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Особое внимание следует обратить на звук </a:t>
            </a:r>
            <a:r>
              <a:rPr lang="ru-RU" i="1" dirty="0">
                <a:latin typeface="Times New Roman" panose="02020603050405020304" pitchFamily="18" charset="0"/>
                <a:cs typeface="Times New Roman" panose="02020603050405020304" pitchFamily="18" charset="0"/>
              </a:rPr>
              <a:t>-j-,</a:t>
            </a:r>
            <a:r>
              <a:rPr lang="ru-RU" dirty="0">
                <a:latin typeface="Times New Roman" panose="02020603050405020304" pitchFamily="18" charset="0"/>
                <a:cs typeface="Times New Roman" panose="02020603050405020304" pitchFamily="18" charset="0"/>
              </a:rPr>
              <a:t> который может быть скрыт в орфографической записи. Например, в слове </a:t>
            </a:r>
            <a:r>
              <a:rPr lang="ru-RU" i="1" dirty="0">
                <a:latin typeface="Times New Roman" panose="02020603050405020304" pitchFamily="18" charset="0"/>
                <a:cs typeface="Times New Roman" panose="02020603050405020304" pitchFamily="18" charset="0"/>
              </a:rPr>
              <a:t>вязание </a:t>
            </a:r>
            <a:r>
              <a:rPr lang="ru-RU" dirty="0">
                <a:latin typeface="Times New Roman" panose="02020603050405020304" pitchFamily="18" charset="0"/>
                <a:cs typeface="Times New Roman" panose="02020603050405020304" pitchFamily="18" charset="0"/>
              </a:rPr>
              <a:t>выделяется суффикс </a:t>
            </a:r>
            <a:r>
              <a:rPr lang="ru-RU" i="1"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ниj</a:t>
            </a:r>
            <a:r>
              <a:rPr lang="ru-RU" i="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а в слове </a:t>
            </a:r>
            <a:r>
              <a:rPr lang="ru-RU" i="1" dirty="0">
                <a:latin typeface="Times New Roman" panose="02020603050405020304" pitchFamily="18" charset="0"/>
                <a:cs typeface="Times New Roman" panose="02020603050405020304" pitchFamily="18" charset="0"/>
              </a:rPr>
              <a:t>братья </a:t>
            </a:r>
            <a:r>
              <a:rPr lang="ru-RU" dirty="0">
                <a:latin typeface="Times New Roman" panose="02020603050405020304" pitchFamily="18" charset="0"/>
                <a:cs typeface="Times New Roman" panose="02020603050405020304" pitchFamily="18" charset="0"/>
              </a:rPr>
              <a:t>– словоизменительный суффикс </a:t>
            </a:r>
            <a:r>
              <a:rPr lang="ru-RU" i="1" dirty="0">
                <a:latin typeface="Times New Roman" panose="02020603050405020304" pitchFamily="18" charset="0"/>
                <a:cs typeface="Times New Roman" panose="02020603050405020304" pitchFamily="18" charset="0"/>
              </a:rPr>
              <a:t>-j-</a:t>
            </a:r>
            <a:r>
              <a:rPr lang="ru-RU" dirty="0">
                <a:latin typeface="Times New Roman" panose="02020603050405020304" pitchFamily="18" charset="0"/>
                <a:cs typeface="Times New Roman" panose="02020603050405020304" pitchFamily="18" charset="0"/>
              </a:rPr>
              <a:t>, образующий форму множественного </a:t>
            </a:r>
            <a:r>
              <a:rPr lang="ru-RU" dirty="0" smtClean="0">
                <a:latin typeface="Times New Roman" panose="02020603050405020304" pitchFamily="18" charset="0"/>
                <a:cs typeface="Times New Roman" panose="02020603050405020304" pitchFamily="18" charset="0"/>
              </a:rPr>
              <a:t>числа</a:t>
            </a:r>
            <a:r>
              <a:rPr lang="ru-RU" baseline="30000" dirty="0">
                <a:latin typeface="Times New Roman" panose="02020603050405020304" pitchFamily="18" charset="0"/>
                <a:cs typeface="Times New Roman" panose="02020603050405020304" pitchFamily="18" charset="0"/>
              </a:rPr>
              <a:t>.</a:t>
            </a:r>
            <a:endParaRPr lang="ru-RU" baseline="30000" dirty="0" smtClean="0">
              <a:latin typeface="Times New Roman" panose="02020603050405020304" pitchFamily="18" charset="0"/>
              <a:cs typeface="Times New Roman" panose="02020603050405020304" pitchFamily="18" charset="0"/>
            </a:endParaRPr>
          </a:p>
          <a:p>
            <a:r>
              <a:rPr lang="ru-RU" baseline="300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Может вызывать затруднение выделение основы слов, оканчивающихся на </a:t>
            </a:r>
            <a:r>
              <a:rPr lang="ru-RU" i="1" dirty="0">
                <a:latin typeface="Times New Roman" panose="02020603050405020304" pitchFamily="18" charset="0"/>
                <a:cs typeface="Times New Roman" panose="02020603050405020304" pitchFamily="18" charset="0"/>
              </a:rPr>
              <a:t>-ей, -</a:t>
            </a:r>
            <a:r>
              <a:rPr lang="ru-RU" i="1" dirty="0" err="1">
                <a:latin typeface="Times New Roman" panose="02020603050405020304" pitchFamily="18" charset="0"/>
                <a:cs typeface="Times New Roman" panose="02020603050405020304" pitchFamily="18" charset="0"/>
              </a:rPr>
              <a:t>ий</a:t>
            </a:r>
            <a:r>
              <a:rPr lang="ru-RU" i="1" dirty="0">
                <a:latin typeface="Times New Roman" panose="02020603050405020304" pitchFamily="18" charset="0"/>
                <a:cs typeface="Times New Roman" panose="02020603050405020304" pitchFamily="18" charset="0"/>
              </a:rPr>
              <a:t> (друзей, волчий, прохожий).</a:t>
            </a:r>
            <a:r>
              <a:rPr lang="ru-RU" dirty="0">
                <a:latin typeface="Times New Roman" panose="02020603050405020304" pitchFamily="18" charset="0"/>
                <a:cs typeface="Times New Roman" panose="02020603050405020304" pitchFamily="18" charset="0"/>
              </a:rPr>
              <a:t> Следует просклонять анализируемое слово и определить, сохраняется ли звук [j] в других словоформах. Если [j] не сохраняется, он входит в окончание: </a:t>
            </a:r>
            <a:r>
              <a:rPr lang="ru-RU" i="1" dirty="0">
                <a:latin typeface="Times New Roman" panose="02020603050405020304" pitchFamily="18" charset="0"/>
                <a:cs typeface="Times New Roman" panose="02020603050405020304" pitchFamily="18" charset="0"/>
              </a:rPr>
              <a:t>прохожий – </a:t>
            </a:r>
            <a:r>
              <a:rPr lang="ru-RU" i="1" dirty="0" err="1">
                <a:latin typeface="Times New Roman" panose="02020603050405020304" pitchFamily="18" charset="0"/>
                <a:cs typeface="Times New Roman" panose="02020603050405020304" pitchFamily="18" charset="0"/>
              </a:rPr>
              <a:t>прохож</a:t>
            </a:r>
            <a:r>
              <a:rPr lang="ru-RU" i="1" dirty="0">
                <a:latin typeface="Times New Roman" panose="02020603050405020304" pitchFamily="18" charset="0"/>
                <a:cs typeface="Times New Roman" panose="02020603050405020304" pitchFamily="18" charset="0"/>
              </a:rPr>
              <a:t>-его – </a:t>
            </a:r>
            <a:r>
              <a:rPr lang="ru-RU" i="1" dirty="0" err="1">
                <a:latin typeface="Times New Roman" panose="02020603050405020304" pitchFamily="18" charset="0"/>
                <a:cs typeface="Times New Roman" panose="02020603050405020304" pitchFamily="18" charset="0"/>
              </a:rPr>
              <a:t>прохож</a:t>
            </a:r>
            <a:r>
              <a:rPr lang="ru-RU" i="1" dirty="0">
                <a:latin typeface="Times New Roman" panose="02020603050405020304" pitchFamily="18" charset="0"/>
                <a:cs typeface="Times New Roman" panose="02020603050405020304" pitchFamily="18" charset="0"/>
              </a:rPr>
              <a:t>-ему </a:t>
            </a:r>
            <a:r>
              <a:rPr lang="ru-RU" dirty="0">
                <a:latin typeface="Times New Roman" panose="02020603050405020304" pitchFamily="18" charset="0"/>
                <a:cs typeface="Times New Roman" panose="02020603050405020304" pitchFamily="18" charset="0"/>
              </a:rPr>
              <a:t>(основа </a:t>
            </a:r>
            <a:r>
              <a:rPr lang="ru-RU" b="1" i="1" u="sng" dirty="0" err="1">
                <a:latin typeface="Times New Roman" panose="02020603050405020304" pitchFamily="18" charset="0"/>
                <a:cs typeface="Times New Roman" panose="02020603050405020304" pitchFamily="18" charset="0"/>
              </a:rPr>
              <a:t>прохож</a:t>
            </a:r>
            <a:r>
              <a:rPr lang="ru-RU" i="1" dirty="0" err="1">
                <a:latin typeface="Times New Roman" panose="02020603050405020304" pitchFamily="18" charset="0"/>
                <a:cs typeface="Times New Roman" panose="02020603050405020304" pitchFamily="18" charset="0"/>
              </a:rPr>
              <a:t>-ий</a:t>
            </a:r>
            <a:r>
              <a:rPr lang="ru-RU" dirty="0">
                <a:latin typeface="Times New Roman" panose="02020603050405020304" pitchFamily="18" charset="0"/>
                <a:cs typeface="Times New Roman" panose="02020603050405020304" pitchFamily="18" charset="0"/>
              </a:rPr>
              <a:t>). Если [j] сохраняется, он входит в основу: </a:t>
            </a:r>
            <a:r>
              <a:rPr lang="ru-RU" i="1" dirty="0">
                <a:latin typeface="Times New Roman" panose="02020603050405020304" pitchFamily="18" charset="0"/>
                <a:cs typeface="Times New Roman" panose="02020603050405020304" pitchFamily="18" charset="0"/>
              </a:rPr>
              <a:t>друзей – </a:t>
            </a:r>
            <a:r>
              <a:rPr lang="ru-RU" i="1" dirty="0" err="1">
                <a:latin typeface="Times New Roman" panose="02020603050405020304" pitchFamily="18" charset="0"/>
                <a:cs typeface="Times New Roman" panose="02020603050405020304" pitchFamily="18" charset="0"/>
              </a:rPr>
              <a:t>друзьjя</a:t>
            </a:r>
            <a:r>
              <a:rPr lang="ru-RU" i="1" dirty="0">
                <a:latin typeface="Times New Roman" panose="02020603050405020304" pitchFamily="18" charset="0"/>
                <a:cs typeface="Times New Roman" panose="02020603050405020304" pitchFamily="18" charset="0"/>
              </a:rPr>
              <a:t> – </a:t>
            </a:r>
            <a:r>
              <a:rPr lang="ru-RU" i="1" dirty="0" err="1">
                <a:latin typeface="Times New Roman" panose="02020603050405020304" pitchFamily="18" charset="0"/>
                <a:cs typeface="Times New Roman" panose="02020603050405020304" pitchFamily="18" charset="0"/>
              </a:rPr>
              <a:t>друзьjям</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(основа </a:t>
            </a:r>
            <a:r>
              <a:rPr lang="ru-RU" b="1" i="1" u="sng" dirty="0">
                <a:latin typeface="Times New Roman" panose="02020603050405020304" pitchFamily="18" charset="0"/>
                <a:cs typeface="Times New Roman" panose="02020603050405020304" pitchFamily="18" charset="0"/>
              </a:rPr>
              <a:t>друзей</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волчий – </a:t>
            </a:r>
            <a:r>
              <a:rPr lang="ru-RU" i="1" dirty="0" err="1">
                <a:latin typeface="Times New Roman" panose="02020603050405020304" pitchFamily="18" charset="0"/>
                <a:cs typeface="Times New Roman" panose="02020603050405020304" pitchFamily="18" charset="0"/>
              </a:rPr>
              <a:t>волчьjего</a:t>
            </a:r>
            <a:r>
              <a:rPr lang="ru-RU" i="1" dirty="0">
                <a:latin typeface="Times New Roman" panose="02020603050405020304" pitchFamily="18" charset="0"/>
                <a:cs typeface="Times New Roman" panose="02020603050405020304" pitchFamily="18" charset="0"/>
              </a:rPr>
              <a:t> – </a:t>
            </a:r>
            <a:r>
              <a:rPr lang="ru-RU" i="1" dirty="0" err="1">
                <a:latin typeface="Times New Roman" panose="02020603050405020304" pitchFamily="18" charset="0"/>
                <a:cs typeface="Times New Roman" panose="02020603050405020304" pitchFamily="18" charset="0"/>
              </a:rPr>
              <a:t>волчьjему</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(основа </a:t>
            </a:r>
            <a:r>
              <a:rPr lang="ru-RU" b="1" i="1" u="sng" dirty="0">
                <a:latin typeface="Times New Roman" panose="02020603050405020304" pitchFamily="18" charset="0"/>
                <a:cs typeface="Times New Roman" panose="02020603050405020304" pitchFamily="18" charset="0"/>
              </a:rPr>
              <a:t>волчий</a:t>
            </a:r>
            <a:r>
              <a:rPr lang="ru-RU" dirty="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Особое </a:t>
            </a:r>
            <a:r>
              <a:rPr lang="ru-RU" dirty="0">
                <a:latin typeface="Times New Roman" panose="02020603050405020304" pitchFamily="18" charset="0"/>
                <a:cs typeface="Times New Roman" panose="02020603050405020304" pitchFamily="18" charset="0"/>
              </a:rPr>
              <a:t>внимание следует обратить на суффикс притяжательных прилагательных </a:t>
            </a:r>
            <a:r>
              <a:rPr lang="ru-RU" b="1" i="1" dirty="0">
                <a:latin typeface="Times New Roman" panose="02020603050405020304" pitchFamily="18" charset="0"/>
                <a:cs typeface="Times New Roman" panose="02020603050405020304" pitchFamily="18" charset="0"/>
              </a:rPr>
              <a:t>-</a:t>
            </a:r>
            <a:r>
              <a:rPr lang="ru-RU" b="1" i="1" dirty="0" err="1">
                <a:latin typeface="Times New Roman" panose="02020603050405020304" pitchFamily="18" charset="0"/>
                <a:cs typeface="Times New Roman" panose="02020603050405020304" pitchFamily="18" charset="0"/>
              </a:rPr>
              <a:t>ий</a:t>
            </a:r>
            <a:r>
              <a:rPr lang="ru-RU" b="1" i="1" dirty="0">
                <a:latin typeface="Times New Roman" panose="02020603050405020304" pitchFamily="18" charset="0"/>
                <a:cs typeface="Times New Roman" panose="02020603050405020304" pitchFamily="18" charset="0"/>
              </a:rPr>
              <a:t>- (-j-):</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лис</a:t>
            </a:r>
            <a:r>
              <a:rPr lang="ru-RU" b="1" i="1" dirty="0">
                <a:latin typeface="Times New Roman" panose="02020603050405020304" pitchFamily="18" charset="0"/>
                <a:cs typeface="Times New Roman" panose="02020603050405020304" pitchFamily="18" charset="0"/>
              </a:rPr>
              <a:t>ий,</a:t>
            </a:r>
            <a:r>
              <a:rPr lang="ru-RU" i="1" dirty="0">
                <a:latin typeface="Times New Roman" panose="02020603050405020304" pitchFamily="18" charset="0"/>
                <a:cs typeface="Times New Roman" panose="02020603050405020304" pitchFamily="18" charset="0"/>
              </a:rPr>
              <a:t> волч</a:t>
            </a:r>
            <a:r>
              <a:rPr lang="ru-RU" b="1" i="1" dirty="0">
                <a:latin typeface="Times New Roman" panose="02020603050405020304" pitchFamily="18" charset="0"/>
                <a:cs typeface="Times New Roman" panose="02020603050405020304" pitchFamily="18" charset="0"/>
              </a:rPr>
              <a:t>ий,</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заяч</a:t>
            </a:r>
            <a:r>
              <a:rPr lang="ru-RU" b="1" i="1" dirty="0">
                <a:latin typeface="Times New Roman" panose="02020603050405020304" pitchFamily="18" charset="0"/>
                <a:cs typeface="Times New Roman" panose="02020603050405020304" pitchFamily="18" charset="0"/>
              </a:rPr>
              <a:t>ий,</a:t>
            </a:r>
            <a:r>
              <a:rPr lang="ru-RU" b="1"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помещич</a:t>
            </a:r>
            <a:r>
              <a:rPr lang="ru-RU" b="1" i="1" dirty="0">
                <a:latin typeface="Times New Roman" panose="02020603050405020304" pitchFamily="18" charset="0"/>
                <a:cs typeface="Times New Roman" panose="02020603050405020304" pitchFamily="18" charset="0"/>
              </a:rPr>
              <a:t>ий,</a:t>
            </a:r>
            <a:r>
              <a:rPr lang="ru-RU" i="1" dirty="0">
                <a:latin typeface="Times New Roman" panose="02020603050405020304" pitchFamily="18" charset="0"/>
                <a:cs typeface="Times New Roman" panose="02020603050405020304" pitchFamily="18" charset="0"/>
              </a:rPr>
              <a:t> казач</a:t>
            </a:r>
            <a:r>
              <a:rPr lang="ru-RU" b="1" i="1" dirty="0">
                <a:latin typeface="Times New Roman" panose="02020603050405020304" pitchFamily="18" charset="0"/>
                <a:cs typeface="Times New Roman" panose="02020603050405020304" pitchFamily="18" charset="0"/>
              </a:rPr>
              <a:t>ий,</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который</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часто путают с омонимичными окончаниями: </a:t>
            </a:r>
            <a:r>
              <a:rPr lang="ru-RU" i="1" dirty="0">
                <a:latin typeface="Times New Roman" panose="02020603050405020304" pitchFamily="18" charset="0"/>
                <a:cs typeface="Times New Roman" panose="02020603050405020304" pitchFamily="18" charset="0"/>
              </a:rPr>
              <a:t>син</a:t>
            </a:r>
            <a:r>
              <a:rPr lang="ru-RU" b="1" i="1" dirty="0">
                <a:latin typeface="Times New Roman" panose="02020603050405020304" pitchFamily="18" charset="0"/>
                <a:cs typeface="Times New Roman" panose="02020603050405020304" pitchFamily="18" charset="0"/>
              </a:rPr>
              <a:t>ий,</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сельск</a:t>
            </a:r>
            <a:r>
              <a:rPr lang="ru-RU" b="1" i="1" dirty="0">
                <a:latin typeface="Times New Roman" panose="02020603050405020304" pitchFamily="18" charset="0"/>
                <a:cs typeface="Times New Roman" panose="02020603050405020304" pitchFamily="18" charset="0"/>
              </a:rPr>
              <a:t>ий</a:t>
            </a:r>
            <a:r>
              <a:rPr lang="ru-RU" b="1"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формах мужского рода выделяются суффикс </a:t>
            </a:r>
            <a:r>
              <a:rPr lang="ru-RU" b="1" i="1" dirty="0">
                <a:latin typeface="Times New Roman" panose="02020603050405020304" pitchFamily="18" charset="0"/>
                <a:cs typeface="Times New Roman" panose="02020603050405020304" pitchFamily="18" charset="0"/>
              </a:rPr>
              <a:t>-</a:t>
            </a:r>
            <a:r>
              <a:rPr lang="ru-RU" b="1" i="1" dirty="0" err="1">
                <a:latin typeface="Times New Roman" panose="02020603050405020304" pitchFamily="18" charset="0"/>
                <a:cs typeface="Times New Roman" panose="02020603050405020304" pitchFamily="18" charset="0"/>
              </a:rPr>
              <a:t>ий</a:t>
            </a:r>
            <a:r>
              <a:rPr lang="ru-RU" b="1" i="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и нулевое окончание, а в формах женского, среднего рода и множественного числа – суффикс </a:t>
            </a:r>
            <a:r>
              <a:rPr lang="ru-RU" b="1" i="1" dirty="0">
                <a:latin typeface="Times New Roman" panose="02020603050405020304" pitchFamily="18" charset="0"/>
                <a:cs typeface="Times New Roman" panose="02020603050405020304" pitchFamily="18" charset="0"/>
              </a:rPr>
              <a:t>-j-</a:t>
            </a:r>
            <a:r>
              <a:rPr lang="ru-RU" dirty="0">
                <a:latin typeface="Times New Roman" panose="02020603050405020304" pitchFamily="18" charset="0"/>
                <a:cs typeface="Times New Roman" panose="02020603050405020304" pitchFamily="18" charset="0"/>
              </a:rPr>
              <a:t> и окончание: </a:t>
            </a:r>
            <a:r>
              <a:rPr lang="ru-RU" i="1" dirty="0" err="1">
                <a:latin typeface="Times New Roman" panose="02020603050405020304" pitchFamily="18" charset="0"/>
                <a:cs typeface="Times New Roman" panose="02020603050405020304" pitchFamily="18" charset="0"/>
              </a:rPr>
              <a:t>заяч-</a:t>
            </a:r>
            <a:r>
              <a:rPr lang="ru-RU" b="1" i="1" dirty="0" err="1">
                <a:latin typeface="Times New Roman" panose="02020603050405020304" pitchFamily="18" charset="0"/>
                <a:cs typeface="Times New Roman" panose="02020603050405020304" pitchFamily="18" charset="0"/>
              </a:rPr>
              <a:t>ий</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заяч</a:t>
            </a:r>
            <a:r>
              <a:rPr lang="ru-RU" i="1" dirty="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-я, </a:t>
            </a:r>
            <a:r>
              <a:rPr lang="ru-RU" i="1" dirty="0" err="1">
                <a:latin typeface="Times New Roman" panose="02020603050405020304" pitchFamily="18" charset="0"/>
                <a:cs typeface="Times New Roman" panose="02020603050405020304" pitchFamily="18" charset="0"/>
              </a:rPr>
              <a:t>заяч</a:t>
            </a:r>
            <a:r>
              <a:rPr lang="ru-RU" i="1" dirty="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-е, </a:t>
            </a:r>
            <a:r>
              <a:rPr lang="ru-RU" i="1" dirty="0" err="1">
                <a:latin typeface="Times New Roman" panose="02020603050405020304" pitchFamily="18" charset="0"/>
                <a:cs typeface="Times New Roman" panose="02020603050405020304" pitchFamily="18" charset="0"/>
              </a:rPr>
              <a:t>заяч</a:t>
            </a:r>
            <a:r>
              <a:rPr lang="ru-RU" i="1" dirty="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-и.</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7544" y="404664"/>
            <a:ext cx="1584176"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245040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040" cy="68833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9877" y="5796"/>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41985" y="6421649"/>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Практическое занятие</a:t>
            </a:r>
            <a:endParaRPr lang="ru-RU" sz="2400" b="1" dirty="0">
              <a:solidFill>
                <a:srgbClr val="7030A0"/>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9842"/>
            <a:ext cx="8160374" cy="533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2096071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4" y="211318"/>
            <a:ext cx="640560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словообразованию</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2" y="836712"/>
            <a:ext cx="8364844" cy="646331"/>
          </a:xfrm>
          <a:prstGeom prst="rect">
            <a:avLst/>
          </a:prstGeom>
        </p:spPr>
        <p:txBody>
          <a:bodyPr wrap="square">
            <a:spAutoFit/>
          </a:bodyPr>
          <a:lstStyle/>
          <a:p>
            <a:pPr lvl="0"/>
            <a:r>
              <a:rPr lang="ru-RU" dirty="0" smtClean="0">
                <a:latin typeface="Times New Roman" panose="02020603050405020304" pitchFamily="18" charset="0"/>
                <a:cs typeface="Times New Roman" panose="02020603050405020304" pitchFamily="18" charset="0"/>
              </a:rPr>
              <a:t>1</a:t>
            </a:r>
            <a:r>
              <a:rPr lang="ru-RU" b="1" dirty="0" smtClean="0">
                <a:latin typeface="Times New Roman" panose="02020603050405020304" pitchFamily="18" charset="0"/>
                <a:cs typeface="Times New Roman" panose="02020603050405020304" pitchFamily="18" charset="0"/>
              </a:rPr>
              <a:t>. Каким </a:t>
            </a:r>
            <a:r>
              <a:rPr lang="ru-RU" b="1" dirty="0">
                <a:latin typeface="Times New Roman" panose="02020603050405020304" pitchFamily="18" charset="0"/>
                <a:cs typeface="Times New Roman" panose="02020603050405020304" pitchFamily="18" charset="0"/>
              </a:rPr>
              <a:t>способом образованы данные слова</a:t>
            </a:r>
            <a:r>
              <a:rPr lang="ru-RU" dirty="0">
                <a:latin typeface="Times New Roman" panose="02020603050405020304" pitchFamily="18" charset="0"/>
                <a:cs typeface="Times New Roman" panose="02020603050405020304" pitchFamily="18" charset="0"/>
              </a:rPr>
              <a:t>: залив, взморье, кинотеатр, правнук, МГУ, учительская.</a:t>
            </a:r>
          </a:p>
        </p:txBody>
      </p:sp>
      <p:sp>
        <p:nvSpPr>
          <p:cNvPr id="7" name="TextBox 6"/>
          <p:cNvSpPr txBox="1"/>
          <p:nvPr/>
        </p:nvSpPr>
        <p:spPr>
          <a:xfrm>
            <a:off x="3570518" y="1159877"/>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6" name="Прямоугольник 5"/>
          <p:cNvSpPr/>
          <p:nvPr/>
        </p:nvSpPr>
        <p:spPr>
          <a:xfrm>
            <a:off x="539552" y="1700808"/>
            <a:ext cx="7848872" cy="923330"/>
          </a:xfrm>
          <a:prstGeom prst="rect">
            <a:avLst/>
          </a:prstGeom>
        </p:spPr>
        <p:txBody>
          <a:bodyPr wrap="square">
            <a:spAutoFit/>
          </a:bodyPr>
          <a:lstStyle/>
          <a:p>
            <a:pPr lvl="0" algn="just"/>
            <a:r>
              <a:rPr lang="ru-RU" b="1" dirty="0" smtClean="0">
                <a:latin typeface="Times New Roman" panose="02020603050405020304" pitchFamily="18" charset="0"/>
                <a:cs typeface="Times New Roman" panose="02020603050405020304" pitchFamily="18" charset="0"/>
              </a:rPr>
              <a:t>2. Расположите </a:t>
            </a:r>
            <a:r>
              <a:rPr lang="ru-RU" b="1" dirty="0">
                <a:latin typeface="Times New Roman" panose="02020603050405020304" pitchFamily="18" charset="0"/>
                <a:cs typeface="Times New Roman" panose="02020603050405020304" pitchFamily="18" charset="0"/>
              </a:rPr>
              <a:t>однокоренные слова с учетом последовательности образования их друг от друга:</a:t>
            </a:r>
            <a:r>
              <a:rPr lang="ru-RU" dirty="0">
                <a:latin typeface="Times New Roman" panose="02020603050405020304" pitchFamily="18" charset="0"/>
                <a:cs typeface="Times New Roman" panose="02020603050405020304" pitchFamily="18" charset="0"/>
              </a:rPr>
              <a:t> божество, божественно, обожествлять, обожествление, обожествить, божественный, божественность.</a:t>
            </a:r>
          </a:p>
        </p:txBody>
      </p:sp>
      <p:sp>
        <p:nvSpPr>
          <p:cNvPr id="9" name="TextBox 8"/>
          <p:cNvSpPr txBox="1"/>
          <p:nvPr/>
        </p:nvSpPr>
        <p:spPr>
          <a:xfrm>
            <a:off x="6818305" y="2269313"/>
            <a:ext cx="2002964" cy="369332"/>
          </a:xfrm>
          <a:prstGeom prst="rect">
            <a:avLst/>
          </a:prstGeom>
          <a:noFill/>
        </p:spPr>
        <p:txBody>
          <a:bodyPr wrap="square" rtlCol="0">
            <a:spAutoFit/>
          </a:bodyPr>
          <a:lstStyle/>
          <a:p>
            <a:r>
              <a:rPr lang="ru-RU" dirty="0" smtClean="0">
                <a:solidFill>
                  <a:srgbClr val="7030A0"/>
                </a:solidFill>
                <a:hlinkClick r:id="rId4" action="ppaction://hlinksldjump"/>
              </a:rPr>
              <a:t>Проверь себя!</a:t>
            </a:r>
            <a:endParaRPr lang="ru-RU" dirty="0">
              <a:solidFill>
                <a:srgbClr val="7030A0"/>
              </a:solidFill>
            </a:endParaRPr>
          </a:p>
        </p:txBody>
      </p:sp>
      <p:sp>
        <p:nvSpPr>
          <p:cNvPr id="8" name="Прямоугольник 7"/>
          <p:cNvSpPr/>
          <p:nvPr/>
        </p:nvSpPr>
        <p:spPr>
          <a:xfrm>
            <a:off x="539552" y="2786022"/>
            <a:ext cx="7992888" cy="646331"/>
          </a:xfrm>
          <a:prstGeom prst="rect">
            <a:avLst/>
          </a:prstGeom>
        </p:spPr>
        <p:txBody>
          <a:bodyPr wrap="square">
            <a:spAutoFit/>
          </a:bodyPr>
          <a:lstStyle/>
          <a:p>
            <a:pPr lvl="0" algn="just"/>
            <a:r>
              <a:rPr lang="ru-RU" b="1" dirty="0" smtClean="0">
                <a:latin typeface="Times New Roman" panose="02020603050405020304" pitchFamily="18" charset="0"/>
                <a:cs typeface="Times New Roman" panose="02020603050405020304" pitchFamily="18" charset="0"/>
              </a:rPr>
              <a:t>3. От </a:t>
            </a:r>
            <a:r>
              <a:rPr lang="ru-RU" b="1" dirty="0">
                <a:latin typeface="Times New Roman" panose="02020603050405020304" pitchFamily="18" charset="0"/>
                <a:cs typeface="Times New Roman" panose="02020603050405020304" pitchFamily="18" charset="0"/>
              </a:rPr>
              <a:t>глаголов образуйте названия лиц по действию:</a:t>
            </a:r>
            <a:r>
              <a:rPr lang="ru-RU" dirty="0">
                <a:latin typeface="Times New Roman" panose="02020603050405020304" pitchFamily="18" charset="0"/>
                <a:cs typeface="Times New Roman" panose="02020603050405020304" pitchFamily="18" charset="0"/>
              </a:rPr>
              <a:t> учить, мечтать, путешествовать, охотиться, нырять, наблюдать.</a:t>
            </a:r>
          </a:p>
        </p:txBody>
      </p:sp>
      <p:sp>
        <p:nvSpPr>
          <p:cNvPr id="11" name="TextBox 10"/>
          <p:cNvSpPr txBox="1"/>
          <p:nvPr/>
        </p:nvSpPr>
        <p:spPr>
          <a:xfrm>
            <a:off x="5364088" y="3109187"/>
            <a:ext cx="2002964" cy="369332"/>
          </a:xfrm>
          <a:prstGeom prst="rect">
            <a:avLst/>
          </a:prstGeom>
          <a:noFill/>
        </p:spPr>
        <p:txBody>
          <a:bodyPr wrap="square" rtlCol="0">
            <a:spAutoFit/>
          </a:bodyPr>
          <a:lstStyle/>
          <a:p>
            <a:r>
              <a:rPr lang="ru-RU" dirty="0" smtClean="0">
                <a:solidFill>
                  <a:srgbClr val="7030A0"/>
                </a:solidFill>
                <a:hlinkClick r:id="rId5" action="ppaction://hlinksldjump"/>
              </a:rPr>
              <a:t>Проверь себя!</a:t>
            </a:r>
            <a:endParaRPr lang="ru-RU" dirty="0">
              <a:solidFill>
                <a:srgbClr val="7030A0"/>
              </a:solidFill>
            </a:endParaRPr>
          </a:p>
        </p:txBody>
      </p:sp>
      <p:sp>
        <p:nvSpPr>
          <p:cNvPr id="10" name="Прямоугольник 9"/>
          <p:cNvSpPr/>
          <p:nvPr/>
        </p:nvSpPr>
        <p:spPr>
          <a:xfrm>
            <a:off x="549452" y="3507507"/>
            <a:ext cx="8136903" cy="923330"/>
          </a:xfrm>
          <a:prstGeom prst="rect">
            <a:avLst/>
          </a:prstGeom>
        </p:spPr>
        <p:txBody>
          <a:bodyPr wrap="square">
            <a:spAutoFit/>
          </a:bodyPr>
          <a:lstStyle/>
          <a:p>
            <a:pPr lvl="0" algn="just"/>
            <a:r>
              <a:rPr lang="ru-RU" b="1" dirty="0" smtClean="0">
                <a:latin typeface="Times New Roman" panose="02020603050405020304" pitchFamily="18" charset="0"/>
                <a:cs typeface="Times New Roman" panose="02020603050405020304" pitchFamily="18" charset="0"/>
              </a:rPr>
              <a:t>4. От </a:t>
            </a:r>
            <a:r>
              <a:rPr lang="ru-RU" b="1" dirty="0">
                <a:latin typeface="Times New Roman" panose="02020603050405020304" pitchFamily="18" charset="0"/>
                <a:cs typeface="Times New Roman" panose="02020603050405020304" pitchFamily="18" charset="0"/>
              </a:rPr>
              <a:t>какого слова образовано данное? Выберите из двух слов в скобках ис­ходное:</a:t>
            </a:r>
            <a:r>
              <a:rPr lang="ru-RU" dirty="0">
                <a:latin typeface="Times New Roman" panose="02020603050405020304" pitchFamily="18" charset="0"/>
                <a:cs typeface="Times New Roman" panose="02020603050405020304" pitchFamily="18" charset="0"/>
              </a:rPr>
              <a:t> линеечка (линейка, линия), десяточек (десяток, десять), двойняшка (двое, двойня), воительница (воевать, воитель).</a:t>
            </a:r>
          </a:p>
        </p:txBody>
      </p:sp>
      <p:sp>
        <p:nvSpPr>
          <p:cNvPr id="13" name="TextBox 12"/>
          <p:cNvSpPr txBox="1"/>
          <p:nvPr/>
        </p:nvSpPr>
        <p:spPr>
          <a:xfrm>
            <a:off x="5448684" y="4061505"/>
            <a:ext cx="2002964" cy="369332"/>
          </a:xfrm>
          <a:prstGeom prst="rect">
            <a:avLst/>
          </a:prstGeom>
          <a:noFill/>
        </p:spPr>
        <p:txBody>
          <a:bodyPr wrap="square" rtlCol="0">
            <a:spAutoFit/>
          </a:bodyPr>
          <a:lstStyle/>
          <a:p>
            <a:r>
              <a:rPr lang="ru-RU" dirty="0" smtClean="0">
                <a:solidFill>
                  <a:srgbClr val="7030A0"/>
                </a:solidFill>
                <a:hlinkClick r:id="rId6" action="ppaction://hlinksldjump"/>
              </a:rPr>
              <a:t>Проверь себя!</a:t>
            </a:r>
            <a:endParaRPr lang="ru-RU" dirty="0">
              <a:solidFill>
                <a:srgbClr val="7030A0"/>
              </a:solidFill>
            </a:endParaRPr>
          </a:p>
        </p:txBody>
      </p:sp>
      <p:sp>
        <p:nvSpPr>
          <p:cNvPr id="12" name="Прямоугольник 11"/>
          <p:cNvSpPr/>
          <p:nvPr/>
        </p:nvSpPr>
        <p:spPr>
          <a:xfrm>
            <a:off x="549452" y="4430837"/>
            <a:ext cx="7982988" cy="646331"/>
          </a:xfrm>
          <a:prstGeom prst="rect">
            <a:avLst/>
          </a:prstGeom>
        </p:spPr>
        <p:txBody>
          <a:bodyPr wrap="square">
            <a:spAutoFit/>
          </a:bodyPr>
          <a:lstStyle/>
          <a:p>
            <a:pPr lvl="0" algn="just"/>
            <a:r>
              <a:rPr lang="ru-RU" b="1" dirty="0" smtClean="0">
                <a:latin typeface="Times New Roman" panose="02020603050405020304" pitchFamily="18" charset="0"/>
                <a:cs typeface="Times New Roman" panose="02020603050405020304" pitchFamily="18" charset="0"/>
              </a:rPr>
              <a:t>5. Восстановите </a:t>
            </a:r>
            <a:r>
              <a:rPr lang="ru-RU" b="1" dirty="0">
                <a:latin typeface="Times New Roman" panose="02020603050405020304" pitchFamily="18" charset="0"/>
                <a:cs typeface="Times New Roman" panose="02020603050405020304" pitchFamily="18" charset="0"/>
              </a:rPr>
              <a:t>пропущенные слова: </a:t>
            </a:r>
            <a:r>
              <a:rPr lang="ru-RU" dirty="0">
                <a:latin typeface="Times New Roman" panose="02020603050405020304" pitchFamily="18" charset="0"/>
                <a:cs typeface="Times New Roman" panose="02020603050405020304" pitchFamily="18" charset="0"/>
              </a:rPr>
              <a:t>зимовать → … → перезимовка, … → …→ </a:t>
            </a:r>
            <a:r>
              <a:rPr lang="ru-RU" dirty="0" err="1">
                <a:latin typeface="Times New Roman" panose="02020603050405020304" pitchFamily="18" charset="0"/>
                <a:cs typeface="Times New Roman" panose="02020603050405020304" pitchFamily="18" charset="0"/>
              </a:rPr>
              <a:t>пригородок</a:t>
            </a:r>
            <a:r>
              <a:rPr lang="ru-RU" dirty="0">
                <a:latin typeface="Times New Roman" panose="02020603050405020304" pitchFamily="18" charset="0"/>
                <a:cs typeface="Times New Roman" panose="02020603050405020304" pitchFamily="18" charset="0"/>
              </a:rPr>
              <a:t>, враждовать → .. → враждебный</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601084" y="4754002"/>
            <a:ext cx="2002964" cy="369332"/>
          </a:xfrm>
          <a:prstGeom prst="rect">
            <a:avLst/>
          </a:prstGeom>
          <a:noFill/>
        </p:spPr>
        <p:txBody>
          <a:bodyPr wrap="square" rtlCol="0">
            <a:spAutoFit/>
          </a:bodyPr>
          <a:lstStyle/>
          <a:p>
            <a:r>
              <a:rPr lang="ru-RU" dirty="0" smtClean="0">
                <a:solidFill>
                  <a:srgbClr val="7030A0"/>
                </a:solidFill>
                <a:hlinkClick r:id="rId7" action="ppaction://hlinksldjump"/>
              </a:rPr>
              <a:t>Проверь себя!</a:t>
            </a:r>
            <a:endParaRPr lang="ru-RU" dirty="0">
              <a:solidFill>
                <a:srgbClr val="7030A0"/>
              </a:solidFill>
            </a:endParaRPr>
          </a:p>
        </p:txBody>
      </p:sp>
      <p:sp>
        <p:nvSpPr>
          <p:cNvPr id="2" name="TextBox 1"/>
          <p:cNvSpPr txBox="1"/>
          <p:nvPr/>
        </p:nvSpPr>
        <p:spPr>
          <a:xfrm>
            <a:off x="251520" y="211318"/>
            <a:ext cx="1512168" cy="369332"/>
          </a:xfrm>
          <a:prstGeom prst="rect">
            <a:avLst/>
          </a:prstGeom>
          <a:noFill/>
        </p:spPr>
        <p:txBody>
          <a:bodyPr wrap="square" rtlCol="0">
            <a:spAutoFit/>
          </a:bodyPr>
          <a:lstStyle/>
          <a:p>
            <a:r>
              <a:rPr lang="ru-RU" b="1" dirty="0" smtClean="0">
                <a:solidFill>
                  <a:srgbClr val="7030A0"/>
                </a:solidFill>
                <a:hlinkClick r:id="rId8"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402192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87624" y="3416560"/>
            <a:ext cx="7416823" cy="1754326"/>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1. Залив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бессуффиксный</a:t>
            </a:r>
            <a:r>
              <a:rPr lang="ru-RU" dirty="0">
                <a:latin typeface="Times New Roman" panose="02020603050405020304" pitchFamily="18" charset="0"/>
                <a:cs typeface="Times New Roman" panose="02020603050405020304" pitchFamily="18" charset="0"/>
              </a:rPr>
              <a:t> от слова заливать; взморье – приставочно-суффиксальный </a:t>
            </a:r>
            <a:r>
              <a:rPr lang="ru-RU" dirty="0" err="1">
                <a:latin typeface="Times New Roman" panose="02020603050405020304" pitchFamily="18" charset="0"/>
                <a:cs typeface="Times New Roman" panose="02020603050405020304" pitchFamily="18" charset="0"/>
              </a:rPr>
              <a:t>вз</a:t>
            </a:r>
            <a:r>
              <a:rPr lang="ru-RU" dirty="0">
                <a:latin typeface="Times New Roman" panose="02020603050405020304" pitchFamily="18" charset="0"/>
                <a:cs typeface="Times New Roman" panose="02020603050405020304" pitchFamily="18" charset="0"/>
              </a:rPr>
              <a:t>- приставка, - </a:t>
            </a:r>
            <a:r>
              <a:rPr lang="en-US" dirty="0">
                <a:latin typeface="Times New Roman" panose="02020603050405020304" pitchFamily="18" charset="0"/>
                <a:cs typeface="Times New Roman" panose="02020603050405020304" pitchFamily="18" charset="0"/>
              </a:rPr>
              <a:t>j</a:t>
            </a:r>
            <a:r>
              <a:rPr lang="ru-RU" dirty="0">
                <a:latin typeface="Times New Roman" panose="02020603050405020304" pitchFamily="18" charset="0"/>
                <a:cs typeface="Times New Roman" panose="02020603050405020304" pitchFamily="18" charset="0"/>
              </a:rPr>
              <a:t>- -суффикс; кинотеатр – сложение основ кино- и театр; правнук – приставочный, </a:t>
            </a:r>
            <a:r>
              <a:rPr lang="ru-RU" dirty="0" err="1">
                <a:latin typeface="Times New Roman" panose="02020603050405020304" pitchFamily="18" charset="0"/>
                <a:cs typeface="Times New Roman" panose="02020603050405020304" pitchFamily="18" charset="0"/>
              </a:rPr>
              <a:t>пра</a:t>
            </a:r>
            <a:r>
              <a:rPr lang="ru-RU" dirty="0">
                <a:latin typeface="Times New Roman" panose="02020603050405020304" pitchFamily="18" charset="0"/>
                <a:cs typeface="Times New Roman" panose="02020603050405020304" pitchFamily="18" charset="0"/>
              </a:rPr>
              <a:t>- приставка; МГУ – аббревиатура ( </a:t>
            </a:r>
            <a:r>
              <a:rPr lang="ru-RU" b="1" dirty="0">
                <a:latin typeface="Times New Roman" panose="02020603050405020304" pitchFamily="18" charset="0"/>
                <a:cs typeface="Times New Roman" panose="02020603050405020304" pitchFamily="18" charset="0"/>
              </a:rPr>
              <a:t>М</a:t>
            </a:r>
            <a:r>
              <a:rPr lang="ru-RU" dirty="0">
                <a:latin typeface="Times New Roman" panose="02020603050405020304" pitchFamily="18" charset="0"/>
                <a:cs typeface="Times New Roman" panose="02020603050405020304" pitchFamily="18" charset="0"/>
              </a:rPr>
              <a:t>осковский </a:t>
            </a:r>
            <a:r>
              <a:rPr lang="ru-RU" b="1" dirty="0">
                <a:latin typeface="Times New Roman" panose="02020603050405020304" pitchFamily="18" charset="0"/>
                <a:cs typeface="Times New Roman" panose="02020603050405020304" pitchFamily="18" charset="0"/>
              </a:rPr>
              <a:t>Г</a:t>
            </a:r>
            <a:r>
              <a:rPr lang="ru-RU" dirty="0">
                <a:latin typeface="Times New Roman" panose="02020603050405020304" pitchFamily="18" charset="0"/>
                <a:cs typeface="Times New Roman" panose="02020603050405020304" pitchFamily="18" charset="0"/>
              </a:rPr>
              <a:t>осударственный </a:t>
            </a:r>
            <a:r>
              <a:rPr lang="ru-RU" b="1" dirty="0">
                <a:latin typeface="Times New Roman" panose="02020603050405020304" pitchFamily="18" charset="0"/>
                <a:cs typeface="Times New Roman" panose="02020603050405020304" pitchFamily="18" charset="0"/>
              </a:rPr>
              <a:t>У</a:t>
            </a:r>
            <a:r>
              <a:rPr lang="ru-RU" dirty="0">
                <a:latin typeface="Times New Roman" panose="02020603050405020304" pitchFamily="18" charset="0"/>
                <a:cs typeface="Times New Roman" panose="02020603050405020304" pitchFamily="18" charset="0"/>
              </a:rPr>
              <a:t>ниверситет ); учительская – переход слов из одной части речи в другую: учительская (прил.) комната – учительская (сущ.)</a:t>
            </a:r>
          </a:p>
        </p:txBody>
      </p:sp>
      <p:sp>
        <p:nvSpPr>
          <p:cNvPr id="2" name="TextBox 1"/>
          <p:cNvSpPr txBox="1"/>
          <p:nvPr/>
        </p:nvSpPr>
        <p:spPr>
          <a:xfrm>
            <a:off x="323528" y="332656"/>
            <a:ext cx="1224136"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399226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179512" y="5517232"/>
            <a:ext cx="8856984" cy="1340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Crazy night\Desktop\Курсы для подготовки к олимпиадам\background-powerpoi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95736" y="2093105"/>
            <a:ext cx="5112568" cy="584775"/>
          </a:xfrm>
          <a:prstGeom prst="rect">
            <a:avLst/>
          </a:prstGeom>
          <a:noFill/>
        </p:spPr>
        <p:txBody>
          <a:bodyPr wrap="square" rtlCol="0">
            <a:spAutoFit/>
          </a:bodyPr>
          <a:lstStyle/>
          <a:p>
            <a:r>
              <a:rPr lang="ru-RU" sz="3200" dirty="0" smtClean="0">
                <a:solidFill>
                  <a:schemeClr val="bg1"/>
                </a:solidFill>
                <a:latin typeface="Times New Roman" panose="02020603050405020304" pitchFamily="18" charset="0"/>
                <a:cs typeface="Times New Roman" panose="02020603050405020304" pitchFamily="18" charset="0"/>
              </a:rPr>
              <a:t>Здравствуй, дорогой друг! </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39552" y="2771296"/>
            <a:ext cx="8136904" cy="2954655"/>
          </a:xfrm>
          <a:prstGeom prst="rect">
            <a:avLst/>
          </a:prstGeom>
          <a:noFill/>
        </p:spPr>
        <p:txBody>
          <a:bodyPr wrap="square" rtlCol="0">
            <a:spAutoFit/>
          </a:bodyPr>
          <a:lstStyle/>
          <a:p>
            <a:pPr algn="just"/>
            <a:r>
              <a:rPr lang="ru-RU" dirty="0" smtClean="0"/>
              <a:t>	</a:t>
            </a:r>
            <a:r>
              <a:rPr lang="ru-RU" sz="2400" dirty="0" smtClean="0">
                <a:solidFill>
                  <a:srgbClr val="FFFF00"/>
                </a:solidFill>
                <a:latin typeface="Times New Roman" panose="02020603050405020304" pitchFamily="18" charset="0"/>
                <a:cs typeface="Times New Roman" panose="02020603050405020304" pitchFamily="18" charset="0"/>
              </a:rPr>
              <a:t>Курс «Ромашка»  предназначен для твоей подготовки к олимпиадам по русскому языку. </a:t>
            </a:r>
          </a:p>
          <a:p>
            <a:pPr algn="just"/>
            <a:r>
              <a:rPr lang="ru-RU" sz="2400" dirty="0" smtClean="0">
                <a:solidFill>
                  <a:srgbClr val="FFFF00"/>
                </a:solidFill>
                <a:latin typeface="Times New Roman" panose="02020603050405020304" pitchFamily="18" charset="0"/>
                <a:cs typeface="Times New Roman" panose="02020603050405020304" pitchFamily="18" charset="0"/>
              </a:rPr>
              <a:t>	Ты успешно справишься с олимпиадными заданиями, если пройдешь путь вместе  с нами от начала и до самого конца.  </a:t>
            </a:r>
          </a:p>
          <a:p>
            <a:pPr algn="just"/>
            <a:r>
              <a:rPr lang="ru-RU" sz="2400" dirty="0">
                <a:solidFill>
                  <a:srgbClr val="FFFF00"/>
                </a:solidFill>
                <a:latin typeface="Times New Roman" panose="02020603050405020304" pitchFamily="18" charset="0"/>
                <a:cs typeface="Times New Roman" panose="02020603050405020304" pitchFamily="18" charset="0"/>
              </a:rPr>
              <a:t>	</a:t>
            </a:r>
            <a:r>
              <a:rPr lang="ru-RU" sz="2400" dirty="0" smtClean="0">
                <a:solidFill>
                  <a:srgbClr val="FFFF00"/>
                </a:solidFill>
                <a:latin typeface="Times New Roman" panose="02020603050405020304" pitchFamily="18" charset="0"/>
                <a:cs typeface="Times New Roman" panose="02020603050405020304" pitchFamily="18" charset="0"/>
              </a:rPr>
              <a:t>Разделы языкознания представлены  в виде ромашки. Выбирай  лепесток!</a:t>
            </a:r>
          </a:p>
          <a:p>
            <a:pPr algn="just"/>
            <a:r>
              <a:rPr lang="ru-RU" dirty="0" smtClean="0">
                <a:solidFill>
                  <a:srgbClr val="FFFF00"/>
                </a:solidFill>
              </a:rPr>
              <a:t> </a:t>
            </a:r>
            <a:endParaRPr lang="ru-RU"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660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9632" y="3789040"/>
            <a:ext cx="7078132" cy="64633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2. Божество </a:t>
            </a:r>
            <a:r>
              <a:rPr lang="ru-RU" dirty="0">
                <a:latin typeface="Times New Roman" panose="02020603050405020304" pitchFamily="18" charset="0"/>
                <a:cs typeface="Times New Roman" panose="02020603050405020304" pitchFamily="18" charset="0"/>
              </a:rPr>
              <a:t>→ божественный → божественно → божественность → обожествить → обожествлять → обожествление.</a:t>
            </a:r>
          </a:p>
        </p:txBody>
      </p:sp>
      <p:sp>
        <p:nvSpPr>
          <p:cNvPr id="6" name="TextBox 5"/>
          <p:cNvSpPr txBox="1"/>
          <p:nvPr/>
        </p:nvSpPr>
        <p:spPr>
          <a:xfrm>
            <a:off x="323528" y="332656"/>
            <a:ext cx="1224136"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824068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03648" y="3789040"/>
            <a:ext cx="7056784" cy="92333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3. Учить </a:t>
            </a:r>
            <a:r>
              <a:rPr lang="ru-RU" dirty="0">
                <a:latin typeface="Times New Roman" panose="02020603050405020304" pitchFamily="18" charset="0"/>
                <a:cs typeface="Times New Roman" panose="02020603050405020304" pitchFamily="18" charset="0"/>
              </a:rPr>
              <a:t>– учитель, мечтать – мечтатель, путешествовать – путешественник,  охоться – охотник, нырять – ныряльщик, наблюдать – наблюдатель.</a:t>
            </a:r>
          </a:p>
        </p:txBody>
      </p:sp>
      <p:sp>
        <p:nvSpPr>
          <p:cNvPr id="6" name="TextBox 5"/>
          <p:cNvSpPr txBox="1"/>
          <p:nvPr/>
        </p:nvSpPr>
        <p:spPr>
          <a:xfrm>
            <a:off x="323528" y="332656"/>
            <a:ext cx="1224136"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946795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9632" y="3789040"/>
            <a:ext cx="7200800" cy="64633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4. Линеечка </a:t>
            </a:r>
            <a:r>
              <a:rPr lang="ru-RU" dirty="0">
                <a:latin typeface="Times New Roman" panose="02020603050405020304" pitchFamily="18" charset="0"/>
                <a:cs typeface="Times New Roman" panose="02020603050405020304" pitchFamily="18" charset="0"/>
              </a:rPr>
              <a:t>← линейка, десяточек ← десяток, двойняшка ← двойня, воительница ← воитель.</a:t>
            </a:r>
          </a:p>
        </p:txBody>
      </p:sp>
      <p:sp>
        <p:nvSpPr>
          <p:cNvPr id="6" name="TextBox 5"/>
          <p:cNvSpPr txBox="1"/>
          <p:nvPr/>
        </p:nvSpPr>
        <p:spPr>
          <a:xfrm>
            <a:off x="323528" y="332656"/>
            <a:ext cx="1224136"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018779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03648" y="3789040"/>
            <a:ext cx="7056784" cy="64633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5. Зимовать </a:t>
            </a:r>
            <a:r>
              <a:rPr lang="ru-RU" dirty="0">
                <a:latin typeface="Times New Roman" panose="02020603050405020304" pitchFamily="18" charset="0"/>
                <a:cs typeface="Times New Roman" panose="02020603050405020304" pitchFamily="18" charset="0"/>
              </a:rPr>
              <a:t>→ перезимовать → перезимовка, пригород → пригородный → </a:t>
            </a:r>
            <a:r>
              <a:rPr lang="ru-RU" dirty="0" err="1">
                <a:latin typeface="Times New Roman" panose="02020603050405020304" pitchFamily="18" charset="0"/>
                <a:cs typeface="Times New Roman" panose="02020603050405020304" pitchFamily="18" charset="0"/>
              </a:rPr>
              <a:t>пригородок</a:t>
            </a:r>
            <a:r>
              <a:rPr lang="ru-RU" dirty="0">
                <a:latin typeface="Times New Roman" panose="02020603050405020304" pitchFamily="18" charset="0"/>
                <a:cs typeface="Times New Roman" panose="02020603050405020304" pitchFamily="18" charset="0"/>
              </a:rPr>
              <a:t>, враждовать → вражда → враждебный.</a:t>
            </a:r>
          </a:p>
        </p:txBody>
      </p:sp>
      <p:sp>
        <p:nvSpPr>
          <p:cNvPr id="6" name="TextBox 5"/>
          <p:cNvSpPr txBox="1"/>
          <p:nvPr/>
        </p:nvSpPr>
        <p:spPr>
          <a:xfrm>
            <a:off x="323528" y="332656"/>
            <a:ext cx="1224136"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817008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 y="791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6640" y="671691"/>
            <a:ext cx="9134663" cy="6186309"/>
          </a:xfrm>
          <a:prstGeom prst="rect">
            <a:avLst/>
          </a:prstGeom>
        </p:spPr>
        <p:txBody>
          <a:bodyPr wrap="square">
            <a:spAutoFit/>
          </a:bodyPr>
          <a:lstStyle/>
          <a:p>
            <a:pPr algn="just"/>
            <a:r>
              <a:rPr lang="ru-RU" dirty="0" smtClean="0"/>
              <a:t>	</a:t>
            </a:r>
            <a:r>
              <a:rPr lang="ru-RU" b="1" dirty="0" smtClean="0">
                <a:solidFill>
                  <a:srgbClr val="FF0000"/>
                </a:solidFill>
                <a:latin typeface="Times New Roman" panose="02020603050405020304" pitchFamily="18" charset="0"/>
                <a:cs typeface="Times New Roman" panose="02020603050405020304" pitchFamily="18" charset="0"/>
              </a:rPr>
              <a:t>Орфоэпия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(от греч. </a:t>
            </a:r>
            <a:r>
              <a:rPr lang="ru-RU" dirty="0" err="1">
                <a:latin typeface="Times New Roman" panose="02020603050405020304" pitchFamily="18" charset="0"/>
                <a:cs typeface="Times New Roman" panose="02020603050405020304" pitchFamily="18" charset="0"/>
              </a:rPr>
              <a:t>orthos</a:t>
            </a:r>
            <a:r>
              <a:rPr lang="ru-RU" dirty="0">
                <a:latin typeface="Times New Roman" panose="02020603050405020304" pitchFamily="18" charset="0"/>
                <a:cs typeface="Times New Roman" panose="02020603050405020304" pitchFamily="18" charset="0"/>
              </a:rPr>
              <a:t> – прямой, правильный, </a:t>
            </a:r>
            <a:r>
              <a:rPr lang="ru-RU" dirty="0" err="1">
                <a:latin typeface="Times New Roman" panose="02020603050405020304" pitchFamily="18" charset="0"/>
                <a:cs typeface="Times New Roman" panose="02020603050405020304" pitchFamily="18" charset="0"/>
              </a:rPr>
              <a:t>epos</a:t>
            </a:r>
            <a:r>
              <a:rPr lang="ru-RU" dirty="0">
                <a:latin typeface="Times New Roman" panose="02020603050405020304" pitchFamily="18" charset="0"/>
                <a:cs typeface="Times New Roman" panose="02020603050405020304" pitchFamily="18" charset="0"/>
              </a:rPr>
              <a:t> – речь) – раздел языкознания, изучающий совокупность правил, определяющих нормы литературного произношения (правила произношения звуков и ударения в словах). </a:t>
            </a:r>
          </a:p>
          <a:p>
            <a:pPr algn="just"/>
            <a:r>
              <a:rPr lang="ru-RU" b="1" dirty="0">
                <a:latin typeface="Times New Roman" panose="02020603050405020304" pitchFamily="18" charset="0"/>
                <a:cs typeface="Times New Roman" panose="02020603050405020304" pitchFamily="18" charset="0"/>
              </a:rPr>
              <a:t>Важнейшими из этих правил являются следующие</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1. Гласные звуки произносятся отчетливо (в соответствии с их написанием) только под ударением (</a:t>
            </a:r>
            <a:r>
              <a:rPr lang="ru-RU" i="1" dirty="0" err="1">
                <a:latin typeface="Times New Roman" panose="02020603050405020304" pitchFamily="18" charset="0"/>
                <a:cs typeface="Times New Roman" panose="02020603050405020304" pitchFamily="18" charset="0"/>
              </a:rPr>
              <a:t>поговор</a:t>
            </a:r>
            <a:r>
              <a:rPr lang="ru-RU" b="1" i="1" dirty="0" err="1">
                <a:latin typeface="Times New Roman" panose="02020603050405020304" pitchFamily="18" charset="0"/>
                <a:cs typeface="Times New Roman" panose="02020603050405020304" pitchFamily="18" charset="0"/>
              </a:rPr>
              <a:t>И</a:t>
            </a:r>
            <a:r>
              <a:rPr lang="ru-RU" i="1" dirty="0" err="1">
                <a:latin typeface="Times New Roman" panose="02020603050405020304" pitchFamily="18" charset="0"/>
                <a:cs typeface="Times New Roman" panose="02020603050405020304" pitchFamily="18" charset="0"/>
              </a:rPr>
              <a:t>ли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х</a:t>
            </a:r>
            <a:r>
              <a:rPr lang="ru-RU" b="1" i="1" dirty="0" err="1">
                <a:latin typeface="Times New Roman" panose="02020603050405020304" pitchFamily="18" charset="0"/>
                <a:cs typeface="Times New Roman" panose="02020603050405020304" pitchFamily="18" charset="0"/>
              </a:rPr>
              <a:t>О</a:t>
            </a:r>
            <a:r>
              <a:rPr lang="ru-RU" i="1" dirty="0" err="1">
                <a:latin typeface="Times New Roman" panose="02020603050405020304" pitchFamily="18" charset="0"/>
                <a:cs typeface="Times New Roman" panose="02020603050405020304" pitchFamily="18" charset="0"/>
              </a:rPr>
              <a:t>дим</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см</a:t>
            </a:r>
            <a:r>
              <a:rPr lang="ru-RU" b="1" i="1" dirty="0" err="1">
                <a:latin typeface="Times New Roman" panose="02020603050405020304" pitchFamily="18" charset="0"/>
                <a:cs typeface="Times New Roman" panose="02020603050405020304" pitchFamily="18" charset="0"/>
              </a:rPr>
              <a:t>Е</a:t>
            </a:r>
            <a:r>
              <a:rPr lang="ru-RU" i="1" dirty="0" err="1">
                <a:latin typeface="Times New Roman" panose="02020603050405020304" pitchFamily="18" charset="0"/>
                <a:cs typeface="Times New Roman" panose="02020603050405020304" pitchFamily="18" charset="0"/>
              </a:rPr>
              <a:t>лый</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б</a:t>
            </a:r>
            <a:r>
              <a:rPr lang="ru-RU" b="1" i="1" dirty="0" err="1">
                <a:latin typeface="Times New Roman" panose="02020603050405020304" pitchFamily="18" charset="0"/>
                <a:cs typeface="Times New Roman" panose="02020603050405020304" pitchFamily="18" charset="0"/>
              </a:rPr>
              <a:t>Е</a:t>
            </a:r>
            <a:r>
              <a:rPr lang="ru-RU" i="1" dirty="0" err="1">
                <a:latin typeface="Times New Roman" panose="02020603050405020304" pitchFamily="18" charset="0"/>
                <a:cs typeface="Times New Roman" panose="02020603050405020304" pitchFamily="18" charset="0"/>
              </a:rPr>
              <a:t>лый</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н</a:t>
            </a:r>
            <a:r>
              <a:rPr lang="ru-RU" b="1" i="1" dirty="0" err="1">
                <a:latin typeface="Times New Roman" panose="02020603050405020304" pitchFamily="18" charset="0"/>
                <a:cs typeface="Times New Roman" panose="02020603050405020304" pitchFamily="18" charset="0"/>
              </a:rPr>
              <a:t>О</a:t>
            </a:r>
            <a:r>
              <a:rPr lang="ru-RU" i="1" dirty="0" err="1">
                <a:latin typeface="Times New Roman" panose="02020603050405020304" pitchFamily="18" charset="0"/>
                <a:cs typeface="Times New Roman" panose="02020603050405020304" pitchFamily="18" charset="0"/>
              </a:rPr>
              <a:t>сим</a:t>
            </a:r>
            <a:r>
              <a:rPr lang="ru-RU" dirty="0">
                <a:latin typeface="Times New Roman" panose="02020603050405020304" pitchFamily="18" charset="0"/>
                <a:cs typeface="Times New Roman" panose="02020603050405020304" pitchFamily="18" charset="0"/>
              </a:rPr>
              <a:t>). В безударном же положении гласные звуки произносятся по-разному.</a:t>
            </a:r>
          </a:p>
          <a:p>
            <a:pPr algn="just"/>
            <a:r>
              <a:rPr lang="ru-RU" dirty="0" smtClean="0">
                <a:latin typeface="Times New Roman" panose="02020603050405020304" pitchFamily="18" charset="0"/>
                <a:cs typeface="Times New Roman" panose="02020603050405020304" pitchFamily="18" charset="0"/>
              </a:rPr>
              <a:t>2. Гласный о в  безударном положении произносить следует как звук, близкий к а [</a:t>
            </a:r>
            <a:r>
              <a:rPr lang="ru-RU" i="1" dirty="0" err="1" smtClean="0">
                <a:latin typeface="Times New Roman" panose="02020603050405020304" pitchFamily="18" charset="0"/>
                <a:cs typeface="Times New Roman" panose="02020603050405020304" pitchFamily="18" charset="0"/>
              </a:rPr>
              <a:t>в</a:t>
            </a:r>
            <a:r>
              <a:rPr lang="ru-RU" b="1" i="1" dirty="0" err="1" smtClean="0">
                <a:latin typeface="Times New Roman" panose="02020603050405020304" pitchFamily="18" charset="0"/>
                <a:cs typeface="Times New Roman" panose="02020603050405020304" pitchFamily="18" charset="0"/>
              </a:rPr>
              <a:t>А</a:t>
            </a:r>
            <a:r>
              <a:rPr lang="ru-RU" i="1" dirty="0" err="1" smtClean="0">
                <a:latin typeface="Times New Roman" panose="02020603050405020304" pitchFamily="18" charset="0"/>
                <a:cs typeface="Times New Roman" panose="02020603050405020304" pitchFamily="18" charset="0"/>
              </a:rPr>
              <a:t>да</a:t>
            </a:r>
            <a:r>
              <a:rPr lang="ru-RU"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х</a:t>
            </a:r>
            <a:r>
              <a:rPr lang="ru-RU" b="1" i="1" dirty="0" err="1" smtClean="0">
                <a:latin typeface="Times New Roman" panose="02020603050405020304" pitchFamily="18" charset="0"/>
                <a:cs typeface="Times New Roman" panose="02020603050405020304" pitchFamily="18" charset="0"/>
              </a:rPr>
              <a:t>А</a:t>
            </a:r>
            <a:r>
              <a:rPr lang="ru-RU" i="1" dirty="0" err="1" smtClean="0">
                <a:latin typeface="Times New Roman" panose="02020603050405020304" pitchFamily="18" charset="0"/>
                <a:cs typeface="Times New Roman" panose="02020603050405020304" pitchFamily="18" charset="0"/>
              </a:rPr>
              <a:t>р</a:t>
            </a:r>
            <a:r>
              <a:rPr lang="ru-RU" b="1" i="1" dirty="0" err="1" smtClean="0">
                <a:latin typeface="Times New Roman" panose="02020603050405020304" pitchFamily="18" charset="0"/>
                <a:cs typeface="Times New Roman" panose="02020603050405020304" pitchFamily="18" charset="0"/>
              </a:rPr>
              <a:t>А</a:t>
            </a:r>
            <a:r>
              <a:rPr lang="ru-RU" i="1" dirty="0" err="1" smtClean="0">
                <a:latin typeface="Times New Roman" panose="02020603050405020304" pitchFamily="18" charset="0"/>
                <a:cs typeface="Times New Roman" panose="02020603050405020304" pitchFamily="18" charset="0"/>
              </a:rPr>
              <a:t>шо</a:t>
            </a:r>
            <a:r>
              <a:rPr lang="ru-RU"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к</a:t>
            </a:r>
            <a:r>
              <a:rPr lang="ru-RU" b="1" i="1" dirty="0" err="1" smtClean="0">
                <a:latin typeface="Times New Roman" panose="02020603050405020304" pitchFamily="18" charset="0"/>
                <a:cs typeface="Times New Roman" panose="02020603050405020304" pitchFamily="18" charset="0"/>
              </a:rPr>
              <a:t>А</a:t>
            </a:r>
            <a:r>
              <a:rPr lang="ru-RU" i="1" dirty="0" err="1">
                <a:latin typeface="Times New Roman" panose="02020603050405020304" pitchFamily="18" charset="0"/>
                <a:cs typeface="Times New Roman" panose="02020603050405020304" pitchFamily="18" charset="0"/>
              </a:rPr>
              <a:t>с'ил'и</a:t>
            </a:r>
            <a:r>
              <a:rPr lang="ru-RU"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гор</a:t>
            </a:r>
            <a:r>
              <a:rPr lang="ru-RU" b="1" i="1" dirty="0" err="1" smtClean="0">
                <a:latin typeface="Times New Roman" panose="02020603050405020304" pitchFamily="18" charset="0"/>
                <a:cs typeface="Times New Roman" panose="02020603050405020304" pitchFamily="18" charset="0"/>
              </a:rPr>
              <a:t>АТ</a:t>
            </a:r>
            <a:r>
              <a:rPr lang="ru-RU" dirty="0" smtClean="0">
                <a:latin typeface="Times New Roman" panose="02020603050405020304" pitchFamily="18" charset="0"/>
                <a:cs typeface="Times New Roman" panose="02020603050405020304" pitchFamily="18" charset="0"/>
              </a:rPr>
              <a:t>], а писать — </a:t>
            </a:r>
            <a:r>
              <a:rPr lang="ru-RU" b="1" u="sng" dirty="0" smtClean="0">
                <a:latin typeface="Times New Roman" panose="02020603050405020304" pitchFamily="18" charset="0"/>
                <a:cs typeface="Times New Roman" panose="02020603050405020304" pitchFamily="18" charset="0"/>
              </a:rPr>
              <a:t>вода, хорошо, косили, город</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Безударные е, я надо произносить как звук, близкий к и [</a:t>
            </a:r>
            <a:r>
              <a:rPr lang="ru-RU" i="1" dirty="0" err="1">
                <a:latin typeface="Times New Roman" panose="02020603050405020304" pitchFamily="18" charset="0"/>
                <a:cs typeface="Times New Roman" panose="02020603050405020304" pitchFamily="18" charset="0"/>
              </a:rPr>
              <a:t>в'</a:t>
            </a:r>
            <a:r>
              <a:rPr lang="ru-RU" b="1" i="1" dirty="0" err="1" smtClean="0">
                <a:latin typeface="Times New Roman" panose="02020603050405020304" pitchFamily="18" charset="0"/>
                <a:cs typeface="Times New Roman" panose="02020603050405020304" pitchFamily="18" charset="0"/>
              </a:rPr>
              <a:t>И</a:t>
            </a:r>
            <a:r>
              <a:rPr lang="ru-RU" i="1" dirty="0" err="1" smtClean="0">
                <a:latin typeface="Times New Roman" panose="02020603050405020304" pitchFamily="18" charset="0"/>
                <a:cs typeface="Times New Roman" panose="02020603050405020304" pitchFamily="18" charset="0"/>
              </a:rPr>
              <a:t>сна</a:t>
            </a:r>
            <a:r>
              <a:rPr lang="ru-RU" dirty="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пас'</a:t>
            </a:r>
            <a:r>
              <a:rPr lang="ru-RU" b="1" i="1" dirty="0" err="1" smtClean="0">
                <a:latin typeface="Times New Roman" panose="02020603050405020304" pitchFamily="18" charset="0"/>
                <a:cs typeface="Times New Roman" panose="02020603050405020304" pitchFamily="18" charset="0"/>
              </a:rPr>
              <a:t>И</a:t>
            </a:r>
            <a:r>
              <a:rPr lang="ru-RU" i="1" dirty="0" err="1" smtClean="0">
                <a:latin typeface="Times New Roman" panose="02020603050405020304" pitchFamily="18" charset="0"/>
                <a:cs typeface="Times New Roman" panose="02020603050405020304" pitchFamily="18" charset="0"/>
              </a:rPr>
              <a:t>вна</a:t>
            </a:r>
            <a:r>
              <a:rPr lang="en-US" i="1" dirty="0" smtClean="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i="1" dirty="0" err="1" smtClean="0">
                <a:latin typeface="Times New Roman" panose="02020603050405020304" pitchFamily="18" charset="0"/>
                <a:cs typeface="Times New Roman" panose="02020603050405020304" pitchFamily="18" charset="0"/>
              </a:rPr>
              <a:t>пл'</a:t>
            </a:r>
            <a:r>
              <a:rPr lang="ru-RU" b="1" i="1" dirty="0" err="1" smtClean="0">
                <a:latin typeface="Times New Roman" panose="02020603050405020304" pitchFamily="18" charset="0"/>
                <a:cs typeface="Times New Roman" panose="02020603050405020304" pitchFamily="18" charset="0"/>
              </a:rPr>
              <a:t>И</a:t>
            </a:r>
            <a:r>
              <a:rPr lang="ru-RU" i="1" dirty="0" err="1">
                <a:latin typeface="Times New Roman" panose="02020603050405020304" pitchFamily="18" charset="0"/>
                <a:cs typeface="Times New Roman" panose="02020603050405020304" pitchFamily="18" charset="0"/>
              </a:rPr>
              <a:t>сат</a:t>
            </a:r>
            <a:r>
              <a:rPr lang="ru-RU" i="1"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i="1" dirty="0" err="1" smtClean="0">
                <a:latin typeface="Times New Roman" panose="02020603050405020304" pitchFamily="18" charset="0"/>
                <a:cs typeface="Times New Roman" panose="02020603050405020304" pitchFamily="18" charset="0"/>
              </a:rPr>
              <a:t>п'</a:t>
            </a:r>
            <a:r>
              <a:rPr lang="ru-RU" b="1" i="1" dirty="0" err="1" smtClean="0">
                <a:latin typeface="Times New Roman" panose="02020603050405020304" pitchFamily="18" charset="0"/>
                <a:cs typeface="Times New Roman" panose="02020603050405020304" pitchFamily="18" charset="0"/>
              </a:rPr>
              <a:t>И</a:t>
            </a:r>
            <a:r>
              <a:rPr lang="ru-RU" i="1" dirty="0" err="1" smtClean="0">
                <a:latin typeface="Times New Roman" panose="02020603050405020304" pitchFamily="18" charset="0"/>
                <a:cs typeface="Times New Roman" panose="02020603050405020304" pitchFamily="18" charset="0"/>
              </a:rPr>
              <a:t>р'</a:t>
            </a:r>
            <a:r>
              <a:rPr lang="ru-RU" b="1" i="1" dirty="0" err="1" smtClean="0">
                <a:latin typeface="Times New Roman" panose="02020603050405020304" pitchFamily="18" charset="0"/>
                <a:cs typeface="Times New Roman" panose="02020603050405020304" pitchFamily="18" charset="0"/>
              </a:rPr>
              <a:t>И</a:t>
            </a:r>
            <a:r>
              <a:rPr lang="ru-RU" i="1" dirty="0" err="1" smtClean="0">
                <a:latin typeface="Times New Roman" panose="02020603050405020304" pitchFamily="18" charset="0"/>
                <a:cs typeface="Times New Roman" panose="02020603050405020304" pitchFamily="18" charset="0"/>
              </a:rPr>
              <a:t>сматр</a:t>
            </a:r>
            <a:r>
              <a:rPr lang="ru-RU" i="1" dirty="0" err="1">
                <a:latin typeface="Times New Roman" panose="02020603050405020304" pitchFamily="18" charset="0"/>
                <a:cs typeface="Times New Roman" panose="02020603050405020304" pitchFamily="18" charset="0"/>
              </a:rPr>
              <a:t>'</a:t>
            </a:r>
            <a:r>
              <a:rPr lang="ru-RU" i="1" dirty="0" err="1" smtClean="0">
                <a:latin typeface="Times New Roman" panose="02020603050405020304" pitchFamily="18" charset="0"/>
                <a:cs typeface="Times New Roman" panose="02020603050405020304" pitchFamily="18" charset="0"/>
              </a:rPr>
              <a:t>эл'и</a:t>
            </a:r>
            <a:r>
              <a:rPr lang="ru-RU" dirty="0">
                <a:latin typeface="Times New Roman" panose="02020603050405020304" pitchFamily="18" charset="0"/>
                <a:cs typeface="Times New Roman" panose="02020603050405020304" pitchFamily="18" charset="0"/>
              </a:rPr>
              <a:t>], а писать — </a:t>
            </a:r>
            <a:r>
              <a:rPr lang="ru-RU" b="1" u="sng" dirty="0">
                <a:latin typeface="Times New Roman" panose="02020603050405020304" pitchFamily="18" charset="0"/>
                <a:cs typeface="Times New Roman" panose="02020603050405020304" pitchFamily="18" charset="0"/>
              </a:rPr>
              <a:t>весна, посевная, плясать, пересмотрели</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4. Звонкие согласные (парные) на конце слов и перед глухими согласными в середине слова должны произноситься как соответствующие им парные глухие [</a:t>
            </a:r>
            <a:r>
              <a:rPr lang="ru-RU" i="1" dirty="0" err="1">
                <a:latin typeface="Times New Roman" panose="02020603050405020304" pitchFamily="18" charset="0"/>
                <a:cs typeface="Times New Roman" panose="02020603050405020304" pitchFamily="18" charset="0"/>
              </a:rPr>
              <a:t>ду</a:t>
            </a:r>
            <a:r>
              <a:rPr lang="ru-RU" b="1" i="1" dirty="0" err="1">
                <a:latin typeface="Times New Roman" panose="02020603050405020304" pitchFamily="18" charset="0"/>
                <a:cs typeface="Times New Roman" panose="02020603050405020304" pitchFamily="18" charset="0"/>
              </a:rPr>
              <a:t>П</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гора</a:t>
            </a:r>
            <a:r>
              <a:rPr lang="ru-RU" b="1" i="1" dirty="0" err="1">
                <a:latin typeface="Times New Roman" panose="02020603050405020304" pitchFamily="18" charset="0"/>
                <a:cs typeface="Times New Roman" panose="02020603050405020304" pitchFamily="18" charset="0"/>
              </a:rPr>
              <a:t>Т</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хл'э</a:t>
            </a:r>
            <a:r>
              <a:rPr lang="ru-RU" b="1" i="1" dirty="0" err="1" smtClean="0">
                <a:latin typeface="Times New Roman" panose="02020603050405020304" pitchFamily="18" charset="0"/>
                <a:cs typeface="Times New Roman" panose="02020603050405020304" pitchFamily="18" charset="0"/>
              </a:rPr>
              <a:t>П</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маро</a:t>
            </a:r>
            <a:r>
              <a:rPr lang="ru-RU" b="1" i="1" dirty="0" err="1">
                <a:latin typeface="Times New Roman" panose="02020603050405020304" pitchFamily="18" charset="0"/>
                <a:cs typeface="Times New Roman" panose="02020603050405020304" pitchFamily="18" charset="0"/>
              </a:rPr>
              <a:t>С</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даро</a:t>
            </a:r>
            <a:r>
              <a:rPr lang="ru-RU" b="1" i="1" dirty="0" err="1">
                <a:latin typeface="Times New Roman" panose="02020603050405020304" pitchFamily="18" charset="0"/>
                <a:cs typeface="Times New Roman" panose="02020603050405020304" pitchFamily="18" charset="0"/>
              </a:rPr>
              <a:t>Ш</a:t>
            </a:r>
            <a:r>
              <a:rPr lang="ru-RU" i="1" dirty="0" err="1">
                <a:latin typeface="Times New Roman" panose="02020603050405020304" pitchFamily="18" charset="0"/>
                <a:cs typeface="Times New Roman" panose="02020603050405020304" pitchFamily="18" charset="0"/>
              </a:rPr>
              <a:t>ка</a:t>
            </a:r>
            <a:r>
              <a:rPr lang="ru-RU" dirty="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гр'и</a:t>
            </a:r>
            <a:r>
              <a:rPr lang="ru-RU" b="1" i="1" dirty="0" err="1" smtClean="0">
                <a:latin typeface="Times New Roman" panose="02020603050405020304" pitchFamily="18" charset="0"/>
                <a:cs typeface="Times New Roman" panose="02020603050405020304" pitchFamily="18" charset="0"/>
              </a:rPr>
              <a:t>П</a:t>
            </a:r>
            <a:r>
              <a:rPr lang="ru-RU" i="1" dirty="0" err="1">
                <a:latin typeface="Times New Roman" panose="02020603050405020304" pitchFamily="18" charset="0"/>
                <a:cs typeface="Times New Roman" panose="02020603050405020304" pitchFamily="18" charset="0"/>
              </a:rPr>
              <a:t>к'и</a:t>
            </a:r>
            <a:r>
              <a:rPr lang="ru-RU" dirty="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про</a:t>
            </a:r>
            <a:r>
              <a:rPr lang="ru-RU" b="1" i="1" dirty="0" err="1" smtClean="0">
                <a:latin typeface="Times New Roman" panose="02020603050405020304" pitchFamily="18" charset="0"/>
                <a:cs typeface="Times New Roman" panose="02020603050405020304" pitchFamily="18" charset="0"/>
              </a:rPr>
              <a:t>З</a:t>
            </a:r>
            <a:r>
              <a:rPr lang="ru-RU" i="1" dirty="0" err="1">
                <a:latin typeface="Times New Roman" panose="02020603050405020304" pitchFamily="18" charset="0"/>
                <a:cs typeface="Times New Roman" panose="02020603050405020304" pitchFamily="18" charset="0"/>
              </a:rPr>
              <a:t>'ба</a:t>
            </a:r>
            <a:r>
              <a:rPr lang="ru-RU" dirty="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мала</a:t>
            </a:r>
            <a:r>
              <a:rPr lang="ru-RU" b="1" i="1" dirty="0" err="1" smtClean="0">
                <a:latin typeface="Times New Roman" panose="02020603050405020304" pitchFamily="18" charset="0"/>
                <a:cs typeface="Times New Roman" panose="02020603050405020304" pitchFamily="18" charset="0"/>
              </a:rPr>
              <a:t>Д</a:t>
            </a:r>
            <a:r>
              <a:rPr lang="ru-RU" i="1" dirty="0" err="1">
                <a:latin typeface="Times New Roman" panose="02020603050405020304" pitchFamily="18" charset="0"/>
                <a:cs typeface="Times New Roman" panose="02020603050405020304" pitchFamily="18" charset="0"/>
              </a:rPr>
              <a:t>'ба</a:t>
            </a:r>
            <a:r>
              <a:rPr lang="ru-RU" dirty="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р'э</a:t>
            </a:r>
            <a:r>
              <a:rPr lang="ru-RU" b="1" i="1" dirty="0" err="1" smtClean="0">
                <a:latin typeface="Times New Roman" panose="02020603050405020304" pitchFamily="18" charset="0"/>
                <a:cs typeface="Times New Roman" panose="02020603050405020304" pitchFamily="18" charset="0"/>
              </a:rPr>
              <a:t>С</a:t>
            </a:r>
            <a:r>
              <a:rPr lang="ru-RU" i="1" dirty="0" err="1">
                <a:latin typeface="Times New Roman" panose="02020603050405020304" pitchFamily="18" charset="0"/>
                <a:cs typeface="Times New Roman" panose="02020603050405020304" pitchFamily="18" charset="0"/>
              </a:rPr>
              <a:t>к'ий</a:t>
            </a:r>
            <a:r>
              <a:rPr lang="ru-RU" dirty="0">
                <a:latin typeface="Times New Roman" panose="02020603050405020304" pitchFamily="18" charset="0"/>
                <a:cs typeface="Times New Roman" panose="02020603050405020304" pitchFamily="18" charset="0"/>
              </a:rPr>
              <a:t>], а пишется — </a:t>
            </a:r>
            <a:r>
              <a:rPr lang="ru-RU" b="1" u="sng" dirty="0">
                <a:latin typeface="Times New Roman" panose="02020603050405020304" pitchFamily="18" charset="0"/>
                <a:cs typeface="Times New Roman" panose="02020603050405020304" pitchFamily="18" charset="0"/>
              </a:rPr>
              <a:t>дуб, город, хлеб, мороз, дорожка, грибки, просьба</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5. Звук г должен произноситься как взрывной, кроме слова Бог, которое произносится с придыханием. На конце слов вместо г  звучит парный ему глухой к [</a:t>
            </a:r>
            <a:r>
              <a:rPr lang="ru-RU" i="1" dirty="0" err="1">
                <a:latin typeface="Times New Roman" panose="02020603050405020304" pitchFamily="18" charset="0"/>
                <a:cs typeface="Times New Roman" panose="02020603050405020304" pitchFamily="18" charset="0"/>
              </a:rPr>
              <a:t>дру</a:t>
            </a:r>
            <a:r>
              <a:rPr lang="ru-RU" b="1" i="1" dirty="0" err="1">
                <a:latin typeface="Times New Roman" panose="02020603050405020304" pitchFamily="18" charset="0"/>
                <a:cs typeface="Times New Roman" panose="02020603050405020304" pitchFamily="18" charset="0"/>
              </a:rPr>
              <a:t>К</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кн'и</a:t>
            </a:r>
            <a:r>
              <a:rPr lang="ru-RU" b="1" i="1" dirty="0" err="1" smtClean="0">
                <a:latin typeface="Times New Roman" panose="02020603050405020304" pitchFamily="18" charset="0"/>
                <a:cs typeface="Times New Roman" panose="02020603050405020304" pitchFamily="18" charset="0"/>
              </a:rPr>
              <a:t>К</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сапо</a:t>
            </a:r>
            <a:r>
              <a:rPr lang="ru-RU" b="1" i="1" dirty="0" err="1">
                <a:latin typeface="Times New Roman" panose="02020603050405020304" pitchFamily="18" charset="0"/>
                <a:cs typeface="Times New Roman" panose="02020603050405020304" pitchFamily="18" charset="0"/>
              </a:rPr>
              <a:t>К</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мо</a:t>
            </a:r>
            <a:r>
              <a:rPr lang="ru-RU" b="1" i="1" dirty="0" err="1">
                <a:latin typeface="Times New Roman" panose="02020603050405020304" pitchFamily="18" charset="0"/>
                <a:cs typeface="Times New Roman" panose="02020603050405020304" pitchFamily="18" charset="0"/>
              </a:rPr>
              <a:t>К</a:t>
            </a:r>
            <a:r>
              <a:rPr lang="ru-RU" dirty="0">
                <a:latin typeface="Times New Roman" panose="02020603050405020304" pitchFamily="18" charset="0"/>
                <a:cs typeface="Times New Roman" panose="02020603050405020304" pitchFamily="18" charset="0"/>
              </a:rPr>
              <a:t>], а пишется — </a:t>
            </a:r>
            <a:r>
              <a:rPr lang="ru-RU" b="1" u="sng" dirty="0">
                <a:latin typeface="Times New Roman" panose="02020603050405020304" pitchFamily="18" charset="0"/>
                <a:cs typeface="Times New Roman" panose="02020603050405020304" pitchFamily="18" charset="0"/>
              </a:rPr>
              <a:t>друг, книг, сапог, мог</a:t>
            </a:r>
            <a:r>
              <a:rPr lang="ru-RU" dirty="0">
                <a:latin typeface="Times New Roman" panose="02020603050405020304" pitchFamily="18" charset="0"/>
                <a:cs typeface="Times New Roman" panose="02020603050405020304" pitchFamily="18" charset="0"/>
              </a:rPr>
              <a:t> и т. д.</a:t>
            </a:r>
          </a:p>
          <a:p>
            <a:pPr algn="just"/>
            <a:r>
              <a:rPr lang="ru-RU" dirty="0">
                <a:latin typeface="Times New Roman" panose="02020603050405020304" pitchFamily="18" charset="0"/>
                <a:cs typeface="Times New Roman" panose="02020603050405020304" pitchFamily="18" charset="0"/>
              </a:rPr>
              <a:t>6. Согласные с, з перед шипящими ж, ш, ч должны произноситься как шипящие долгие [</a:t>
            </a:r>
            <a:r>
              <a:rPr lang="ru-RU" b="1" i="1" dirty="0" err="1" smtClean="0">
                <a:latin typeface="Times New Roman" panose="02020603050405020304" pitchFamily="18" charset="0"/>
                <a:cs typeface="Times New Roman" panose="02020603050405020304" pitchFamily="18" charset="0"/>
              </a:rPr>
              <a:t>Ж</a:t>
            </a:r>
            <a:r>
              <a:rPr lang="ru-RU" i="1" dirty="0" err="1">
                <a:latin typeface="Times New Roman" panose="02020603050405020304" pitchFamily="18" charset="0"/>
                <a:cs typeface="Times New Roman" panose="02020603050405020304" pitchFamily="18" charset="0"/>
              </a:rPr>
              <a:t>жэч</a:t>
            </a:r>
            <a:r>
              <a:rPr lang="ru-RU" i="1"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Ж</a:t>
            </a:r>
            <a:r>
              <a:rPr lang="ru-RU" i="1" dirty="0">
                <a:latin typeface="Times New Roman" panose="02020603050405020304" pitchFamily="18" charset="0"/>
                <a:cs typeface="Times New Roman" panose="02020603050405020304" pitchFamily="18" charset="0"/>
              </a:rPr>
              <a:t> жаром</a:t>
            </a:r>
            <a:r>
              <a:rPr lang="ru-RU" dirty="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б'э</a:t>
            </a:r>
            <a:r>
              <a:rPr lang="ru-RU" b="1" i="1" dirty="0" err="1" smtClean="0">
                <a:latin typeface="Times New Roman" panose="02020603050405020304" pitchFamily="18" charset="0"/>
                <a:cs typeface="Times New Roman" panose="02020603050405020304" pitchFamily="18" charset="0"/>
              </a:rPr>
              <a:t>Ж</a:t>
            </a:r>
            <a:r>
              <a:rPr lang="ru-RU" i="1" dirty="0" err="1" smtClean="0">
                <a:latin typeface="Times New Roman" panose="02020603050405020304" pitchFamily="18" charset="0"/>
                <a:cs typeface="Times New Roman" panose="02020603050405020304" pitchFamily="18" charset="0"/>
              </a:rPr>
              <a:t>изн'эный</a:t>
            </a:r>
            <a:r>
              <a:rPr lang="ru-RU" dirty="0">
                <a:latin typeface="Times New Roman" panose="02020603050405020304" pitchFamily="18" charset="0"/>
                <a:cs typeface="Times New Roman" panose="02020603050405020304" pitchFamily="18" charset="0"/>
              </a:rPr>
              <a:t>], а пишется </a:t>
            </a:r>
            <a:r>
              <a:rPr lang="ru-RU" b="1" u="sng" dirty="0">
                <a:latin typeface="Times New Roman" panose="02020603050405020304" pitchFamily="18" charset="0"/>
                <a:cs typeface="Times New Roman" panose="02020603050405020304" pitchFamily="18" charset="0"/>
              </a:rPr>
              <a:t>сжечь, с-жаром, безжизненный</a:t>
            </a:r>
            <a:r>
              <a:rPr lang="ru-RU" dirty="0">
                <a:latin typeface="Times New Roman" panose="02020603050405020304" pitchFamily="18" charset="0"/>
                <a:cs typeface="Times New Roman" panose="02020603050405020304" pitchFamily="18" charset="0"/>
              </a:rPr>
              <a:t>. В начале некоторых слов </a:t>
            </a:r>
            <a:r>
              <a:rPr lang="ru-RU" b="1" dirty="0" err="1">
                <a:latin typeface="Times New Roman" panose="02020603050405020304" pitchFamily="18" charset="0"/>
                <a:cs typeface="Times New Roman" panose="02020603050405020304" pitchFamily="18" charset="0"/>
              </a:rPr>
              <a:t>сч</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звучит как </a:t>
            </a:r>
            <a:r>
              <a:rPr lang="ru-RU" b="1" i="1" dirty="0">
                <a:latin typeface="Times New Roman" panose="02020603050405020304" pitchFamily="18" charset="0"/>
                <a:cs typeface="Times New Roman" panose="02020603050405020304" pitchFamily="18" charset="0"/>
              </a:rPr>
              <a:t>щ</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b="1" i="1" dirty="0" err="1" smtClean="0">
                <a:latin typeface="Times New Roman" panose="02020603050405020304" pitchFamily="18" charset="0"/>
                <a:cs typeface="Times New Roman" panose="02020603050405020304" pitchFamily="18" charset="0"/>
              </a:rPr>
              <a:t>Щ</a:t>
            </a:r>
            <a:r>
              <a:rPr lang="ru-RU" i="1" dirty="0" err="1" smtClean="0">
                <a:latin typeface="Times New Roman" panose="02020603050405020304" pitchFamily="18" charset="0"/>
                <a:cs typeface="Times New Roman" panose="02020603050405020304" pitchFamily="18" charset="0"/>
              </a:rPr>
              <a:t>аст</a:t>
            </a:r>
            <a:r>
              <a:rPr lang="ru-RU"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j</a:t>
            </a:r>
            <a:r>
              <a:rPr lang="ru-RU" i="1" dirty="0" smtClean="0">
                <a:latin typeface="Times New Roman" panose="02020603050405020304" pitchFamily="18" charset="0"/>
                <a:cs typeface="Times New Roman" panose="02020603050405020304" pitchFamily="18" charset="0"/>
              </a:rPr>
              <a:t>э</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b="1" i="1" dirty="0" err="1" smtClean="0">
                <a:latin typeface="Times New Roman" panose="02020603050405020304" pitchFamily="18" charset="0"/>
                <a:cs typeface="Times New Roman" panose="02020603050405020304" pitchFamily="18" charset="0"/>
              </a:rPr>
              <a:t>Щ</a:t>
            </a:r>
            <a:r>
              <a:rPr lang="ru-RU" i="1" dirty="0" err="1">
                <a:latin typeface="Times New Roman" panose="02020603050405020304" pitchFamily="18" charset="0"/>
                <a:cs typeface="Times New Roman" panose="02020603050405020304" pitchFamily="18" charset="0"/>
              </a:rPr>
              <a:t>'от</a:t>
            </a:r>
            <a:r>
              <a:rPr lang="ru-RU" dirty="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Щ</a:t>
            </a:r>
            <a:r>
              <a:rPr lang="ru-RU" i="1" dirty="0" err="1" smtClean="0">
                <a:latin typeface="Times New Roman" panose="02020603050405020304" pitchFamily="18" charset="0"/>
                <a:cs typeface="Times New Roman" panose="02020603050405020304" pitchFamily="18" charset="0"/>
              </a:rPr>
              <a:t>'итат</a:t>
            </a:r>
            <a:r>
              <a:rPr lang="ru-RU" i="1"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 пишется — </a:t>
            </a:r>
            <a:r>
              <a:rPr lang="ru-RU" b="1" u="sng" dirty="0">
                <a:latin typeface="Times New Roman" panose="02020603050405020304" pitchFamily="18" charset="0"/>
                <a:cs typeface="Times New Roman" panose="02020603050405020304" pitchFamily="18" charset="0"/>
              </a:rPr>
              <a:t>счастье, счет, считать</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699792" y="6462177"/>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cxnSp>
        <p:nvCxnSpPr>
          <p:cNvPr id="3" name="Прямая соединительная линия 2"/>
          <p:cNvCxnSpPr/>
          <p:nvPr/>
        </p:nvCxnSpPr>
        <p:spPr>
          <a:xfrm flipH="1">
            <a:off x="3563888" y="5954960"/>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2915816" y="5924756"/>
            <a:ext cx="1440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901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 y="791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652120" y="644928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2" name="Прямоугольник 1"/>
          <p:cNvSpPr/>
          <p:nvPr/>
        </p:nvSpPr>
        <p:spPr>
          <a:xfrm>
            <a:off x="116841" y="630642"/>
            <a:ext cx="9027159" cy="5632311"/>
          </a:xfrm>
          <a:prstGeom prst="rect">
            <a:avLst/>
          </a:prstGeom>
        </p:spPr>
        <p:txBody>
          <a:bodyPr wrap="square">
            <a:spAutoFit/>
          </a:bodyPr>
          <a:lstStyle/>
          <a:p>
            <a:pPr algn="just"/>
            <a:r>
              <a:rPr lang="ru-RU" dirty="0"/>
              <a:t>7</a:t>
            </a:r>
            <a:r>
              <a:rPr lang="ru-RU" dirty="0">
                <a:latin typeface="Times New Roman" panose="02020603050405020304" pitchFamily="18" charset="0"/>
                <a:cs typeface="Times New Roman" panose="02020603050405020304" pitchFamily="18" charset="0"/>
              </a:rPr>
              <a:t>. В некоторых словах сочетание </a:t>
            </a:r>
            <a:r>
              <a:rPr lang="ru-RU" b="1" dirty="0" err="1">
                <a:latin typeface="Times New Roman" panose="02020603050405020304" pitchFamily="18" charset="0"/>
                <a:cs typeface="Times New Roman" panose="02020603050405020304" pitchFamily="18" charset="0"/>
              </a:rPr>
              <a:t>чн</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произносится как [</a:t>
            </a:r>
            <a:r>
              <a:rPr lang="ru-RU" i="1" dirty="0" err="1">
                <a:latin typeface="Times New Roman" panose="02020603050405020304" pitchFamily="18" charset="0"/>
                <a:cs typeface="Times New Roman" panose="02020603050405020304" pitchFamily="18" charset="0"/>
              </a:rPr>
              <a:t>кане</a:t>
            </a:r>
            <a:r>
              <a:rPr lang="ru-RU" b="1" i="1" dirty="0" err="1">
                <a:latin typeface="Times New Roman" panose="02020603050405020304" pitchFamily="18" charset="0"/>
                <a:cs typeface="Times New Roman" panose="02020603050405020304" pitchFamily="18" charset="0"/>
              </a:rPr>
              <a:t>ШН</a:t>
            </a:r>
            <a:r>
              <a:rPr lang="ru-RU" i="1" dirty="0" err="1">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ску</a:t>
            </a:r>
            <a:r>
              <a:rPr lang="ru-RU" b="1" i="1" dirty="0" err="1">
                <a:latin typeface="Times New Roman" panose="02020603050405020304" pitchFamily="18" charset="0"/>
                <a:cs typeface="Times New Roman" panose="02020603050405020304" pitchFamily="18" charset="0"/>
              </a:rPr>
              <a:t>ШН</a:t>
            </a:r>
            <a:r>
              <a:rPr lang="ru-RU" i="1" dirty="0" err="1">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яи</a:t>
            </a:r>
            <a:r>
              <a:rPr lang="ru-RU" b="1" i="1" dirty="0" err="1">
                <a:latin typeface="Times New Roman" panose="02020603050405020304" pitchFamily="18" charset="0"/>
                <a:cs typeface="Times New Roman" panose="02020603050405020304" pitchFamily="18" charset="0"/>
              </a:rPr>
              <a:t>ШН</a:t>
            </a:r>
            <a:r>
              <a:rPr lang="ru-RU" i="1" dirty="0" err="1">
                <a:latin typeface="Times New Roman" panose="02020603050405020304" pitchFamily="18" charset="0"/>
                <a:cs typeface="Times New Roman" panose="02020603050405020304" pitchFamily="18" charset="0"/>
              </a:rPr>
              <a:t>ица</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скворе</a:t>
            </a:r>
            <a:r>
              <a:rPr lang="ru-RU" b="1" i="1" dirty="0" err="1">
                <a:latin typeface="Times New Roman" panose="02020603050405020304" pitchFamily="18" charset="0"/>
                <a:cs typeface="Times New Roman" panose="02020603050405020304" pitchFamily="18" charset="0"/>
              </a:rPr>
              <a:t>ШН</a:t>
            </a:r>
            <a:r>
              <a:rPr lang="ru-RU" i="1" dirty="0" err="1">
                <a:latin typeface="Times New Roman" panose="02020603050405020304" pitchFamily="18" charset="0"/>
                <a:cs typeface="Times New Roman" panose="02020603050405020304" pitchFamily="18" charset="0"/>
              </a:rPr>
              <a:t>ик</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Никити</a:t>
            </a:r>
            <a:r>
              <a:rPr lang="ru-RU" b="1" i="1" dirty="0" err="1">
                <a:latin typeface="Times New Roman" panose="02020603050405020304" pitchFamily="18" charset="0"/>
                <a:cs typeface="Times New Roman" panose="02020603050405020304" pitchFamily="18" charset="0"/>
              </a:rPr>
              <a:t>ШН</a:t>
            </a:r>
            <a:r>
              <a:rPr lang="ru-RU" i="1" dirty="0" err="1">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Савви</a:t>
            </a:r>
            <a:r>
              <a:rPr lang="ru-RU" b="1" i="1" dirty="0" err="1">
                <a:latin typeface="Times New Roman" panose="02020603050405020304" pitchFamily="18" charset="0"/>
                <a:cs typeface="Times New Roman" panose="02020603050405020304" pitchFamily="18" charset="0"/>
              </a:rPr>
              <a:t>Ш</a:t>
            </a:r>
            <a:r>
              <a:rPr lang="ru-RU" i="1" dirty="0" err="1">
                <a:latin typeface="Times New Roman" panose="02020603050405020304" pitchFamily="18" charset="0"/>
                <a:cs typeface="Times New Roman" panose="02020603050405020304" pitchFamily="18" charset="0"/>
              </a:rPr>
              <a:t>на</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праче</a:t>
            </a:r>
            <a:r>
              <a:rPr lang="ru-RU" b="1" i="1" dirty="0" err="1">
                <a:latin typeface="Times New Roman" panose="02020603050405020304" pitchFamily="18" charset="0"/>
                <a:cs typeface="Times New Roman" panose="02020603050405020304" pitchFamily="18" charset="0"/>
              </a:rPr>
              <a:t>ШН</a:t>
            </a:r>
            <a:r>
              <a:rPr lang="ru-RU" i="1" dirty="0" err="1">
                <a:latin typeface="Times New Roman" panose="02020603050405020304" pitchFamily="18" charset="0"/>
                <a:cs typeface="Times New Roman" panose="02020603050405020304" pitchFamily="18" charset="0"/>
              </a:rPr>
              <a:t>ая</a:t>
            </a:r>
            <a:r>
              <a:rPr lang="ru-RU" dirty="0">
                <a:latin typeface="Times New Roman" panose="02020603050405020304" pitchFamily="18" charset="0"/>
                <a:cs typeface="Times New Roman" panose="02020603050405020304" pitchFamily="18" charset="0"/>
              </a:rPr>
              <a:t>], а пишется </a:t>
            </a:r>
            <a:r>
              <a:rPr lang="ru-RU" b="1" u="sng" dirty="0">
                <a:latin typeface="Times New Roman" panose="02020603050405020304" pitchFamily="18" charset="0"/>
                <a:cs typeface="Times New Roman" panose="02020603050405020304" pitchFamily="18" charset="0"/>
              </a:rPr>
              <a:t>конечно, скучно, яичница, скворечник, Никитична, </a:t>
            </a:r>
            <a:r>
              <a:rPr lang="ru-RU" b="1" u="sng" dirty="0" err="1">
                <a:latin typeface="Times New Roman" panose="02020603050405020304" pitchFamily="18" charset="0"/>
                <a:cs typeface="Times New Roman" panose="02020603050405020304" pitchFamily="18" charset="0"/>
              </a:rPr>
              <a:t>Саввична</a:t>
            </a:r>
            <a:r>
              <a:rPr lang="ru-RU" b="1" u="sng" dirty="0">
                <a:latin typeface="Times New Roman" panose="02020603050405020304" pitchFamily="18" charset="0"/>
                <a:cs typeface="Times New Roman" panose="02020603050405020304" pitchFamily="18" charset="0"/>
              </a:rPr>
              <a:t>, прачечная</a:t>
            </a:r>
            <a:r>
              <a:rPr lang="ru-RU" dirty="0">
                <a:latin typeface="Times New Roman" panose="02020603050405020304" pitchFamily="18" charset="0"/>
                <a:cs typeface="Times New Roman" panose="02020603050405020304" pitchFamily="18" charset="0"/>
              </a:rPr>
              <a:t>. В некоторых словах допускается двоякое произношение — </a:t>
            </a:r>
            <a:r>
              <a:rPr lang="ru-RU" b="1" u="sng" dirty="0">
                <a:latin typeface="Times New Roman" panose="02020603050405020304" pitchFamily="18" charset="0"/>
                <a:cs typeface="Times New Roman" panose="02020603050405020304" pitchFamily="18" charset="0"/>
              </a:rPr>
              <a:t>булочная</a:t>
            </a:r>
            <a:r>
              <a:rPr lang="ru-RU"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було</a:t>
            </a:r>
            <a:r>
              <a:rPr lang="ru-RU" b="1" i="1" dirty="0" err="1">
                <a:latin typeface="Times New Roman" panose="02020603050405020304" pitchFamily="18" charset="0"/>
                <a:cs typeface="Times New Roman" panose="02020603050405020304" pitchFamily="18" charset="0"/>
              </a:rPr>
              <a:t>ШН</a:t>
            </a:r>
            <a:r>
              <a:rPr lang="ru-RU" i="1" dirty="0" err="1">
                <a:latin typeface="Times New Roman" panose="02020603050405020304" pitchFamily="18" charset="0"/>
                <a:cs typeface="Times New Roman" panose="02020603050405020304" pitchFamily="18" charset="0"/>
              </a:rPr>
              <a:t>ая</a:t>
            </a:r>
            <a:r>
              <a:rPr lang="ru-RU" dirty="0">
                <a:latin typeface="Times New Roman" panose="02020603050405020304" pitchFamily="18" charset="0"/>
                <a:cs typeface="Times New Roman" panose="02020603050405020304" pitchFamily="18" charset="0"/>
              </a:rPr>
              <a:t>], </a:t>
            </a:r>
            <a:r>
              <a:rPr lang="ru-RU" b="1" u="sng" dirty="0">
                <a:latin typeface="Times New Roman" panose="02020603050405020304" pitchFamily="18" charset="0"/>
                <a:cs typeface="Times New Roman" panose="02020603050405020304" pitchFamily="18" charset="0"/>
              </a:rPr>
              <a:t>молочный </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моло</a:t>
            </a:r>
            <a:r>
              <a:rPr lang="ru-RU" b="1" i="1" dirty="0" err="1">
                <a:latin typeface="Times New Roman" panose="02020603050405020304" pitchFamily="18" charset="0"/>
                <a:cs typeface="Times New Roman" panose="02020603050405020304" pitchFamily="18" charset="0"/>
              </a:rPr>
              <a:t>ШН</a:t>
            </a:r>
            <a:r>
              <a:rPr lang="ru-RU" i="1" dirty="0" err="1">
                <a:latin typeface="Times New Roman" panose="02020603050405020304" pitchFamily="18" charset="0"/>
                <a:cs typeface="Times New Roman" panose="02020603050405020304" pitchFamily="18" charset="0"/>
              </a:rPr>
              <a:t>ый</a:t>
            </a:r>
            <a:r>
              <a:rPr lang="ru-RU" dirty="0">
                <a:latin typeface="Times New Roman" panose="02020603050405020304" pitchFamily="18" charset="0"/>
                <a:cs typeface="Times New Roman" panose="02020603050405020304" pitchFamily="18" charset="0"/>
              </a:rPr>
              <a:t>], но пишется только булочная, молочный. В большинстве же слов сочетание </a:t>
            </a:r>
            <a:r>
              <a:rPr lang="ru-RU" dirty="0" err="1">
                <a:latin typeface="Times New Roman" panose="02020603050405020304" pitchFamily="18" charset="0"/>
                <a:cs typeface="Times New Roman" panose="02020603050405020304" pitchFamily="18" charset="0"/>
              </a:rPr>
              <a:t>чн</a:t>
            </a:r>
            <a:r>
              <a:rPr lang="ru-RU" dirty="0">
                <a:latin typeface="Times New Roman" panose="02020603050405020304" pitchFamily="18" charset="0"/>
                <a:cs typeface="Times New Roman" panose="02020603050405020304" pitchFamily="18" charset="0"/>
              </a:rPr>
              <a:t> произносится в соответствии с написанием (вечный, дачный, прочный, ночной, печной).</a:t>
            </a:r>
          </a:p>
          <a:p>
            <a:pPr algn="just"/>
            <a:r>
              <a:rPr lang="ru-RU" dirty="0">
                <a:latin typeface="Times New Roman" panose="02020603050405020304" pitchFamily="18" charset="0"/>
                <a:cs typeface="Times New Roman" panose="02020603050405020304" pitchFamily="18" charset="0"/>
              </a:rPr>
              <a:t>8. Слова что, чтобы произносить следует как [</a:t>
            </a:r>
            <a:r>
              <a:rPr lang="ru-RU" i="1" dirty="0" err="1">
                <a:latin typeface="Times New Roman" panose="02020603050405020304" pitchFamily="18" charset="0"/>
                <a:cs typeface="Times New Roman" panose="02020603050405020304" pitchFamily="18" charset="0"/>
              </a:rPr>
              <a:t>што</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штобы</a:t>
            </a:r>
            <a:r>
              <a:rPr lang="ru-RU" dirty="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9</a:t>
            </a:r>
            <a:r>
              <a:rPr lang="ru-RU" dirty="0">
                <a:latin typeface="Times New Roman" panose="02020603050405020304" pitchFamily="18" charset="0"/>
                <a:cs typeface="Times New Roman" panose="02020603050405020304" pitchFamily="18" charset="0"/>
              </a:rPr>
              <a:t>. При стечении ряда согласных </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рдц</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стн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стл</a:t>
            </a:r>
            <a:r>
              <a:rPr lang="ru-RU" dirty="0">
                <a:latin typeface="Times New Roman" panose="02020603050405020304" pitchFamily="18" charset="0"/>
                <a:cs typeface="Times New Roman" panose="02020603050405020304" pitchFamily="18" charset="0"/>
              </a:rPr>
              <a:t> и др. обычно один из этих звуков не произносится. Пишем:</a:t>
            </a:r>
            <a:r>
              <a:rPr lang="ru-RU" b="1" dirty="0">
                <a:latin typeface="Times New Roman" panose="02020603050405020304" pitchFamily="18" charset="0"/>
                <a:cs typeface="Times New Roman" panose="02020603050405020304" pitchFamily="18" charset="0"/>
              </a:rPr>
              <a:t> </a:t>
            </a:r>
            <a:r>
              <a:rPr lang="ru-RU" b="1" u="sng" dirty="0">
                <a:latin typeface="Times New Roman" panose="02020603050405020304" pitchFamily="18" charset="0"/>
                <a:cs typeface="Times New Roman" panose="02020603050405020304" pitchFamily="18" charset="0"/>
              </a:rPr>
              <a:t>сердце, честный, лестница, счастливый</a:t>
            </a:r>
            <a:r>
              <a:rPr lang="ru-RU" dirty="0">
                <a:latin typeface="Times New Roman" panose="02020603050405020304" pitchFamily="18" charset="0"/>
                <a:cs typeface="Times New Roman" panose="02020603050405020304" pitchFamily="18" charset="0"/>
              </a:rPr>
              <a:t>, а произносим [</a:t>
            </a:r>
            <a:r>
              <a:rPr lang="ru-RU" i="1" dirty="0" err="1">
                <a:latin typeface="Times New Roman" panose="02020603050405020304" pitchFamily="18" charset="0"/>
                <a:cs typeface="Times New Roman" panose="02020603050405020304" pitchFamily="18" charset="0"/>
              </a:rPr>
              <a:t>се</a:t>
            </a:r>
            <a:r>
              <a:rPr lang="ru-RU" b="1" i="1" dirty="0" err="1">
                <a:latin typeface="Times New Roman" panose="02020603050405020304" pitchFamily="18" charset="0"/>
                <a:cs typeface="Times New Roman" panose="02020603050405020304" pitchFamily="18" charset="0"/>
              </a:rPr>
              <a:t>РЦ</a:t>
            </a:r>
            <a:r>
              <a:rPr lang="ru-RU" i="1" dirty="0" err="1">
                <a:latin typeface="Times New Roman" panose="02020603050405020304" pitchFamily="18" charset="0"/>
                <a:cs typeface="Times New Roman" panose="02020603050405020304" pitchFamily="18" charset="0"/>
              </a:rPr>
              <a:t>е</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че</a:t>
            </a:r>
            <a:r>
              <a:rPr lang="ru-RU" b="1" i="1" dirty="0" err="1">
                <a:latin typeface="Times New Roman" panose="02020603050405020304" pitchFamily="18" charset="0"/>
                <a:cs typeface="Times New Roman" panose="02020603050405020304" pitchFamily="18" charset="0"/>
              </a:rPr>
              <a:t>СН</a:t>
            </a:r>
            <a:r>
              <a:rPr lang="ru-RU" i="1" dirty="0" err="1">
                <a:latin typeface="Times New Roman" panose="02020603050405020304" pitchFamily="18" charset="0"/>
                <a:cs typeface="Times New Roman" panose="02020603050405020304" pitchFamily="18" charset="0"/>
              </a:rPr>
              <a:t>ый</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ле</a:t>
            </a:r>
            <a:r>
              <a:rPr lang="ru-RU" b="1" i="1" dirty="0" err="1">
                <a:latin typeface="Times New Roman" panose="02020603050405020304" pitchFamily="18" charset="0"/>
                <a:cs typeface="Times New Roman" panose="02020603050405020304" pitchFamily="18" charset="0"/>
              </a:rPr>
              <a:t>СН</a:t>
            </a:r>
            <a:r>
              <a:rPr lang="ru-RU" i="1" dirty="0" err="1">
                <a:latin typeface="Times New Roman" panose="02020603050405020304" pitchFamily="18" charset="0"/>
                <a:cs typeface="Times New Roman" panose="02020603050405020304" pitchFamily="18" charset="0"/>
              </a:rPr>
              <a:t>ица</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ща</a:t>
            </a:r>
            <a:r>
              <a:rPr lang="ru-RU" b="1" i="1" dirty="0" err="1">
                <a:latin typeface="Times New Roman" panose="02020603050405020304" pitchFamily="18" charset="0"/>
                <a:cs typeface="Times New Roman" panose="02020603050405020304" pitchFamily="18" charset="0"/>
              </a:rPr>
              <a:t>СЛ</a:t>
            </a:r>
            <a:r>
              <a:rPr lang="ru-RU" i="1" dirty="0" err="1">
                <a:latin typeface="Times New Roman" panose="02020603050405020304" pitchFamily="18" charset="0"/>
                <a:cs typeface="Times New Roman" panose="02020603050405020304" pitchFamily="18" charset="0"/>
              </a:rPr>
              <a:t>ивый</a:t>
            </a:r>
            <a:r>
              <a:rPr lang="ru-RU" dirty="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10</a:t>
            </a:r>
            <a:r>
              <a:rPr lang="ru-RU" dirty="0">
                <a:latin typeface="Times New Roman" panose="02020603050405020304" pitchFamily="18" charset="0"/>
                <a:cs typeface="Times New Roman" panose="02020603050405020304" pitchFamily="18" charset="0"/>
              </a:rPr>
              <a:t>.  Окончания </a:t>
            </a:r>
            <a:r>
              <a:rPr lang="ru-RU" b="1" dirty="0">
                <a:latin typeface="Times New Roman" panose="02020603050405020304" pitchFamily="18" charset="0"/>
                <a:cs typeface="Times New Roman" panose="02020603050405020304" pitchFamily="18" charset="0"/>
              </a:rPr>
              <a:t>-ого, -его</a:t>
            </a:r>
            <a:r>
              <a:rPr lang="ru-RU" dirty="0">
                <a:latin typeface="Times New Roman" panose="02020603050405020304" pitchFamily="18" charset="0"/>
                <a:cs typeface="Times New Roman" panose="02020603050405020304" pitchFamily="18" charset="0"/>
              </a:rPr>
              <a:t> надо произносить как </a:t>
            </a:r>
            <a:r>
              <a:rPr lang="ru-RU" dirty="0" err="1">
                <a:latin typeface="Times New Roman" panose="02020603050405020304" pitchFamily="18" charset="0"/>
                <a:cs typeface="Times New Roman" panose="02020603050405020304" pitchFamily="18" charset="0"/>
              </a:rPr>
              <a:t>ава</a:t>
            </a:r>
            <a:r>
              <a:rPr lang="ru-RU" dirty="0">
                <a:latin typeface="Times New Roman" panose="02020603050405020304" pitchFamily="18" charset="0"/>
                <a:cs typeface="Times New Roman" panose="02020603050405020304" pitchFamily="18" charset="0"/>
              </a:rPr>
              <a:t>, ива [</a:t>
            </a:r>
            <a:r>
              <a:rPr lang="ru-RU" i="1" dirty="0" err="1">
                <a:latin typeface="Times New Roman" panose="02020603050405020304" pitchFamily="18" charset="0"/>
                <a:cs typeface="Times New Roman" panose="02020603050405020304" pitchFamily="18" charset="0"/>
              </a:rPr>
              <a:t>красн</a:t>
            </a:r>
            <a:r>
              <a:rPr lang="ru-RU" b="1" i="1" dirty="0" err="1">
                <a:latin typeface="Times New Roman" panose="02020603050405020304" pitchFamily="18" charset="0"/>
                <a:cs typeface="Times New Roman" panose="02020603050405020304" pitchFamily="18" charset="0"/>
              </a:rPr>
              <a:t>АВА</a:t>
            </a:r>
            <a:r>
              <a:rPr lang="ru-RU"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син</a:t>
            </a:r>
            <a:r>
              <a:rPr lang="ru-RU" b="1" i="1" dirty="0" err="1">
                <a:latin typeface="Times New Roman" panose="02020603050405020304" pitchFamily="18" charset="0"/>
                <a:cs typeface="Times New Roman" panose="02020603050405020304" pitchFamily="18" charset="0"/>
              </a:rPr>
              <a:t>ИВА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чИВО</a:t>
            </a:r>
            <a:r>
              <a:rPr lang="ru-RU" dirty="0">
                <a:latin typeface="Times New Roman" panose="02020603050405020304" pitchFamily="18" charset="0"/>
                <a:cs typeface="Times New Roman" panose="02020603050405020304" pitchFamily="18" charset="0"/>
              </a:rPr>
              <a:t>], а писать красного, синего, кого, чего.</a:t>
            </a:r>
          </a:p>
          <a:p>
            <a:pPr algn="just"/>
            <a:r>
              <a:rPr lang="ru-RU" dirty="0" smtClean="0">
                <a:latin typeface="Times New Roman" panose="02020603050405020304" pitchFamily="18" charset="0"/>
                <a:cs typeface="Times New Roman" panose="02020603050405020304" pitchFamily="18" charset="0"/>
              </a:rPr>
              <a:t>11</a:t>
            </a:r>
            <a:r>
              <a:rPr lang="ru-RU" dirty="0">
                <a:latin typeface="Times New Roman" panose="02020603050405020304" pitchFamily="18" charset="0"/>
                <a:cs typeface="Times New Roman" panose="02020603050405020304" pitchFamily="18" charset="0"/>
              </a:rPr>
              <a:t>.  Окончания </a:t>
            </a: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ться</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тся</a:t>
            </a:r>
            <a:r>
              <a:rPr lang="ru-RU" dirty="0">
                <a:latin typeface="Times New Roman" panose="02020603050405020304" pitchFamily="18" charset="0"/>
                <a:cs typeface="Times New Roman" panose="02020603050405020304" pitchFamily="18" charset="0"/>
              </a:rPr>
              <a:t> (учиться, учится) произносятся как -</a:t>
            </a:r>
            <a:r>
              <a:rPr lang="ru-RU" b="1" i="1" dirty="0" err="1">
                <a:latin typeface="Times New Roman" panose="02020603050405020304" pitchFamily="18" charset="0"/>
                <a:cs typeface="Times New Roman" panose="02020603050405020304" pitchFamily="18" charset="0"/>
              </a:rPr>
              <a:t>цца</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учи</a:t>
            </a:r>
            <a:r>
              <a:rPr lang="ru-RU" b="1" i="1" dirty="0" err="1">
                <a:latin typeface="Times New Roman" panose="02020603050405020304" pitchFamily="18" charset="0"/>
                <a:cs typeface="Times New Roman" panose="02020603050405020304" pitchFamily="18" charset="0"/>
              </a:rPr>
              <a:t>ЦЦ</a:t>
            </a:r>
            <a:r>
              <a:rPr lang="ru-RU" i="1" dirty="0" err="1">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смея</a:t>
            </a:r>
            <a:r>
              <a:rPr lang="ru-RU" b="1" i="1" dirty="0" err="1">
                <a:latin typeface="Times New Roman" panose="02020603050405020304" pitchFamily="18" charset="0"/>
                <a:cs typeface="Times New Roman" panose="02020603050405020304" pitchFamily="18" charset="0"/>
              </a:rPr>
              <a:t>ЦЦ</a:t>
            </a:r>
            <a:r>
              <a:rPr lang="ru-RU" i="1" dirty="0" err="1">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встрича</a:t>
            </a:r>
            <a:r>
              <a:rPr lang="ru-RU" b="1" i="1" dirty="0" err="1">
                <a:latin typeface="Times New Roman" panose="02020603050405020304" pitchFamily="18" charset="0"/>
                <a:cs typeface="Times New Roman" panose="02020603050405020304" pitchFamily="18" charset="0"/>
              </a:rPr>
              <a:t>ЦЦ</a:t>
            </a:r>
            <a:r>
              <a:rPr lang="ru-RU" i="1" dirty="0" err="1">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12</a:t>
            </a:r>
            <a:r>
              <a:rPr lang="ru-RU" dirty="0">
                <a:latin typeface="Times New Roman" panose="02020603050405020304" pitchFamily="18" charset="0"/>
                <a:cs typeface="Times New Roman" panose="02020603050405020304" pitchFamily="18" charset="0"/>
              </a:rPr>
              <a:t>.  В </a:t>
            </a:r>
            <a:r>
              <a:rPr lang="ru-RU" b="1" dirty="0">
                <a:latin typeface="Times New Roman" panose="02020603050405020304" pitchFamily="18" charset="0"/>
                <a:cs typeface="Times New Roman" panose="02020603050405020304" pitchFamily="18" charset="0"/>
              </a:rPr>
              <a:t>словах иноязычного происхождения</a:t>
            </a:r>
            <a:r>
              <a:rPr lang="ru-RU" dirty="0">
                <a:latin typeface="Times New Roman" panose="02020603050405020304" pitchFamily="18" charset="0"/>
                <a:cs typeface="Times New Roman" panose="02020603050405020304" pitchFamily="18" charset="0"/>
              </a:rPr>
              <a:t>, прочно вошедших в русский язык, </a:t>
            </a:r>
            <a:r>
              <a:rPr lang="ru-RU" b="1" dirty="0">
                <a:latin typeface="Times New Roman" panose="02020603050405020304" pitchFamily="18" charset="0"/>
                <a:cs typeface="Times New Roman" panose="02020603050405020304" pitchFamily="18" charset="0"/>
              </a:rPr>
              <a:t>согласные перед [э] (е)</a:t>
            </a:r>
            <a:r>
              <a:rPr lang="ru-RU" dirty="0">
                <a:latin typeface="Times New Roman" panose="02020603050405020304" pitchFamily="18" charset="0"/>
                <a:cs typeface="Times New Roman" panose="02020603050405020304" pitchFamily="18" charset="0"/>
              </a:rPr>
              <a:t> смягчаются: </a:t>
            </a:r>
            <a:r>
              <a:rPr lang="ru-RU" i="1" dirty="0">
                <a:latin typeface="Times New Roman" panose="02020603050405020304" pitchFamily="18" charset="0"/>
                <a:cs typeface="Times New Roman" panose="02020603050405020304" pitchFamily="18" charset="0"/>
              </a:rPr>
              <a:t>бассейн, бактерия, бюллетень, брюнет, берет, винегрет, девиз, декорация, инцидент, картотека, категория, катер, кофе, музей, Одесса, президент, ремарка, режиссер, резус, тема, теория, термин, тенор, термометр, фанера, шинель, эффект</a:t>
            </a:r>
            <a:r>
              <a:rPr lang="ru-RU" dirty="0">
                <a:latin typeface="Times New Roman" panose="02020603050405020304" pitchFamily="18" charset="0"/>
                <a:cs typeface="Times New Roman" panose="02020603050405020304" pitchFamily="18" charset="0"/>
              </a:rPr>
              <a:t> и т. п</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1764757" y="131975"/>
            <a:ext cx="1872208"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593154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 y="791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8461" y="439275"/>
            <a:ext cx="9134663" cy="5909310"/>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13.  Однако в ряде случаев </a:t>
            </a:r>
            <a:r>
              <a:rPr lang="ru-RU" b="1" dirty="0">
                <a:latin typeface="Times New Roman" panose="02020603050405020304" pitchFamily="18" charset="0"/>
                <a:cs typeface="Times New Roman" panose="02020603050405020304" pitchFamily="18" charset="0"/>
              </a:rPr>
              <a:t>перед [э] (е)</a:t>
            </a:r>
            <a:r>
              <a:rPr lang="ru-RU" dirty="0">
                <a:latin typeface="Times New Roman" panose="02020603050405020304" pitchFamily="18" charset="0"/>
                <a:cs typeface="Times New Roman" panose="02020603050405020304" pitchFamily="18" charset="0"/>
              </a:rPr>
              <a:t> все же отмечается произношение твердых согласных. Эта норма относится прежде всего </a:t>
            </a:r>
            <a:r>
              <a:rPr lang="ru-RU" b="1" i="1" dirty="0">
                <a:latin typeface="Times New Roman" panose="02020603050405020304" pitchFamily="18" charset="0"/>
                <a:cs typeface="Times New Roman" panose="02020603050405020304" pitchFamily="18" charset="0"/>
              </a:rPr>
              <a:t>к зубным согласным [д], [т], [н], [с], [з]:</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ан[тэ]</a:t>
            </a:r>
            <a:r>
              <a:rPr lang="ru-RU" i="1" dirty="0" err="1">
                <a:latin typeface="Times New Roman" panose="02020603050405020304" pitchFamily="18" charset="0"/>
                <a:cs typeface="Times New Roman" panose="02020603050405020304" pitchFamily="18" charset="0"/>
              </a:rPr>
              <a:t>нна</a:t>
            </a:r>
            <a:r>
              <a:rPr lang="ru-RU" i="1" dirty="0">
                <a:latin typeface="Times New Roman" panose="02020603050405020304" pitchFamily="18" charset="0"/>
                <a:cs typeface="Times New Roman" panose="02020603050405020304" pitchFamily="18" charset="0"/>
              </a:rPr>
              <a:t>, а[тэ]</a:t>
            </a:r>
            <a:r>
              <a:rPr lang="ru-RU" i="1" dirty="0" err="1">
                <a:latin typeface="Times New Roman" panose="02020603050405020304" pitchFamily="18" charset="0"/>
                <a:cs typeface="Times New Roman" panose="02020603050405020304" pitchFamily="18" charset="0"/>
              </a:rPr>
              <a:t>лъе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биз</a:t>
            </a:r>
            <a:r>
              <a:rPr lang="ru-RU" i="1"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нэ</a:t>
            </a:r>
            <a:r>
              <a:rPr lang="ru-RU" i="1" dirty="0">
                <a:latin typeface="Times New Roman" panose="02020603050405020304" pitchFamily="18" charset="0"/>
                <a:cs typeface="Times New Roman" panose="02020603050405020304" pitchFamily="18" charset="0"/>
              </a:rPr>
              <a:t>]с, </a:t>
            </a:r>
            <a:r>
              <a:rPr lang="ru-RU" i="1" dirty="0" err="1">
                <a:latin typeface="Times New Roman" panose="02020603050405020304" pitchFamily="18" charset="0"/>
                <a:cs typeface="Times New Roman" panose="02020603050405020304" pitchFamily="18" charset="0"/>
              </a:rPr>
              <a:t>бифш</a:t>
            </a:r>
            <a:r>
              <a:rPr lang="ru-RU" i="1" dirty="0">
                <a:latin typeface="Times New Roman" panose="02020603050405020304" pitchFamily="18" charset="0"/>
                <a:cs typeface="Times New Roman" panose="02020603050405020304" pitchFamily="18" charset="0"/>
              </a:rPr>
              <a:t>[тэ]кс, [,дэ]</a:t>
            </a:r>
            <a:r>
              <a:rPr lang="ru-RU" i="1" dirty="0" err="1">
                <a:latin typeface="Times New Roman" panose="02020603050405020304" pitchFamily="18" charset="0"/>
                <a:cs typeface="Times New Roman" panose="02020603050405020304" pitchFamily="18" charset="0"/>
              </a:rPr>
              <a:t>колъ</a:t>
            </a:r>
            <a:r>
              <a:rPr lang="ru-RU" i="1" dirty="0">
                <a:latin typeface="Times New Roman" panose="02020603050405020304" pitchFamily="18" charset="0"/>
                <a:cs typeface="Times New Roman" panose="02020603050405020304" pitchFamily="18" charset="0"/>
              </a:rPr>
              <a:t>[тэ], [дэ][тэ]</a:t>
            </a:r>
            <a:r>
              <a:rPr lang="ru-RU" i="1" dirty="0" err="1">
                <a:latin typeface="Times New Roman" panose="02020603050405020304" pitchFamily="18" charset="0"/>
                <a:cs typeface="Times New Roman" panose="02020603050405020304" pitchFamily="18" charset="0"/>
              </a:rPr>
              <a:t>ктив</a:t>
            </a:r>
            <a:r>
              <a:rPr lang="ru-RU" i="1" dirty="0">
                <a:latin typeface="Times New Roman" panose="02020603050405020304" pitchFamily="18" charset="0"/>
                <a:cs typeface="Times New Roman" panose="02020603050405020304" pitchFamily="18" charset="0"/>
              </a:rPr>
              <a:t>, ин[тэ]</a:t>
            </a:r>
            <a:r>
              <a:rPr lang="ru-RU" i="1" dirty="0" err="1">
                <a:latin typeface="Times New Roman" panose="02020603050405020304" pitchFamily="18" charset="0"/>
                <a:cs typeface="Times New Roman" panose="02020603050405020304" pitchFamily="18" charset="0"/>
              </a:rPr>
              <a:t>рвъю</a:t>
            </a:r>
            <a:r>
              <a:rPr lang="ru-RU" i="1" dirty="0">
                <a:latin typeface="Times New Roman" panose="02020603050405020304" pitchFamily="18" charset="0"/>
                <a:cs typeface="Times New Roman" panose="02020603050405020304" pitchFamily="18" charset="0"/>
              </a:rPr>
              <a:t>, ин[тэ]</a:t>
            </a:r>
            <a:r>
              <a:rPr lang="ru-RU" i="1" dirty="0" err="1">
                <a:latin typeface="Times New Roman" panose="02020603050405020304" pitchFamily="18" charset="0"/>
                <a:cs typeface="Times New Roman" panose="02020603050405020304" pitchFamily="18" charset="0"/>
              </a:rPr>
              <a:t>ръер</a:t>
            </a:r>
            <a:r>
              <a:rPr lang="ru-RU" i="1" dirty="0">
                <a:latin typeface="Times New Roman" panose="02020603050405020304" pitchFamily="18" charset="0"/>
                <a:cs typeface="Times New Roman" panose="02020603050405020304" pitchFamily="18" charset="0"/>
              </a:rPr>
              <a:t>, каш[</a:t>
            </a:r>
            <a:r>
              <a:rPr lang="ru-RU" i="1" dirty="0" err="1">
                <a:latin typeface="Times New Roman" panose="02020603050405020304" pitchFamily="18" charset="0"/>
                <a:cs typeface="Times New Roman" panose="02020603050405020304" pitchFamily="18" charset="0"/>
              </a:rPr>
              <a:t>нэ</a:t>
            </a:r>
            <a:r>
              <a:rPr lang="ru-RU" i="1" dirty="0">
                <a:latin typeface="Times New Roman" panose="02020603050405020304" pitchFamily="18" charset="0"/>
                <a:cs typeface="Times New Roman" panose="02020603050405020304" pitchFamily="18" charset="0"/>
              </a:rPr>
              <a:t>], ко[тэ]</a:t>
            </a:r>
            <a:r>
              <a:rPr lang="ru-RU" i="1" dirty="0" err="1">
                <a:latin typeface="Times New Roman" panose="02020603050405020304" pitchFamily="18" charset="0"/>
                <a:cs typeface="Times New Roman" panose="02020603050405020304" pitchFamily="18" charset="0"/>
              </a:rPr>
              <a:t>дж</a:t>
            </a:r>
            <a:r>
              <a:rPr lang="ru-RU" i="1" dirty="0">
                <a:latin typeface="Times New Roman" panose="02020603050405020304" pitchFamily="18" charset="0"/>
                <a:cs typeface="Times New Roman" panose="02020603050405020304" pitchFamily="18" charset="0"/>
              </a:rPr>
              <a:t>, о[тэ]</a:t>
            </a:r>
            <a:r>
              <a:rPr lang="ru-RU" i="1" dirty="0" err="1">
                <a:latin typeface="Times New Roman" panose="02020603050405020304" pitchFamily="18" charset="0"/>
                <a:cs typeface="Times New Roman" panose="02020603050405020304" pitchFamily="18" charset="0"/>
              </a:rPr>
              <a:t>лъ</a:t>
            </a:r>
            <a:r>
              <a:rPr lang="ru-RU" i="1" dirty="0">
                <a:latin typeface="Times New Roman" panose="02020603050405020304" pitchFamily="18" charset="0"/>
                <a:cs typeface="Times New Roman" panose="02020603050405020304" pitchFamily="18" charset="0"/>
              </a:rPr>
              <a:t>, пас[тэ]</a:t>
            </a:r>
            <a:r>
              <a:rPr lang="ru-RU" i="1" dirty="0" err="1">
                <a:latin typeface="Times New Roman" panose="02020603050405020304" pitchFamily="18" charset="0"/>
                <a:cs typeface="Times New Roman" panose="02020603050405020304" pitchFamily="18" charset="0"/>
              </a:rPr>
              <a:t>льные</a:t>
            </a:r>
            <a:r>
              <a:rPr lang="ru-RU" i="1" dirty="0">
                <a:latin typeface="Times New Roman" panose="02020603050405020304" pitchFamily="18" charset="0"/>
                <a:cs typeface="Times New Roman" panose="02020603050405020304" pitchFamily="18" charset="0"/>
              </a:rPr>
              <a:t> краски, поло[</a:t>
            </a:r>
            <a:r>
              <a:rPr lang="ru-RU" i="1" dirty="0" err="1">
                <a:latin typeface="Times New Roman" panose="02020603050405020304" pitchFamily="18" charset="0"/>
                <a:cs typeface="Times New Roman" panose="02020603050405020304" pitchFamily="18" charset="0"/>
              </a:rPr>
              <a:t>нэ</a:t>
            </a:r>
            <a:r>
              <a:rPr lang="ru-RU" i="1" dirty="0">
                <a:latin typeface="Times New Roman" panose="02020603050405020304" pitchFamily="18" charset="0"/>
                <a:cs typeface="Times New Roman" panose="02020603050405020304" pitchFamily="18" charset="0"/>
              </a:rPr>
              <a:t>]з, </a:t>
            </a:r>
            <a:r>
              <a:rPr lang="ru-RU" i="1" dirty="0" err="1">
                <a:latin typeface="Times New Roman" panose="02020603050405020304" pitchFamily="18" charset="0"/>
                <a:cs typeface="Times New Roman" panose="02020603050405020304" pitchFamily="18" charset="0"/>
              </a:rPr>
              <a:t>син</a:t>
            </a:r>
            <a:r>
              <a:rPr lang="ru-RU" i="1" dirty="0">
                <a:latin typeface="Times New Roman" panose="02020603050405020304" pitchFamily="18" charset="0"/>
                <a:cs typeface="Times New Roman" panose="02020603050405020304" pitchFamily="18" charset="0"/>
              </a:rPr>
              <a:t>[тэ]тика, со[</a:t>
            </a:r>
            <a:r>
              <a:rPr lang="ru-RU" i="1" dirty="0" err="1">
                <a:latin typeface="Times New Roman" panose="02020603050405020304" pitchFamily="18" charset="0"/>
                <a:cs typeface="Times New Roman" panose="02020603050405020304" pitchFamily="18" charset="0"/>
              </a:rPr>
              <a:t>нэ</a:t>
            </a:r>
            <a:r>
              <a:rPr lang="ru-RU" i="1" dirty="0">
                <a:latin typeface="Times New Roman" panose="02020603050405020304" pitchFamily="18" charset="0"/>
                <a:cs typeface="Times New Roman" panose="02020603050405020304" pitchFamily="18" charset="0"/>
              </a:rPr>
              <a:t>]т, [тэ]</a:t>
            </a:r>
            <a:r>
              <a:rPr lang="ru-RU" i="1" dirty="0" err="1">
                <a:latin typeface="Times New Roman" panose="02020603050405020304" pitchFamily="18" charset="0"/>
                <a:cs typeface="Times New Roman" panose="02020603050405020304" pitchFamily="18" charset="0"/>
              </a:rPr>
              <a:t>мбр</a:t>
            </a:r>
            <a:r>
              <a:rPr lang="ru-RU" i="1" dirty="0">
                <a:latin typeface="Times New Roman" panose="02020603050405020304" pitchFamily="18" charset="0"/>
                <a:cs typeface="Times New Roman" panose="02020603050405020304" pitchFamily="18" charset="0"/>
              </a:rPr>
              <a:t>, [тэ]</a:t>
            </a:r>
            <a:r>
              <a:rPr lang="ru-RU" i="1" dirty="0" err="1">
                <a:latin typeface="Times New Roman" panose="02020603050405020304" pitchFamily="18" charset="0"/>
                <a:cs typeface="Times New Roman" panose="02020603050405020304" pitchFamily="18" charset="0"/>
              </a:rPr>
              <a:t>мп</a:t>
            </a:r>
            <a:r>
              <a:rPr lang="ru-RU" i="1" dirty="0">
                <a:latin typeface="Times New Roman" panose="02020603050405020304" pitchFamily="18" charset="0"/>
                <a:cs typeface="Times New Roman" panose="02020603050405020304" pitchFamily="18" charset="0"/>
              </a:rPr>
              <a:t>, [тэ]</a:t>
            </a:r>
            <a:r>
              <a:rPr lang="ru-RU" i="1" dirty="0" err="1">
                <a:latin typeface="Times New Roman" panose="02020603050405020304" pitchFamily="18" charset="0"/>
                <a:cs typeface="Times New Roman" panose="02020603050405020304" pitchFamily="18" charset="0"/>
              </a:rPr>
              <a:t>ннис</a:t>
            </a:r>
            <a:r>
              <a:rPr lang="ru-RU" i="1" dirty="0">
                <a:latin typeface="Times New Roman" panose="02020603050405020304" pitchFamily="18" charset="0"/>
                <a:cs typeface="Times New Roman" panose="02020603050405020304" pitchFamily="18" charset="0"/>
              </a:rPr>
              <a:t>, [тэ]</a:t>
            </a:r>
            <a:r>
              <a:rPr lang="ru-RU" i="1" dirty="0" err="1">
                <a:latin typeface="Times New Roman" panose="02020603050405020304" pitchFamily="18" charset="0"/>
                <a:cs typeface="Times New Roman" panose="02020603050405020304" pitchFamily="18" charset="0"/>
              </a:rPr>
              <a:t>рмос</a:t>
            </a:r>
            <a:r>
              <a:rPr lang="ru-RU" i="1" dirty="0">
                <a:latin typeface="Times New Roman" panose="02020603050405020304" pitchFamily="18" charset="0"/>
                <a:cs typeface="Times New Roman" panose="02020603050405020304" pitchFamily="18" charset="0"/>
              </a:rPr>
              <a:t>, [тэ]</a:t>
            </a:r>
            <a:r>
              <a:rPr lang="ru-RU" i="1" dirty="0" err="1">
                <a:latin typeface="Times New Roman" panose="02020603050405020304" pitchFamily="18" charset="0"/>
                <a:cs typeface="Times New Roman" panose="02020603050405020304" pitchFamily="18" charset="0"/>
              </a:rPr>
              <a:t>ст</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тос</a:t>
            </a:r>
            <a:r>
              <a:rPr lang="ru-RU" i="1" dirty="0">
                <a:latin typeface="Times New Roman" panose="02020603050405020304" pitchFamily="18" charset="0"/>
                <a:cs typeface="Times New Roman" panose="02020603050405020304" pitchFamily="18" charset="0"/>
              </a:rPr>
              <a:t>[тэ]р, </a:t>
            </a:r>
            <a:r>
              <a:rPr lang="ru-RU" i="1" dirty="0" err="1">
                <a:latin typeface="Times New Roman" panose="02020603050405020304" pitchFamily="18" charset="0"/>
                <a:cs typeface="Times New Roman" panose="02020603050405020304" pitchFamily="18" charset="0"/>
              </a:rPr>
              <a:t>компъю</a:t>
            </a:r>
            <a:r>
              <a:rPr lang="ru-RU" i="1" dirty="0">
                <a:latin typeface="Times New Roman" panose="02020603050405020304" pitchFamily="18" charset="0"/>
                <a:cs typeface="Times New Roman" panose="02020603050405020304" pitchFamily="18" charset="0"/>
              </a:rPr>
              <a:t>[тэ]р, </a:t>
            </a:r>
            <a:r>
              <a:rPr lang="ru-RU" i="1" dirty="0" err="1">
                <a:latin typeface="Times New Roman" panose="02020603050405020304" pitchFamily="18" charset="0"/>
                <a:cs typeface="Times New Roman" panose="02020603050405020304" pitchFamily="18" charset="0"/>
              </a:rPr>
              <a:t>фо</a:t>
            </a:r>
            <a:r>
              <a:rPr lang="ru-RU" i="1"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нэ</a:t>
            </a:r>
            <a:r>
              <a:rPr lang="ru-RU" i="1" dirty="0">
                <a:latin typeface="Times New Roman" panose="02020603050405020304" pitchFamily="18" charset="0"/>
                <a:cs typeface="Times New Roman" panose="02020603050405020304" pitchFamily="18" charset="0"/>
              </a:rPr>
              <a:t>]тика, </a:t>
            </a:r>
            <a:r>
              <a:rPr lang="ru-RU" i="1" dirty="0" err="1">
                <a:latin typeface="Times New Roman" panose="02020603050405020304" pitchFamily="18" charset="0"/>
                <a:cs typeface="Times New Roman" panose="02020603050405020304" pitchFamily="18" charset="0"/>
              </a:rPr>
              <a:t>цита</a:t>
            </a:r>
            <a:r>
              <a:rPr lang="ru-RU" i="1" dirty="0">
                <a:latin typeface="Times New Roman" panose="02020603050405020304" pitchFamily="18" charset="0"/>
                <a:cs typeface="Times New Roman" panose="02020603050405020304" pitchFamily="18" charset="0"/>
              </a:rPr>
              <a:t>[дэ]</a:t>
            </a:r>
            <a:r>
              <a:rPr lang="ru-RU" i="1" dirty="0" err="1">
                <a:latin typeface="Times New Roman" panose="02020603050405020304" pitchFamily="18" charset="0"/>
                <a:cs typeface="Times New Roman" panose="02020603050405020304" pitchFamily="18" charset="0"/>
              </a:rPr>
              <a:t>лъ</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ше</a:t>
            </a:r>
            <a:r>
              <a:rPr lang="ru-RU" i="1" dirty="0">
                <a:latin typeface="Times New Roman" panose="02020603050405020304" pitchFamily="18" charset="0"/>
                <a:cs typeface="Times New Roman" panose="02020603050405020304" pitchFamily="18" charset="0"/>
              </a:rPr>
              <a:t>[дэ]</a:t>
            </a:r>
            <a:r>
              <a:rPr lang="ru-RU" i="1" dirty="0" err="1">
                <a:latin typeface="Times New Roman" panose="02020603050405020304" pitchFamily="18" charset="0"/>
                <a:cs typeface="Times New Roman" panose="02020603050405020304" pitchFamily="18" charset="0"/>
              </a:rPr>
              <a:t>вр</a:t>
            </a:r>
            <a:r>
              <a:rPr lang="ru-RU" i="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14. </a:t>
            </a:r>
            <a:r>
              <a:rPr lang="ru-RU" b="1" dirty="0">
                <a:latin typeface="Times New Roman" panose="02020603050405020304" pitchFamily="18" charset="0"/>
                <a:cs typeface="Times New Roman" panose="02020603050405020304" pitchFamily="18" charset="0"/>
              </a:rPr>
              <a:t>Двойные согласные</a:t>
            </a:r>
            <a:r>
              <a:rPr lang="ru-RU" dirty="0">
                <a:latin typeface="Times New Roman" panose="02020603050405020304" pitchFamily="18" charset="0"/>
                <a:cs typeface="Times New Roman" panose="02020603050405020304" pitchFamily="18" charset="0"/>
              </a:rPr>
              <a:t> как в исконно русских словах, так и словах иноязычного происхождения в большинстве случаев </a:t>
            </a:r>
            <a:r>
              <a:rPr lang="ru-RU" b="1" dirty="0">
                <a:latin typeface="Times New Roman" panose="02020603050405020304" pitchFamily="18" charset="0"/>
                <a:cs typeface="Times New Roman" panose="02020603050405020304" pitchFamily="18" charset="0"/>
              </a:rPr>
              <a:t>произносятся как одинарные</a:t>
            </a:r>
            <a:r>
              <a:rPr lang="ru-RU" dirty="0">
                <a:latin typeface="Times New Roman" panose="02020603050405020304" pitchFamily="18" charset="0"/>
                <a:cs typeface="Times New Roman" panose="02020603050405020304" pitchFamily="18" charset="0"/>
              </a:rPr>
              <a:t> (т. е. без протяженности их). Пишем: </a:t>
            </a:r>
            <a:r>
              <a:rPr lang="ru-RU" i="1" dirty="0">
                <a:latin typeface="Times New Roman" panose="02020603050405020304" pitchFamily="18" charset="0"/>
                <a:cs typeface="Times New Roman" panose="02020603050405020304" pitchFamily="18" charset="0"/>
              </a:rPr>
              <a:t>Россия, русский, одиннадцать, общественный, сделанный, аккорд, аннулировать, аккомпанемент, ассистент, аккуратно, баллон, суббота, грамм, грипп, класс, корреспондент,  теннис</a:t>
            </a:r>
            <a:r>
              <a:rPr lang="ru-RU" dirty="0">
                <a:latin typeface="Times New Roman" panose="02020603050405020304" pitchFamily="18" charset="0"/>
                <a:cs typeface="Times New Roman" panose="02020603050405020304" pitchFamily="18" charset="0"/>
              </a:rPr>
              <a:t> и т. д., а произносим эти слова без удвоения этих согласных, за исключением немногих слов, в которых и пишутся и произносятся удвоенные согласные (</a:t>
            </a:r>
            <a:r>
              <a:rPr lang="ru-RU" i="1" dirty="0">
                <a:latin typeface="Times New Roman" panose="02020603050405020304" pitchFamily="18" charset="0"/>
                <a:cs typeface="Times New Roman" panose="02020603050405020304" pitchFamily="18" charset="0"/>
              </a:rPr>
              <a:t>ванна, манна, гамм</a:t>
            </a:r>
            <a:r>
              <a:rPr lang="ru-RU" dirty="0">
                <a:latin typeface="Times New Roman" panose="02020603050405020304" pitchFamily="18" charset="0"/>
                <a:cs typeface="Times New Roman" panose="02020603050405020304" pitchFamily="18" charset="0"/>
              </a:rPr>
              <a:t>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ряде иноязычных слов после согласных и </a:t>
            </a:r>
            <a:r>
              <a:rPr lang="ru-RU" b="1" dirty="0" err="1">
                <a:latin typeface="Times New Roman" panose="02020603050405020304" pitchFamily="18" charset="0"/>
                <a:cs typeface="Times New Roman" panose="02020603050405020304" pitchFamily="18" charset="0"/>
              </a:rPr>
              <a:t>и</a:t>
            </a:r>
            <a:r>
              <a:rPr lang="ru-RU" dirty="0">
                <a:latin typeface="Times New Roman" panose="02020603050405020304" pitchFamily="18" charset="0"/>
                <a:cs typeface="Times New Roman" panose="02020603050405020304" pitchFamily="18" charset="0"/>
              </a:rPr>
              <a:t> пишется</a:t>
            </a:r>
            <a:r>
              <a:rPr lang="ru-RU" b="1" dirty="0">
                <a:latin typeface="Times New Roman" panose="02020603050405020304" pitchFamily="18" charset="0"/>
                <a:cs typeface="Times New Roman" panose="02020603050405020304" pitchFamily="18" charset="0"/>
              </a:rPr>
              <a:t> е</a:t>
            </a:r>
            <a:r>
              <a:rPr lang="ru-RU" dirty="0">
                <a:latin typeface="Times New Roman" panose="02020603050405020304" pitchFamily="18" charset="0"/>
                <a:cs typeface="Times New Roman" panose="02020603050405020304" pitchFamily="18" charset="0"/>
              </a:rPr>
              <a:t>, хотя произносится </a:t>
            </a:r>
            <a:r>
              <a:rPr lang="ru-RU" b="1" dirty="0">
                <a:latin typeface="Times New Roman" panose="02020603050405020304" pitchFamily="18" charset="0"/>
                <a:cs typeface="Times New Roman" panose="02020603050405020304" pitchFamily="18" charset="0"/>
              </a:rPr>
              <a:t>э</a:t>
            </a:r>
            <a:r>
              <a:rPr lang="ru-RU" dirty="0">
                <a:latin typeface="Times New Roman" panose="02020603050405020304" pitchFamily="18" charset="0"/>
                <a:cs typeface="Times New Roman" panose="02020603050405020304" pitchFamily="18" charset="0"/>
              </a:rPr>
              <a:t> (диета, гигиена, атеист, ателье, кашне, кофе, пенсне, партер), исключения: сэр, мэр, пэр. После остальных гласных чаще пишется и произносится э (поэзия, поэт, силуэт, маэстро, но: проект, реестр).</a:t>
            </a: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ряде иноязычных слов после согласных, которые произносятся мягко, пишется и произносится</a:t>
            </a:r>
            <a:r>
              <a:rPr lang="ru-RU" b="1" dirty="0">
                <a:latin typeface="Times New Roman" panose="02020603050405020304" pitchFamily="18" charset="0"/>
                <a:cs typeface="Times New Roman" panose="02020603050405020304" pitchFamily="18" charset="0"/>
              </a:rPr>
              <a:t> е</a:t>
            </a:r>
            <a:r>
              <a:rPr lang="ru-RU" dirty="0">
                <a:latin typeface="Times New Roman" panose="02020603050405020304" pitchFamily="18" charset="0"/>
                <a:cs typeface="Times New Roman" panose="02020603050405020304" pitchFamily="18" charset="0"/>
              </a:rPr>
              <a:t> (музей. техникум, академия, декан, декада, одеколон, фанера, темпы).</a:t>
            </a:r>
          </a:p>
          <a:p>
            <a:pPr algn="just"/>
            <a:r>
              <a:rPr lang="ru-RU" dirty="0">
                <a:latin typeface="Times New Roman" panose="02020603050405020304" pitchFamily="18" charset="0"/>
                <a:cs typeface="Times New Roman" panose="02020603050405020304" pitchFamily="18" charset="0"/>
              </a:rPr>
              <a:t>В русских словах после </a:t>
            </a:r>
            <a:r>
              <a:rPr lang="ru-RU" b="1" dirty="0">
                <a:latin typeface="Times New Roman" panose="02020603050405020304" pitchFamily="18" charset="0"/>
                <a:cs typeface="Times New Roman" panose="02020603050405020304" pitchFamily="18" charset="0"/>
              </a:rPr>
              <a:t>ж, ш, ц </a:t>
            </a:r>
            <a:r>
              <a:rPr lang="ru-RU" dirty="0">
                <a:latin typeface="Times New Roman" panose="02020603050405020304" pitchFamily="18" charset="0"/>
                <a:cs typeface="Times New Roman" panose="02020603050405020304" pitchFamily="18" charset="0"/>
              </a:rPr>
              <a:t>произносится </a:t>
            </a:r>
            <a:r>
              <a:rPr lang="ru-RU" b="1" dirty="0">
                <a:latin typeface="Times New Roman" panose="02020603050405020304" pitchFamily="18" charset="0"/>
                <a:cs typeface="Times New Roman" panose="02020603050405020304" pitchFamily="18" charset="0"/>
              </a:rPr>
              <a:t>э</a:t>
            </a:r>
            <a:r>
              <a:rPr lang="ru-RU" dirty="0">
                <a:latin typeface="Times New Roman" panose="02020603050405020304" pitchFamily="18" charset="0"/>
                <a:cs typeface="Times New Roman" panose="02020603050405020304" pitchFamily="18" charset="0"/>
              </a:rPr>
              <a:t>, а пишется всегда  </a:t>
            </a:r>
            <a:r>
              <a:rPr lang="ru-RU" b="1" dirty="0">
                <a:latin typeface="Times New Roman" panose="02020603050405020304" pitchFamily="18" charset="0"/>
                <a:cs typeface="Times New Roman" panose="02020603050405020304" pitchFamily="18" charset="0"/>
              </a:rPr>
              <a:t>е</a:t>
            </a:r>
            <a:r>
              <a:rPr lang="ru-RU" dirty="0">
                <a:latin typeface="Times New Roman" panose="02020603050405020304" pitchFamily="18" charset="0"/>
                <a:cs typeface="Times New Roman" panose="02020603050405020304" pitchFamily="18" charset="0"/>
              </a:rPr>
              <a:t> (железо, даже, шесть, тише, целый, на конце).</a:t>
            </a:r>
          </a:p>
        </p:txBody>
      </p:sp>
      <p:sp>
        <p:nvSpPr>
          <p:cNvPr id="8" name="TextBox 7"/>
          <p:cNvSpPr txBox="1"/>
          <p:nvPr/>
        </p:nvSpPr>
        <p:spPr>
          <a:xfrm>
            <a:off x="5580112" y="632877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Практическое занятие</a:t>
            </a:r>
            <a:endParaRPr lang="ru-RU" sz="2400" b="1" dirty="0">
              <a:solidFill>
                <a:srgbClr val="7030A0"/>
              </a:solidFill>
            </a:endParaRPr>
          </a:p>
        </p:txBody>
      </p:sp>
      <p:sp>
        <p:nvSpPr>
          <p:cNvPr id="6" name="TextBox 5"/>
          <p:cNvSpPr txBox="1"/>
          <p:nvPr/>
        </p:nvSpPr>
        <p:spPr>
          <a:xfrm>
            <a:off x="611560" y="6328772"/>
            <a:ext cx="3229419" cy="461665"/>
          </a:xfrm>
          <a:prstGeom prst="rect">
            <a:avLst/>
          </a:prstGeom>
          <a:noFill/>
        </p:spPr>
        <p:txBody>
          <a:bodyPr wrap="square" rtlCol="0">
            <a:spAutoFit/>
          </a:bodyPr>
          <a:lstStyle/>
          <a:p>
            <a:r>
              <a:rPr lang="ru-RU" sz="2400" b="1" dirty="0" smtClean="0">
                <a:solidFill>
                  <a:srgbClr val="7030A0"/>
                </a:solidFill>
                <a:hlinkClick r:id="rId4" action="ppaction://hlinksldjump"/>
              </a:rPr>
              <a:t>Запомни!</a:t>
            </a:r>
            <a:endParaRPr lang="ru-RU" sz="2400" b="1" dirty="0">
              <a:solidFill>
                <a:srgbClr val="7030A0"/>
              </a:solidFill>
            </a:endParaRPr>
          </a:p>
        </p:txBody>
      </p:sp>
      <p:sp>
        <p:nvSpPr>
          <p:cNvPr id="7" name="Прямоугольник 6"/>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2" name="TextBox 1"/>
          <p:cNvSpPr txBox="1"/>
          <p:nvPr/>
        </p:nvSpPr>
        <p:spPr>
          <a:xfrm>
            <a:off x="1763688" y="131975"/>
            <a:ext cx="1440160"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62897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76256" y="37675"/>
            <a:ext cx="2376264"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Запомни!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126" name="Прямоугольник 3125"/>
          <p:cNvSpPr/>
          <p:nvPr/>
        </p:nvSpPr>
        <p:spPr>
          <a:xfrm>
            <a:off x="179512" y="620039"/>
            <a:ext cx="3384376" cy="4801314"/>
          </a:xfrm>
          <a:prstGeom prst="rect">
            <a:avLst/>
          </a:prstGeom>
        </p:spPr>
        <p:txBody>
          <a:bodyPr wrap="square" numCol="1">
            <a:spAutoFit/>
          </a:bodyPr>
          <a:lstStyle/>
          <a:p>
            <a:r>
              <a:rPr lang="ru-RU" b="1" dirty="0"/>
              <a:t>А</a:t>
            </a:r>
            <a:endParaRPr lang="ru-RU" b="1"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алффавИт</a:t>
            </a:r>
            <a:r>
              <a:rPr lang="ru-RU" dirty="0">
                <a:latin typeface="Times New Roman" panose="02020603050405020304" pitchFamily="18" charset="0"/>
                <a:cs typeface="Times New Roman" panose="02020603050405020304" pitchFamily="18" charset="0"/>
              </a:rPr>
              <a:t>, </a:t>
            </a:r>
          </a:p>
          <a:p>
            <a:r>
              <a:rPr lang="ru-RU" dirty="0" err="1" smtClean="0">
                <a:latin typeface="Times New Roman" panose="02020603050405020304" pitchFamily="18" charset="0"/>
                <a:cs typeface="Times New Roman" panose="02020603050405020304" pitchFamily="18" charset="0"/>
              </a:rPr>
              <a:t>алфавИтный</a:t>
            </a:r>
            <a:endParaRPr lang="ru-RU" dirty="0" smtClean="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Б</a:t>
            </a:r>
          </a:p>
          <a:p>
            <a:r>
              <a:rPr lang="ru-RU" dirty="0" err="1">
                <a:latin typeface="Times New Roman" panose="02020603050405020304" pitchFamily="18" charset="0"/>
                <a:cs typeface="Times New Roman" panose="02020603050405020304" pitchFamily="18" charset="0"/>
              </a:rPr>
              <a:t>бЫть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былА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бЫло</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нЕ</a:t>
            </a:r>
            <a:r>
              <a:rPr lang="ru-RU" dirty="0">
                <a:latin typeface="Times New Roman" panose="02020603050405020304" pitchFamily="18" charset="0"/>
                <a:cs typeface="Times New Roman" panose="02020603050405020304" pitchFamily="18" charset="0"/>
              </a:rPr>
              <a:t> был, не </a:t>
            </a:r>
            <a:r>
              <a:rPr lang="ru-RU" dirty="0" err="1">
                <a:latin typeface="Times New Roman" panose="02020603050405020304" pitchFamily="18" charset="0"/>
                <a:cs typeface="Times New Roman" panose="02020603050405020304" pitchFamily="18" charset="0"/>
              </a:rPr>
              <a:t>былА</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баловАть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баловАться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балУется</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бАнты</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В</a:t>
            </a:r>
          </a:p>
          <a:p>
            <a:r>
              <a:rPr lang="ru-RU" dirty="0" err="1">
                <a:latin typeface="Times New Roman" panose="02020603050405020304" pitchFamily="18" charset="0"/>
                <a:cs typeface="Times New Roman" panose="02020603050405020304" pitchFamily="18" charset="0"/>
              </a:rPr>
              <a:t>ворОта</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вЫздороветь</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вЕрба</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взялА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взялАсь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взялсЯ</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вручАт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вручИт</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включИт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включИшь</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водопровОД</a:t>
            </a:r>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3127" name="Прямоугольник 3126"/>
          <p:cNvSpPr/>
          <p:nvPr/>
        </p:nvSpPr>
        <p:spPr>
          <a:xfrm>
            <a:off x="3419872" y="476672"/>
            <a:ext cx="3024336" cy="5355312"/>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Д</a:t>
            </a:r>
          </a:p>
          <a:p>
            <a:r>
              <a:rPr lang="ru-RU" dirty="0">
                <a:latin typeface="Times New Roman" panose="02020603050405020304" pitchFamily="18" charset="0"/>
                <a:cs typeface="Times New Roman" panose="02020603050405020304" pitchFamily="18" charset="0"/>
              </a:rPr>
              <a:t>дать, </a:t>
            </a:r>
            <a:r>
              <a:rPr lang="ru-RU" dirty="0" err="1">
                <a:latin typeface="Times New Roman" panose="02020603050405020304" pitchFamily="18" charset="0"/>
                <a:cs typeface="Times New Roman" panose="02020603050405020304" pitchFamily="18" charset="0"/>
              </a:rPr>
              <a:t>далА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a:t>
            </a:r>
            <a:r>
              <a:rPr lang="ru-RU" dirty="0">
                <a:latin typeface="Times New Roman" panose="02020603050405020304" pitchFamily="18" charset="0"/>
                <a:cs typeface="Times New Roman" panose="02020603050405020304" pitchFamily="18" charset="0"/>
              </a:rPr>
              <a:t> дал, </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a:t>
            </a:r>
            <a:r>
              <a:rPr lang="ru-RU" dirty="0">
                <a:latin typeface="Times New Roman" panose="02020603050405020304" pitchFamily="18" charset="0"/>
                <a:cs typeface="Times New Roman" panose="02020603050405020304" pitchFamily="18" charset="0"/>
              </a:rPr>
              <a:t> дало, </a:t>
            </a:r>
            <a:r>
              <a:rPr lang="ru-RU" dirty="0" err="1">
                <a:latin typeface="Times New Roman" panose="02020603050405020304" pitchFamily="18" charset="0"/>
                <a:cs typeface="Times New Roman" panose="02020603050405020304" pitchFamily="18" charset="0"/>
              </a:rPr>
              <a:t>нЕ</a:t>
            </a:r>
            <a:r>
              <a:rPr lang="ru-RU" dirty="0">
                <a:latin typeface="Times New Roman" panose="02020603050405020304" pitchFamily="18" charset="0"/>
                <a:cs typeface="Times New Roman" panose="02020603050405020304" pitchFamily="18" charset="0"/>
              </a:rPr>
              <a:t> дали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докумЕнт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докумЕнты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доскА</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доскИ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дОску</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досУг</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дремОта</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договОр</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дождалАсь</a:t>
            </a:r>
            <a:endParaRPr lang="en-US" dirty="0" smtClean="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Ж</a:t>
            </a:r>
          </a:p>
          <a:p>
            <a:r>
              <a:rPr lang="ru-RU" dirty="0" err="1">
                <a:latin typeface="Times New Roman" panose="02020603050405020304" pitchFamily="18" charset="0"/>
                <a:cs typeface="Times New Roman" panose="02020603050405020304" pitchFamily="18" charset="0"/>
              </a:rPr>
              <a:t>жИть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жилА</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жИло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жИли</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a:t>
            </a:r>
            <a:r>
              <a:rPr lang="ru-RU" dirty="0">
                <a:latin typeface="Times New Roman" panose="02020603050405020304" pitchFamily="18" charset="0"/>
                <a:cs typeface="Times New Roman" panose="02020603050405020304" pitchFamily="18" charset="0"/>
              </a:rPr>
              <a:t> жил, </a:t>
            </a:r>
            <a:r>
              <a:rPr lang="ru-RU" dirty="0" err="1">
                <a:latin typeface="Times New Roman" panose="02020603050405020304" pitchFamily="18" charset="0"/>
                <a:cs typeface="Times New Roman" panose="02020603050405020304" pitchFamily="18" charset="0"/>
              </a:rPr>
              <a:t>нЕ</a:t>
            </a:r>
            <a:r>
              <a:rPr lang="ru-RU" dirty="0">
                <a:latin typeface="Times New Roman" panose="02020603050405020304" pitchFamily="18" charset="0"/>
                <a:cs typeface="Times New Roman" panose="02020603050405020304" pitchFamily="18" charset="0"/>
              </a:rPr>
              <a:t> жило, </a:t>
            </a:r>
            <a:r>
              <a:rPr lang="ru-RU" dirty="0" err="1">
                <a:latin typeface="Times New Roman" panose="02020603050405020304" pitchFamily="18" charset="0"/>
                <a:cs typeface="Times New Roman" panose="02020603050405020304" pitchFamily="18" charset="0"/>
              </a:rPr>
              <a:t>нЕ</a:t>
            </a:r>
            <a:r>
              <a:rPr lang="ru-RU" dirty="0">
                <a:latin typeface="Times New Roman" panose="02020603050405020304" pitchFamily="18" charset="0"/>
                <a:cs typeface="Times New Roman" panose="02020603050405020304" pitchFamily="18" charset="0"/>
              </a:rPr>
              <a:t> жили</a:t>
            </a:r>
          </a:p>
          <a:p>
            <a:r>
              <a:rPr lang="ru-RU" dirty="0" err="1">
                <a:latin typeface="Times New Roman" panose="02020603050405020304" pitchFamily="18" charset="0"/>
                <a:cs typeface="Times New Roman" panose="02020603050405020304" pitchFamily="18" charset="0"/>
              </a:rPr>
              <a:t>жалюзИ</a:t>
            </a:r>
            <a:endParaRPr lang="ru-RU" dirty="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З</a:t>
            </a:r>
            <a:endParaRPr lang="ru-RU" b="1"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звонИть</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звонИшь</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звонИт</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128" name="Прямоугольник 3127"/>
          <p:cNvSpPr/>
          <p:nvPr/>
        </p:nvSpPr>
        <p:spPr>
          <a:xfrm>
            <a:off x="6328320" y="1030669"/>
            <a:ext cx="1565920" cy="4247317"/>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К</a:t>
            </a:r>
          </a:p>
          <a:p>
            <a:r>
              <a:rPr lang="ru-RU" dirty="0" err="1">
                <a:latin typeface="Times New Roman" panose="02020603050405020304" pitchFamily="18" charset="0"/>
                <a:cs typeface="Times New Roman" panose="02020603050405020304" pitchFamily="18" charset="0"/>
              </a:rPr>
              <a:t>каталОГ</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клАла</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квартАл</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киломЕтр</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каучУк</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крАны</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красИвее,красИвейший</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крАлась</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киломЕт</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кедрОвый</a:t>
            </a:r>
            <a:endParaRPr lang="en-US" dirty="0" smtClean="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М</a:t>
            </a:r>
          </a:p>
          <a:p>
            <a:r>
              <a:rPr lang="ru-RU" dirty="0" err="1">
                <a:latin typeface="Times New Roman" panose="02020603050405020304" pitchFamily="18" charset="0"/>
                <a:cs typeface="Times New Roman" panose="02020603050405020304" pitchFamily="18" charset="0"/>
              </a:rPr>
              <a:t>магазИн</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молодЁжь</a:t>
            </a:r>
            <a:endParaRPr lang="ru-RU"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39552" y="299285"/>
            <a:ext cx="1800200"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
        <p:nvSpPr>
          <p:cNvPr id="3" name="TextBox 2"/>
          <p:cNvSpPr txBox="1"/>
          <p:nvPr/>
        </p:nvSpPr>
        <p:spPr>
          <a:xfrm>
            <a:off x="5436096" y="6381328"/>
            <a:ext cx="2628292" cy="369332"/>
          </a:xfrm>
          <a:prstGeom prst="rect">
            <a:avLst/>
          </a:prstGeom>
          <a:noFill/>
        </p:spPr>
        <p:txBody>
          <a:bodyPr wrap="square" rtlCol="0">
            <a:spAutoFit/>
          </a:bodyPr>
          <a:lstStyle/>
          <a:p>
            <a:r>
              <a:rPr lang="ru-RU" b="1" dirty="0" smtClean="0">
                <a:solidFill>
                  <a:srgbClr val="7030A0"/>
                </a:solidFill>
                <a:hlinkClick r:id="rId4" action="ppaction://hlinksldjump"/>
              </a:rPr>
              <a:t>Продолжение</a:t>
            </a:r>
            <a:endParaRPr lang="ru-RU" b="1" dirty="0">
              <a:solidFill>
                <a:srgbClr val="7030A0"/>
              </a:solidFill>
            </a:endParaRPr>
          </a:p>
        </p:txBody>
      </p:sp>
    </p:spTree>
    <p:extLst>
      <p:ext uri="{BB962C8B-B14F-4D97-AF65-F5344CB8AC3E}">
        <p14:creationId xmlns:p14="http://schemas.microsoft.com/office/powerpoint/2010/main" val="611909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0" y="0"/>
            <a:ext cx="9134663" cy="6877760"/>
          </a:xfrm>
          <a:prstGeom prst="rect">
            <a:avLst/>
          </a:prstGeom>
          <a:solidFill>
            <a:schemeClr val="accent6">
              <a:lumMod val="40000"/>
              <a:lumOff val="60000"/>
            </a:schemeClr>
          </a:solidFill>
          <a:extLst/>
        </p:spPr>
      </p:pic>
      <p:sp>
        <p:nvSpPr>
          <p:cNvPr id="5" name="TextBox 4"/>
          <p:cNvSpPr txBox="1"/>
          <p:nvPr/>
        </p:nvSpPr>
        <p:spPr>
          <a:xfrm>
            <a:off x="6876256" y="37675"/>
            <a:ext cx="2376264"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Запомни!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764704"/>
            <a:ext cx="1493912" cy="4524315"/>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Н</a:t>
            </a:r>
          </a:p>
          <a:p>
            <a:r>
              <a:rPr lang="ru-RU" dirty="0" err="1">
                <a:latin typeface="Times New Roman" panose="02020603050405020304" pitchFamily="18" charset="0"/>
                <a:cs typeface="Times New Roman" panose="02020603050405020304" pitchFamily="18" charset="0"/>
              </a:rPr>
              <a:t>начАть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нАчал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началА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нАчали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начАться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началсЯ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началАсь</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на </a:t>
            </a:r>
            <a:r>
              <a:rPr lang="ru-RU" dirty="0" err="1">
                <a:latin typeface="Times New Roman" panose="02020603050405020304" pitchFamily="18" charset="0"/>
                <a:cs typeface="Times New Roman" panose="02020603050405020304" pitchFamily="18" charset="0"/>
              </a:rPr>
              <a:t>дОску</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насорИт</a:t>
            </a:r>
            <a:endParaRPr lang="en-US" dirty="0" smtClean="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О</a:t>
            </a:r>
          </a:p>
          <a:p>
            <a:r>
              <a:rPr lang="ru-RU" dirty="0" err="1">
                <a:latin typeface="Times New Roman" panose="02020603050405020304" pitchFamily="18" charset="0"/>
                <a:cs typeface="Times New Roman" panose="02020603050405020304" pitchFamily="18" charset="0"/>
              </a:rPr>
              <a:t>откУпорит</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ободрИТ</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облегчИТ</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отозвалАсь</a:t>
            </a:r>
            <a:endParaRPr lang="en-US"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817440" y="622724"/>
            <a:ext cx="1781944" cy="5632311"/>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П</a:t>
            </a:r>
          </a:p>
          <a:p>
            <a:r>
              <a:rPr lang="ru-RU" dirty="0" err="1">
                <a:latin typeface="Times New Roman" panose="02020603050405020304" pitchFamily="18" charset="0"/>
                <a:cs typeface="Times New Roman" panose="02020603050405020304" pitchFamily="18" charset="0"/>
              </a:rPr>
              <a:t>партЕр</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плодоносИт</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процЕнт</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повторИт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повторИшь</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пОнял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понялА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пОняли</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положИть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положИла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положИл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положУ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положИшь</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полилА</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перезвонИТ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позвонИТ</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повторИт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повторИм</a:t>
            </a:r>
            <a:r>
              <a:rPr lang="ru-RU" dirty="0"/>
              <a:t/>
            </a:r>
            <a:br>
              <a:rPr lang="ru-RU" dirty="0"/>
            </a:br>
            <a:r>
              <a:rPr lang="ru-RU" dirty="0"/>
              <a:t>  </a:t>
            </a:r>
            <a:br>
              <a:rPr lang="ru-RU" dirty="0"/>
            </a:br>
            <a:endParaRPr lang="ru-RU" dirty="0"/>
          </a:p>
        </p:txBody>
      </p:sp>
      <p:sp>
        <p:nvSpPr>
          <p:cNvPr id="4" name="Прямоугольник 3"/>
          <p:cNvSpPr/>
          <p:nvPr/>
        </p:nvSpPr>
        <p:spPr>
          <a:xfrm>
            <a:off x="3585708" y="908720"/>
            <a:ext cx="1799692" cy="4524315"/>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Р</a:t>
            </a:r>
          </a:p>
          <a:p>
            <a:r>
              <a:rPr lang="ru-RU" dirty="0" err="1">
                <a:latin typeface="Times New Roman" panose="02020603050405020304" pitchFamily="18" charset="0"/>
                <a:cs typeface="Times New Roman" panose="02020603050405020304" pitchFamily="18" charset="0"/>
              </a:rPr>
              <a:t>расположИть</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руководИть</a:t>
            </a:r>
            <a:endParaRPr lang="en-US" dirty="0" smtClean="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С</a:t>
            </a:r>
          </a:p>
          <a:p>
            <a:r>
              <a:rPr lang="ru-RU" dirty="0" err="1">
                <a:latin typeface="Times New Roman" panose="02020603050405020304" pitchFamily="18" charset="0"/>
                <a:cs typeface="Times New Roman" panose="02020603050405020304" pitchFamily="18" charset="0"/>
              </a:rPr>
              <a:t>срЕдства</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сантимЕтр</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свЁкла</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создАть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сОздал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создалА</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столЯр</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сИлос</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Т</a:t>
            </a:r>
          </a:p>
          <a:p>
            <a:r>
              <a:rPr lang="ru-RU" dirty="0" err="1">
                <a:latin typeface="Times New Roman" panose="02020603050405020304" pitchFamily="18" charset="0"/>
                <a:cs typeface="Times New Roman" panose="02020603050405020304" pitchFamily="18" charset="0"/>
              </a:rPr>
              <a:t>тОрт</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тОрты</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танцОвщица</a:t>
            </a:r>
            <a:r>
              <a:rPr lang="ru-RU" dirty="0"/>
              <a:t/>
            </a:r>
            <a:br>
              <a:rPr lang="ru-RU" dirty="0"/>
            </a:br>
            <a:endParaRPr lang="ru-RU" dirty="0"/>
          </a:p>
        </p:txBody>
      </p:sp>
      <p:sp>
        <p:nvSpPr>
          <p:cNvPr id="6" name="Прямоугольник 5"/>
          <p:cNvSpPr/>
          <p:nvPr/>
        </p:nvSpPr>
        <p:spPr>
          <a:xfrm>
            <a:off x="5796136" y="781263"/>
            <a:ext cx="1811952" cy="4801314"/>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У</a:t>
            </a:r>
          </a:p>
          <a:p>
            <a:r>
              <a:rPr lang="ru-RU" dirty="0" err="1">
                <a:latin typeface="Times New Roman" panose="02020603050405020304" pitchFamily="18" charset="0"/>
                <a:cs typeface="Times New Roman" panose="02020603050405020304" pitchFamily="18" charset="0"/>
              </a:rPr>
              <a:t>углубИть</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углубИт</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упростИть</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убралА</a:t>
            </a:r>
            <a:endParaRPr lang="en-US" dirty="0" smtClean="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Ф</a:t>
            </a:r>
          </a:p>
          <a:p>
            <a:r>
              <a:rPr lang="ru-RU" dirty="0" err="1">
                <a:latin typeface="Times New Roman" panose="02020603050405020304" pitchFamily="18" charset="0"/>
                <a:cs typeface="Times New Roman" panose="02020603050405020304" pitchFamily="18" charset="0"/>
              </a:rPr>
              <a:t>фарфОр</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фОрзац</a:t>
            </a:r>
            <a:endParaRPr lang="en-US" dirty="0" smtClean="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Ц</a:t>
            </a:r>
          </a:p>
          <a:p>
            <a:r>
              <a:rPr lang="ru-RU" dirty="0" err="1">
                <a:latin typeface="Times New Roman" panose="02020603050405020304" pitchFamily="18" charset="0"/>
                <a:cs typeface="Times New Roman" panose="02020603050405020304" pitchFamily="18" charset="0"/>
              </a:rPr>
              <a:t>цепОчка</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цемЕнт</a:t>
            </a:r>
            <a:endParaRPr lang="en-US" dirty="0" smtClean="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Ч</a:t>
            </a:r>
          </a:p>
          <a:p>
            <a:r>
              <a:rPr lang="ru-RU" dirty="0" err="1" smtClean="0">
                <a:latin typeface="Times New Roman" panose="02020603050405020304" pitchFamily="18" charset="0"/>
                <a:cs typeface="Times New Roman" panose="02020603050405020304" pitchFamily="18" charset="0"/>
              </a:rPr>
              <a:t>чЕрпать</a:t>
            </a:r>
            <a:endParaRPr lang="en-US" dirty="0" smtClean="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Ш</a:t>
            </a:r>
          </a:p>
          <a:p>
            <a:r>
              <a:rPr lang="ru-RU" dirty="0" err="1">
                <a:latin typeface="Times New Roman" panose="02020603050405020304" pitchFamily="18" charset="0"/>
                <a:cs typeface="Times New Roman" panose="02020603050405020304" pitchFamily="18" charset="0"/>
              </a:rPr>
              <a:t>шАрф</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шАрфы</a:t>
            </a:r>
            <a:endParaRPr lang="en-US" dirty="0" smtClean="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Щ</a:t>
            </a:r>
          </a:p>
          <a:p>
            <a:r>
              <a:rPr lang="ru-RU" dirty="0" err="1">
                <a:latin typeface="Times New Roman" panose="02020603050405020304" pitchFamily="18" charset="0"/>
                <a:cs typeface="Times New Roman" panose="02020603050405020304" pitchFamily="18" charset="0"/>
              </a:rPr>
              <a:t>щавЕль</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39552" y="299285"/>
            <a:ext cx="1800200"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820722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6" y="5325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851920" y="53259"/>
            <a:ext cx="5181547"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орфоэпии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692696"/>
            <a:ext cx="8208912" cy="1754326"/>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1. Расставьте </a:t>
            </a:r>
            <a:r>
              <a:rPr lang="ru-RU" b="1" dirty="0">
                <a:latin typeface="Times New Roman" panose="02020603050405020304" pitchFamily="18" charset="0"/>
                <a:cs typeface="Times New Roman" panose="02020603050405020304" pitchFamily="18" charset="0"/>
              </a:rPr>
              <a:t>ударения в выделенных </a:t>
            </a:r>
            <a:r>
              <a:rPr lang="ru-RU" b="1" dirty="0" smtClean="0">
                <a:latin typeface="Times New Roman" panose="02020603050405020304" pitchFamily="18" charset="0"/>
                <a:cs typeface="Times New Roman" panose="02020603050405020304" pitchFamily="18" charset="0"/>
              </a:rPr>
              <a:t>словах: </a:t>
            </a:r>
            <a:r>
              <a:rPr lang="en-US"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анапест, антонимия, биржевой , бомбардировать, бунтарство, верховенство, гражданство, джинсовый, знамение, исчислить, крановый,  лапчатый, мозаичный, налогоплательщик </a:t>
            </a:r>
            <a:r>
              <a:rPr lang="ru-RU" dirty="0" smtClean="0">
                <a:latin typeface="Times New Roman" panose="02020603050405020304" pitchFamily="18" charset="0"/>
                <a:cs typeface="Times New Roman" panose="02020603050405020304" pitchFamily="18" charset="0"/>
                <a:hlinkClick r:id="rId3" action="ppaction://hlinksldjump"/>
              </a:rPr>
              <a:t>(</a:t>
            </a:r>
            <a:r>
              <a:rPr lang="ru-RU" dirty="0" smtClean="0">
                <a:solidFill>
                  <a:srgbClr val="7030A0"/>
                </a:solidFill>
                <a:latin typeface="Times New Roman" panose="02020603050405020304" pitchFamily="18" charset="0"/>
                <a:cs typeface="Times New Roman" panose="02020603050405020304" pitchFamily="18" charset="0"/>
                <a:hlinkClick r:id="rId3" action="ppaction://hlinksldjump"/>
              </a:rPr>
              <a:t>подсказка</a:t>
            </a:r>
            <a:r>
              <a:rPr lang="ru-RU" dirty="0" smtClean="0">
                <a:latin typeface="Times New Roman" panose="02020603050405020304" pitchFamily="18" charset="0"/>
                <a:cs typeface="Times New Roman" panose="02020603050405020304" pitchFamily="18" charset="0"/>
              </a:rPr>
              <a:t>), отсняла, пепелище,  поутру, пригубить, разбавить, сантиметр, суперобложка, туфля, ушко (отверстие в игле), форзац, холодненько, христианин, чековый, шапочный, щекотно, ярморочный. </a:t>
            </a:r>
            <a:endParaRPr lang="ru-RU"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95936" y="2083459"/>
            <a:ext cx="2002964" cy="369332"/>
          </a:xfrm>
          <a:prstGeom prst="rect">
            <a:avLst/>
          </a:prstGeom>
          <a:noFill/>
        </p:spPr>
        <p:txBody>
          <a:bodyPr wrap="square" rtlCol="0">
            <a:spAutoFit/>
          </a:bodyPr>
          <a:lstStyle/>
          <a:p>
            <a:r>
              <a:rPr lang="ru-RU" dirty="0" smtClean="0">
                <a:solidFill>
                  <a:srgbClr val="7030A0"/>
                </a:solidFill>
                <a:hlinkClick r:id="rId4" action="ppaction://hlinksldjump"/>
              </a:rPr>
              <a:t>Проверь себя!</a:t>
            </a:r>
            <a:endParaRPr lang="ru-RU" dirty="0">
              <a:solidFill>
                <a:srgbClr val="7030A0"/>
              </a:solidFill>
            </a:endParaRPr>
          </a:p>
        </p:txBody>
      </p:sp>
      <p:sp>
        <p:nvSpPr>
          <p:cNvPr id="3" name="Прямоугольник 2"/>
          <p:cNvSpPr/>
          <p:nvPr/>
        </p:nvSpPr>
        <p:spPr>
          <a:xfrm>
            <a:off x="467544" y="2564904"/>
            <a:ext cx="8064896" cy="1477328"/>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2. В </a:t>
            </a:r>
            <a:r>
              <a:rPr lang="ru-RU" b="1" dirty="0">
                <a:latin typeface="Times New Roman" panose="02020603050405020304" pitchFamily="18" charset="0"/>
                <a:cs typeface="Times New Roman" panose="02020603050405020304" pitchFamily="18" charset="0"/>
              </a:rPr>
              <a:t>какой строке во всех словах ударение поставлено верно</a:t>
            </a:r>
            <a:r>
              <a:rPr lang="ru-RU" b="1"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А) </a:t>
            </a:r>
            <a:r>
              <a:rPr lang="ru-RU" dirty="0" err="1" smtClean="0">
                <a:latin typeface="Times New Roman" panose="02020603050405020304" pitchFamily="18" charset="0"/>
                <a:cs typeface="Times New Roman" panose="02020603050405020304" pitchFamily="18" charset="0"/>
              </a:rPr>
              <a:t>ЯсновИдение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ущемИть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учАстливый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налегкЕ</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Б) </a:t>
            </a:r>
            <a:r>
              <a:rPr lang="ru-RU" dirty="0" err="1" smtClean="0">
                <a:latin typeface="Times New Roman" panose="02020603050405020304" pitchFamily="18" charset="0"/>
                <a:cs typeface="Times New Roman" panose="02020603050405020304" pitchFamily="18" charset="0"/>
              </a:rPr>
              <a:t>НАдолго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наЕздник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бУдни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варИть</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 </a:t>
            </a:r>
            <a:r>
              <a:rPr lang="ru-RU" dirty="0" err="1" smtClean="0">
                <a:latin typeface="Times New Roman" panose="02020603050405020304" pitchFamily="18" charset="0"/>
                <a:cs typeface="Times New Roman" panose="02020603050405020304" pitchFamily="18" charset="0"/>
              </a:rPr>
              <a:t>НаихУдший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докрАсна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рАпорт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поэтЕсса</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Г) </a:t>
            </a:r>
            <a:r>
              <a:rPr lang="ru-RU" dirty="0" err="1" smtClean="0">
                <a:latin typeface="Times New Roman" panose="02020603050405020304" pitchFamily="18" charset="0"/>
                <a:cs typeface="Times New Roman" panose="02020603050405020304" pitchFamily="18" charset="0"/>
              </a:rPr>
              <a:t>ДождалАсь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шАрфы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сИлос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бантЫ</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530080" y="3707740"/>
            <a:ext cx="2002964" cy="369332"/>
          </a:xfrm>
          <a:prstGeom prst="rect">
            <a:avLst/>
          </a:prstGeom>
          <a:noFill/>
        </p:spPr>
        <p:txBody>
          <a:bodyPr wrap="square" rtlCol="0">
            <a:spAutoFit/>
          </a:bodyPr>
          <a:lstStyle/>
          <a:p>
            <a:r>
              <a:rPr lang="ru-RU" dirty="0" smtClean="0">
                <a:solidFill>
                  <a:srgbClr val="7030A0"/>
                </a:solidFill>
                <a:hlinkClick r:id="rId5" action="ppaction://hlinksldjump"/>
              </a:rPr>
              <a:t>Проверь себя!</a:t>
            </a:r>
            <a:endParaRPr lang="ru-RU" dirty="0">
              <a:solidFill>
                <a:srgbClr val="7030A0"/>
              </a:solidFill>
            </a:endParaRPr>
          </a:p>
        </p:txBody>
      </p:sp>
      <p:sp>
        <p:nvSpPr>
          <p:cNvPr id="8" name="TextBox 7"/>
          <p:cNvSpPr txBox="1"/>
          <p:nvPr/>
        </p:nvSpPr>
        <p:spPr>
          <a:xfrm>
            <a:off x="539552" y="299285"/>
            <a:ext cx="1800200"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741991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Crazy night\Desktop\Курсы для подготовки к олимпиадам\background-powerpoi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52" y="-1442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Овал 5"/>
          <p:cNvSpPr/>
          <p:nvPr/>
        </p:nvSpPr>
        <p:spPr>
          <a:xfrm rot="18811809">
            <a:off x="4689254" y="2174510"/>
            <a:ext cx="2888913"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rot="897552">
            <a:off x="4862793" y="4371649"/>
            <a:ext cx="2952328"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4369650" y="902893"/>
            <a:ext cx="966727" cy="28823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4298890" y="4365104"/>
            <a:ext cx="1008112" cy="24928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rot="20906983">
            <a:off x="1558839" y="3838421"/>
            <a:ext cx="2893994"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p:cNvSpPr/>
          <p:nvPr/>
        </p:nvSpPr>
        <p:spPr>
          <a:xfrm>
            <a:off x="4395813" y="3643328"/>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rot="1548593">
            <a:off x="1668811" y="2511685"/>
            <a:ext cx="3098459" cy="11097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rot="19012401">
            <a:off x="5269612" y="2447733"/>
            <a:ext cx="1728192" cy="461665"/>
          </a:xfrm>
          <a:prstGeom prst="rect">
            <a:avLst/>
          </a:prstGeom>
          <a:noFill/>
        </p:spPr>
        <p:txBody>
          <a:bodyPr wrap="square" rtlCol="0">
            <a:spAutoFit/>
          </a:bodyPr>
          <a:lstStyle/>
          <a:p>
            <a:r>
              <a:rPr lang="ru-RU" sz="2400" b="1" dirty="0" smtClean="0">
                <a:solidFill>
                  <a:srgbClr val="7030A0"/>
                </a:solidFill>
                <a:latin typeface="Times New Roman" panose="02020603050405020304" pitchFamily="18" charset="0"/>
                <a:cs typeface="Times New Roman" panose="02020603050405020304" pitchFamily="18" charset="0"/>
                <a:hlinkClick r:id="rId3" action="ppaction://hlinksldjump"/>
              </a:rPr>
              <a:t>фонетика</a:t>
            </a:r>
            <a:endParaRPr lang="ru-RU" sz="2400" b="1" dirty="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rot="1219099">
            <a:off x="5277322" y="4560478"/>
            <a:ext cx="2647723" cy="461665"/>
          </a:xfrm>
          <a:prstGeom prst="rect">
            <a:avLst/>
          </a:prstGeom>
          <a:noFill/>
        </p:spPr>
        <p:txBody>
          <a:bodyPr wrap="square" rtlCol="0">
            <a:spAutoFit/>
          </a:bodyPr>
          <a:lstStyle/>
          <a:p>
            <a:r>
              <a:rPr lang="ru-RU" sz="2400" b="1" dirty="0" smtClean="0">
                <a:solidFill>
                  <a:srgbClr val="7030A0"/>
                </a:solidFill>
                <a:latin typeface="Times New Roman" panose="02020603050405020304" pitchFamily="18" charset="0"/>
                <a:cs typeface="Times New Roman" panose="02020603050405020304" pitchFamily="18" charset="0"/>
                <a:hlinkClick r:id="rId4" action="ppaction://hlinksldjump"/>
              </a:rPr>
              <a:t>словообразование</a:t>
            </a:r>
            <a:endParaRPr lang="ru-RU" sz="2400" b="1" dirty="0">
              <a:solidFill>
                <a:srgbClr val="7030A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rot="5400000">
            <a:off x="3842761" y="2063575"/>
            <a:ext cx="2020503" cy="461665"/>
          </a:xfrm>
          <a:prstGeom prst="rect">
            <a:avLst/>
          </a:prstGeom>
          <a:noFill/>
        </p:spPr>
        <p:txBody>
          <a:bodyPr wrap="square" rtlCol="0">
            <a:spAutoFit/>
          </a:bodyPr>
          <a:lstStyle/>
          <a:p>
            <a:r>
              <a:rPr lang="ru-RU" sz="2400" b="1" dirty="0" smtClean="0">
                <a:solidFill>
                  <a:srgbClr val="7030A0"/>
                </a:solidFill>
                <a:latin typeface="Times New Roman" panose="02020603050405020304" pitchFamily="18" charset="0"/>
                <a:cs typeface="Times New Roman" panose="02020603050405020304" pitchFamily="18" charset="0"/>
                <a:hlinkClick r:id="rId5" action="ppaction://hlinksldjump"/>
              </a:rPr>
              <a:t>морфемика</a:t>
            </a:r>
            <a:endParaRPr lang="ru-RU" sz="2400" b="1" dirty="0">
              <a:solidFill>
                <a:srgbClr val="7030A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rot="1612291">
            <a:off x="1828575" y="2660429"/>
            <a:ext cx="2958412" cy="830997"/>
          </a:xfrm>
          <a:prstGeom prst="rect">
            <a:avLst/>
          </a:prstGeom>
          <a:noFill/>
        </p:spPr>
        <p:txBody>
          <a:bodyPr wrap="square" rtlCol="0">
            <a:spAutoFit/>
          </a:bodyPr>
          <a:lstStyle/>
          <a:p>
            <a:r>
              <a:rPr lang="ru-RU" sz="2400" b="1" dirty="0" smtClean="0">
                <a:solidFill>
                  <a:srgbClr val="7030A0"/>
                </a:solidFill>
                <a:latin typeface="Times New Roman" panose="02020603050405020304" pitchFamily="18" charset="0"/>
                <a:cs typeface="Times New Roman" panose="02020603050405020304" pitchFamily="18" charset="0"/>
                <a:hlinkClick r:id="rId6" action="ppaction://hlinksldjump"/>
              </a:rPr>
              <a:t>из истории русской письменности</a:t>
            </a:r>
            <a:endParaRPr lang="ru-RU" sz="2400" b="1" dirty="0">
              <a:solidFill>
                <a:srgbClr val="7030A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rot="20927719">
            <a:off x="2046588" y="4147649"/>
            <a:ext cx="1918498" cy="461665"/>
          </a:xfrm>
          <a:prstGeom prst="rect">
            <a:avLst/>
          </a:prstGeom>
          <a:noFill/>
        </p:spPr>
        <p:txBody>
          <a:bodyPr wrap="square" rtlCol="0">
            <a:spAutoFit/>
          </a:bodyPr>
          <a:lstStyle/>
          <a:p>
            <a:r>
              <a:rPr lang="ru-RU" sz="2400" b="1" dirty="0" smtClean="0">
                <a:solidFill>
                  <a:srgbClr val="7030A0"/>
                </a:solidFill>
                <a:latin typeface="Times New Roman" panose="02020603050405020304" pitchFamily="18" charset="0"/>
                <a:cs typeface="Times New Roman" panose="02020603050405020304" pitchFamily="18" charset="0"/>
                <a:hlinkClick r:id="rId7" action="ppaction://hlinksldjump"/>
              </a:rPr>
              <a:t>морфология</a:t>
            </a:r>
            <a:endParaRPr lang="ru-RU" sz="2400" b="1" dirty="0">
              <a:solidFill>
                <a:srgbClr val="7030A0"/>
              </a:solidFill>
              <a:latin typeface="Times New Roman" panose="02020603050405020304" pitchFamily="18" charset="0"/>
              <a:cs typeface="Times New Roman" panose="02020603050405020304" pitchFamily="18" charset="0"/>
            </a:endParaRPr>
          </a:p>
        </p:txBody>
      </p:sp>
      <p:sp>
        <p:nvSpPr>
          <p:cNvPr id="18" name="Овал 17"/>
          <p:cNvSpPr/>
          <p:nvPr/>
        </p:nvSpPr>
        <p:spPr>
          <a:xfrm rot="19469893">
            <a:off x="1837319" y="4706983"/>
            <a:ext cx="3012846" cy="10912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rot="20916114">
            <a:off x="5236803" y="3147405"/>
            <a:ext cx="3107523" cy="11213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rot="20927323">
            <a:off x="5890126" y="3416493"/>
            <a:ext cx="2399805" cy="461665"/>
          </a:xfrm>
          <a:prstGeom prst="rect">
            <a:avLst/>
          </a:prstGeom>
          <a:noFill/>
        </p:spPr>
        <p:txBody>
          <a:bodyPr wrap="square" rtlCol="0">
            <a:spAutoFit/>
          </a:bodyPr>
          <a:lstStyle/>
          <a:p>
            <a:r>
              <a:rPr lang="ru-RU" sz="2400" b="1" dirty="0" smtClean="0">
                <a:solidFill>
                  <a:srgbClr val="7030A0"/>
                </a:solidFill>
                <a:latin typeface="Times New Roman" panose="02020603050405020304" pitchFamily="18" charset="0"/>
                <a:cs typeface="Times New Roman" panose="02020603050405020304" pitchFamily="18" charset="0"/>
                <a:hlinkClick r:id="rId8" action="ppaction://hlinksldjump"/>
              </a:rPr>
              <a:t>синтаксис</a:t>
            </a:r>
            <a:endParaRPr lang="ru-RU" sz="2400" b="1" dirty="0">
              <a:solidFill>
                <a:srgbClr val="7030A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rot="19417525">
            <a:off x="2292835" y="4979435"/>
            <a:ext cx="2178293" cy="461665"/>
          </a:xfrm>
          <a:prstGeom prst="rect">
            <a:avLst/>
          </a:prstGeom>
          <a:noFill/>
        </p:spPr>
        <p:txBody>
          <a:bodyPr wrap="square" rtlCol="0">
            <a:spAutoFit/>
          </a:bodyPr>
          <a:lstStyle/>
          <a:p>
            <a:r>
              <a:rPr lang="ru-RU" sz="2400" b="1" dirty="0" smtClean="0">
                <a:solidFill>
                  <a:srgbClr val="7030A0"/>
                </a:solidFill>
                <a:latin typeface="Times New Roman" panose="02020603050405020304" pitchFamily="18" charset="0"/>
                <a:cs typeface="Times New Roman" panose="02020603050405020304" pitchFamily="18" charset="0"/>
                <a:hlinkClick r:id="rId9" action="ppaction://hlinksldjump"/>
              </a:rPr>
              <a:t>фразеология</a:t>
            </a:r>
            <a:endParaRPr lang="ru-RU" sz="2400" b="1" dirty="0">
              <a:solidFill>
                <a:srgbClr val="7030A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rot="5400000">
            <a:off x="3764438" y="5537288"/>
            <a:ext cx="2179761" cy="461665"/>
          </a:xfrm>
          <a:prstGeom prst="rect">
            <a:avLst/>
          </a:prstGeom>
          <a:noFill/>
        </p:spPr>
        <p:txBody>
          <a:bodyPr wrap="square" rtlCol="0">
            <a:spAutoFit/>
          </a:bodyPr>
          <a:lstStyle/>
          <a:p>
            <a:r>
              <a:rPr lang="ru-RU" sz="2400" b="1" dirty="0" smtClean="0">
                <a:solidFill>
                  <a:srgbClr val="7030A0"/>
                </a:solidFill>
                <a:latin typeface="Times New Roman" panose="02020603050405020304" pitchFamily="18" charset="0"/>
                <a:cs typeface="Times New Roman" panose="02020603050405020304" pitchFamily="18" charset="0"/>
                <a:hlinkClick r:id="rId10" action="ppaction://hlinksldjump"/>
              </a:rPr>
              <a:t>лексикология</a:t>
            </a:r>
            <a:endParaRPr lang="ru-RU" sz="2400" b="1" dirty="0">
              <a:solidFill>
                <a:srgbClr val="7030A0"/>
              </a:solidFill>
              <a:latin typeface="Times New Roman" panose="02020603050405020304" pitchFamily="18" charset="0"/>
              <a:cs typeface="Times New Roman" panose="02020603050405020304" pitchFamily="18" charset="0"/>
            </a:endParaRPr>
          </a:p>
        </p:txBody>
      </p:sp>
      <p:sp>
        <p:nvSpPr>
          <p:cNvPr id="5" name="Овал 4"/>
          <p:cNvSpPr/>
          <p:nvPr/>
        </p:nvSpPr>
        <p:spPr>
          <a:xfrm rot="19552543">
            <a:off x="5470517" y="4162824"/>
            <a:ext cx="795252" cy="27687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TextBox 24"/>
          <p:cNvSpPr txBox="1"/>
          <p:nvPr/>
        </p:nvSpPr>
        <p:spPr>
          <a:xfrm rot="3394208">
            <a:off x="4866511" y="5316349"/>
            <a:ext cx="2214465" cy="461665"/>
          </a:xfrm>
          <a:prstGeom prst="rect">
            <a:avLst/>
          </a:prstGeom>
          <a:noFill/>
        </p:spPr>
        <p:txBody>
          <a:bodyPr wrap="square" rtlCol="0">
            <a:spAutoFit/>
          </a:bodyPr>
          <a:lstStyle/>
          <a:p>
            <a:r>
              <a:rPr lang="ru-RU" sz="2400" b="1" dirty="0" smtClean="0">
                <a:solidFill>
                  <a:srgbClr val="7030A0"/>
                </a:solidFill>
                <a:latin typeface="Times New Roman" panose="02020603050405020304" pitchFamily="18" charset="0"/>
                <a:cs typeface="Times New Roman" panose="02020603050405020304" pitchFamily="18" charset="0"/>
                <a:hlinkClick r:id="rId11" action="ppaction://hlinksldjump"/>
              </a:rPr>
              <a:t>орфоэпия</a:t>
            </a:r>
            <a:endParaRPr lang="ru-RU"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399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9632" y="3789040"/>
            <a:ext cx="7200800" cy="1754326"/>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1. </a:t>
            </a:r>
            <a:r>
              <a:rPr lang="ru-RU" dirty="0" err="1" smtClean="0">
                <a:latin typeface="Times New Roman" panose="02020603050405020304" pitchFamily="18" charset="0"/>
                <a:cs typeface="Times New Roman" panose="02020603050405020304" pitchFamily="18" charset="0"/>
              </a:rPr>
              <a:t>АнапЕст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антонимИя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бирживОй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бомбадировАть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бунтАрство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верховЕнство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граждАнство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джинсОвый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знАмение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исчИслить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крАновый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лАпчатый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мозаИчный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налОгоплатЕльщик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отснялА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пепелищЕ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поутрУ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пригУбить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разбАвить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сантимЕтр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супероблОжка</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тУфля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ушкО</a:t>
            </a:r>
            <a:r>
              <a:rPr lang="ru-RU" dirty="0" smtClean="0">
                <a:latin typeface="Times New Roman" panose="02020603050405020304" pitchFamily="18" charset="0"/>
                <a:cs typeface="Times New Roman" panose="02020603050405020304" pitchFamily="18" charset="0"/>
              </a:rPr>
              <a:t>,  форзац, </a:t>
            </a:r>
            <a:r>
              <a:rPr lang="ru-RU" dirty="0" err="1" smtClean="0">
                <a:latin typeface="Times New Roman" panose="02020603050405020304" pitchFamily="18" charset="0"/>
                <a:cs typeface="Times New Roman" panose="02020603050405020304" pitchFamily="18" charset="0"/>
              </a:rPr>
              <a:t>холоднЕнько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христианИн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чЕковый</a:t>
            </a:r>
            <a:r>
              <a:rPr lang="ru-RU" dirty="0" smtClean="0">
                <a:latin typeface="Times New Roman" panose="02020603050405020304" pitchFamily="18" charset="0"/>
                <a:cs typeface="Times New Roman" panose="02020603050405020304" pitchFamily="18" charset="0"/>
              </a:rPr>
              <a:t>, шапочный, </a:t>
            </a:r>
            <a:r>
              <a:rPr lang="ru-RU" dirty="0" err="1" smtClean="0">
                <a:latin typeface="Times New Roman" panose="02020603050405020304" pitchFamily="18" charset="0"/>
                <a:cs typeface="Times New Roman" panose="02020603050405020304" pitchFamily="18" charset="0"/>
              </a:rPr>
              <a:t>щекОтно</a:t>
            </a:r>
            <a:r>
              <a:rPr lang="ru-RU" dirty="0" smtClean="0">
                <a:latin typeface="Times New Roman" panose="02020603050405020304" pitchFamily="18" charset="0"/>
                <a:cs typeface="Times New Roman" panose="02020603050405020304" pitchFamily="18" charset="0"/>
              </a:rPr>
              <a:t>, Ярморочный.</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244205"/>
            <a:ext cx="1389731"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4182373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05"/>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86000" y="3105835"/>
            <a:ext cx="5526360" cy="36933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А) </a:t>
            </a:r>
            <a:r>
              <a:rPr lang="ru-RU" dirty="0" err="1">
                <a:latin typeface="Times New Roman" panose="02020603050405020304" pitchFamily="18" charset="0"/>
                <a:cs typeface="Times New Roman" panose="02020603050405020304" pitchFamily="18" charset="0"/>
              </a:rPr>
              <a:t>ЯсновИдение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ущемИть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учАстливый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налегкЕ</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244205"/>
            <a:ext cx="1389731"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743929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19739" cy="6885384"/>
          </a:xfrm>
          <a:prstGeom prst="rect">
            <a:avLst/>
          </a:prstGeom>
          <a:solidFill>
            <a:schemeClr val="tx2">
              <a:lumMod val="20000"/>
              <a:lumOff val="80000"/>
            </a:schemeClr>
          </a:solidFill>
          <a:extLst/>
        </p:spPr>
      </p:pic>
      <p:sp>
        <p:nvSpPr>
          <p:cNvPr id="5" name="TextBox 4"/>
          <p:cNvSpPr txBox="1"/>
          <p:nvPr/>
        </p:nvSpPr>
        <p:spPr>
          <a:xfrm>
            <a:off x="6156176" y="404664"/>
            <a:ext cx="218158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Подсказка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259632" y="3068960"/>
            <a:ext cx="7294156" cy="2585323"/>
          </a:xfrm>
          <a:prstGeom prst="rect">
            <a:avLst/>
          </a:prstGeom>
        </p:spPr>
        <p:txBody>
          <a:bodyPr wrap="square">
            <a:spAutoFit/>
          </a:bodyPr>
          <a:lstStyle/>
          <a:p>
            <a:pPr>
              <a:lnSpc>
                <a:spcPct val="150000"/>
              </a:lnSpc>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Большинство слов русского языка имеет одно ударение - </a:t>
            </a:r>
            <a:r>
              <a:rPr lang="ru-RU" b="1" dirty="0">
                <a:latin typeface="Times New Roman" panose="02020603050405020304" pitchFamily="18" charset="0"/>
                <a:cs typeface="Times New Roman" panose="02020603050405020304" pitchFamily="18" charset="0"/>
              </a:rPr>
              <a:t>основное</a:t>
            </a:r>
            <a:r>
              <a:rPr lang="ru-RU" dirty="0">
                <a:latin typeface="Times New Roman" panose="02020603050405020304" pitchFamily="18" charset="0"/>
                <a:cs typeface="Times New Roman" panose="02020603050405020304" pitchFamily="18" charset="0"/>
              </a:rPr>
              <a:t>. Однако в сложных словах наблюдается и </a:t>
            </a:r>
            <a:r>
              <a:rPr lang="ru-RU" b="1" dirty="0">
                <a:latin typeface="Times New Roman" panose="02020603050405020304" pitchFamily="18" charset="0"/>
                <a:cs typeface="Times New Roman" panose="02020603050405020304" pitchFamily="18" charset="0"/>
              </a:rPr>
              <a:t>дополнительное </a:t>
            </a:r>
            <a:r>
              <a:rPr lang="ru-RU" dirty="0">
                <a:latin typeface="Times New Roman" panose="02020603050405020304" pitchFamily="18" charset="0"/>
                <a:cs typeface="Times New Roman" panose="02020603050405020304" pitchFamily="18" charset="0"/>
              </a:rPr>
              <a:t>(побочное)" </a:t>
            </a:r>
            <a:r>
              <a:rPr lang="ru-RU" dirty="0" smtClean="0">
                <a:latin typeface="Times New Roman" panose="02020603050405020304" pitchFamily="18" charset="0"/>
                <a:cs typeface="Times New Roman" panose="02020603050405020304" pitchFamily="18" charset="0"/>
              </a:rPr>
              <a:t>. Сравните</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зел</a:t>
            </a:r>
            <a:r>
              <a:rPr lang="ru-RU" b="1" i="1" dirty="0" err="1">
                <a:latin typeface="Times New Roman" panose="02020603050405020304" pitchFamily="18" charset="0"/>
                <a:cs typeface="Times New Roman" panose="02020603050405020304" pitchFamily="18" charset="0"/>
              </a:rPr>
              <a:t>Ё</a:t>
            </a:r>
            <a:r>
              <a:rPr lang="ru-RU" i="1" dirty="0" err="1">
                <a:latin typeface="Times New Roman" panose="02020603050405020304" pitchFamily="18" charset="0"/>
                <a:cs typeface="Times New Roman" panose="02020603050405020304" pitchFamily="18" charset="0"/>
              </a:rPr>
              <a:t>ный</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побед</a:t>
            </a:r>
            <a:r>
              <a:rPr lang="ru-RU" b="1" i="1" dirty="0" err="1">
                <a:latin typeface="Times New Roman" panose="02020603050405020304" pitchFamily="18" charset="0"/>
                <a:cs typeface="Times New Roman" panose="02020603050405020304" pitchFamily="18" charset="0"/>
              </a:rPr>
              <a:t>И</a:t>
            </a:r>
            <a:r>
              <a:rPr lang="ru-RU" i="1" dirty="0" err="1">
                <a:latin typeface="Times New Roman" panose="02020603050405020304" pitchFamily="18" charset="0"/>
                <a:cs typeface="Times New Roman" panose="02020603050405020304" pitchFamily="18" charset="0"/>
              </a:rPr>
              <a:t>ть</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в</a:t>
            </a:r>
            <a:r>
              <a:rPr lang="ru-RU" b="1" i="1" dirty="0" err="1">
                <a:latin typeface="Times New Roman" panose="02020603050405020304" pitchFamily="18" charset="0"/>
                <a:cs typeface="Times New Roman" panose="02020603050405020304" pitchFamily="18" charset="0"/>
              </a:rPr>
              <a:t>Е</a:t>
            </a:r>
            <a:r>
              <a:rPr lang="ru-RU" i="1" dirty="0" err="1">
                <a:latin typeface="Times New Roman" panose="02020603050405020304" pitchFamily="18" charset="0"/>
                <a:cs typeface="Times New Roman" panose="02020603050405020304" pitchFamily="18" charset="0"/>
              </a:rPr>
              <a:t>село</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 </a:t>
            </a:r>
            <a:r>
              <a:rPr lang="ru-RU" i="1" dirty="0" err="1" smtClean="0">
                <a:latin typeface="Times New Roman" panose="02020603050405020304" pitchFamily="18" charset="0"/>
                <a:cs typeface="Times New Roman" panose="02020603050405020304" pitchFamily="18" charset="0"/>
              </a:rPr>
              <a:t>желЕзнодор</a:t>
            </a:r>
            <a:r>
              <a:rPr lang="ru-RU" b="1" i="1" dirty="0" err="1" smtClean="0">
                <a:latin typeface="Times New Roman" panose="02020603050405020304" pitchFamily="18" charset="0"/>
                <a:cs typeface="Times New Roman" panose="02020603050405020304" pitchFamily="18" charset="0"/>
              </a:rPr>
              <a:t>О</a:t>
            </a:r>
            <a:r>
              <a:rPr lang="ru-RU" i="1" dirty="0" err="1" smtClean="0">
                <a:latin typeface="Times New Roman" panose="02020603050405020304" pitchFamily="18" charset="0"/>
                <a:cs typeface="Times New Roman" panose="02020603050405020304" pitchFamily="18" charset="0"/>
              </a:rPr>
              <a:t>жный</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вОдогрЯзелеч</a:t>
            </a:r>
            <a:r>
              <a:rPr lang="ru-RU" b="1" i="1" dirty="0" err="1">
                <a:latin typeface="Times New Roman" panose="02020603050405020304" pitchFamily="18" charset="0"/>
                <a:cs typeface="Times New Roman" panose="02020603050405020304" pitchFamily="18" charset="0"/>
              </a:rPr>
              <a:t>Е</a:t>
            </a:r>
            <a:r>
              <a:rPr lang="ru-RU" i="1" dirty="0" err="1">
                <a:latin typeface="Times New Roman" panose="02020603050405020304" pitchFamily="18" charset="0"/>
                <a:cs typeface="Times New Roman" panose="02020603050405020304" pitchFamily="18" charset="0"/>
              </a:rPr>
              <a:t>бница</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Не имеют собственного ударения слова, относящиеся к служебным частям речи, - предлоги, частицы, союзы:</a:t>
            </a:r>
            <a:r>
              <a:rPr lang="ru-RU" i="1" dirty="0">
                <a:latin typeface="Times New Roman" panose="02020603050405020304" pitchFamily="18" charset="0"/>
                <a:cs typeface="Times New Roman" panose="02020603050405020304" pitchFamily="18" charset="0"/>
              </a:rPr>
              <a:t> под </a:t>
            </a:r>
            <a:r>
              <a:rPr lang="ru-RU" i="1" dirty="0" err="1">
                <a:latin typeface="Times New Roman" panose="02020603050405020304" pitchFamily="18" charset="0"/>
                <a:cs typeface="Times New Roman" panose="02020603050405020304" pitchFamily="18" charset="0"/>
              </a:rPr>
              <a:t>гор</a:t>
            </a:r>
            <a:r>
              <a:rPr lang="ru-RU" b="1" i="1" dirty="0" err="1">
                <a:latin typeface="Times New Roman" panose="02020603050405020304" pitchFamily="18" charset="0"/>
                <a:cs typeface="Times New Roman" panose="02020603050405020304" pitchFamily="18" charset="0"/>
              </a:rPr>
              <a:t>О</a:t>
            </a:r>
            <a:r>
              <a:rPr lang="ru-RU" i="1" dirty="0" err="1">
                <a:latin typeface="Times New Roman" panose="02020603050405020304" pitchFamily="18" charset="0"/>
                <a:cs typeface="Times New Roman" panose="02020603050405020304" pitchFamily="18" charset="0"/>
              </a:rPr>
              <a:t>й</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цвет</a:t>
            </a:r>
            <a:r>
              <a:rPr lang="ru-RU" b="1" i="1" dirty="0" err="1">
                <a:latin typeface="Times New Roman" panose="02020603050405020304" pitchFamily="18" charset="0"/>
                <a:cs typeface="Times New Roman" panose="02020603050405020304" pitchFamily="18" charset="0"/>
              </a:rPr>
              <a:t>Ы</a:t>
            </a:r>
            <a:r>
              <a:rPr lang="ru-RU" b="1" i="1"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и </a:t>
            </a:r>
            <a:r>
              <a:rPr lang="ru-RU" i="1" dirty="0" err="1">
                <a:latin typeface="Times New Roman" panose="02020603050405020304" pitchFamily="18" charset="0"/>
                <a:cs typeface="Times New Roman" panose="02020603050405020304" pitchFamily="18" charset="0"/>
              </a:rPr>
              <a:t>л</a:t>
            </a:r>
            <a:r>
              <a:rPr lang="ru-RU" b="1" i="1" dirty="0" err="1">
                <a:latin typeface="Times New Roman" panose="02020603050405020304" pitchFamily="18" charset="0"/>
                <a:cs typeface="Times New Roman" panose="02020603050405020304" pitchFamily="18" charset="0"/>
              </a:rPr>
              <a:t>И</a:t>
            </a:r>
            <a:r>
              <a:rPr lang="ru-RU" i="1" dirty="0" err="1">
                <a:latin typeface="Times New Roman" panose="02020603050405020304" pitchFamily="18" charset="0"/>
                <a:cs typeface="Times New Roman" panose="02020603050405020304" pitchFamily="18" charset="0"/>
              </a:rPr>
              <a:t>стья</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скаж</a:t>
            </a:r>
            <a:r>
              <a:rPr lang="ru-RU" b="1" i="1" dirty="0" err="1">
                <a:latin typeface="Times New Roman" panose="02020603050405020304" pitchFamily="18" charset="0"/>
                <a:cs typeface="Times New Roman" panose="02020603050405020304" pitchFamily="18" charset="0"/>
              </a:rPr>
              <a:t>И</a:t>
            </a:r>
            <a:r>
              <a:rPr lang="ru-RU" i="1" dirty="0">
                <a:latin typeface="Times New Roman" panose="02020603050405020304" pitchFamily="18" charset="0"/>
                <a:cs typeface="Times New Roman" panose="02020603050405020304" pitchFamily="18" charset="0"/>
              </a:rPr>
              <a:t>-ка</a:t>
            </a:r>
            <a:r>
              <a:rPr lang="ru-RU"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179512" y="244205"/>
            <a:ext cx="1389731"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861802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 y="791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228184" y="6365871"/>
            <a:ext cx="2232248"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2" name="Прямоугольник 1"/>
          <p:cNvSpPr/>
          <p:nvPr/>
        </p:nvSpPr>
        <p:spPr>
          <a:xfrm>
            <a:off x="251520" y="531617"/>
            <a:ext cx="8712968" cy="5909310"/>
          </a:xfrm>
          <a:prstGeom prst="rect">
            <a:avLst/>
          </a:prstGeom>
        </p:spPr>
        <p:txBody>
          <a:bodyPr wrap="square">
            <a:spAutoFit/>
          </a:bodyPr>
          <a:lstStyle/>
          <a:p>
            <a:pPr algn="just"/>
            <a:r>
              <a:rPr lang="ru-RU" b="1" dirty="0" smtClean="0">
                <a:solidFill>
                  <a:srgbClr val="FF0000"/>
                </a:solidFill>
                <a:latin typeface="Times New Roman" panose="02020603050405020304" pitchFamily="18" charset="0"/>
                <a:cs typeface="Times New Roman" panose="02020603050405020304" pitchFamily="18" charset="0"/>
              </a:rPr>
              <a:t>	Лексика</a:t>
            </a:r>
            <a:r>
              <a:rPr lang="ru-RU"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(от греч. </a:t>
            </a:r>
            <a:r>
              <a:rPr lang="ru-RU" dirty="0" err="1">
                <a:latin typeface="Times New Roman" panose="02020603050405020304" pitchFamily="18" charset="0"/>
                <a:cs typeface="Times New Roman" panose="02020603050405020304" pitchFamily="18" charset="0"/>
              </a:rPr>
              <a:t>Lexicos</a:t>
            </a:r>
            <a:r>
              <a:rPr lang="ru-RU" dirty="0">
                <a:latin typeface="Times New Roman" panose="02020603050405020304" pitchFamily="18" charset="0"/>
                <a:cs typeface="Times New Roman" panose="02020603050405020304" pitchFamily="18" charset="0"/>
              </a:rPr>
              <a:t> - словарный) — это совокупность всех слов языка, его словарный состав. Раздел языкознания, изучающий словарный состав языка, называется </a:t>
            </a:r>
            <a:r>
              <a:rPr lang="ru-RU" b="1" dirty="0">
                <a:solidFill>
                  <a:srgbClr val="FF0000"/>
                </a:solidFill>
                <a:latin typeface="Times New Roman" panose="02020603050405020304" pitchFamily="18" charset="0"/>
                <a:cs typeface="Times New Roman" panose="02020603050405020304" pitchFamily="18" charset="0"/>
              </a:rPr>
              <a:t>лексикологией</a:t>
            </a:r>
            <a:r>
              <a:rPr lang="ru-RU"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от греч. </a:t>
            </a:r>
            <a:r>
              <a:rPr lang="ru-RU" dirty="0" err="1">
                <a:latin typeface="Times New Roman" panose="02020603050405020304" pitchFamily="18" charset="0"/>
                <a:cs typeface="Times New Roman" panose="02020603050405020304" pitchFamily="18" charset="0"/>
              </a:rPr>
              <a:t>Lexicos</a:t>
            </a:r>
            <a:r>
              <a:rPr lang="ru-RU" dirty="0">
                <a:latin typeface="Times New Roman" panose="02020603050405020304" pitchFamily="18" charset="0"/>
                <a:cs typeface="Times New Roman" panose="02020603050405020304" pitchFamily="18" charset="0"/>
              </a:rPr>
              <a:t> - словарный и </a:t>
            </a:r>
            <a:r>
              <a:rPr lang="ru-RU" dirty="0" err="1">
                <a:latin typeface="Times New Roman" panose="02020603050405020304" pitchFamily="18" charset="0"/>
                <a:cs typeface="Times New Roman" panose="02020603050405020304" pitchFamily="18" charset="0"/>
              </a:rPr>
              <a:t>logos</a:t>
            </a:r>
            <a:r>
              <a:rPr lang="ru-RU" dirty="0">
                <a:latin typeface="Times New Roman" panose="02020603050405020304" pitchFamily="18" charset="0"/>
                <a:cs typeface="Times New Roman" panose="02020603050405020304" pitchFamily="18" charset="0"/>
              </a:rPr>
              <a:t>— учение</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Одним из основных разделов лексикологии является </a:t>
            </a:r>
            <a:r>
              <a:rPr lang="ru-RU" b="1" dirty="0">
                <a:latin typeface="Times New Roman" panose="02020603050405020304" pitchFamily="18" charset="0"/>
                <a:cs typeface="Times New Roman" panose="02020603050405020304" pitchFamily="18" charset="0"/>
              </a:rPr>
              <a:t>семасиология</a:t>
            </a:r>
            <a:r>
              <a:rPr lang="ru-RU" dirty="0">
                <a:latin typeface="Times New Roman" panose="02020603050405020304" pitchFamily="18" charset="0"/>
                <a:cs typeface="Times New Roman" panose="02020603050405020304" pitchFamily="18" charset="0"/>
              </a:rPr>
              <a:t> (от греч. </a:t>
            </a:r>
            <a:r>
              <a:rPr lang="ru-RU" dirty="0" err="1">
                <a:latin typeface="Times New Roman" panose="02020603050405020304" pitchFamily="18" charset="0"/>
                <a:cs typeface="Times New Roman" panose="02020603050405020304" pitchFamily="18" charset="0"/>
              </a:rPr>
              <a:t>Semasia</a:t>
            </a:r>
            <a:r>
              <a:rPr lang="ru-RU" dirty="0">
                <a:latin typeface="Times New Roman" panose="02020603050405020304" pitchFamily="18" charset="0"/>
                <a:cs typeface="Times New Roman" panose="02020603050405020304" pitchFamily="18" charset="0"/>
              </a:rPr>
              <a:t> — значение и </a:t>
            </a:r>
            <a:r>
              <a:rPr lang="ru-RU" dirty="0" err="1">
                <a:latin typeface="Times New Roman" panose="02020603050405020304" pitchFamily="18" charset="0"/>
                <a:cs typeface="Times New Roman" panose="02020603050405020304" pitchFamily="18" charset="0"/>
              </a:rPr>
              <a:t>logos</a:t>
            </a:r>
            <a:r>
              <a:rPr lang="ru-RU" dirty="0">
                <a:latin typeface="Times New Roman" panose="02020603050405020304" pitchFamily="18" charset="0"/>
                <a:cs typeface="Times New Roman" panose="02020603050405020304" pitchFamily="18" charset="0"/>
              </a:rPr>
              <a:t> — учение), или </a:t>
            </a:r>
            <a:r>
              <a:rPr lang="ru-RU" b="1" dirty="0">
                <a:latin typeface="Times New Roman" panose="02020603050405020304" pitchFamily="18" charset="0"/>
                <a:cs typeface="Times New Roman" panose="02020603050405020304" pitchFamily="18" charset="0"/>
              </a:rPr>
              <a:t>семантика</a:t>
            </a:r>
            <a:r>
              <a:rPr lang="ru-RU" dirty="0">
                <a:latin typeface="Times New Roman" panose="02020603050405020304" pitchFamily="18" charset="0"/>
                <a:cs typeface="Times New Roman" panose="02020603050405020304" pitchFamily="18" charset="0"/>
              </a:rPr>
              <a:t> (от греч. </a:t>
            </a:r>
            <a:r>
              <a:rPr lang="ru-RU" dirty="0" err="1">
                <a:latin typeface="Times New Roman" panose="02020603050405020304" pitchFamily="18" charset="0"/>
                <a:cs typeface="Times New Roman" panose="02020603050405020304" pitchFamily="18" charset="0"/>
              </a:rPr>
              <a:t>Sema</a:t>
            </a:r>
            <a:r>
              <a:rPr lang="ru-RU" dirty="0">
                <a:latin typeface="Times New Roman" panose="02020603050405020304" pitchFamily="18" charset="0"/>
                <a:cs typeface="Times New Roman" panose="02020603050405020304" pitchFamily="18" charset="0"/>
              </a:rPr>
              <a:t> - знак), которая изучает все вопросы, связанные со значением слова, а также изменения значения слова. Специальным разделом лексикологии является </a:t>
            </a:r>
            <a:r>
              <a:rPr lang="ru-RU" b="1" dirty="0">
                <a:latin typeface="Times New Roman" panose="02020603050405020304" pitchFamily="18" charset="0"/>
                <a:cs typeface="Times New Roman" panose="02020603050405020304" pitchFamily="18" charset="0"/>
              </a:rPr>
              <a:t>этимология</a:t>
            </a:r>
            <a:r>
              <a:rPr lang="ru-RU" dirty="0">
                <a:latin typeface="Times New Roman" panose="02020603050405020304" pitchFamily="18" charset="0"/>
                <a:cs typeface="Times New Roman" panose="02020603050405020304" pitchFamily="18" charset="0"/>
              </a:rPr>
              <a:t> (от греч. </a:t>
            </a:r>
            <a:r>
              <a:rPr lang="ru-RU" dirty="0" err="1">
                <a:latin typeface="Times New Roman" panose="02020603050405020304" pitchFamily="18" charset="0"/>
                <a:cs typeface="Times New Roman" panose="02020603050405020304" pitchFamily="18" charset="0"/>
              </a:rPr>
              <a:t>Etitnon</a:t>
            </a:r>
            <a:r>
              <a:rPr lang="ru-RU" dirty="0">
                <a:latin typeface="Times New Roman" panose="02020603050405020304" pitchFamily="18" charset="0"/>
                <a:cs typeface="Times New Roman" panose="02020603050405020304" pitchFamily="18" charset="0"/>
              </a:rPr>
              <a:t> — истинное значение слова) — наука, изучающая происхождение слова</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Слово</a:t>
            </a:r>
            <a:r>
              <a:rPr lang="ru-RU" dirty="0">
                <a:latin typeface="Times New Roman" panose="02020603050405020304" pitchFamily="18" charset="0"/>
                <a:cs typeface="Times New Roman" panose="02020603050405020304" pitchFamily="18" charset="0"/>
              </a:rPr>
              <a:t> имеет значение. </a:t>
            </a:r>
            <a:r>
              <a:rPr lang="ru-RU" b="1" dirty="0">
                <a:latin typeface="Times New Roman" panose="02020603050405020304" pitchFamily="18" charset="0"/>
                <a:cs typeface="Times New Roman" panose="02020603050405020304" pitchFamily="18" charset="0"/>
              </a:rPr>
              <a:t>Лексическим значением</a:t>
            </a:r>
            <a:r>
              <a:rPr lang="ru-RU" dirty="0">
                <a:latin typeface="Times New Roman" panose="02020603050405020304" pitchFamily="18" charset="0"/>
                <a:cs typeface="Times New Roman" panose="02020603050405020304" pitchFamily="18" charset="0"/>
              </a:rPr>
              <a:t>, то есть внутренним смыслом, обладают не все слова, а только те, которые могут выражать понятия. Такие слова называются полнозначными или самостоятельными. С грамматической точки зрения к ним относятся: существительные, прилагательные, числительные, глаголы, наречия, местоимения.</a:t>
            </a:r>
          </a:p>
          <a:p>
            <a:pPr algn="just"/>
            <a:r>
              <a:rPr lang="ru-RU" dirty="0" smtClean="0">
                <a:latin typeface="Times New Roman" panose="02020603050405020304" pitchFamily="18" charset="0"/>
                <a:cs typeface="Times New Roman" panose="02020603050405020304" pitchFamily="18" charset="0"/>
              </a:rPr>
              <a:t>	Служебные </a:t>
            </a:r>
            <a:r>
              <a:rPr lang="ru-RU" dirty="0">
                <a:latin typeface="Times New Roman" panose="02020603050405020304" pitchFamily="18" charset="0"/>
                <a:cs typeface="Times New Roman" panose="02020603050405020304" pitchFamily="18" charset="0"/>
              </a:rPr>
              <a:t>же слова, модальные слова и междометия понятий не обозначают, и они не связаны с предметами реальной действительности. У этих слов особые значения: они выражают найти отношения и чувства к чему-либо: безусловно, к счастью и т. д. </a:t>
            </a: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любом слове существует еще и </a:t>
            </a:r>
            <a:r>
              <a:rPr lang="ru-RU" b="1" dirty="0">
                <a:latin typeface="Times New Roman" panose="02020603050405020304" pitchFamily="18" charset="0"/>
                <a:cs typeface="Times New Roman" panose="02020603050405020304" pitchFamily="18" charset="0"/>
              </a:rPr>
              <a:t>грамматическое значение</a:t>
            </a:r>
            <a:r>
              <a:rPr lang="ru-RU" dirty="0">
                <a:latin typeface="Times New Roman" panose="02020603050405020304" pitchFamily="18" charset="0"/>
                <a:cs typeface="Times New Roman" panose="02020603050405020304" pitchFamily="18" charset="0"/>
              </a:rPr>
              <a:t>. Грамматические значения дополняют лексические значения и отражают принадлежность слова к определенной грамматической категории. Грамматическими категориями являются значения рода, числа, падежа, склонения, залога, вида и т.д. </a:t>
            </a: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1193923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 y="791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860032" y="6328772"/>
            <a:ext cx="3949499" cy="461665"/>
          </a:xfrm>
          <a:prstGeom prst="rect">
            <a:avLst/>
          </a:prstGeom>
          <a:noFill/>
        </p:spPr>
        <p:txBody>
          <a:bodyPr wrap="square" rtlCol="0">
            <a:spAutoFit/>
          </a:bodyPr>
          <a:lstStyle/>
          <a:p>
            <a:r>
              <a:rPr lang="ru-RU" sz="2400" b="1" dirty="0" smtClean="0">
                <a:solidFill>
                  <a:srgbClr val="7030A0"/>
                </a:solidFill>
                <a:hlinkClick r:id="rId3" action="ppaction://hlinksldjump"/>
              </a:rPr>
              <a:t>Практическое занятие  </a:t>
            </a:r>
            <a:endParaRPr lang="ru-RU" sz="2400" b="1" dirty="0">
              <a:solidFill>
                <a:srgbClr val="7030A0"/>
              </a:solidFill>
            </a:endParaRPr>
          </a:p>
        </p:txBody>
      </p:sp>
      <p:sp>
        <p:nvSpPr>
          <p:cNvPr id="2" name="Прямоугольник 1"/>
          <p:cNvSpPr/>
          <p:nvPr/>
        </p:nvSpPr>
        <p:spPr>
          <a:xfrm>
            <a:off x="456603" y="1124744"/>
            <a:ext cx="8352928" cy="4801314"/>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Если </a:t>
            </a:r>
            <a:r>
              <a:rPr lang="ru-RU" dirty="0">
                <a:latin typeface="Times New Roman" panose="02020603050405020304" pitchFamily="18" charset="0"/>
                <a:cs typeface="Times New Roman" panose="02020603050405020304" pitchFamily="18" charset="0"/>
              </a:rPr>
              <a:t>слово выражает одно лексическое значение, оно называется </a:t>
            </a:r>
            <a:r>
              <a:rPr lang="ru-RU" b="1" dirty="0">
                <a:latin typeface="Times New Roman" panose="02020603050405020304" pitchFamily="18" charset="0"/>
                <a:cs typeface="Times New Roman" panose="02020603050405020304" pitchFamily="18" charset="0"/>
              </a:rPr>
              <a:t>однозначным</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ласково, междуречье, какаду, огромный, овод </a:t>
            </a:r>
            <a:r>
              <a:rPr lang="ru-RU" dirty="0">
                <a:latin typeface="Times New Roman" panose="02020603050405020304" pitchFamily="18" charset="0"/>
                <a:cs typeface="Times New Roman" panose="02020603050405020304" pitchFamily="18" charset="0"/>
              </a:rPr>
              <a:t>и другие</a:t>
            </a:r>
            <a:r>
              <a:rPr lang="ru-RU" i="1" dirty="0">
                <a:latin typeface="Times New Roman" panose="02020603050405020304" pitchFamily="18" charset="0"/>
                <a:cs typeface="Times New Roman" panose="02020603050405020304" pitchFamily="18" charset="0"/>
              </a:rPr>
              <a:t>.</a:t>
            </a:r>
            <a:br>
              <a:rPr lang="ru-RU" i="1"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Если слово выражает несколько лексических значений, оно называется </a:t>
            </a:r>
            <a:r>
              <a:rPr lang="ru-RU" b="1" dirty="0">
                <a:latin typeface="Times New Roman" panose="02020603050405020304" pitchFamily="18" charset="0"/>
                <a:cs typeface="Times New Roman" panose="02020603050405020304" pitchFamily="18" charset="0"/>
              </a:rPr>
              <a:t>многозначным</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корень, голова, золотой, оправдать, колено, литься </a:t>
            </a:r>
            <a:r>
              <a:rPr lang="ru-RU" dirty="0">
                <a:latin typeface="Times New Roman" panose="02020603050405020304" pitchFamily="18" charset="0"/>
                <a:cs typeface="Times New Roman" panose="02020603050405020304" pitchFamily="18" charset="0"/>
              </a:rPr>
              <a:t>и другие</a:t>
            </a:r>
            <a:r>
              <a:rPr lang="ru-RU" i="1" dirty="0" smtClean="0">
                <a:latin typeface="Times New Roman" panose="02020603050405020304" pitchFamily="18" charset="0"/>
                <a:cs typeface="Times New Roman" panose="02020603050405020304" pitchFamily="18" charset="0"/>
              </a:rPr>
              <a:t>.</a:t>
            </a:r>
          </a:p>
          <a:p>
            <a:pPr algn="just"/>
            <a:r>
              <a:rPr lang="ru-RU" dirty="0" smtClean="0"/>
              <a:t>	</a:t>
            </a:r>
            <a:r>
              <a:rPr lang="ru-RU" dirty="0" smtClean="0">
                <a:latin typeface="Times New Roman" panose="02020603050405020304" pitchFamily="18" charset="0"/>
                <a:cs typeface="Times New Roman" panose="02020603050405020304" pitchFamily="18" charset="0"/>
              </a:rPr>
              <a:t>Значение</a:t>
            </a:r>
            <a:r>
              <a:rPr lang="ru-RU" dirty="0">
                <a:latin typeface="Times New Roman" panose="02020603050405020304" pitchFamily="18" charset="0"/>
                <a:cs typeface="Times New Roman" panose="02020603050405020304" pitchFamily="18" charset="0"/>
              </a:rPr>
              <a:t> слова может быть </a:t>
            </a:r>
            <a:r>
              <a:rPr lang="ru-RU" b="1" dirty="0">
                <a:latin typeface="Times New Roman" panose="02020603050405020304" pitchFamily="18" charset="0"/>
                <a:cs typeface="Times New Roman" panose="02020603050405020304" pitchFamily="18" charset="0"/>
              </a:rPr>
              <a:t>прямым и переносным</a:t>
            </a:r>
            <a:r>
              <a:rPr lang="ru-RU" b="1"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Различают два основных типа переноса наименования: метафора и метонимия.</a:t>
            </a:r>
          </a:p>
          <a:p>
            <a:pPr algn="just"/>
            <a:r>
              <a:rPr lang="ru-RU" b="1" dirty="0">
                <a:latin typeface="Times New Roman" panose="02020603050405020304" pitchFamily="18" charset="0"/>
                <a:cs typeface="Times New Roman" panose="02020603050405020304" pitchFamily="18" charset="0"/>
              </a:rPr>
              <a:t>Метафора</a:t>
            </a:r>
            <a:r>
              <a:rPr lang="ru-RU" dirty="0">
                <a:latin typeface="Times New Roman" panose="02020603050405020304" pitchFamily="18" charset="0"/>
                <a:cs typeface="Times New Roman" panose="02020603050405020304" pitchFamily="18" charset="0"/>
              </a:rPr>
              <a:t> – перенос наименования по сходству. Сходство – это связь объектов в сознании  людей. Примеры метафор: дождь </a:t>
            </a:r>
            <a:r>
              <a:rPr lang="ru-RU" i="1" dirty="0">
                <a:latin typeface="Times New Roman" panose="02020603050405020304" pitchFamily="18" charset="0"/>
                <a:cs typeface="Times New Roman" panose="02020603050405020304" pitchFamily="18" charset="0"/>
              </a:rPr>
              <a:t>стучит</a:t>
            </a:r>
            <a:r>
              <a:rPr lang="ru-RU" dirty="0">
                <a:latin typeface="Times New Roman" panose="02020603050405020304" pitchFamily="18" charset="0"/>
                <a:cs typeface="Times New Roman" panose="02020603050405020304" pitchFamily="18" charset="0"/>
              </a:rPr>
              <a:t>, часы </a:t>
            </a:r>
            <a:r>
              <a:rPr lang="ru-RU" i="1" dirty="0">
                <a:latin typeface="Times New Roman" panose="02020603050405020304" pitchFamily="18" charset="0"/>
                <a:cs typeface="Times New Roman" panose="02020603050405020304" pitchFamily="18" charset="0"/>
              </a:rPr>
              <a:t>спешат</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туча</a:t>
            </a:r>
            <a:r>
              <a:rPr lang="ru-RU" dirty="0">
                <a:latin typeface="Times New Roman" panose="02020603050405020304" pitchFamily="18" charset="0"/>
                <a:cs typeface="Times New Roman" panose="02020603050405020304" pitchFamily="18" charset="0"/>
              </a:rPr>
              <a:t> дел, </a:t>
            </a:r>
            <a:r>
              <a:rPr lang="ru-RU" i="1" dirty="0">
                <a:latin typeface="Times New Roman" panose="02020603050405020304" pitchFamily="18" charset="0"/>
                <a:cs typeface="Times New Roman" panose="02020603050405020304" pitchFamily="18" charset="0"/>
              </a:rPr>
              <a:t>золотая </a:t>
            </a:r>
            <a:r>
              <a:rPr lang="ru-RU" dirty="0">
                <a:latin typeface="Times New Roman" panose="02020603050405020304" pitchFamily="18" charset="0"/>
                <a:cs typeface="Times New Roman" panose="02020603050405020304" pitchFamily="18" charset="0"/>
              </a:rPr>
              <a:t>осень.</a:t>
            </a:r>
          </a:p>
          <a:p>
            <a:pPr algn="just"/>
            <a:r>
              <a:rPr lang="ru-RU" b="1" dirty="0">
                <a:latin typeface="Times New Roman" panose="02020603050405020304" pitchFamily="18" charset="0"/>
                <a:cs typeface="Times New Roman" panose="02020603050405020304" pitchFamily="18" charset="0"/>
              </a:rPr>
              <a:t>Метонимия </a:t>
            </a:r>
            <a:r>
              <a:rPr lang="ru-RU" dirty="0">
                <a:latin typeface="Times New Roman" panose="02020603050405020304" pitchFamily="18" charset="0"/>
                <a:cs typeface="Times New Roman" panose="02020603050405020304" pitchFamily="18" charset="0"/>
              </a:rPr>
              <a:t>– перенос наименования по смежности. Смежность – это реальная связь объектов.  Примеры метонимий:  </a:t>
            </a:r>
            <a:r>
              <a:rPr lang="ru-RU" i="1" dirty="0">
                <a:latin typeface="Times New Roman" panose="02020603050405020304" pitchFamily="18" charset="0"/>
                <a:cs typeface="Times New Roman" panose="02020603050405020304" pitchFamily="18" charset="0"/>
              </a:rPr>
              <a:t>класс</a:t>
            </a:r>
            <a:r>
              <a:rPr lang="ru-RU" dirty="0">
                <a:latin typeface="Times New Roman" panose="02020603050405020304" pitchFamily="18" charset="0"/>
                <a:cs typeface="Times New Roman" panose="02020603050405020304" pitchFamily="18" charset="0"/>
              </a:rPr>
              <a:t> писал диктант, читать </a:t>
            </a:r>
            <a:r>
              <a:rPr lang="ru-RU" i="1" dirty="0">
                <a:latin typeface="Times New Roman" panose="02020603050405020304" pitchFamily="18" charset="0"/>
                <a:cs typeface="Times New Roman" panose="02020603050405020304" pitchFamily="18" charset="0"/>
              </a:rPr>
              <a:t>Пушкина</a:t>
            </a:r>
            <a:r>
              <a:rPr lang="ru-RU" dirty="0">
                <a:latin typeface="Times New Roman" panose="02020603050405020304" pitchFamily="18" charset="0"/>
                <a:cs typeface="Times New Roman" panose="02020603050405020304" pitchFamily="18" charset="0"/>
              </a:rPr>
              <a:t>, выпить целый </a:t>
            </a:r>
            <a:r>
              <a:rPr lang="ru-RU" i="1" dirty="0">
                <a:latin typeface="Times New Roman" panose="02020603050405020304" pitchFamily="18" charset="0"/>
                <a:cs typeface="Times New Roman" panose="02020603050405020304" pitchFamily="18" charset="0"/>
              </a:rPr>
              <a:t>кувшин</a:t>
            </a:r>
            <a:r>
              <a:rPr lang="ru-RU" dirty="0">
                <a:latin typeface="Times New Roman" panose="02020603050405020304" pitchFamily="18" charset="0"/>
                <a:cs typeface="Times New Roman" panose="02020603050405020304" pitchFamily="18" charset="0"/>
              </a:rPr>
              <a:t>. Частный случай метонимии – </a:t>
            </a:r>
            <a:r>
              <a:rPr lang="ru-RU" b="1" dirty="0">
                <a:latin typeface="Times New Roman" panose="02020603050405020304" pitchFamily="18" charset="0"/>
                <a:cs typeface="Times New Roman" panose="02020603050405020304" pitchFamily="18" charset="0"/>
              </a:rPr>
              <a:t>синекдоха</a:t>
            </a:r>
            <a:r>
              <a:rPr lang="ru-RU" dirty="0">
                <a:latin typeface="Times New Roman" panose="02020603050405020304" pitchFamily="18" charset="0"/>
                <a:cs typeface="Times New Roman" panose="02020603050405020304" pitchFamily="18" charset="0"/>
              </a:rPr>
              <a:t>, при которой наблюдается смежность части и целого. Примеры: </a:t>
            </a:r>
            <a:r>
              <a:rPr lang="ru-RU" i="1" dirty="0">
                <a:latin typeface="Times New Roman" panose="02020603050405020304" pitchFamily="18" charset="0"/>
                <a:cs typeface="Times New Roman" panose="02020603050405020304" pitchFamily="18" charset="0"/>
              </a:rPr>
              <a:t>номер</a:t>
            </a:r>
            <a:r>
              <a:rPr lang="ru-RU" dirty="0">
                <a:latin typeface="Times New Roman" panose="02020603050405020304" pitchFamily="18" charset="0"/>
                <a:cs typeface="Times New Roman" panose="02020603050405020304" pitchFamily="18" charset="0"/>
              </a:rPr>
              <a:t> в отеле, лучшая </a:t>
            </a:r>
            <a:r>
              <a:rPr lang="ru-RU" i="1" dirty="0">
                <a:latin typeface="Times New Roman" panose="02020603050405020304" pitchFamily="18" charset="0"/>
                <a:cs typeface="Times New Roman" panose="02020603050405020304" pitchFamily="18" charset="0"/>
              </a:rPr>
              <a:t>ракетка</a:t>
            </a:r>
            <a:r>
              <a:rPr lang="ru-RU" dirty="0">
                <a:latin typeface="Times New Roman" panose="02020603050405020304" pitchFamily="18" charset="0"/>
                <a:cs typeface="Times New Roman" panose="02020603050405020304" pitchFamily="18" charset="0"/>
              </a:rPr>
              <a:t>  мира, он у нас </a:t>
            </a:r>
            <a:r>
              <a:rPr lang="ru-RU" i="1" dirty="0">
                <a:latin typeface="Times New Roman" panose="02020603050405020304" pitchFamily="18" charset="0"/>
                <a:cs typeface="Times New Roman" panose="02020603050405020304" pitchFamily="18" charset="0"/>
              </a:rPr>
              <a:t>голова.</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Основное </a:t>
            </a:r>
            <a:r>
              <a:rPr lang="ru-RU" dirty="0">
                <a:latin typeface="Times New Roman" panose="02020603050405020304" pitchFamily="18" charset="0"/>
                <a:cs typeface="Times New Roman" panose="02020603050405020304" pitchFamily="18" charset="0"/>
              </a:rPr>
              <a:t>же значение слова, прямо именующее предмет, действие, явление, свойство, называется </a:t>
            </a:r>
            <a:r>
              <a:rPr lang="ru-RU" b="1" dirty="0">
                <a:latin typeface="Times New Roman" panose="02020603050405020304" pitchFamily="18" charset="0"/>
                <a:cs typeface="Times New Roman" panose="02020603050405020304" pitchFamily="18" charset="0"/>
              </a:rPr>
              <a:t>прямым</a:t>
            </a:r>
            <a:r>
              <a:rPr lang="ru-RU" dirty="0" smtClean="0">
                <a:latin typeface="Times New Roman" panose="02020603050405020304" pitchFamily="18" charset="0"/>
                <a:cs typeface="Times New Roman" panose="02020603050405020304" pitchFamily="18" charset="0"/>
              </a:rPr>
              <a:t>. Например, </a:t>
            </a:r>
            <a:r>
              <a:rPr lang="ru-RU" dirty="0">
                <a:latin typeface="Times New Roman" panose="02020603050405020304" pitchFamily="18" charset="0"/>
                <a:cs typeface="Times New Roman" panose="02020603050405020304" pitchFamily="18" charset="0"/>
              </a:rPr>
              <a:t>стальной </a:t>
            </a:r>
            <a:r>
              <a:rPr lang="ru-RU" dirty="0" smtClean="0">
                <a:latin typeface="Times New Roman" panose="02020603050405020304" pitchFamily="18" charset="0"/>
                <a:cs typeface="Times New Roman" panose="02020603050405020304" pitchFamily="18" charset="0"/>
              </a:rPr>
              <a:t>гвоздь - </a:t>
            </a:r>
            <a:r>
              <a:rPr lang="ru-RU" dirty="0">
                <a:latin typeface="Times New Roman" panose="02020603050405020304" pitchFamily="18" charset="0"/>
                <a:cs typeface="Times New Roman" panose="02020603050405020304" pitchFamily="18" charset="0"/>
              </a:rPr>
              <a:t>прямое </a:t>
            </a:r>
            <a:r>
              <a:rPr lang="ru-RU" dirty="0" smtClean="0">
                <a:latin typeface="Times New Roman" panose="02020603050405020304" pitchFamily="18" charset="0"/>
                <a:cs typeface="Times New Roman" panose="02020603050405020304" pitchFamily="18" charset="0"/>
              </a:rPr>
              <a:t>значение; стальные </a:t>
            </a:r>
            <a:r>
              <a:rPr lang="ru-RU" dirty="0">
                <a:latin typeface="Times New Roman" panose="02020603050405020304" pitchFamily="18" charset="0"/>
                <a:cs typeface="Times New Roman" panose="02020603050405020304" pitchFamily="18" charset="0"/>
              </a:rPr>
              <a:t>нервы- переносное </a:t>
            </a:r>
            <a:r>
              <a:rPr lang="ru-RU" dirty="0" smtClean="0">
                <a:latin typeface="Times New Roman" panose="02020603050405020304" pitchFamily="18" charset="0"/>
                <a:cs typeface="Times New Roman" panose="02020603050405020304" pitchFamily="18" charset="0"/>
              </a:rPr>
              <a:t>значение.</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1792288" y="202303"/>
            <a:ext cx="1728192"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
        <p:nvSpPr>
          <p:cNvPr id="4" name="TextBox 3"/>
          <p:cNvSpPr txBox="1"/>
          <p:nvPr/>
        </p:nvSpPr>
        <p:spPr>
          <a:xfrm>
            <a:off x="456603" y="6453336"/>
            <a:ext cx="3063877" cy="369332"/>
          </a:xfrm>
          <a:prstGeom prst="rect">
            <a:avLst/>
          </a:prstGeom>
          <a:noFill/>
        </p:spPr>
        <p:txBody>
          <a:bodyPr wrap="square" rtlCol="0">
            <a:spAutoFit/>
          </a:bodyPr>
          <a:lstStyle/>
          <a:p>
            <a:r>
              <a:rPr lang="ru-RU" b="1" dirty="0" smtClean="0">
                <a:solidFill>
                  <a:srgbClr val="7030A0"/>
                </a:solidFill>
                <a:hlinkClick r:id="rId6" action="ppaction://hlinksldjump"/>
              </a:rPr>
              <a:t>Продолжение</a:t>
            </a:r>
            <a:endParaRPr lang="ru-RU" b="1" dirty="0">
              <a:solidFill>
                <a:srgbClr val="7030A0"/>
              </a:solidFill>
            </a:endParaRPr>
          </a:p>
        </p:txBody>
      </p:sp>
    </p:spTree>
    <p:extLst>
      <p:ext uri="{BB962C8B-B14F-4D97-AF65-F5344CB8AC3E}">
        <p14:creationId xmlns:p14="http://schemas.microsoft.com/office/powerpoint/2010/main" val="3919971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 y="791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0113" y="6328772"/>
            <a:ext cx="2304256" cy="461665"/>
          </a:xfrm>
          <a:prstGeom prst="rect">
            <a:avLst/>
          </a:prstGeom>
          <a:noFill/>
        </p:spPr>
        <p:txBody>
          <a:bodyPr wrap="square" rtlCol="0">
            <a:spAutoFit/>
          </a:bodyPr>
          <a:lstStyle/>
          <a:p>
            <a:r>
              <a:rPr lang="ru-RU" sz="2400" b="1" dirty="0">
                <a:solidFill>
                  <a:srgbClr val="7030A0"/>
                </a:solidFill>
                <a:hlinkClick r:id="rId3" action="ppaction://hlinksldjump"/>
              </a:rPr>
              <a:t>П</a:t>
            </a:r>
            <a:r>
              <a:rPr lang="ru-RU" sz="2400" b="1" dirty="0" smtClean="0">
                <a:solidFill>
                  <a:srgbClr val="7030A0"/>
                </a:solidFill>
                <a:hlinkClick r:id="rId3" action="ppaction://hlinksldjump"/>
              </a:rPr>
              <a:t>родолжение</a:t>
            </a:r>
            <a:endParaRPr lang="ru-RU" sz="2400" b="1" dirty="0">
              <a:solidFill>
                <a:srgbClr val="7030A0"/>
              </a:solidFill>
            </a:endParaRPr>
          </a:p>
        </p:txBody>
      </p:sp>
      <p:sp>
        <p:nvSpPr>
          <p:cNvPr id="2" name="Прямоугольник 1"/>
          <p:cNvSpPr/>
          <p:nvPr/>
        </p:nvSpPr>
        <p:spPr>
          <a:xfrm>
            <a:off x="9337" y="630642"/>
            <a:ext cx="8883143" cy="5632311"/>
          </a:xfrm>
          <a:prstGeom prst="rect">
            <a:avLst/>
          </a:prstGeom>
        </p:spPr>
        <p:txBody>
          <a:bodyPr wrap="square">
            <a:spAutoFit/>
          </a:bodyPr>
          <a:lstStyle/>
          <a:p>
            <a:pPr algn="just"/>
            <a:r>
              <a:rPr lang="ru-RU" dirty="0" smtClean="0"/>
              <a:t>	</a:t>
            </a:r>
            <a:r>
              <a:rPr lang="ru-RU" dirty="0" smtClean="0">
                <a:latin typeface="Times New Roman" panose="02020603050405020304" pitchFamily="18" charset="0"/>
                <a:cs typeface="Times New Roman" panose="02020603050405020304" pitchFamily="18" charset="0"/>
              </a:rPr>
              <a:t>Слова </a:t>
            </a:r>
            <a:r>
              <a:rPr lang="ru-RU" dirty="0">
                <a:latin typeface="Times New Roman" panose="02020603050405020304" pitchFamily="18" charset="0"/>
                <a:cs typeface="Times New Roman" panose="02020603050405020304" pitchFamily="18" charset="0"/>
              </a:rPr>
              <a:t>находятся в различных смысловых отношениях между собой. Значения слов могут быть сходными, близкими, тождественными, а могут быть прямо противоположными. </a:t>
            </a:r>
            <a:r>
              <a:rPr lang="ru-RU" dirty="0"/>
              <a:t> </a:t>
            </a:r>
            <a:r>
              <a:rPr lang="ru-RU" dirty="0">
                <a:latin typeface="Times New Roman" panose="02020603050405020304" pitchFamily="18" charset="0"/>
                <a:cs typeface="Times New Roman" panose="02020603050405020304" pitchFamily="18" charset="0"/>
              </a:rPr>
              <a:t>Для лексики характерны системные отношения: синонимия, антонимия, омонимия, </a:t>
            </a:r>
            <a:r>
              <a:rPr lang="ru-RU" dirty="0" err="1">
                <a:latin typeface="Times New Roman" panose="02020603050405020304" pitchFamily="18" charset="0"/>
                <a:cs typeface="Times New Roman" panose="02020603050405020304" pitchFamily="18" charset="0"/>
              </a:rPr>
              <a:t>паронимия</a:t>
            </a:r>
            <a:r>
              <a:rPr lang="ru-RU" dirty="0" smtClean="0">
                <a:latin typeface="Times New Roman" panose="02020603050405020304" pitchFamily="18" charset="0"/>
                <a:cs typeface="Times New Roman" panose="02020603050405020304" pitchFamily="18" charset="0"/>
              </a:rPr>
              <a:t>.</a:t>
            </a:r>
          </a:p>
          <a:p>
            <a:pPr algn="just"/>
            <a:r>
              <a:rPr lang="ru-RU" b="1" dirty="0" smtClean="0">
                <a:latin typeface="Times New Roman" panose="02020603050405020304" pitchFamily="18" charset="0"/>
                <a:cs typeface="Times New Roman" panose="02020603050405020304" pitchFamily="18" charset="0"/>
              </a:rPr>
              <a:t>	Синонимия</a:t>
            </a:r>
            <a:r>
              <a:rPr lang="ru-RU" dirty="0">
                <a:latin typeface="Times New Roman" panose="02020603050405020304" pitchFamily="18" charset="0"/>
                <a:cs typeface="Times New Roman" panose="02020603050405020304" pitchFamily="18" charset="0"/>
              </a:rPr>
              <a:t> – сходство, частичное или полное совпадение значений разных слов.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Синонимы</a:t>
            </a:r>
            <a:r>
              <a:rPr lang="ru-RU" dirty="0">
                <a:latin typeface="Times New Roman" panose="02020603050405020304" pitchFamily="18" charset="0"/>
                <a:cs typeface="Times New Roman" panose="02020603050405020304" pitchFamily="18" charset="0"/>
              </a:rPr>
              <a:t> – это разные слова одной части речи, имеющие сходное значение. Примеры: </a:t>
            </a:r>
            <a:r>
              <a:rPr lang="ru-RU" i="1" dirty="0">
                <a:latin typeface="Times New Roman" panose="02020603050405020304" pitchFamily="18" charset="0"/>
                <a:cs typeface="Times New Roman" panose="02020603050405020304" pitchFamily="18" charset="0"/>
              </a:rPr>
              <a:t>врач - доктор, бегемот - </a:t>
            </a:r>
            <a:r>
              <a:rPr lang="ru-RU" i="1" dirty="0" err="1">
                <a:latin typeface="Times New Roman" panose="02020603050405020304" pitchFamily="18" charset="0"/>
                <a:cs typeface="Times New Roman" panose="02020603050405020304" pitchFamily="18" charset="0"/>
              </a:rPr>
              <a:t>гиппопотам,помидоры</a:t>
            </a:r>
            <a:r>
              <a:rPr lang="ru-RU" i="1" dirty="0">
                <a:latin typeface="Times New Roman" panose="02020603050405020304" pitchFamily="18" charset="0"/>
                <a:cs typeface="Times New Roman" panose="02020603050405020304" pitchFamily="18" charset="0"/>
              </a:rPr>
              <a:t> - томаты.</a:t>
            </a:r>
            <a:r>
              <a:rPr lang="ru-RU" dirty="0">
                <a:latin typeface="Times New Roman" panose="02020603050405020304" pitchFamily="18" charset="0"/>
                <a:cs typeface="Times New Roman" panose="02020603050405020304" pitchFamily="18" charset="0"/>
              </a:rPr>
              <a:t>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У </a:t>
            </a:r>
            <a:r>
              <a:rPr lang="ru-RU" dirty="0">
                <a:latin typeface="Times New Roman" panose="02020603050405020304" pitchFamily="18" charset="0"/>
                <a:cs typeface="Times New Roman" panose="02020603050405020304" pitchFamily="18" charset="0"/>
              </a:rPr>
              <a:t>одного слова может быть несколько синонимов. Они составляют синонимический ряд, к примеру: </a:t>
            </a:r>
            <a:r>
              <a:rPr lang="ru-RU" i="1" dirty="0">
                <a:latin typeface="Times New Roman" panose="02020603050405020304" pitchFamily="18" charset="0"/>
                <a:cs typeface="Times New Roman" panose="02020603050405020304" pitchFamily="18" charset="0"/>
              </a:rPr>
              <a:t>хороший, прекрасный, чудесный, замечательный, великолепный</a:t>
            </a:r>
            <a:r>
              <a:rPr lang="ru-RU" dirty="0">
                <a:latin typeface="Times New Roman" panose="02020603050405020304" pitchFamily="18" charset="0"/>
                <a:cs typeface="Times New Roman" panose="02020603050405020304" pitchFamily="18" charset="0"/>
              </a:rPr>
              <a:t> (день</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У </a:t>
            </a:r>
            <a:r>
              <a:rPr lang="ru-RU" dirty="0">
                <a:latin typeface="Times New Roman" panose="02020603050405020304" pitchFamily="18" charset="0"/>
                <a:cs typeface="Times New Roman" panose="02020603050405020304" pitchFamily="18" charset="0"/>
              </a:rPr>
              <a:t>многих устаревших слов есть синонимы в современном языке: </a:t>
            </a:r>
            <a:r>
              <a:rPr lang="ru-RU" i="1" dirty="0">
                <a:latin typeface="Times New Roman" panose="02020603050405020304" pitchFamily="18" charset="0"/>
                <a:cs typeface="Times New Roman" panose="02020603050405020304" pitchFamily="18" charset="0"/>
              </a:rPr>
              <a:t>шея – выя, палец – перст, глаз – око</a:t>
            </a:r>
            <a:r>
              <a:rPr lang="ru-RU" i="1" dirty="0" smtClean="0">
                <a:latin typeface="Times New Roman" panose="02020603050405020304" pitchFamily="18" charset="0"/>
                <a:cs typeface="Times New Roman" panose="02020603050405020304" pitchFamily="18" charset="0"/>
              </a:rPr>
              <a:t>.</a:t>
            </a:r>
          </a:p>
          <a:p>
            <a:pPr algn="just"/>
            <a:r>
              <a:rPr lang="ru-RU" i="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Слово </a:t>
            </a:r>
            <a:r>
              <a:rPr lang="ru-RU" dirty="0">
                <a:latin typeface="Times New Roman" panose="02020603050405020304" pitchFamily="18" charset="0"/>
                <a:cs typeface="Times New Roman" panose="02020603050405020304" pitchFamily="18" charset="0"/>
              </a:rPr>
              <a:t>может быть синонимом фразеологизма: </a:t>
            </a:r>
            <a:r>
              <a:rPr lang="ru-RU" i="1" dirty="0">
                <a:latin typeface="Times New Roman" panose="02020603050405020304" pitchFamily="18" charset="0"/>
                <a:cs typeface="Times New Roman" panose="02020603050405020304" pitchFamily="18" charset="0"/>
              </a:rPr>
              <a:t>бездельничать, лодырничать</a:t>
            </a:r>
            <a:r>
              <a:rPr lang="ru-RU" dirty="0">
                <a:latin typeface="Times New Roman" panose="02020603050405020304" pitchFamily="18" charset="0"/>
                <a:cs typeface="Times New Roman" panose="02020603050405020304" pitchFamily="18" charset="0"/>
              </a:rPr>
              <a:t> - </a:t>
            </a:r>
            <a:r>
              <a:rPr lang="ru-RU" i="1" dirty="0">
                <a:latin typeface="Times New Roman" panose="02020603050405020304" pitchFamily="18" charset="0"/>
                <a:cs typeface="Times New Roman" panose="02020603050405020304" pitchFamily="18" charset="0"/>
              </a:rPr>
              <a:t>бить баклуши</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умереть – отдать богу душу</a:t>
            </a:r>
            <a:r>
              <a:rPr lang="ru-RU" dirty="0" smtClean="0">
                <a:latin typeface="Times New Roman" panose="02020603050405020304" pitchFamily="18" charset="0"/>
                <a:cs typeface="Times New Roman" panose="02020603050405020304" pitchFamily="18" charset="0"/>
              </a:rPr>
              <a:t>.</a:t>
            </a:r>
          </a:p>
          <a:p>
            <a:pPr algn="just"/>
            <a:r>
              <a:rPr lang="ru-RU" b="1" dirty="0" smtClean="0">
                <a:latin typeface="Times New Roman" panose="02020603050405020304" pitchFamily="18" charset="0"/>
                <a:cs typeface="Times New Roman" panose="02020603050405020304" pitchFamily="18" charset="0"/>
              </a:rPr>
              <a:t>	Антонимия</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противоположность соотносимых значений.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Антонимы</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это слова одной части речи, имеющие противоположное значение. Именно противоположное, а не </a:t>
            </a:r>
            <a:r>
              <a:rPr lang="ru-RU" dirty="0" smtClean="0">
                <a:latin typeface="Times New Roman" panose="02020603050405020304" pitchFamily="18" charset="0"/>
                <a:cs typeface="Times New Roman" panose="02020603050405020304" pitchFamily="18" charset="0"/>
              </a:rPr>
              <a:t>разное</a:t>
            </a:r>
            <a:r>
              <a:rPr lang="ru-RU" dirty="0">
                <a:latin typeface="Times New Roman" panose="02020603050405020304" pitchFamily="18" charset="0"/>
                <a:cs typeface="Times New Roman" panose="02020603050405020304" pitchFamily="18" charset="0"/>
              </a:rPr>
              <a:t>:</a:t>
            </a:r>
            <a:r>
              <a:rPr lang="ru-RU" i="1" dirty="0" smtClean="0"/>
              <a:t> </a:t>
            </a:r>
            <a:r>
              <a:rPr lang="ru-RU" i="1" dirty="0">
                <a:latin typeface="Times New Roman" panose="02020603050405020304" pitchFamily="18" charset="0"/>
                <a:cs typeface="Times New Roman" panose="02020603050405020304" pitchFamily="18" charset="0"/>
              </a:rPr>
              <a:t>горячий – холодный, дорогой – дешёвый, уйти – прийти.</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2051720" y="149999"/>
            <a:ext cx="1368152"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936839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 y="791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a:hlinkClick r:id="rId3" action="ppaction://hlinksldjump"/>
          </p:cNvPr>
          <p:cNvSpPr txBox="1"/>
          <p:nvPr/>
        </p:nvSpPr>
        <p:spPr>
          <a:xfrm>
            <a:off x="6228184" y="6204239"/>
            <a:ext cx="2421454"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2" name="Прямоугольник 1"/>
          <p:cNvSpPr/>
          <p:nvPr/>
        </p:nvSpPr>
        <p:spPr>
          <a:xfrm>
            <a:off x="323527" y="559372"/>
            <a:ext cx="8486003" cy="5632311"/>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Омонимия</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совпадение в звуковом оформлении, написании и грамматическом оформлении слов, значения которых различны.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Омонимы</a:t>
            </a:r>
            <a:r>
              <a:rPr lang="ru-RU" dirty="0">
                <a:latin typeface="Times New Roman" panose="02020603050405020304" pitchFamily="18" charset="0"/>
                <a:cs typeface="Times New Roman" panose="02020603050405020304" pitchFamily="18" charset="0"/>
              </a:rPr>
              <a:t> – слова  или формы слов, сходные по звучанию и написанию, но с различным значением</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Отсутствие связи в значении внешне сходных слов – это определительный признак омонимов, отличающий их от многозначных слов. В словарях омонимы включаются в разные словарные статьи. Примеры: </a:t>
            </a:r>
            <a:r>
              <a:rPr lang="ru-RU" i="1" dirty="0">
                <a:latin typeface="Times New Roman" panose="02020603050405020304" pitchFamily="18" charset="0"/>
                <a:cs typeface="Times New Roman" panose="02020603050405020304" pitchFamily="18" charset="0"/>
              </a:rPr>
              <a:t>лук </a:t>
            </a:r>
            <a:r>
              <a:rPr lang="ru-RU" dirty="0">
                <a:latin typeface="Times New Roman" panose="02020603050405020304" pitchFamily="18" charset="0"/>
                <a:cs typeface="Times New Roman" panose="02020603050405020304" pitchFamily="18" charset="0"/>
              </a:rPr>
              <a:t>(растение) – </a:t>
            </a:r>
            <a:r>
              <a:rPr lang="ru-RU" i="1" dirty="0">
                <a:latin typeface="Times New Roman" panose="02020603050405020304" pitchFamily="18" charset="0"/>
                <a:cs typeface="Times New Roman" panose="02020603050405020304" pitchFamily="18" charset="0"/>
              </a:rPr>
              <a:t>лук</a:t>
            </a:r>
            <a:r>
              <a:rPr lang="ru-RU" dirty="0">
                <a:latin typeface="Times New Roman" panose="02020603050405020304" pitchFamily="18" charset="0"/>
                <a:cs typeface="Times New Roman" panose="02020603050405020304" pitchFamily="18" charset="0"/>
              </a:rPr>
              <a:t> (оружие), </a:t>
            </a:r>
            <a:r>
              <a:rPr lang="ru-RU" i="1" dirty="0">
                <a:latin typeface="Times New Roman" panose="02020603050405020304" pitchFamily="18" charset="0"/>
                <a:cs typeface="Times New Roman" panose="02020603050405020304" pitchFamily="18" charset="0"/>
              </a:rPr>
              <a:t>коса</a:t>
            </a:r>
            <a:r>
              <a:rPr lang="ru-RU" dirty="0">
                <a:latin typeface="Times New Roman" panose="02020603050405020304" pitchFamily="18" charset="0"/>
                <a:cs typeface="Times New Roman" panose="02020603050405020304" pitchFamily="18" charset="0"/>
              </a:rPr>
              <a:t> ( причёска) – </a:t>
            </a:r>
            <a:r>
              <a:rPr lang="ru-RU" i="1" dirty="0">
                <a:latin typeface="Times New Roman" panose="02020603050405020304" pitchFamily="18" charset="0"/>
                <a:cs typeface="Times New Roman" panose="02020603050405020304" pitchFamily="18" charset="0"/>
              </a:rPr>
              <a:t>коса </a:t>
            </a:r>
            <a:r>
              <a:rPr lang="ru-RU" dirty="0">
                <a:latin typeface="Times New Roman" panose="02020603050405020304" pitchFamily="18" charset="0"/>
                <a:cs typeface="Times New Roman" panose="02020603050405020304" pitchFamily="18" charset="0"/>
              </a:rPr>
              <a:t>(орудие для кошения травы</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Кроме </a:t>
            </a:r>
            <a:r>
              <a:rPr lang="ru-RU" dirty="0">
                <a:latin typeface="Times New Roman" panose="02020603050405020304" pitchFamily="18" charset="0"/>
                <a:cs typeface="Times New Roman" panose="02020603050405020304" pitchFamily="18" charset="0"/>
              </a:rPr>
              <a:t>лексической омонимии в русском языке широко представлена грамматическая омонимия: </a:t>
            </a:r>
            <a:r>
              <a:rPr lang="ru-RU" i="1" dirty="0">
                <a:latin typeface="Times New Roman" panose="02020603050405020304" pitchFamily="18" charset="0"/>
                <a:cs typeface="Times New Roman" panose="02020603050405020304" pitchFamily="18" charset="0"/>
              </a:rPr>
              <a:t>мой</a:t>
            </a:r>
            <a:r>
              <a:rPr lang="ru-RU" dirty="0">
                <a:latin typeface="Times New Roman" panose="02020603050405020304" pitchFamily="18" charset="0"/>
                <a:cs typeface="Times New Roman" panose="02020603050405020304" pitchFamily="18" charset="0"/>
              </a:rPr>
              <a:t> (притяжательное прилагательное) – </a:t>
            </a:r>
            <a:r>
              <a:rPr lang="ru-RU" i="1" dirty="0">
                <a:latin typeface="Times New Roman" panose="02020603050405020304" pitchFamily="18" charset="0"/>
                <a:cs typeface="Times New Roman" panose="02020603050405020304" pitchFamily="18" charset="0"/>
              </a:rPr>
              <a:t>мой</a:t>
            </a:r>
            <a:r>
              <a:rPr lang="ru-RU" dirty="0">
                <a:latin typeface="Times New Roman" panose="02020603050405020304" pitchFamily="18" charset="0"/>
                <a:cs typeface="Times New Roman" panose="02020603050405020304" pitchFamily="18" charset="0"/>
              </a:rPr>
              <a:t> (повелительное наклонение глагола), </a:t>
            </a:r>
            <a:r>
              <a:rPr lang="ru-RU" i="1" dirty="0">
                <a:latin typeface="Times New Roman" panose="02020603050405020304" pitchFamily="18" charset="0"/>
                <a:cs typeface="Times New Roman" panose="02020603050405020304" pitchFamily="18" charset="0"/>
              </a:rPr>
              <a:t>печь</a:t>
            </a:r>
            <a:r>
              <a:rPr lang="ru-RU" dirty="0">
                <a:latin typeface="Times New Roman" panose="02020603050405020304" pitchFamily="18" charset="0"/>
                <a:cs typeface="Times New Roman" panose="02020603050405020304" pitchFamily="18" charset="0"/>
              </a:rPr>
              <a:t> (имя существительное) </a:t>
            </a:r>
            <a:r>
              <a:rPr lang="ru-RU" i="1" dirty="0">
                <a:latin typeface="Times New Roman" panose="02020603050405020304" pitchFamily="18" charset="0"/>
                <a:cs typeface="Times New Roman" panose="02020603050405020304" pitchFamily="18" charset="0"/>
              </a:rPr>
              <a:t>– печь</a:t>
            </a:r>
            <a:r>
              <a:rPr lang="ru-RU" dirty="0">
                <a:latin typeface="Times New Roman" panose="02020603050405020304" pitchFamily="18" charset="0"/>
                <a:cs typeface="Times New Roman" panose="02020603050405020304" pitchFamily="18" charset="0"/>
              </a:rPr>
              <a:t> (неопределённая форма глагола), </a:t>
            </a:r>
            <a:r>
              <a:rPr lang="ru-RU" i="1" dirty="0">
                <a:latin typeface="Times New Roman" panose="02020603050405020304" pitchFamily="18" charset="0"/>
                <a:cs typeface="Times New Roman" panose="02020603050405020304" pitchFamily="18" charset="0"/>
              </a:rPr>
              <a:t>вот</a:t>
            </a:r>
            <a:r>
              <a:rPr lang="ru-RU" dirty="0">
                <a:latin typeface="Times New Roman" panose="02020603050405020304" pitchFamily="18" charset="0"/>
                <a:cs typeface="Times New Roman" panose="02020603050405020304" pitchFamily="18" charset="0"/>
              </a:rPr>
              <a:t> (указательное местоимение) – </a:t>
            </a:r>
            <a:r>
              <a:rPr lang="ru-RU" i="1" dirty="0">
                <a:latin typeface="Times New Roman" panose="02020603050405020304" pitchFamily="18" charset="0"/>
                <a:cs typeface="Times New Roman" panose="02020603050405020304" pitchFamily="18" charset="0"/>
              </a:rPr>
              <a:t>вот </a:t>
            </a:r>
            <a:r>
              <a:rPr lang="ru-RU" dirty="0">
                <a:latin typeface="Times New Roman" panose="02020603050405020304" pitchFamily="18" charset="0"/>
                <a:cs typeface="Times New Roman" panose="02020603050405020304" pitchFamily="18" charset="0"/>
              </a:rPr>
              <a:t>(частица). Разные слова, совпадающие в одной или нескольких грамматических формах, называются </a:t>
            </a:r>
            <a:r>
              <a:rPr lang="ru-RU" b="1" dirty="0" err="1">
                <a:latin typeface="Times New Roman" panose="02020603050405020304" pitchFamily="18" charset="0"/>
                <a:cs typeface="Times New Roman" panose="02020603050405020304" pitchFamily="18" charset="0"/>
              </a:rPr>
              <a:t>омоформами</a:t>
            </a:r>
            <a:r>
              <a:rPr lang="ru-RU" dirty="0">
                <a:latin typeface="Times New Roman" panose="02020603050405020304" pitchFamily="18" charset="0"/>
                <a:cs typeface="Times New Roman" panose="02020603050405020304" pitchFamily="18" charset="0"/>
              </a:rPr>
              <a:t> (грамматическими омонимами).</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Слова </a:t>
            </a:r>
            <a:r>
              <a:rPr lang="ru-RU" dirty="0">
                <a:latin typeface="Times New Roman" panose="02020603050405020304" pitchFamily="18" charset="0"/>
                <a:cs typeface="Times New Roman" panose="02020603050405020304" pitchFamily="18" charset="0"/>
              </a:rPr>
              <a:t>с разными значениями и одинаковым произношением называются </a:t>
            </a:r>
            <a:r>
              <a:rPr lang="ru-RU" b="1" dirty="0">
                <a:latin typeface="Times New Roman" panose="02020603050405020304" pitchFamily="18" charset="0"/>
                <a:cs typeface="Times New Roman" panose="02020603050405020304" pitchFamily="18" charset="0"/>
              </a:rPr>
              <a:t>омофоны </a:t>
            </a:r>
            <a:r>
              <a:rPr lang="ru-RU" dirty="0">
                <a:latin typeface="Times New Roman" panose="02020603050405020304" pitchFamily="18" charset="0"/>
                <a:cs typeface="Times New Roman" panose="02020603050405020304" pitchFamily="18" charset="0"/>
              </a:rPr>
              <a:t>(фонетические омонимы): </a:t>
            </a:r>
            <a:r>
              <a:rPr lang="ru-RU" i="1" dirty="0">
                <a:latin typeface="Times New Roman" panose="02020603050405020304" pitchFamily="18" charset="0"/>
                <a:cs typeface="Times New Roman" panose="02020603050405020304" pitchFamily="18" charset="0"/>
              </a:rPr>
              <a:t>пруд [прут] – прут [прут], луг [лук] – лук  [лук</a:t>
            </a:r>
            <a:r>
              <a:rPr lang="ru-RU" i="1"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Слова</a:t>
            </a:r>
            <a:r>
              <a:rPr lang="ru-RU" dirty="0">
                <a:latin typeface="Times New Roman" panose="02020603050405020304" pitchFamily="18" charset="0"/>
                <a:cs typeface="Times New Roman" panose="02020603050405020304" pitchFamily="18" charset="0"/>
              </a:rPr>
              <a:t>, по-разному </a:t>
            </a:r>
            <a:r>
              <a:rPr lang="ru-RU" dirty="0" err="1">
                <a:latin typeface="Times New Roman" panose="02020603050405020304" pitchFamily="18" charset="0"/>
                <a:cs typeface="Times New Roman" panose="02020603050405020304" pitchFamily="18" charset="0"/>
              </a:rPr>
              <a:t>произносящиеся</a:t>
            </a:r>
            <a:r>
              <a:rPr lang="ru-RU" dirty="0">
                <a:latin typeface="Times New Roman" panose="02020603050405020304" pitchFamily="18" charset="0"/>
                <a:cs typeface="Times New Roman" panose="02020603050405020304" pitchFamily="18" charset="0"/>
              </a:rPr>
              <a:t> и имеющие разные значения, но сходные по написанию, называются </a:t>
            </a:r>
            <a:r>
              <a:rPr lang="ru-RU" b="1" dirty="0" smtClean="0">
                <a:latin typeface="Times New Roman" panose="02020603050405020304" pitchFamily="18" charset="0"/>
                <a:cs typeface="Times New Roman" panose="02020603050405020304" pitchFamily="18" charset="0"/>
              </a:rPr>
              <a:t>омографами </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графическими омонимами): </a:t>
            </a:r>
            <a:r>
              <a:rPr lang="ru-RU" i="1" dirty="0" err="1">
                <a:latin typeface="Times New Roman" panose="02020603050405020304" pitchFamily="18" charset="0"/>
                <a:cs typeface="Times New Roman" panose="02020603050405020304" pitchFamily="18" charset="0"/>
              </a:rPr>
              <a:t>му´ка</a:t>
            </a:r>
            <a:r>
              <a:rPr lang="ru-RU" i="1" dirty="0">
                <a:latin typeface="Times New Roman" panose="02020603050405020304" pitchFamily="18" charset="0"/>
                <a:cs typeface="Times New Roman" panose="02020603050405020304" pitchFamily="18" charset="0"/>
              </a:rPr>
              <a:t> – мука´, </a:t>
            </a:r>
            <a:r>
              <a:rPr lang="ru-RU" i="1" dirty="0" err="1">
                <a:latin typeface="Times New Roman" panose="02020603050405020304" pitchFamily="18" charset="0"/>
                <a:cs typeface="Times New Roman" panose="02020603050405020304" pitchFamily="18" charset="0"/>
              </a:rPr>
              <a:t>во´ды</a:t>
            </a:r>
            <a:r>
              <a:rPr lang="ru-RU" i="1" dirty="0">
                <a:latin typeface="Times New Roman" panose="02020603050405020304" pitchFamily="18" charset="0"/>
                <a:cs typeface="Times New Roman" panose="02020603050405020304" pitchFamily="18" charset="0"/>
              </a:rPr>
              <a:t> – воды</a:t>
            </a:r>
            <a:r>
              <a:rPr lang="ru-RU" i="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23738" y="6204239"/>
            <a:ext cx="3949499" cy="461665"/>
          </a:xfrm>
          <a:prstGeom prst="rect">
            <a:avLst/>
          </a:prstGeom>
          <a:noFill/>
        </p:spPr>
        <p:txBody>
          <a:bodyPr wrap="square" rtlCol="0">
            <a:spAutoFit/>
          </a:bodyPr>
          <a:lstStyle/>
          <a:p>
            <a:r>
              <a:rPr lang="ru-RU" sz="2400" b="1" dirty="0" smtClean="0">
                <a:solidFill>
                  <a:srgbClr val="7030A0"/>
                </a:solidFill>
                <a:hlinkClick r:id="rId4" action="ppaction://hlinksldjump"/>
              </a:rPr>
              <a:t>Практическое занятие</a:t>
            </a:r>
            <a:endParaRPr lang="ru-RU" sz="2400" b="1" dirty="0">
              <a:solidFill>
                <a:srgbClr val="7030A0"/>
              </a:solidFill>
            </a:endParaRPr>
          </a:p>
        </p:txBody>
      </p:sp>
      <p:sp>
        <p:nvSpPr>
          <p:cNvPr id="7" name="Прямоугольник 6"/>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224906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11560" y="6283865"/>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Практическое занятие</a:t>
            </a:r>
            <a:endParaRPr lang="ru-RU" sz="2400" b="1" dirty="0">
              <a:solidFill>
                <a:srgbClr val="7030A0"/>
              </a:solidFill>
            </a:endParaRPr>
          </a:p>
        </p:txBody>
      </p:sp>
      <p:sp>
        <p:nvSpPr>
          <p:cNvPr id="2" name="Прямоугольник 1"/>
          <p:cNvSpPr/>
          <p:nvPr/>
        </p:nvSpPr>
        <p:spPr>
          <a:xfrm>
            <a:off x="305869" y="836712"/>
            <a:ext cx="8486003" cy="2585323"/>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Паронимия</a:t>
            </a:r>
            <a:r>
              <a:rPr lang="ru-RU" dirty="0">
                <a:latin typeface="Times New Roman" panose="02020603050405020304" pitchFamily="18" charset="0"/>
                <a:cs typeface="Times New Roman" panose="02020603050405020304" pitchFamily="18" charset="0"/>
              </a:rPr>
              <a:t> – это отношения различия по значению при внешнем сходстве</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Паронимы</a:t>
            </a:r>
            <a:r>
              <a:rPr lang="ru-RU" dirty="0">
                <a:latin typeface="Times New Roman" panose="02020603050405020304" pitchFamily="18" charset="0"/>
                <a:cs typeface="Times New Roman" panose="02020603050405020304" pitchFamily="18" charset="0"/>
              </a:rPr>
              <a:t>, соответственно, это слова с разным значением, но имеющие внешнее </a:t>
            </a:r>
            <a:r>
              <a:rPr lang="ru-RU" dirty="0" smtClean="0">
                <a:latin typeface="Times New Roman" panose="02020603050405020304" pitchFamily="18" charset="0"/>
                <a:cs typeface="Times New Roman" panose="02020603050405020304" pitchFamily="18" charset="0"/>
              </a:rPr>
              <a:t>сходство.</a:t>
            </a:r>
          </a:p>
          <a:p>
            <a:pPr algn="just"/>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Паронимия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русском языке вызвана богатой системой словообразования: паронимами часто бывают однокоренные слова, имеющие различия в значении, сочетаемости и употреблении. Примеры: </a:t>
            </a:r>
            <a:r>
              <a:rPr lang="ru-RU" i="1" dirty="0">
                <a:latin typeface="Times New Roman" panose="02020603050405020304" pitchFamily="18" charset="0"/>
                <a:cs typeface="Times New Roman" panose="02020603050405020304" pitchFamily="18" charset="0"/>
              </a:rPr>
              <a:t>водный – водяной, геройский – героический, действующий – действенный, надевать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одевать</a:t>
            </a:r>
            <a:r>
              <a:rPr lang="ru-RU" dirty="0">
                <a:latin typeface="Times New Roman" panose="02020603050405020304" pitchFamily="18" charset="0"/>
                <a:cs typeface="Times New Roman" panose="02020603050405020304" pitchFamily="18" charset="0"/>
              </a:rPr>
              <a:t>. Смешение, </a:t>
            </a:r>
            <a:r>
              <a:rPr lang="ru-RU" dirty="0" err="1">
                <a:latin typeface="Times New Roman" panose="02020603050405020304" pitchFamily="18" charset="0"/>
                <a:cs typeface="Times New Roman" panose="02020603050405020304" pitchFamily="18" charset="0"/>
              </a:rPr>
              <a:t>неразличение</a:t>
            </a:r>
            <a:r>
              <a:rPr lang="ru-RU" dirty="0">
                <a:latin typeface="Times New Roman" panose="02020603050405020304" pitchFamily="18" charset="0"/>
                <a:cs typeface="Times New Roman" panose="02020603050405020304" pitchFamily="18" charset="0"/>
              </a:rPr>
              <a:t>  паронимов – типичная речевая ошибка.</a:t>
            </a:r>
          </a:p>
        </p:txBody>
      </p:sp>
      <p:sp>
        <p:nvSpPr>
          <p:cNvPr id="7" name="TextBox 6"/>
          <p:cNvSpPr txBox="1"/>
          <p:nvPr/>
        </p:nvSpPr>
        <p:spPr>
          <a:xfrm>
            <a:off x="6660232" y="6252278"/>
            <a:ext cx="2304256" cy="461665"/>
          </a:xfrm>
          <a:prstGeom prst="rect">
            <a:avLst/>
          </a:prstGeom>
          <a:noFill/>
        </p:spPr>
        <p:txBody>
          <a:bodyPr wrap="square" rtlCol="0">
            <a:spAutoFit/>
          </a:bodyPr>
          <a:lstStyle/>
          <a:p>
            <a:r>
              <a:rPr lang="ru-RU" sz="2400" b="1" dirty="0" smtClean="0">
                <a:solidFill>
                  <a:srgbClr val="7030A0"/>
                </a:solidFill>
                <a:hlinkClick r:id="rId4" action="ppaction://hlinksldjump"/>
              </a:rPr>
              <a:t>Продолжение</a:t>
            </a:r>
            <a:endParaRPr lang="ru-RU" sz="2400" b="1" dirty="0">
              <a:solidFill>
                <a:srgbClr val="7030A0"/>
              </a:solidFill>
            </a:endParaRPr>
          </a:p>
        </p:txBody>
      </p:sp>
      <p:sp>
        <p:nvSpPr>
          <p:cNvPr id="9" name="Прямоугольник 8"/>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1047799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1673"/>
            <a:ext cx="9180512"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0113" y="6328772"/>
            <a:ext cx="2736304"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3" name="Прямоугольник 2"/>
          <p:cNvSpPr/>
          <p:nvPr/>
        </p:nvSpPr>
        <p:spPr>
          <a:xfrm>
            <a:off x="323528" y="692696"/>
            <a:ext cx="8640960" cy="5078313"/>
          </a:xfrm>
          <a:prstGeom prst="rect">
            <a:avLst/>
          </a:prstGeom>
        </p:spPr>
        <p:txBody>
          <a:bodyPr wrap="square">
            <a:spAutoFit/>
          </a:bodyPr>
          <a:lstStyle/>
          <a:p>
            <a:pPr algn="just"/>
            <a:r>
              <a:rPr lang="ru-RU" dirty="0" smtClean="0"/>
              <a:t>	</a:t>
            </a:r>
            <a:r>
              <a:rPr lang="ru-RU" dirty="0" smtClean="0">
                <a:latin typeface="Times New Roman" panose="02020603050405020304" pitchFamily="18" charset="0"/>
                <a:cs typeface="Times New Roman" panose="02020603050405020304" pitchFamily="18" charset="0"/>
              </a:rPr>
              <a:t>Формирование </a:t>
            </a:r>
            <a:r>
              <a:rPr lang="ru-RU" dirty="0">
                <a:latin typeface="Times New Roman" panose="02020603050405020304" pitchFamily="18" charset="0"/>
                <a:cs typeface="Times New Roman" panose="02020603050405020304" pitchFamily="18" charset="0"/>
              </a:rPr>
              <a:t>словарного состава русского языка - процесс длительный и сложный. С точки зрения происхождения в русском языке можно выделить два лексических </a:t>
            </a:r>
            <a:r>
              <a:rPr lang="ru-RU" dirty="0" smtClean="0">
                <a:latin typeface="Times New Roman" panose="02020603050405020304" pitchFamily="18" charset="0"/>
                <a:cs typeface="Times New Roman" panose="02020603050405020304" pitchFamily="18" charset="0"/>
              </a:rPr>
              <a:t>пласта:</a:t>
            </a:r>
          </a:p>
          <a:p>
            <a:pPr algn="just"/>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исконно русскую </a:t>
            </a:r>
            <a:r>
              <a:rPr lang="ru-RU" dirty="0" smtClean="0">
                <a:latin typeface="Times New Roman" panose="02020603050405020304" pitchFamily="18" charset="0"/>
                <a:cs typeface="Times New Roman" panose="02020603050405020304" pitchFamily="18" charset="0"/>
              </a:rPr>
              <a:t>лексику;</a:t>
            </a:r>
          </a:p>
          <a:p>
            <a:pPr algn="just"/>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заимствованную лексику</a:t>
            </a:r>
            <a:r>
              <a:rPr lang="ru-RU" dirty="0" smtClean="0">
                <a:latin typeface="Times New Roman" panose="02020603050405020304" pitchFamily="18" charset="0"/>
                <a:cs typeface="Times New Roman" panose="02020603050405020304" pitchFamily="18" charset="0"/>
              </a:rPr>
              <a:t>.</a:t>
            </a:r>
          </a:p>
          <a:p>
            <a:pPr algn="just"/>
            <a:r>
              <a:rPr lang="ru-RU" dirty="0" smtClean="0"/>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русском языке можно выделить различные по происхождению и времени появления следующие пласты исконно русской </a:t>
            </a:r>
            <a:r>
              <a:rPr lang="ru-RU" dirty="0" smtClean="0">
                <a:latin typeface="Times New Roman" panose="02020603050405020304" pitchFamily="18" charset="0"/>
                <a:cs typeface="Times New Roman" panose="02020603050405020304" pitchFamily="18" charset="0"/>
              </a:rPr>
              <a:t>лексики:</a:t>
            </a:r>
          </a:p>
          <a:p>
            <a:pPr algn="just"/>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индоевропейский;</a:t>
            </a:r>
          </a:p>
          <a:p>
            <a:pPr algn="just"/>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общеславянский;</a:t>
            </a:r>
          </a:p>
          <a:p>
            <a:pPr algn="just"/>
            <a:r>
              <a:rPr lang="ru-RU" dirty="0" smtClean="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восточнославянский;</a:t>
            </a:r>
          </a:p>
          <a:p>
            <a:pPr algn="just"/>
            <a:r>
              <a:rPr lang="ru-RU" dirty="0" smtClean="0">
                <a:latin typeface="Times New Roman" panose="02020603050405020304" pitchFamily="18" charset="0"/>
                <a:cs typeface="Times New Roman" panose="02020603050405020304" pitchFamily="18" charset="0"/>
              </a:rPr>
              <a:t>4</a:t>
            </a:r>
            <a:r>
              <a:rPr lang="ru-RU" dirty="0">
                <a:latin typeface="Times New Roman" panose="02020603050405020304" pitchFamily="18" charset="0"/>
                <a:cs typeface="Times New Roman" panose="02020603050405020304" pitchFamily="18" charset="0"/>
              </a:rPr>
              <a:t>) собственно русский</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Древнейшим </a:t>
            </a:r>
            <a:r>
              <a:rPr lang="ru-RU" dirty="0">
                <a:latin typeface="Times New Roman" panose="02020603050405020304" pitchFamily="18" charset="0"/>
                <a:cs typeface="Times New Roman" panose="02020603050405020304" pitchFamily="18" charset="0"/>
              </a:rPr>
              <a:t>пластом в составе исконно русской лексики являются </a:t>
            </a:r>
            <a:r>
              <a:rPr lang="ru-RU" b="1" dirty="0">
                <a:latin typeface="Times New Roman" panose="02020603050405020304" pitchFamily="18" charset="0"/>
                <a:cs typeface="Times New Roman" panose="02020603050405020304" pitchFamily="18" charset="0"/>
              </a:rPr>
              <a:t>индоевропейские слова</a:t>
            </a:r>
            <a:r>
              <a:rPr lang="ru-RU" dirty="0">
                <a:latin typeface="Times New Roman" panose="02020603050405020304" pitchFamily="18" charset="0"/>
                <a:cs typeface="Times New Roman" panose="02020603050405020304" pitchFamily="18" charset="0"/>
              </a:rPr>
              <a:t>, то есть слова, которые были унаследованы древними языками индоевропейской семьи после распада индоевропейской языковой общности (до III - II вв. до н.э.). Сходство подобных слов обнаруживается во при сопоставлении многих индоевропейских </a:t>
            </a:r>
            <a:r>
              <a:rPr lang="ru-RU" dirty="0" smtClean="0">
                <a:latin typeface="Times New Roman" panose="02020603050405020304" pitchFamily="18" charset="0"/>
                <a:cs typeface="Times New Roman" panose="02020603050405020304" pitchFamily="18" charset="0"/>
              </a:rPr>
              <a:t>языках, например: русское</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три; украинское</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три; сербохорватское</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три; чешское</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tfi</a:t>
            </a:r>
            <a:r>
              <a:rPr lang="ru-RU" dirty="0" smtClean="0">
                <a:latin typeface="Times New Roman" panose="02020603050405020304" pitchFamily="18" charset="0"/>
                <a:cs typeface="Times New Roman" panose="02020603050405020304" pitchFamily="18" charset="0"/>
              </a:rPr>
              <a:t>; английское</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three</a:t>
            </a:r>
            <a:r>
              <a:rPr lang="ru-RU" dirty="0" smtClean="0">
                <a:latin typeface="Times New Roman" panose="02020603050405020304" pitchFamily="18" charset="0"/>
                <a:cs typeface="Times New Roman" panose="02020603050405020304" pitchFamily="18" charset="0"/>
              </a:rPr>
              <a:t>; древнеиндийское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tra'yas</a:t>
            </a:r>
            <a:r>
              <a:rPr lang="ru-RU" dirty="0">
                <a:latin typeface="Times New Roman" panose="02020603050405020304" pitchFamily="18" charset="0"/>
                <a:cs typeface="Times New Roman" panose="02020603050405020304" pitchFamily="18" charset="0"/>
              </a:rPr>
              <a:t> (м. p.), </a:t>
            </a:r>
            <a:r>
              <a:rPr lang="ru-RU" dirty="0" err="1">
                <a:latin typeface="Times New Roman" panose="02020603050405020304" pitchFamily="18" charset="0"/>
                <a:cs typeface="Times New Roman" panose="02020603050405020304" pitchFamily="18" charset="0"/>
              </a:rPr>
              <a:t>trini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tri</a:t>
            </a:r>
            <a:r>
              <a:rPr lang="ru-RU" dirty="0">
                <a:latin typeface="Times New Roman" panose="02020603050405020304" pitchFamily="18" charset="0"/>
                <a:cs typeface="Times New Roman" panose="02020603050405020304" pitchFamily="18" charset="0"/>
              </a:rPr>
              <a:t> (ср. р</a:t>
            </a:r>
            <a:r>
              <a:rPr lang="ru-RU" dirty="0" smtClean="0">
                <a:latin typeface="Times New Roman" panose="02020603050405020304" pitchFamily="18" charset="0"/>
                <a:cs typeface="Times New Roman" panose="02020603050405020304" pitchFamily="18" charset="0"/>
              </a:rPr>
              <a:t>.); латинское</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tres</a:t>
            </a:r>
            <a:r>
              <a:rPr lang="ru-RU" dirty="0" smtClean="0">
                <a:latin typeface="Times New Roman" panose="02020603050405020304" pitchFamily="18" charset="0"/>
                <a:cs typeface="Times New Roman" panose="02020603050405020304" pitchFamily="18" charset="0"/>
              </a:rPr>
              <a:t>; испанское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tres</a:t>
            </a:r>
            <a:r>
              <a:rPr lang="ru-RU"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5580113" y="5445224"/>
            <a:ext cx="1512169" cy="461665"/>
          </a:xfrm>
          <a:prstGeom prst="rect">
            <a:avLst/>
          </a:prstGeom>
          <a:noFill/>
        </p:spPr>
        <p:txBody>
          <a:bodyPr wrap="square" rtlCol="0">
            <a:spAutoFit/>
          </a:bodyPr>
          <a:lstStyle/>
          <a:p>
            <a:r>
              <a:rPr lang="ru-RU" sz="2400" b="1" dirty="0" smtClean="0">
                <a:solidFill>
                  <a:srgbClr val="7030A0"/>
                </a:solidFill>
                <a:hlinkClick r:id="rId4" action="ppaction://hlinksldjump"/>
              </a:rPr>
              <a:t>Запомни!</a:t>
            </a:r>
            <a:endParaRPr lang="ru-RU" sz="2400" b="1" dirty="0">
              <a:solidFill>
                <a:srgbClr val="7030A0"/>
              </a:solidFill>
            </a:endParaRPr>
          </a:p>
        </p:txBody>
      </p:sp>
      <p:sp>
        <p:nvSpPr>
          <p:cNvPr id="9" name="Прямоугольник 8"/>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2786724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6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32240" y="116632"/>
            <a:ext cx="187220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Запомни!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1340768"/>
            <a:ext cx="8240247" cy="4662815"/>
          </a:xfrm>
          <a:prstGeom prst="rect">
            <a:avLst/>
          </a:prstGeom>
        </p:spPr>
        <p:txBody>
          <a:bodyPr wrap="square">
            <a:spAutoFit/>
          </a:bodyPr>
          <a:lstStyle/>
          <a:p>
            <a:pPr>
              <a:lnSpc>
                <a:spcPct val="150000"/>
              </a:lnSpc>
            </a:pPr>
            <a:r>
              <a:rPr lang="ru-RU" dirty="0" smtClean="0">
                <a:latin typeface="Times New Roman" panose="02020603050405020304" pitchFamily="18" charset="0"/>
                <a:cs typeface="Times New Roman" panose="02020603050405020304" pitchFamily="18" charset="0"/>
              </a:rPr>
              <a:t>	К </a:t>
            </a:r>
            <a:r>
              <a:rPr lang="ru-RU" dirty="0">
                <a:latin typeface="Times New Roman" panose="02020603050405020304" pitchFamily="18" charset="0"/>
                <a:cs typeface="Times New Roman" panose="02020603050405020304" pitchFamily="18" charset="0"/>
              </a:rPr>
              <a:t>словам </a:t>
            </a:r>
            <a:r>
              <a:rPr lang="ru-RU" b="1" dirty="0">
                <a:latin typeface="Times New Roman" panose="02020603050405020304" pitchFamily="18" charset="0"/>
                <a:cs typeface="Times New Roman" panose="02020603050405020304" pitchFamily="18" charset="0"/>
              </a:rPr>
              <a:t>индоевропейского происхождения </a:t>
            </a:r>
            <a:r>
              <a:rPr lang="ru-RU" dirty="0">
                <a:latin typeface="Times New Roman" panose="02020603050405020304" pitchFamily="18" charset="0"/>
                <a:cs typeface="Times New Roman" panose="02020603050405020304" pitchFamily="18" charset="0"/>
              </a:rPr>
              <a:t>относятся: </a:t>
            </a:r>
            <a:endParaRPr lang="ru-RU" dirty="0" smtClean="0">
              <a:latin typeface="Times New Roman" panose="02020603050405020304" pitchFamily="18" charset="0"/>
              <a:cs typeface="Times New Roman" panose="02020603050405020304" pitchFamily="18" charset="0"/>
            </a:endParaRPr>
          </a:p>
          <a:p>
            <a:pPr>
              <a:lnSpc>
                <a:spcPct val="150000"/>
              </a:lnSpc>
            </a:pPr>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Некоторые термины родства: брат, дед, дочь, жена, мать, сестра, сын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2) Названия животных: бык, волк, гусь, коза, кот, овца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3) Названия растений, продуктов питания, разного рода жизненно необходимых понятий: горох, дуб, просо, вода, мясо, день, дрова, дым, имя, месяц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4) Числительные: два, три, десять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5) Названия действий: беречь, быть (есть), везти, велеть, верить, вертеть, видеть, дать, делить, есть (кушать), ждать, жить, иметь, нести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6) Названия признаков и качеств: белый, бодрый, большой, босой, ветхий, живой, злой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7) Предлоги: без, до, к и др.</a:t>
            </a: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3"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1957724" y="156182"/>
            <a:ext cx="1123957"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465973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040" cy="68833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9877" y="5796"/>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68571" y="37675"/>
            <a:ext cx="9083834" cy="7263527"/>
          </a:xfrm>
          <a:prstGeom prst="rect">
            <a:avLst/>
          </a:prstGeom>
        </p:spPr>
        <p:txBody>
          <a:bodyPr wrap="square">
            <a:spAutoFit/>
          </a:bodyPr>
          <a:lstStyle/>
          <a:p>
            <a:r>
              <a:rPr lang="ru-RU" b="1" dirty="0" smtClean="0">
                <a:solidFill>
                  <a:srgbClr val="7030A0"/>
                </a:solidFill>
                <a:latin typeface="+mj-lt"/>
                <a:cs typeface="Aharoni" panose="02010803020104030203" pitchFamily="2" charset="-79"/>
                <a:hlinkClick r:id="rId3" action="ppaction://hlinksldjump"/>
              </a:rPr>
              <a:t>Ромашка</a:t>
            </a:r>
            <a:endParaRPr lang="ru-RU" b="1" dirty="0" smtClean="0">
              <a:solidFill>
                <a:srgbClr val="7030A0"/>
              </a:solidFill>
              <a:latin typeface="+mj-lt"/>
              <a:cs typeface="Aharoni" panose="02010803020104030203" pitchFamily="2" charset="-79"/>
            </a:endParaRPr>
          </a:p>
          <a:p>
            <a:r>
              <a:rPr lang="ru-RU" sz="1600" dirty="0"/>
              <a:t> </a:t>
            </a:r>
            <a:r>
              <a:rPr lang="ru-RU" sz="1600" dirty="0" smtClean="0"/>
              <a:t>     </a:t>
            </a:r>
            <a:r>
              <a:rPr lang="ru-RU" b="1" dirty="0" smtClean="0">
                <a:solidFill>
                  <a:srgbClr val="FF0000"/>
                </a:solidFill>
                <a:latin typeface="Times New Roman" panose="02020603050405020304" pitchFamily="18" charset="0"/>
                <a:cs typeface="Times New Roman" panose="02020603050405020304" pitchFamily="18" charset="0"/>
              </a:rPr>
              <a:t>Фонетика </a:t>
            </a:r>
            <a:r>
              <a:rPr lang="ru-RU" dirty="0">
                <a:latin typeface="Times New Roman" panose="02020603050405020304" pitchFamily="18" charset="0"/>
                <a:cs typeface="Times New Roman" panose="02020603050405020304" pitchFamily="18" charset="0"/>
              </a:rPr>
              <a:t>– раздел науки о языке, в котором изучаются </a:t>
            </a:r>
            <a:r>
              <a:rPr lang="ru-RU" dirty="0" smtClean="0">
                <a:latin typeface="Times New Roman" panose="02020603050405020304" pitchFamily="18" charset="0"/>
                <a:cs typeface="Times New Roman" panose="02020603050405020304" pitchFamily="18" charset="0"/>
              </a:rPr>
              <a:t>звуки </a:t>
            </a:r>
            <a:r>
              <a:rPr lang="ru-RU" dirty="0">
                <a:latin typeface="Times New Roman" panose="02020603050405020304" pitchFamily="18" charset="0"/>
                <a:cs typeface="Times New Roman" panose="02020603050405020304" pitchFamily="18" charset="0"/>
              </a:rPr>
              <a:t>речи, ударение и слоги. </a:t>
            </a:r>
            <a:r>
              <a:rPr lang="ru-RU" dirty="0" smtClean="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phon</a:t>
            </a:r>
            <a:r>
              <a:rPr lang="ru-RU" dirty="0">
                <a:latin typeface="Times New Roman" panose="02020603050405020304" pitchFamily="18" charset="0"/>
                <a:cs typeface="Times New Roman" panose="02020603050405020304" pitchFamily="18" charset="0"/>
              </a:rPr>
              <a:t> – звук).</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Всегда </a:t>
            </a:r>
            <a:r>
              <a:rPr lang="ru-RU" dirty="0">
                <a:latin typeface="Times New Roman" panose="02020603050405020304" pitchFamily="18" charset="0"/>
                <a:cs typeface="Times New Roman" panose="02020603050405020304" pitchFamily="18" charset="0"/>
              </a:rPr>
              <a:t>различается звуковой и буквенный состав слова, так как звук не всегда соответствует букве.</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Все </a:t>
            </a:r>
            <a:r>
              <a:rPr lang="ru-RU" dirty="0">
                <a:latin typeface="Times New Roman" panose="02020603050405020304" pitchFamily="18" charset="0"/>
                <a:cs typeface="Times New Roman" panose="02020603050405020304" pitchFamily="18" charset="0"/>
              </a:rPr>
              <a:t>звуки делятся на гласные и согласные. Гласные звуки – это звуки, при произношении которых воздушная струя проходит без преград через голосовые связки. Всего в русском языке 6 </a:t>
            </a:r>
            <a:r>
              <a:rPr lang="ru-RU" dirty="0" smtClean="0">
                <a:latin typeface="Times New Roman" panose="02020603050405020304" pitchFamily="18" charset="0"/>
                <a:cs typeface="Times New Roman" panose="02020603050405020304" pitchFamily="18" charset="0"/>
              </a:rPr>
              <a:t>гласных: </a:t>
            </a:r>
            <a:r>
              <a:rPr lang="ru-RU" dirty="0">
                <a:latin typeface="Times New Roman" panose="02020603050405020304" pitchFamily="18" charset="0"/>
                <a:cs typeface="Times New Roman" panose="02020603050405020304" pitchFamily="18" charset="0"/>
              </a:rPr>
              <a:t>[а], [о], [у], [и], [ы], [э</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зависимости от ударения все гласные звуки делятся на ударные или безударные. </a:t>
            </a:r>
            <a:endParaRPr lang="ru-RU" dirty="0" smtClean="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Согласные </a:t>
            </a:r>
            <a:r>
              <a:rPr lang="ru-RU" dirty="0">
                <a:latin typeface="Times New Roman" panose="02020603050405020304" pitchFamily="18" charset="0"/>
                <a:cs typeface="Times New Roman" panose="02020603050405020304" pitchFamily="18" charset="0"/>
              </a:rPr>
              <a:t>звуки – это звуки, при произношении которых воздушная струя встречает преграды. Их </a:t>
            </a:r>
            <a:r>
              <a:rPr lang="ru-RU" dirty="0" smtClean="0">
                <a:latin typeface="Times New Roman" panose="02020603050405020304" pitchFamily="18" charset="0"/>
                <a:cs typeface="Times New Roman" panose="02020603050405020304" pitchFamily="18" charset="0"/>
              </a:rPr>
              <a:t>37 </a:t>
            </a:r>
            <a:r>
              <a:rPr lang="ru-RU" dirty="0">
                <a:latin typeface="Times New Roman" panose="02020603050405020304" pitchFamily="18" charset="0"/>
                <a:cs typeface="Times New Roman" panose="02020603050405020304" pitchFamily="18" charset="0"/>
              </a:rPr>
              <a:t>в русском языке. Эти звуки состоят из голоса и шума.</a:t>
            </a:r>
          </a:p>
          <a:p>
            <a:r>
              <a:rPr lang="ru-RU" dirty="0">
                <a:latin typeface="Times New Roman" panose="02020603050405020304" pitchFamily="18" charset="0"/>
                <a:cs typeface="Times New Roman" panose="02020603050405020304" pitchFamily="18" charset="0"/>
              </a:rPr>
              <a:t>Они делятся </a:t>
            </a:r>
            <a:r>
              <a:rPr lang="ru-RU" dirty="0" smtClean="0">
                <a:latin typeface="Times New Roman" panose="02020603050405020304" pitchFamily="18" charset="0"/>
                <a:cs typeface="Times New Roman" panose="02020603050405020304" pitchFamily="18" charset="0"/>
              </a:rPr>
              <a:t>на: сонорные</a:t>
            </a:r>
            <a:r>
              <a:rPr lang="ru-RU" dirty="0">
                <a:latin typeface="Times New Roman" panose="02020603050405020304" pitchFamily="18" charset="0"/>
                <a:cs typeface="Times New Roman" panose="02020603050405020304" pitchFamily="18" charset="0"/>
              </a:rPr>
              <a:t>:[м],[н],[л],[р],[м’],[н’],[л’],[j],[р</a:t>
            </a:r>
            <a:r>
              <a:rPr lang="ru-RU" dirty="0" smtClean="0">
                <a:latin typeface="Times New Roman" panose="02020603050405020304" pitchFamily="18" charset="0"/>
                <a:cs typeface="Times New Roman" panose="02020603050405020304" pitchFamily="18" charset="0"/>
              </a:rPr>
              <a:t>'], шумные</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которые, </a:t>
            </a:r>
            <a:r>
              <a:rPr lang="ru-RU" dirty="0">
                <a:latin typeface="Times New Roman" panose="02020603050405020304" pitchFamily="18" charset="0"/>
                <a:cs typeface="Times New Roman" panose="02020603050405020304" pitchFamily="18" charset="0"/>
              </a:rPr>
              <a:t>в свою </a:t>
            </a:r>
            <a:r>
              <a:rPr lang="ru-RU" dirty="0" smtClean="0">
                <a:latin typeface="Times New Roman" panose="02020603050405020304" pitchFamily="18" charset="0"/>
                <a:cs typeface="Times New Roman" panose="02020603050405020304" pitchFamily="18" charset="0"/>
              </a:rPr>
              <a:t>очередь, </a:t>
            </a:r>
            <a:r>
              <a:rPr lang="ru-RU" dirty="0">
                <a:latin typeface="Times New Roman" panose="02020603050405020304" pitchFamily="18" charset="0"/>
                <a:cs typeface="Times New Roman" panose="02020603050405020304" pitchFamily="18" charset="0"/>
              </a:rPr>
              <a:t>делятся на звонкие:[б],[в],[г],[д],[з],[ж],[в'],[г'],[,б'],[д'],[ж'],[з'] и глухие: </a:t>
            </a:r>
            <a:r>
              <a:rPr lang="ru-RU" dirty="0" smtClean="0">
                <a:latin typeface="Times New Roman" panose="02020603050405020304" pitchFamily="18" charset="0"/>
                <a:cs typeface="Times New Roman" panose="02020603050405020304" pitchFamily="18" charset="0"/>
              </a:rPr>
              <a:t>[п</a:t>
            </a:r>
            <a:r>
              <a:rPr lang="ru-RU" dirty="0">
                <a:latin typeface="Times New Roman" panose="02020603050405020304" pitchFamily="18" charset="0"/>
                <a:cs typeface="Times New Roman" panose="02020603050405020304" pitchFamily="18" charset="0"/>
              </a:rPr>
              <a:t>],[ф],[к],[т],[ш],[с],[х],[ц],[ч'],[п'],[ф'],[к'],[т'],[ш'],[с'].</a:t>
            </a:r>
          </a:p>
          <a:p>
            <a:r>
              <a:rPr lang="ru-RU" dirty="0">
                <a:latin typeface="Times New Roman" panose="02020603050405020304" pitchFamily="18" charset="0"/>
                <a:cs typeface="Times New Roman" panose="02020603050405020304" pitchFamily="18" charset="0"/>
              </a:rPr>
              <a:t>Так же согласные звуки могут характеризоваться по твердости и мягкости: [б] – [б'],[т'], по глухости – звонкости: [п] – [б],[т] – [д] и таким образом могут образовывать пары. Но сонорные согласные не могут образовывать такие пары и поэтому называются непарными</a:t>
            </a:r>
            <a:r>
              <a:rPr lang="ru-RU" dirty="0" smtClean="0">
                <a:latin typeface="Times New Roman" panose="02020603050405020304" pitchFamily="18" charset="0"/>
                <a:cs typeface="Times New Roman" panose="02020603050405020304" pitchFamily="18" charset="0"/>
              </a:rPr>
              <a:t>. Звуки[ж</a:t>
            </a:r>
            <a:r>
              <a:rPr lang="ru-RU" dirty="0">
                <a:latin typeface="Times New Roman" panose="02020603050405020304" pitchFamily="18" charset="0"/>
                <a:cs typeface="Times New Roman" panose="02020603050405020304" pitchFamily="18" charset="0"/>
              </a:rPr>
              <a:t>],[ш],[ч],[ш'] из-за своего звучания называются шипящими, а [з],[с] – свистящими. Аффрикаты – [ц] и [ч], так как представляют собой сочетание звуков [тс] и [</a:t>
            </a:r>
            <a:r>
              <a:rPr lang="ru-RU" dirty="0" err="1">
                <a:latin typeface="Times New Roman" panose="02020603050405020304" pitchFamily="18" charset="0"/>
                <a:cs typeface="Times New Roman" panose="02020603050405020304" pitchFamily="18" charset="0"/>
              </a:rPr>
              <a:t>тш</a:t>
            </a:r>
            <a:r>
              <a:rPr lang="ru-RU" dirty="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Для </a:t>
            </a:r>
            <a:r>
              <a:rPr lang="ru-RU" dirty="0">
                <a:latin typeface="Times New Roman" panose="02020603050405020304" pitchFamily="18" charset="0"/>
                <a:cs typeface="Times New Roman" panose="02020603050405020304" pitchFamily="18" charset="0"/>
              </a:rPr>
              <a:t>вех звуков речи характерна сильная или слабая позиция. В сильной позиции гласный находится под ударением, а согласный, если находится перед гласным.</a:t>
            </a:r>
          </a:p>
          <a:p>
            <a:r>
              <a:rPr lang="ru-RU" dirty="0" smtClean="0">
                <a:latin typeface="Times New Roman" panose="02020603050405020304" pitchFamily="18" charset="0"/>
                <a:cs typeface="Times New Roman" panose="02020603050405020304" pitchFamily="18" charset="0"/>
              </a:rPr>
              <a:t>	Слог </a:t>
            </a:r>
            <a:r>
              <a:rPr lang="ru-RU" dirty="0">
                <a:latin typeface="Times New Roman" panose="02020603050405020304" pitchFamily="18" charset="0"/>
                <a:cs typeface="Times New Roman" panose="02020603050405020304" pitchFamily="18" charset="0"/>
              </a:rPr>
              <a:t>– это минимальная единица речевого потока, создающийся единым дыхательным толчком. Он может состоять из одного гласного звука или из сочетания гласного и согласного. Слоги бывают открытые (заканчивается на гласный: ко – </a:t>
            </a:r>
            <a:r>
              <a:rPr lang="ru-RU" dirty="0" err="1">
                <a:latin typeface="Times New Roman" panose="02020603050405020304" pitchFamily="18" charset="0"/>
                <a:cs typeface="Times New Roman" panose="02020603050405020304" pitchFamily="18" charset="0"/>
              </a:rPr>
              <a:t>ро</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и закрытые (заканчивается на согласный: тур – ник).</a:t>
            </a:r>
          </a:p>
        </p:txBody>
      </p:sp>
      <p:sp>
        <p:nvSpPr>
          <p:cNvPr id="6" name="TextBox 5"/>
          <p:cNvSpPr txBox="1"/>
          <p:nvPr/>
        </p:nvSpPr>
        <p:spPr>
          <a:xfrm>
            <a:off x="5441985" y="6421649"/>
            <a:ext cx="3229419" cy="461665"/>
          </a:xfrm>
          <a:prstGeom prst="rect">
            <a:avLst/>
          </a:prstGeom>
          <a:noFill/>
        </p:spPr>
        <p:txBody>
          <a:bodyPr wrap="square" rtlCol="0">
            <a:spAutoFit/>
          </a:bodyPr>
          <a:lstStyle/>
          <a:p>
            <a:r>
              <a:rPr lang="ru-RU" sz="2400" b="1" dirty="0" smtClean="0">
                <a:solidFill>
                  <a:srgbClr val="7030A0"/>
                </a:solidFill>
                <a:hlinkClick r:id="rId4" action="ppaction://hlinksldjump"/>
              </a:rPr>
              <a:t>Практическое занятие</a:t>
            </a:r>
            <a:endParaRPr lang="ru-RU" sz="2400" b="1" dirty="0">
              <a:solidFill>
                <a:srgbClr val="7030A0"/>
              </a:solidFill>
            </a:endParaRPr>
          </a:p>
        </p:txBody>
      </p:sp>
    </p:spTree>
    <p:extLst>
      <p:ext uri="{BB962C8B-B14F-4D97-AF65-F5344CB8AC3E}">
        <p14:creationId xmlns:p14="http://schemas.microsoft.com/office/powerpoint/2010/main" val="1975737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0112" y="632877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Практическое занятие</a:t>
            </a:r>
            <a:endParaRPr lang="ru-RU" sz="2400" b="1" dirty="0">
              <a:solidFill>
                <a:srgbClr val="7030A0"/>
              </a:solidFill>
            </a:endParaRPr>
          </a:p>
        </p:txBody>
      </p:sp>
      <p:sp>
        <p:nvSpPr>
          <p:cNvPr id="2" name="Прямоугольник 1"/>
          <p:cNvSpPr/>
          <p:nvPr/>
        </p:nvSpPr>
        <p:spPr>
          <a:xfrm>
            <a:off x="251519" y="797511"/>
            <a:ext cx="8558011" cy="1200329"/>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Общеславянская </a:t>
            </a:r>
            <a:r>
              <a:rPr lang="ru-RU" b="1" dirty="0">
                <a:latin typeface="Times New Roman" panose="02020603050405020304" pitchFamily="18" charset="0"/>
                <a:cs typeface="Times New Roman" panose="02020603050405020304" pitchFamily="18" charset="0"/>
              </a:rPr>
              <a:t>лексика</a:t>
            </a:r>
            <a:r>
              <a:rPr lang="ru-RU" dirty="0">
                <a:latin typeface="Times New Roman" panose="02020603050405020304" pitchFamily="18" charset="0"/>
                <a:cs typeface="Times New Roman" panose="02020603050405020304" pitchFamily="18" charset="0"/>
              </a:rPr>
              <a:t> - это слова, возникшие в период языкового единства славян (период с III - II вв. до </a:t>
            </a:r>
            <a:r>
              <a:rPr lang="ru-RU" dirty="0" err="1">
                <a:latin typeface="Times New Roman" panose="02020603050405020304" pitchFamily="18" charset="0"/>
                <a:cs typeface="Times New Roman" panose="02020603050405020304" pitchFamily="18" charset="0"/>
              </a:rPr>
              <a:t>н.э</a:t>
            </a:r>
            <a:r>
              <a:rPr lang="ru-RU" dirty="0">
                <a:latin typeface="Times New Roman" panose="02020603050405020304" pitchFamily="18" charset="0"/>
                <a:cs typeface="Times New Roman" panose="02020603050405020304" pitchFamily="18" charset="0"/>
              </a:rPr>
              <a:t> до VI в. н. э.). Общеславянские слова обнаруживают фонетическое и смысловое сходство в языках южных и западных славян. </a:t>
            </a:r>
          </a:p>
        </p:txBody>
      </p:sp>
      <p:sp>
        <p:nvSpPr>
          <p:cNvPr id="6" name="TextBox 5"/>
          <p:cNvSpPr txBox="1"/>
          <p:nvPr/>
        </p:nvSpPr>
        <p:spPr>
          <a:xfrm>
            <a:off x="1187624" y="1578126"/>
            <a:ext cx="1512169" cy="461665"/>
          </a:xfrm>
          <a:prstGeom prst="rect">
            <a:avLst/>
          </a:prstGeom>
          <a:noFill/>
        </p:spPr>
        <p:txBody>
          <a:bodyPr wrap="square" rtlCol="0">
            <a:spAutoFit/>
          </a:bodyPr>
          <a:lstStyle/>
          <a:p>
            <a:r>
              <a:rPr lang="ru-RU" sz="2400" b="1" dirty="0" smtClean="0">
                <a:solidFill>
                  <a:srgbClr val="7030A0"/>
                </a:solidFill>
                <a:hlinkClick r:id="rId4" action="ppaction://hlinksldjump"/>
              </a:rPr>
              <a:t>Запомни!</a:t>
            </a:r>
            <a:endParaRPr lang="ru-RU" sz="2400" b="1" dirty="0">
              <a:solidFill>
                <a:srgbClr val="7030A0"/>
              </a:solidFill>
            </a:endParaRPr>
          </a:p>
        </p:txBody>
      </p:sp>
      <p:sp>
        <p:nvSpPr>
          <p:cNvPr id="3" name="Прямоугольник 2"/>
          <p:cNvSpPr/>
          <p:nvPr/>
        </p:nvSpPr>
        <p:spPr>
          <a:xfrm>
            <a:off x="251519" y="2039791"/>
            <a:ext cx="8424937" cy="1477328"/>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Восточнославянская </a:t>
            </a:r>
            <a:r>
              <a:rPr lang="ru-RU" b="1" dirty="0">
                <a:latin typeface="Times New Roman" panose="02020603050405020304" pitchFamily="18" charset="0"/>
                <a:cs typeface="Times New Roman" panose="02020603050405020304" pitchFamily="18" charset="0"/>
              </a:rPr>
              <a:t>лексика</a:t>
            </a:r>
            <a:r>
              <a:rPr lang="ru-RU" dirty="0">
                <a:latin typeface="Times New Roman" panose="02020603050405020304" pitchFamily="18" charset="0"/>
                <a:cs typeface="Times New Roman" panose="02020603050405020304" pitchFamily="18" charset="0"/>
              </a:rPr>
              <a:t> возникла в период восточнославянского единства (приблизительно от VI до XIV - XV вв.). Это слова, общие для языков восточнославянской группы: русского, белорусского, украинского. </a:t>
            </a:r>
            <a:endParaRPr lang="ru-RU"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Восточнославянские </a:t>
            </a:r>
            <a:r>
              <a:rPr lang="ru-RU" dirty="0">
                <a:latin typeface="Times New Roman" panose="02020603050405020304" pitchFamily="18" charset="0"/>
                <a:cs typeface="Times New Roman" panose="02020603050405020304" pitchFamily="18" charset="0"/>
              </a:rPr>
              <a:t>слова иначе называют </a:t>
            </a:r>
            <a:r>
              <a:rPr lang="ru-RU" b="1" dirty="0">
                <a:latin typeface="Times New Roman" panose="02020603050405020304" pitchFamily="18" charset="0"/>
                <a:cs typeface="Times New Roman" panose="02020603050405020304" pitchFamily="18" charset="0"/>
              </a:rPr>
              <a:t>древнерусскими</a:t>
            </a:r>
            <a:r>
              <a:rPr lang="ru-RU" dirty="0">
                <a:latin typeface="Times New Roman" panose="02020603050405020304" pitchFamily="18" charset="0"/>
                <a:cs typeface="Times New Roman" panose="02020603050405020304" pitchFamily="18" charset="0"/>
              </a:rPr>
              <a:t> словами, так как они восходят к древнерусскому языку эпохи Киевской Руси (IX в.). </a:t>
            </a:r>
          </a:p>
        </p:txBody>
      </p:sp>
      <p:sp>
        <p:nvSpPr>
          <p:cNvPr id="9" name="TextBox 8"/>
          <p:cNvSpPr txBox="1"/>
          <p:nvPr/>
        </p:nvSpPr>
        <p:spPr>
          <a:xfrm>
            <a:off x="7370704" y="3055454"/>
            <a:ext cx="1512169" cy="461665"/>
          </a:xfrm>
          <a:prstGeom prst="rect">
            <a:avLst/>
          </a:prstGeom>
          <a:noFill/>
        </p:spPr>
        <p:txBody>
          <a:bodyPr wrap="square" rtlCol="0">
            <a:spAutoFit/>
          </a:bodyPr>
          <a:lstStyle/>
          <a:p>
            <a:r>
              <a:rPr lang="ru-RU" sz="2400" b="1" dirty="0" smtClean="0">
                <a:solidFill>
                  <a:srgbClr val="7030A0"/>
                </a:solidFill>
                <a:hlinkClick r:id="rId5" action="ppaction://hlinksldjump"/>
              </a:rPr>
              <a:t>Запомни!</a:t>
            </a:r>
            <a:endParaRPr lang="ru-RU" sz="2400" b="1" dirty="0">
              <a:solidFill>
                <a:srgbClr val="7030A0"/>
              </a:solidFill>
            </a:endParaRPr>
          </a:p>
        </p:txBody>
      </p:sp>
      <p:sp>
        <p:nvSpPr>
          <p:cNvPr id="4" name="Прямоугольник 3"/>
          <p:cNvSpPr/>
          <p:nvPr/>
        </p:nvSpPr>
        <p:spPr>
          <a:xfrm>
            <a:off x="358288" y="3518398"/>
            <a:ext cx="8469080" cy="923330"/>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Собственно </a:t>
            </a:r>
            <a:r>
              <a:rPr lang="ru-RU" b="1" dirty="0">
                <a:latin typeface="Times New Roman" panose="02020603050405020304" pitchFamily="18" charset="0"/>
                <a:cs typeface="Times New Roman" panose="02020603050405020304" pitchFamily="18" charset="0"/>
              </a:rPr>
              <a:t>русская лексика</a:t>
            </a:r>
            <a:r>
              <a:rPr lang="ru-RU" dirty="0">
                <a:latin typeface="Times New Roman" panose="02020603050405020304" pitchFamily="18" charset="0"/>
                <a:cs typeface="Times New Roman" panose="02020603050405020304" pitchFamily="18" charset="0"/>
              </a:rPr>
              <a:t> - это слова, возникшие с момента образования русской народности (с XIV в.) и рождающиеся в языке и в настоящее время.</a:t>
            </a:r>
          </a:p>
        </p:txBody>
      </p:sp>
      <p:sp>
        <p:nvSpPr>
          <p:cNvPr id="10" name="TextBox 9"/>
          <p:cNvSpPr txBox="1"/>
          <p:nvPr/>
        </p:nvSpPr>
        <p:spPr>
          <a:xfrm>
            <a:off x="1331640" y="4077072"/>
            <a:ext cx="1512169" cy="461665"/>
          </a:xfrm>
          <a:prstGeom prst="rect">
            <a:avLst/>
          </a:prstGeom>
          <a:noFill/>
        </p:spPr>
        <p:txBody>
          <a:bodyPr wrap="square" rtlCol="0">
            <a:spAutoFit/>
          </a:bodyPr>
          <a:lstStyle/>
          <a:p>
            <a:r>
              <a:rPr lang="ru-RU" sz="2400" b="1" dirty="0" smtClean="0">
                <a:solidFill>
                  <a:srgbClr val="7030A0"/>
                </a:solidFill>
                <a:hlinkClick r:id="rId6" action="ppaction://hlinksldjump"/>
              </a:rPr>
              <a:t>Запомни!</a:t>
            </a:r>
            <a:endParaRPr lang="ru-RU" sz="2400" b="1" dirty="0">
              <a:solidFill>
                <a:srgbClr val="7030A0"/>
              </a:solidFill>
            </a:endParaRPr>
          </a:p>
        </p:txBody>
      </p:sp>
      <p:sp>
        <p:nvSpPr>
          <p:cNvPr id="7" name="Прямоугольник 6"/>
          <p:cNvSpPr/>
          <p:nvPr/>
        </p:nvSpPr>
        <p:spPr>
          <a:xfrm>
            <a:off x="413792" y="4563196"/>
            <a:ext cx="8395737" cy="64633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результате контактов разных народов во всех языках есть </a:t>
            </a:r>
            <a:r>
              <a:rPr lang="ru-RU" b="1" dirty="0">
                <a:latin typeface="Times New Roman" panose="02020603050405020304" pitchFamily="18" charset="0"/>
                <a:cs typeface="Times New Roman" panose="02020603050405020304" pitchFamily="18" charset="0"/>
              </a:rPr>
              <a:t>заимствования из других языков.</a:t>
            </a:r>
            <a:r>
              <a:rPr lang="ru-RU" dirty="0">
                <a:latin typeface="Times New Roman" panose="02020603050405020304" pitchFamily="18" charset="0"/>
                <a:cs typeface="Times New Roman" panose="02020603050405020304" pitchFamily="18" charset="0"/>
              </a:rPr>
              <a:t> </a:t>
            </a:r>
          </a:p>
        </p:txBody>
      </p:sp>
      <p:sp>
        <p:nvSpPr>
          <p:cNvPr id="12" name="TextBox 11"/>
          <p:cNvSpPr txBox="1"/>
          <p:nvPr/>
        </p:nvSpPr>
        <p:spPr>
          <a:xfrm>
            <a:off x="473014" y="6353726"/>
            <a:ext cx="3229419" cy="461665"/>
          </a:xfrm>
          <a:prstGeom prst="rect">
            <a:avLst/>
          </a:prstGeom>
          <a:noFill/>
        </p:spPr>
        <p:txBody>
          <a:bodyPr wrap="square" rtlCol="0">
            <a:spAutoFit/>
          </a:bodyPr>
          <a:lstStyle/>
          <a:p>
            <a:r>
              <a:rPr lang="ru-RU" sz="2400" b="1" dirty="0" smtClean="0">
                <a:solidFill>
                  <a:srgbClr val="7030A0"/>
                </a:solidFill>
                <a:hlinkClick r:id="rId7" action="ppaction://hlinksldjump"/>
              </a:rPr>
              <a:t>Продолжение</a:t>
            </a:r>
            <a:endParaRPr lang="ru-RU" sz="2400" b="1" dirty="0">
              <a:solidFill>
                <a:srgbClr val="7030A0"/>
              </a:solidFill>
            </a:endParaRPr>
          </a:p>
        </p:txBody>
      </p:sp>
      <p:sp>
        <p:nvSpPr>
          <p:cNvPr id="13" name="Прямоугольник 12"/>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8"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25081835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32240" y="116632"/>
            <a:ext cx="187220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Запомни!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29220" y="764704"/>
            <a:ext cx="8724383" cy="5909310"/>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	К </a:t>
            </a:r>
            <a:r>
              <a:rPr lang="ru-RU" b="1" dirty="0">
                <a:latin typeface="Times New Roman" panose="02020603050405020304" pitchFamily="18" charset="0"/>
                <a:cs typeface="Times New Roman" panose="02020603050405020304" pitchFamily="18" charset="0"/>
              </a:rPr>
              <a:t>общеславянской лексик</a:t>
            </a:r>
            <a:r>
              <a:rPr lang="ru-RU" dirty="0">
                <a:latin typeface="Times New Roman" panose="02020603050405020304" pitchFamily="18" charset="0"/>
                <a:cs typeface="Times New Roman" panose="02020603050405020304" pitchFamily="18" charset="0"/>
              </a:rPr>
              <a:t>е относятся: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1) Названия орудий сельскохозяйственного трудового процесса, а также главных орудий труда и частей вооружения: борона, грабли, коса, мотыга, серп, соха, игла, молот, нож, пила, топор, шило, копье, лук, стрела, тетива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2) Названия продуктов сельского труда и возделываемых культур: жито, крупа, мука, береза, дерево, калина, капуста, клен, клюква, лен, липа, пшеница, рожь, яблоко, ячмень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3) Названия животных, рыб, птиц, насекомых: выдра, заяц, кобыла, корова, лиса, лось, змея</a:t>
            </a:r>
            <a:r>
              <a:rPr lang="ru-RU" dirty="0" smtClean="0">
                <a:latin typeface="Times New Roman" panose="02020603050405020304" pitchFamily="18" charset="0"/>
                <a:cs typeface="Times New Roman" panose="02020603050405020304" pitchFamily="18" charset="0"/>
              </a:rPr>
              <a:t>, уж</a:t>
            </a:r>
            <a:r>
              <a:rPr lang="ru-RU" dirty="0">
                <a:latin typeface="Times New Roman" panose="02020603050405020304" pitchFamily="18" charset="0"/>
                <a:cs typeface="Times New Roman" panose="02020603050405020304" pitchFamily="18" charset="0"/>
              </a:rPr>
              <a:t>, ящерица, линь</a:t>
            </a:r>
            <a:r>
              <a:rPr lang="ru-RU" dirty="0" smtClean="0">
                <a:latin typeface="Times New Roman" panose="02020603050405020304" pitchFamily="18" charset="0"/>
                <a:cs typeface="Times New Roman" panose="02020603050405020304" pitchFamily="18" charset="0"/>
              </a:rPr>
              <a:t>, угорь</a:t>
            </a:r>
            <a:r>
              <a:rPr lang="ru-RU" dirty="0">
                <a:latin typeface="Times New Roman" panose="02020603050405020304" pitchFamily="18" charset="0"/>
                <a:cs typeface="Times New Roman" panose="02020603050405020304" pitchFamily="18" charset="0"/>
              </a:rPr>
              <a:t>, дятел, сорока, стриж, комар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4) Названия частей человеческого тела: бедро, бровь, голова, зуб, кисть, кожа, колено, лицо, лоб, нога, нос, плечо, рука, тело</a:t>
            </a:r>
            <a:r>
              <a:rPr lang="ru-RU" dirty="0" smtClean="0">
                <a:latin typeface="Times New Roman" panose="02020603050405020304" pitchFamily="18" charset="0"/>
                <a:cs typeface="Times New Roman" panose="02020603050405020304" pitchFamily="18" charset="0"/>
              </a:rPr>
              <a:t>, ухо </a:t>
            </a:r>
            <a:r>
              <a:rPr lang="ru-RU" dirty="0">
                <a:latin typeface="Times New Roman" panose="02020603050405020304" pitchFamily="18" charset="0"/>
                <a:cs typeface="Times New Roman" panose="02020603050405020304" pitchFamily="18" charset="0"/>
              </a:rPr>
              <a:t>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5) Термины родства: внук, кум, свекровь, тесть, тетя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6) Названия жилища и его частей, многих жизненно необходимых понятий: дверь, дом, дорога, изба, крыльцо, лавка, печь, пол, потолок, сени; весна, зим, лето, осень; глина, железо, золото; калач, каша, кисель; вечер, утро, ночь; век, час; дубрава, иней, искра, лес, яма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7) Абстрактная лексика: волнение, горе, дело, добро, зло, мысль, счастье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 период общеславянского единства появляется большое количество имен прилагательных, обозначающих разнообразные признаки и качества предметов и явлений: красный, темный, черный; высокий, длинный; громкий, здоровый, кислый, хитрый, яркий и др.</a:t>
            </a:r>
          </a:p>
        </p:txBody>
      </p:sp>
      <p:sp>
        <p:nvSpPr>
          <p:cNvPr id="5" name="Прямоугольник 4"/>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3"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1835696" y="93092"/>
            <a:ext cx="936104"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087894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32240" y="231639"/>
            <a:ext cx="1751321"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Запомни!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6916" y="1700808"/>
            <a:ext cx="8928992" cy="3782061"/>
          </a:xfrm>
          <a:prstGeom prst="rect">
            <a:avLst/>
          </a:prstGeom>
        </p:spPr>
        <p:txBody>
          <a:bodyPr wrap="square">
            <a:spAutoFit/>
          </a:bodyPr>
          <a:lstStyle/>
          <a:p>
            <a:pPr>
              <a:lnSpc>
                <a:spcPct val="150000"/>
              </a:lnSpc>
            </a:pPr>
            <a:r>
              <a:rPr lang="ru-RU" dirty="0" smtClean="0"/>
              <a:t>	</a:t>
            </a:r>
            <a:r>
              <a:rPr lang="ru-RU" b="1" dirty="0" smtClean="0">
                <a:latin typeface="Times New Roman" panose="02020603050405020304" pitchFamily="18" charset="0"/>
                <a:cs typeface="Times New Roman" panose="02020603050405020304" pitchFamily="18" charset="0"/>
              </a:rPr>
              <a:t>Восточнославянскими </a:t>
            </a:r>
            <a:r>
              <a:rPr lang="ru-RU" b="1" dirty="0">
                <a:latin typeface="Times New Roman" panose="02020603050405020304" pitchFamily="18" charset="0"/>
                <a:cs typeface="Times New Roman" panose="02020603050405020304" pitchFamily="18" charset="0"/>
              </a:rPr>
              <a:t>(древнерусскими)</a:t>
            </a:r>
            <a:r>
              <a:rPr lang="ru-RU" dirty="0">
                <a:latin typeface="Times New Roman" panose="02020603050405020304" pitchFamily="18" charset="0"/>
                <a:cs typeface="Times New Roman" panose="02020603050405020304" pitchFamily="18" charset="0"/>
              </a:rPr>
              <a:t> по происхождению являются, например, следующие слова: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а) Числительные: одиннадцать, двенадцать и далее до двадцати, двадцать, тридцать, сорок, девяносто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б) Существительные: дерюга, драка, егоза, ежевика, зяблик, кадка, кладовая, кладь, слобода, слог, смута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 Прилагательные: едкий, смуглый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г) Глаголы: горячиться, ерзать, журчать и др.;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д) Наречия: после, сегодня и др.</a:t>
            </a: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3" action="ppaction://hlinksldjump"/>
              </a:rPr>
              <a:t>Ромашка</a:t>
            </a:r>
            <a:endParaRPr lang="ru-RU" b="1" dirty="0">
              <a:solidFill>
                <a:srgbClr val="7030A0"/>
              </a:solidFill>
              <a:cs typeface="Aharoni" panose="02010803020104030203" pitchFamily="2" charset="-79"/>
            </a:endParaRPr>
          </a:p>
        </p:txBody>
      </p:sp>
      <p:sp>
        <p:nvSpPr>
          <p:cNvPr id="7" name="TextBox 6"/>
          <p:cNvSpPr txBox="1"/>
          <p:nvPr/>
        </p:nvSpPr>
        <p:spPr>
          <a:xfrm>
            <a:off x="1835696" y="155794"/>
            <a:ext cx="936104"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1635014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74739" y="233901"/>
            <a:ext cx="1917489"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Запомни!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9168" y="933715"/>
            <a:ext cx="8964488" cy="5444054"/>
          </a:xfrm>
          <a:prstGeom prst="rect">
            <a:avLst/>
          </a:prstGeom>
        </p:spPr>
        <p:txBody>
          <a:bodyPr wrap="square">
            <a:spAutoFit/>
          </a:bodyPr>
          <a:lstStyle/>
          <a:p>
            <a:pPr algn="just">
              <a:lnSpc>
                <a:spcPct val="150000"/>
              </a:lnSpc>
            </a:pPr>
            <a:r>
              <a:rPr lang="ru-RU" dirty="0" smtClean="0">
                <a:latin typeface="Times New Roman" panose="02020603050405020304" pitchFamily="18" charset="0"/>
                <a:cs typeface="Times New Roman" panose="02020603050405020304" pitchFamily="18" charset="0"/>
              </a:rPr>
              <a:t>	Для </a:t>
            </a:r>
            <a:r>
              <a:rPr lang="ru-RU" dirty="0">
                <a:latin typeface="Times New Roman" panose="02020603050405020304" pitchFamily="18" charset="0"/>
                <a:cs typeface="Times New Roman" panose="02020603050405020304" pitchFamily="18" charset="0"/>
              </a:rPr>
              <a:t>слов этого разряда характерно наличие в их составе следующих словообразовательных элементов, специфичных для русского языка: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1) Для существительных характерно наличие суффиксов с общим значением «инструмент, приспособление» -</a:t>
            </a:r>
            <a:r>
              <a:rPr lang="ru-RU" dirty="0" err="1">
                <a:latin typeface="Times New Roman" panose="02020603050405020304" pitchFamily="18" charset="0"/>
                <a:cs typeface="Times New Roman" panose="02020603050405020304" pitchFamily="18" charset="0"/>
              </a:rPr>
              <a:t>щик</a:t>
            </a:r>
            <a:r>
              <a:rPr lang="ru-RU" dirty="0">
                <a:latin typeface="Times New Roman" panose="02020603050405020304" pitchFamily="18" charset="0"/>
                <a:cs typeface="Times New Roman" panose="02020603050405020304" pitchFamily="18" charset="0"/>
              </a:rPr>
              <a:t>, (-чик), -</a:t>
            </a:r>
            <a:r>
              <a:rPr lang="ru-RU" dirty="0" err="1">
                <a:latin typeface="Times New Roman" panose="02020603050405020304" pitchFamily="18" charset="0"/>
                <a:cs typeface="Times New Roman" panose="02020603050405020304" pitchFamily="18" charset="0"/>
              </a:rPr>
              <a:t>овщик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льщик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овк</a:t>
            </a:r>
            <a:r>
              <a:rPr lang="ru-RU" dirty="0">
                <a:latin typeface="Times New Roman" panose="02020603050405020304" pitchFamily="18" charset="0"/>
                <a:cs typeface="Times New Roman" panose="02020603050405020304" pitchFamily="18" charset="0"/>
              </a:rPr>
              <a:t>, -к, -</a:t>
            </a:r>
            <a:r>
              <a:rPr lang="ru-RU" dirty="0" err="1">
                <a:latin typeface="Times New Roman" panose="02020603050405020304" pitchFamily="18" charset="0"/>
                <a:cs typeface="Times New Roman" panose="02020603050405020304" pitchFamily="18" charset="0"/>
              </a:rPr>
              <a:t>тель</a:t>
            </a:r>
            <a:r>
              <a:rPr lang="ru-RU" dirty="0">
                <a:latin typeface="Times New Roman" panose="02020603050405020304" pitchFamily="18" charset="0"/>
                <a:cs typeface="Times New Roman" panose="02020603050405020304" pitchFamily="18" charset="0"/>
              </a:rPr>
              <a:t>, -ость: каменщик, разметчик, ныряльщик, зажигалка, раздевалка, листовка, зенитка, </a:t>
            </a:r>
            <a:r>
              <a:rPr lang="ru-RU" dirty="0" smtClean="0">
                <a:latin typeface="Times New Roman" panose="02020603050405020304" pitchFamily="18" charset="0"/>
                <a:cs typeface="Times New Roman" panose="02020603050405020304" pitchFamily="18" charset="0"/>
              </a:rPr>
              <a:t>огнетушитель;</a:t>
            </a:r>
          </a:p>
          <a:p>
            <a:pPr algn="just">
              <a:lnSpc>
                <a:spcPct val="150000"/>
              </a:lnSpc>
            </a:pPr>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Глаголы, образованные следующими </a:t>
            </a:r>
            <a:r>
              <a:rPr lang="ru-RU" dirty="0" smtClean="0">
                <a:latin typeface="Times New Roman" panose="02020603050405020304" pitchFamily="18" charset="0"/>
                <a:cs typeface="Times New Roman" panose="02020603050405020304" pitchFamily="18" charset="0"/>
              </a:rPr>
              <a:t>способами:</a:t>
            </a:r>
          </a:p>
          <a:p>
            <a:pPr algn="just">
              <a:lnSpc>
                <a:spcPct val="150000"/>
              </a:lnSpc>
            </a:pPr>
            <a:r>
              <a:rPr lang="ru-RU" dirty="0" smtClean="0">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Суффиксально-префиксальный способ: разбежаться, ежиться, </a:t>
            </a:r>
            <a:r>
              <a:rPr lang="ru-RU" dirty="0" smtClean="0">
                <a:latin typeface="Times New Roman" panose="02020603050405020304" pitchFamily="18" charset="0"/>
                <a:cs typeface="Times New Roman" panose="02020603050405020304" pitchFamily="18" charset="0"/>
              </a:rPr>
              <a:t>дозвониться,</a:t>
            </a:r>
          </a:p>
          <a:p>
            <a:pPr algn="just">
              <a:lnSpc>
                <a:spcPct val="150000"/>
              </a:lnSpc>
            </a:pPr>
            <a:r>
              <a:rPr lang="ru-RU" dirty="0" smtClean="0">
                <a:latin typeface="Times New Roman" panose="02020603050405020304" pitchFamily="18" charset="0"/>
                <a:cs typeface="Times New Roman" panose="02020603050405020304" pitchFamily="18" charset="0"/>
              </a:rPr>
              <a:t>б</a:t>
            </a:r>
            <a:r>
              <a:rPr lang="ru-RU" dirty="0">
                <a:latin typeface="Times New Roman" panose="02020603050405020304" pitchFamily="18" charset="0"/>
                <a:cs typeface="Times New Roman" panose="02020603050405020304" pitchFamily="18" charset="0"/>
              </a:rPr>
              <a:t>) Отыменные глаголы: плотничать, </a:t>
            </a:r>
            <a:r>
              <a:rPr lang="ru-RU" dirty="0" smtClean="0">
                <a:latin typeface="Times New Roman" panose="02020603050405020304" pitchFamily="18" charset="0"/>
                <a:cs typeface="Times New Roman" panose="02020603050405020304" pitchFamily="18" charset="0"/>
              </a:rPr>
              <a:t>сапожничать;</a:t>
            </a:r>
          </a:p>
          <a:p>
            <a:pPr algn="just">
              <a:lnSpc>
                <a:spcPct val="150000"/>
              </a:lnSpc>
            </a:pPr>
            <a:r>
              <a:rPr lang="ru-RU" dirty="0" smtClean="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Наречия типа по-дружески, </a:t>
            </a:r>
            <a:r>
              <a:rPr lang="ru-RU" dirty="0" smtClean="0">
                <a:latin typeface="Times New Roman" panose="02020603050405020304" pitchFamily="18" charset="0"/>
                <a:cs typeface="Times New Roman" panose="02020603050405020304" pitchFamily="18" charset="0"/>
              </a:rPr>
              <a:t>по-мальчишески;</a:t>
            </a:r>
          </a:p>
          <a:p>
            <a:pPr algn="just">
              <a:lnSpc>
                <a:spcPct val="150000"/>
              </a:lnSpc>
            </a:pPr>
            <a:r>
              <a:rPr lang="ru-RU" dirty="0" smtClean="0">
                <a:latin typeface="Times New Roman" panose="02020603050405020304" pitchFamily="18" charset="0"/>
                <a:cs typeface="Times New Roman" panose="02020603050405020304" pitchFamily="18" charset="0"/>
              </a:rPr>
              <a:t>4</a:t>
            </a:r>
            <a:r>
              <a:rPr lang="ru-RU" dirty="0">
                <a:latin typeface="Times New Roman" panose="02020603050405020304" pitchFamily="18" charset="0"/>
                <a:cs typeface="Times New Roman" panose="02020603050405020304" pitchFamily="18" charset="0"/>
              </a:rPr>
              <a:t>) Подавляющее большинство производных предлогов и </a:t>
            </a:r>
            <a:r>
              <a:rPr lang="ru-RU" dirty="0" smtClean="0">
                <a:latin typeface="Times New Roman" panose="02020603050405020304" pitchFamily="18" charset="0"/>
                <a:cs typeface="Times New Roman" panose="02020603050405020304" pitchFamily="18" charset="0"/>
              </a:rPr>
              <a:t>союзов:</a:t>
            </a:r>
          </a:p>
          <a:p>
            <a:pPr algn="just">
              <a:lnSpc>
                <a:spcPct val="150000"/>
              </a:lnSpc>
            </a:pPr>
            <a:r>
              <a:rPr lang="ru-RU" dirty="0" smtClean="0">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предлоги: вследствие, насчет, </a:t>
            </a:r>
            <a:r>
              <a:rPr lang="ru-RU" dirty="0" smtClean="0">
                <a:latin typeface="Times New Roman" panose="02020603050405020304" pitchFamily="18" charset="0"/>
                <a:cs typeface="Times New Roman" panose="02020603050405020304" pitchFamily="18" charset="0"/>
              </a:rPr>
              <a:t>благодаря,</a:t>
            </a:r>
          </a:p>
          <a:p>
            <a:pPr algn="just">
              <a:lnSpc>
                <a:spcPct val="150000"/>
              </a:lnSpc>
            </a:pPr>
            <a:r>
              <a:rPr lang="ru-RU" dirty="0" smtClean="0">
                <a:latin typeface="Times New Roman" panose="02020603050405020304" pitchFamily="18" charset="0"/>
                <a:cs typeface="Times New Roman" panose="02020603050405020304" pitchFamily="18" charset="0"/>
              </a:rPr>
              <a:t>б</a:t>
            </a:r>
            <a:r>
              <a:rPr lang="ru-RU" dirty="0">
                <a:latin typeface="Times New Roman" panose="02020603050405020304" pitchFamily="18" charset="0"/>
                <a:cs typeface="Times New Roman" panose="02020603050405020304" pitchFamily="18" charset="0"/>
              </a:rPr>
              <a:t>) союзы: пока, чтобы, так как, потому что и др.</a:t>
            </a: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3" action="ppaction://hlinksldjump"/>
              </a:rPr>
              <a:t>Ромашка</a:t>
            </a:r>
            <a:endParaRPr lang="ru-RU" b="1" dirty="0">
              <a:solidFill>
                <a:srgbClr val="7030A0"/>
              </a:solidFill>
              <a:cs typeface="Aharoni" panose="02010803020104030203" pitchFamily="2" charset="-79"/>
            </a:endParaRPr>
          </a:p>
        </p:txBody>
      </p:sp>
      <p:sp>
        <p:nvSpPr>
          <p:cNvPr id="7" name="TextBox 6"/>
          <p:cNvSpPr txBox="1"/>
          <p:nvPr/>
        </p:nvSpPr>
        <p:spPr>
          <a:xfrm>
            <a:off x="1825824" y="141940"/>
            <a:ext cx="936104"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2146461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0112" y="632877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2" name="Прямоугольник 1"/>
          <p:cNvSpPr/>
          <p:nvPr/>
        </p:nvSpPr>
        <p:spPr>
          <a:xfrm>
            <a:off x="179512" y="836712"/>
            <a:ext cx="8630019" cy="2308324"/>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Среди </a:t>
            </a:r>
            <a:r>
              <a:rPr lang="ru-RU" dirty="0">
                <a:latin typeface="Times New Roman" panose="02020603050405020304" pitchFamily="18" charset="0"/>
                <a:cs typeface="Times New Roman" panose="02020603050405020304" pitchFamily="18" charset="0"/>
              </a:rPr>
              <a:t>слов, заимствованных русским языком из других, особенно значителен пласт </a:t>
            </a:r>
            <a:r>
              <a:rPr lang="ru-RU" b="1" dirty="0">
                <a:latin typeface="Times New Roman" panose="02020603050405020304" pitchFamily="18" charset="0"/>
                <a:cs typeface="Times New Roman" panose="02020603050405020304" pitchFamily="18" charset="0"/>
              </a:rPr>
              <a:t>старославянизмов</a:t>
            </a:r>
            <a:r>
              <a:rPr lang="ru-RU" dirty="0">
                <a:latin typeface="Times New Roman" panose="02020603050405020304" pitchFamily="18" charset="0"/>
                <a:cs typeface="Times New Roman" panose="02020603050405020304" pitchFamily="18" charset="0"/>
              </a:rPr>
              <a:t> - слов, которые вошли в древнерусский язык из родственного </a:t>
            </a:r>
            <a:r>
              <a:rPr lang="ru-RU" b="1" dirty="0">
                <a:latin typeface="Times New Roman" panose="02020603050405020304" pitchFamily="18" charset="0"/>
                <a:cs typeface="Times New Roman" panose="02020603050405020304" pitchFamily="18" charset="0"/>
              </a:rPr>
              <a:t>старославянского</a:t>
            </a:r>
            <a:r>
              <a:rPr lang="ru-RU" dirty="0">
                <a:latin typeface="Times New Roman" panose="02020603050405020304" pitchFamily="18" charset="0"/>
                <a:cs typeface="Times New Roman" panose="02020603050405020304" pitchFamily="18" charset="0"/>
              </a:rPr>
              <a:t> (древнеболгарского), который впоследствии стал церковнославянским языком. Старославянский язык получил широкое распространение на Руси после принятия христианства в конце X в. На этом языке были написаны богослужебные книги, проповеди, молитвы, жития святых. Это был литературный книжный язык, который служил главным образом для распространения религии - православного христианства</a:t>
            </a:r>
            <a:r>
              <a:rPr lang="ru-RU"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4" action="ppaction://hlinksldjump"/>
              </a:rPr>
              <a:t>Запомни! </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51520" y="3208047"/>
            <a:ext cx="8784976" cy="2862322"/>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Самыми </a:t>
            </a:r>
            <a:r>
              <a:rPr lang="ru-RU" dirty="0">
                <a:latin typeface="Times New Roman" panose="02020603050405020304" pitchFamily="18" charset="0"/>
                <a:cs typeface="Times New Roman" panose="02020603050405020304" pitchFamily="18" charset="0"/>
              </a:rPr>
              <a:t>многочисленными из ранних заимствований в русском языке являются слова из </a:t>
            </a:r>
            <a:r>
              <a:rPr lang="ru-RU" b="1" dirty="0">
                <a:latin typeface="Times New Roman" panose="02020603050405020304" pitchFamily="18" charset="0"/>
                <a:cs typeface="Times New Roman" panose="02020603050405020304" pitchFamily="18" charset="0"/>
              </a:rPr>
              <a:t>греческого</a:t>
            </a:r>
            <a:r>
              <a:rPr lang="ru-RU" dirty="0">
                <a:latin typeface="Times New Roman" panose="02020603050405020304" pitchFamily="18" charset="0"/>
                <a:cs typeface="Times New Roman" panose="02020603050405020304" pitchFamily="18" charset="0"/>
              </a:rPr>
              <a:t> и </a:t>
            </a:r>
            <a:r>
              <a:rPr lang="ru-RU" b="1" dirty="0">
                <a:latin typeface="Times New Roman" panose="02020603050405020304" pitchFamily="18" charset="0"/>
                <a:cs typeface="Times New Roman" panose="02020603050405020304" pitchFamily="18" charset="0"/>
              </a:rPr>
              <a:t>латинского</a:t>
            </a:r>
            <a:r>
              <a:rPr lang="ru-RU" dirty="0">
                <a:latin typeface="Times New Roman" panose="02020603050405020304" pitchFamily="18" charset="0"/>
                <a:cs typeface="Times New Roman" panose="02020603050405020304" pitchFamily="18" charset="0"/>
              </a:rPr>
              <a:t> языков. Эти заимствования происходили в основном через письменные произведения. В ранний период языком-посредником для греческого языка являлся старославянский язык, а в более поздний период посредником для греческого и латинского языков стали французский, английский и немецкий языки</a:t>
            </a:r>
            <a:r>
              <a:rPr lang="ru-RU" dirty="0" smtClean="0">
                <a:latin typeface="Times New Roman" panose="02020603050405020304" pitchFamily="18" charset="0"/>
                <a:cs typeface="Times New Roman" panose="02020603050405020304" pitchFamily="18" charset="0"/>
              </a:rPr>
              <a:t>. Слова </a:t>
            </a:r>
            <a:r>
              <a:rPr lang="ru-RU" b="1" dirty="0" smtClean="0">
                <a:latin typeface="Times New Roman" panose="02020603050405020304" pitchFamily="18" charset="0"/>
                <a:cs typeface="Times New Roman" panose="02020603050405020304" pitchFamily="18" charset="0"/>
              </a:rPr>
              <a:t>из греческого язык</a:t>
            </a:r>
            <a:r>
              <a:rPr lang="ru-RU" dirty="0" smtClean="0">
                <a:latin typeface="Times New Roman" panose="02020603050405020304" pitchFamily="18" charset="0"/>
                <a:cs typeface="Times New Roman" panose="02020603050405020304" pitchFamily="18" charset="0"/>
              </a:rPr>
              <a:t>а: </a:t>
            </a:r>
            <a:r>
              <a:rPr lang="ru-RU" i="1" dirty="0" smtClean="0">
                <a:latin typeface="Times New Roman" panose="02020603050405020304" pitchFamily="18" charset="0"/>
                <a:cs typeface="Times New Roman" panose="02020603050405020304" pitchFamily="18" charset="0"/>
              </a:rPr>
              <a:t>уксус</a:t>
            </a:r>
            <a:r>
              <a:rPr lang="ru-RU" i="1" dirty="0">
                <a:latin typeface="Times New Roman" panose="02020603050405020304" pitchFamily="18" charset="0"/>
                <a:cs typeface="Times New Roman" panose="02020603050405020304" pitchFamily="18" charset="0"/>
              </a:rPr>
              <a:t>, тетрадь, сандалии, сахар, скамья, трапеза, фонарь</a:t>
            </a:r>
            <a:r>
              <a:rPr lang="ru-RU" i="1" dirty="0" smtClean="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кедр, кипарис, свекла, тмин, кит, крокодил</a:t>
            </a:r>
            <a:r>
              <a:rPr lang="ru-RU" i="1" dirty="0" smtClean="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аминь, анафема, ангел, архангел, евангелие, икона</a:t>
            </a:r>
            <a:r>
              <a:rPr lang="ru-RU" i="1" dirty="0" smtClean="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Евгений, Елена, Феодосии, </a:t>
            </a:r>
            <a:r>
              <a:rPr lang="ru-RU" i="1" dirty="0" smtClean="0">
                <a:latin typeface="Times New Roman" panose="02020603050405020304" pitchFamily="18" charset="0"/>
                <a:cs typeface="Times New Roman" panose="02020603050405020304" pitchFamily="18" charset="0"/>
              </a:rPr>
              <a:t>Федор; </a:t>
            </a:r>
            <a:r>
              <a:rPr lang="ru-RU" i="1" dirty="0">
                <a:latin typeface="Times New Roman" panose="02020603050405020304" pitchFamily="18" charset="0"/>
                <a:cs typeface="Times New Roman" panose="02020603050405020304" pitchFamily="18" charset="0"/>
              </a:rPr>
              <a:t>алфавит, монастырь, орган, пирамида, планета, сатана, </a:t>
            </a:r>
            <a:r>
              <a:rPr lang="ru-RU" i="1" dirty="0" smtClean="0">
                <a:latin typeface="Times New Roman" panose="02020603050405020304" pitchFamily="18" charset="0"/>
                <a:cs typeface="Times New Roman" panose="02020603050405020304" pitchFamily="18" charset="0"/>
              </a:rPr>
              <a:t>театр. </a:t>
            </a:r>
            <a:r>
              <a:rPr lang="ru-RU" dirty="0" smtClean="0">
                <a:latin typeface="Times New Roman" panose="02020603050405020304" pitchFamily="18" charset="0"/>
                <a:cs typeface="Times New Roman" panose="02020603050405020304" pitchFamily="18" charset="0"/>
              </a:rPr>
              <a:t>Слова </a:t>
            </a:r>
            <a:r>
              <a:rPr lang="ru-RU" b="1" dirty="0" smtClean="0">
                <a:latin typeface="Times New Roman" panose="02020603050405020304" pitchFamily="18" charset="0"/>
                <a:cs typeface="Times New Roman" panose="02020603050405020304" pitchFamily="18" charset="0"/>
              </a:rPr>
              <a:t>из латинского языка</a:t>
            </a:r>
            <a:r>
              <a:rPr lang="ru-RU" dirty="0" smtClean="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глобус, декан, дистанция, объект, проект, проза, прокурор, ректор, республика, субъект, шкала и др.</a:t>
            </a:r>
          </a:p>
        </p:txBody>
      </p:sp>
      <p:sp>
        <p:nvSpPr>
          <p:cNvPr id="9" name="Прямоугольник 8"/>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4" name="TextBox 3"/>
          <p:cNvSpPr txBox="1"/>
          <p:nvPr/>
        </p:nvSpPr>
        <p:spPr>
          <a:xfrm>
            <a:off x="1835696" y="126145"/>
            <a:ext cx="1656184" cy="380991"/>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42505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razy night\Downloads\d3b8f6a88162303483e7bbc7ccbe2c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0" y="692696"/>
            <a:ext cx="9119919" cy="616530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7" name="TextBox 6"/>
          <p:cNvSpPr txBox="1"/>
          <p:nvPr/>
        </p:nvSpPr>
        <p:spPr>
          <a:xfrm>
            <a:off x="6874739" y="233901"/>
            <a:ext cx="1917489"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Запомни!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51720" y="131975"/>
            <a:ext cx="1512168"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079979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1305342"/>
            <a:ext cx="8712968" cy="3831818"/>
          </a:xfrm>
          <a:prstGeom prst="rect">
            <a:avLst/>
          </a:prstGeom>
        </p:spPr>
        <p:txBody>
          <a:bodyPr wrap="square">
            <a:spAutoFit/>
          </a:bodyPr>
          <a:lstStyle/>
          <a:p>
            <a:pPr>
              <a:lnSpc>
                <a:spcPct val="150000"/>
              </a:lnSpc>
            </a:pPr>
            <a:r>
              <a:rPr lang="ru-RU" b="1" dirty="0">
                <a:latin typeface="Times New Roman" panose="02020603050405020304" pitchFamily="18" charset="0"/>
                <a:cs typeface="Times New Roman" panose="02020603050405020304" pitchFamily="18" charset="0"/>
              </a:rPr>
              <a:t>Из голландского:</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верфь, гавань, рейд, трюм, трап, каюта, боцман, матрос.</a:t>
            </a:r>
            <a:endParaRPr lang="ru-RU" dirty="0">
              <a:latin typeface="Times New Roman" panose="02020603050405020304" pitchFamily="18" charset="0"/>
              <a:cs typeface="Times New Roman" panose="02020603050405020304" pitchFamily="18" charset="0"/>
            </a:endParaRPr>
          </a:p>
          <a:p>
            <a:pPr>
              <a:lnSpc>
                <a:spcPct val="150000"/>
              </a:lnSpc>
            </a:pPr>
            <a:r>
              <a:rPr lang="ru-RU" b="1" dirty="0">
                <a:latin typeface="Times New Roman" panose="02020603050405020304" pitchFamily="18" charset="0"/>
                <a:cs typeface="Times New Roman" panose="02020603050405020304" pitchFamily="18" charset="0"/>
              </a:rPr>
              <a:t>Из французского:</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балет, актёр, паркет, карусель, абажур, костюм, пальто, бульон, павильон, аппетит.</a:t>
            </a:r>
            <a:endParaRPr lang="ru-RU" dirty="0">
              <a:latin typeface="Times New Roman" panose="02020603050405020304" pitchFamily="18" charset="0"/>
              <a:cs typeface="Times New Roman" panose="02020603050405020304" pitchFamily="18" charset="0"/>
            </a:endParaRPr>
          </a:p>
          <a:p>
            <a:pPr>
              <a:lnSpc>
                <a:spcPct val="150000"/>
              </a:lnSpc>
            </a:pPr>
            <a:r>
              <a:rPr lang="ru-RU" b="1" dirty="0">
                <a:latin typeface="Times New Roman" panose="02020603050405020304" pitchFamily="18" charset="0"/>
                <a:cs typeface="Times New Roman" panose="02020603050405020304" pitchFamily="18" charset="0"/>
              </a:rPr>
              <a:t>Из немецкого:</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бутерброд, шлагбаум,  штат, штурм, вахта, флюгер.</a:t>
            </a:r>
            <a:endParaRPr lang="ru-RU" dirty="0">
              <a:latin typeface="Times New Roman" panose="02020603050405020304" pitchFamily="18" charset="0"/>
              <a:cs typeface="Times New Roman" panose="02020603050405020304" pitchFamily="18" charset="0"/>
            </a:endParaRPr>
          </a:p>
          <a:p>
            <a:pPr>
              <a:lnSpc>
                <a:spcPct val="150000"/>
              </a:lnSpc>
            </a:pPr>
            <a:r>
              <a:rPr lang="ru-RU" b="1" dirty="0">
                <a:latin typeface="Times New Roman" panose="02020603050405020304" pitchFamily="18" charset="0"/>
                <a:cs typeface="Times New Roman" panose="02020603050405020304" pitchFamily="18" charset="0"/>
              </a:rPr>
              <a:t>Из итальянского</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макароны, вермишель, пицца, тенор, бас, сопрано,  концерт, соната, опера.</a:t>
            </a:r>
            <a:endParaRPr lang="ru-RU" dirty="0">
              <a:latin typeface="Times New Roman" panose="02020603050405020304" pitchFamily="18" charset="0"/>
              <a:cs typeface="Times New Roman" panose="02020603050405020304" pitchFamily="18" charset="0"/>
            </a:endParaRPr>
          </a:p>
          <a:p>
            <a:pPr>
              <a:lnSpc>
                <a:spcPct val="150000"/>
              </a:lnSpc>
            </a:pPr>
            <a:r>
              <a:rPr lang="ru-RU" b="1" dirty="0">
                <a:latin typeface="Times New Roman" panose="02020603050405020304" pitchFamily="18" charset="0"/>
                <a:cs typeface="Times New Roman" panose="02020603050405020304" pitchFamily="18" charset="0"/>
              </a:rPr>
              <a:t>Из английского:</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клуб, митинг, футбол, волейбол, теннис,  айсберг, компьютер, файл, курсор, драйвер.</a:t>
            </a:r>
            <a:endParaRPr lang="ru-RU" dirty="0">
              <a:latin typeface="Times New Roman" panose="02020603050405020304" pitchFamily="18" charset="0"/>
              <a:cs typeface="Times New Roman" panose="02020603050405020304" pitchFamily="18" charset="0"/>
            </a:endParaRPr>
          </a:p>
          <a:p>
            <a:pPr>
              <a:lnSpc>
                <a:spcPct val="150000"/>
              </a:lnSpc>
            </a:pPr>
            <a:r>
              <a:rPr lang="ru-RU" b="1" dirty="0">
                <a:latin typeface="Times New Roman" panose="02020603050405020304" pitchFamily="18" charset="0"/>
                <a:cs typeface="Times New Roman" panose="02020603050405020304" pitchFamily="18" charset="0"/>
              </a:rPr>
              <a:t>Из тюркских языков:</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диван, базар, халва, башмак, караван, сарай, курага, изюм.</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67544" y="631216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7" name="Прямоугольник 6"/>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2082253" y="239697"/>
            <a:ext cx="1614710"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3901329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0112" y="632877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2" name="Прямоугольник 1"/>
          <p:cNvSpPr/>
          <p:nvPr/>
        </p:nvSpPr>
        <p:spPr>
          <a:xfrm>
            <a:off x="179512" y="620688"/>
            <a:ext cx="8856983" cy="5909310"/>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	Слова </a:t>
            </a:r>
            <a:r>
              <a:rPr lang="ru-RU" dirty="0">
                <a:latin typeface="Times New Roman" panose="02020603050405020304" pitchFamily="18" charset="0"/>
                <a:cs typeface="Times New Roman" panose="02020603050405020304" pitchFamily="18" charset="0"/>
              </a:rPr>
              <a:t>в языке используются по-разному: одни - активно, другие нет. Поэтому лингвисты различают пласты </a:t>
            </a:r>
            <a:r>
              <a:rPr lang="ru-RU" b="1" dirty="0">
                <a:latin typeface="Times New Roman" panose="02020603050405020304" pitchFamily="18" charset="0"/>
                <a:cs typeface="Times New Roman" panose="02020603050405020304" pitchFamily="18" charset="0"/>
              </a:rPr>
              <a:t>активной</a:t>
            </a:r>
            <a:r>
              <a:rPr lang="ru-RU" dirty="0">
                <a:latin typeface="Times New Roman" panose="02020603050405020304" pitchFamily="18" charset="0"/>
                <a:cs typeface="Times New Roman" panose="02020603050405020304" pitchFamily="18" charset="0"/>
              </a:rPr>
              <a:t> и </a:t>
            </a:r>
            <a:r>
              <a:rPr lang="ru-RU" b="1" dirty="0">
                <a:latin typeface="Times New Roman" panose="02020603050405020304" pitchFamily="18" charset="0"/>
                <a:cs typeface="Times New Roman" panose="02020603050405020304" pitchFamily="18" charset="0"/>
              </a:rPr>
              <a:t>неактивной</a:t>
            </a:r>
            <a:r>
              <a:rPr lang="ru-RU" dirty="0">
                <a:latin typeface="Times New Roman" panose="02020603050405020304" pitchFamily="18" charset="0"/>
                <a:cs typeface="Times New Roman" panose="02020603050405020304" pitchFamily="18" charset="0"/>
              </a:rPr>
              <a:t> лексики</a:t>
            </a:r>
            <a:r>
              <a:rPr lang="ru-RU" dirty="0" smtClean="0">
                <a:latin typeface="Times New Roman" panose="02020603050405020304" pitchFamily="18" charset="0"/>
                <a:cs typeface="Times New Roman" panose="02020603050405020304" pitchFamily="18" charset="0"/>
              </a:rPr>
              <a:t>.</a:t>
            </a:r>
          </a:p>
          <a:p>
            <a:pPr algn="just"/>
            <a:r>
              <a:rPr lang="ru-RU" dirty="0"/>
              <a:t> </a:t>
            </a:r>
            <a:r>
              <a:rPr lang="ru-RU" dirty="0" smtClean="0"/>
              <a:t>	</a:t>
            </a:r>
            <a:r>
              <a:rPr lang="ru-RU" dirty="0" smtClean="0">
                <a:latin typeface="Times New Roman" panose="02020603050405020304" pitchFamily="18" charset="0"/>
                <a:cs typeface="Times New Roman" panose="02020603050405020304" pitchFamily="18" charset="0"/>
              </a:rPr>
              <a:t>К </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активному</a:t>
            </a:r>
            <a:r>
              <a:rPr lang="ru-RU" dirty="0">
                <a:latin typeface="Times New Roman" panose="02020603050405020304" pitchFamily="18" charset="0"/>
                <a:cs typeface="Times New Roman" panose="02020603050405020304" pitchFamily="18" charset="0"/>
              </a:rPr>
              <a:t> словарному запасу относятся общенародные, общеупотребительные слова, у которых не наблюдается оттенка устарелости или новизны, например: вода, воздух, хлеб, дышать, жить, работать, красивый, отважный, хорошо, два, тридцать и </a:t>
            </a:r>
            <a:r>
              <a:rPr lang="ru-RU" dirty="0" smtClean="0">
                <a:latin typeface="Times New Roman" panose="02020603050405020304" pitchFamily="18" charset="0"/>
                <a:cs typeface="Times New Roman" panose="02020603050405020304" pitchFamily="18" charset="0"/>
              </a:rPr>
              <a:t>др.</a:t>
            </a: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активный словарный запас входят и слова, имеющие ограниченную сферу употребления (термины, профессиональная лексика): гамма-лучи, молекула, экология и </a:t>
            </a:r>
            <a:r>
              <a:rPr lang="ru-RU" dirty="0" smtClean="0">
                <a:latin typeface="Times New Roman" panose="02020603050405020304" pitchFamily="18" charset="0"/>
                <a:cs typeface="Times New Roman" panose="02020603050405020304" pitchFamily="18" charset="0"/>
              </a:rPr>
              <a:t>др.</a:t>
            </a:r>
          </a:p>
          <a:p>
            <a:pPr algn="just"/>
            <a:r>
              <a:rPr lang="ru-RU" b="1" dirty="0" smtClean="0">
                <a:latin typeface="Times New Roman" panose="02020603050405020304" pitchFamily="18" charset="0"/>
                <a:cs typeface="Times New Roman" panose="02020603050405020304" pitchFamily="18" charset="0"/>
              </a:rPr>
              <a:t>	В </a:t>
            </a:r>
            <a:r>
              <a:rPr lang="ru-RU" b="1" dirty="0">
                <a:latin typeface="Times New Roman" panose="02020603050405020304" pitchFamily="18" charset="0"/>
                <a:cs typeface="Times New Roman" panose="02020603050405020304" pitchFamily="18" charset="0"/>
              </a:rPr>
              <a:t>пассивном</a:t>
            </a:r>
            <a:r>
              <a:rPr lang="ru-RU" dirty="0">
                <a:latin typeface="Times New Roman" panose="02020603050405020304" pitchFamily="18" charset="0"/>
                <a:cs typeface="Times New Roman" panose="02020603050405020304" pitchFamily="18" charset="0"/>
              </a:rPr>
              <a:t> словарном запасе различаются две </a:t>
            </a:r>
            <a:r>
              <a:rPr lang="ru-RU" dirty="0" smtClean="0">
                <a:latin typeface="Times New Roman" panose="02020603050405020304" pitchFamily="18" charset="0"/>
                <a:cs typeface="Times New Roman" panose="02020603050405020304" pitchFamily="18" charset="0"/>
              </a:rPr>
              <a:t>основные </a:t>
            </a:r>
            <a:r>
              <a:rPr lang="ru-RU" dirty="0">
                <a:latin typeface="Times New Roman" panose="02020603050405020304" pitchFamily="18" charset="0"/>
                <a:cs typeface="Times New Roman" panose="02020603050405020304" pitchFamily="18" charset="0"/>
              </a:rPr>
              <a:t>группы слов:</a:t>
            </a:r>
            <a:br>
              <a:rPr lang="ru-RU"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 </a:t>
            </a:r>
            <a:r>
              <a:rPr lang="ru-RU" dirty="0" smtClean="0">
                <a:latin typeface="Times New Roman" panose="02020603050405020304" pitchFamily="18" charset="0"/>
                <a:cs typeface="Times New Roman" panose="02020603050405020304" pitchFamily="18" charset="0"/>
              </a:rPr>
              <a:t>Устаревшие </a:t>
            </a:r>
            <a:r>
              <a:rPr lang="ru-RU" dirty="0">
                <a:latin typeface="Times New Roman" panose="02020603050405020304" pitchFamily="18" charset="0"/>
                <a:cs typeface="Times New Roman" panose="02020603050405020304" pitchFamily="18" charset="0"/>
              </a:rPr>
              <a:t>слова, то есть вышедшие или выходящие из употребления;</a:t>
            </a:r>
            <a:br>
              <a:rPr lang="ru-RU"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II. </a:t>
            </a:r>
            <a:r>
              <a:rPr lang="ru-RU" dirty="0" smtClean="0">
                <a:latin typeface="Times New Roman" panose="02020603050405020304" pitchFamily="18" charset="0"/>
                <a:cs typeface="Times New Roman" panose="02020603050405020304" pitchFamily="18" charset="0"/>
              </a:rPr>
              <a:t>Новые </a:t>
            </a:r>
            <a:r>
              <a:rPr lang="ru-RU" dirty="0">
                <a:latin typeface="Times New Roman" panose="02020603050405020304" pitchFamily="18" charset="0"/>
                <a:cs typeface="Times New Roman" panose="02020603050405020304" pitchFamily="18" charset="0"/>
              </a:rPr>
              <a:t>слова, или неологизмы, то есть слова, не ставшие еще общеупотребительными, сохраняющие оттенок новизны</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I.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зависимости от причин, по которым то или иное слово относится к разряду устаревших, выделяются историзмы и архаизмы</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Историзмы - </a:t>
            </a:r>
            <a:r>
              <a:rPr lang="ru-RU" dirty="0">
                <a:latin typeface="Times New Roman" panose="02020603050405020304" pitchFamily="18" charset="0"/>
                <a:cs typeface="Times New Roman" panose="02020603050405020304" pitchFamily="18" charset="0"/>
              </a:rPr>
              <a:t>это слова, вышедшие из употребления потому, что исчезли из жизни предметы и явления, которые они </a:t>
            </a:r>
            <a:r>
              <a:rPr lang="ru-RU" dirty="0" smtClean="0">
                <a:latin typeface="Times New Roman" panose="02020603050405020304" pitchFamily="18" charset="0"/>
                <a:cs typeface="Times New Roman" panose="02020603050405020304" pitchFamily="18" charset="0"/>
              </a:rPr>
              <a:t>обозначали.</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Историзмы </a:t>
            </a:r>
            <a:r>
              <a:rPr lang="ru-RU" dirty="0">
                <a:latin typeface="Times New Roman" panose="02020603050405020304" pitchFamily="18" charset="0"/>
                <a:cs typeface="Times New Roman" panose="02020603050405020304" pitchFamily="18" charset="0"/>
              </a:rPr>
              <a:t>не имеют синонимов, так как это единственное обозначение исчезнувшего понятия и стоящего за ним предмета или явления</a:t>
            </a:r>
            <a:r>
              <a:rPr lang="ru-RU" dirty="0" smtClean="0">
                <a:latin typeface="Times New Roman" panose="02020603050405020304" pitchFamily="18" charset="0"/>
                <a:cs typeface="Times New Roman" panose="02020603050405020304" pitchFamily="18" charset="0"/>
              </a:rPr>
              <a:t>. Например, </a:t>
            </a:r>
            <a:r>
              <a:rPr lang="ru-RU" dirty="0">
                <a:latin typeface="Times New Roman" panose="02020603050405020304" pitchFamily="18" charset="0"/>
                <a:cs typeface="Times New Roman" panose="02020603050405020304" pitchFamily="18" charset="0"/>
              </a:rPr>
              <a:t>зипун, камзол, кафтан, волость, уезд, </a:t>
            </a:r>
            <a:r>
              <a:rPr lang="ru-RU" dirty="0" smtClean="0">
                <a:latin typeface="Times New Roman" panose="02020603050405020304" pitchFamily="18" charset="0"/>
                <a:cs typeface="Times New Roman" panose="02020603050405020304" pitchFamily="18" charset="0"/>
              </a:rPr>
              <a:t>околоток.</a:t>
            </a: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1835696" y="149999"/>
            <a:ext cx="1440160" cy="380991"/>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543894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796136" y="6416095"/>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2" name="Прямоугольник 1"/>
          <p:cNvSpPr/>
          <p:nvPr/>
        </p:nvSpPr>
        <p:spPr>
          <a:xfrm>
            <a:off x="323527" y="297659"/>
            <a:ext cx="8486003" cy="6186309"/>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Архаизмы</a:t>
            </a:r>
            <a:r>
              <a:rPr lang="ru-RU" dirty="0" smtClean="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это слова, обозначающие понятия, предметы, явления, существующие в настоящее время; по различным </a:t>
            </a:r>
            <a:r>
              <a:rPr lang="ru-RU" dirty="0" smtClean="0">
                <a:latin typeface="Times New Roman" panose="02020603050405020304" pitchFamily="18" charset="0"/>
                <a:cs typeface="Times New Roman" panose="02020603050405020304" pitchFamily="18" charset="0"/>
              </a:rPr>
              <a:t>причинам </a:t>
            </a:r>
            <a:r>
              <a:rPr lang="ru-RU" dirty="0">
                <a:latin typeface="Times New Roman" panose="02020603050405020304" pitchFamily="18" charset="0"/>
                <a:cs typeface="Times New Roman" panose="02020603050405020304" pitchFamily="18" charset="0"/>
              </a:rPr>
              <a:t>архаизмы были вытеснены из активного употребления другими словами</a:t>
            </a:r>
            <a:r>
              <a:rPr lang="ru-RU" dirty="0" smtClean="0">
                <a:latin typeface="Times New Roman" panose="02020603050405020304" pitchFamily="18" charset="0"/>
                <a:cs typeface="Times New Roman" panose="02020603050405020304" pitchFamily="18" charset="0"/>
              </a:rPr>
              <a:t>. </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Следовательно</a:t>
            </a:r>
            <a:r>
              <a:rPr lang="ru-RU" dirty="0">
                <a:latin typeface="Times New Roman" panose="02020603050405020304" pitchFamily="18" charset="0"/>
                <a:cs typeface="Times New Roman" panose="02020603050405020304" pitchFamily="18" charset="0"/>
              </a:rPr>
              <a:t>, архаизмы имеют синонимы в современном русском языке, например: ветрило (сущ.)- парус., </a:t>
            </a:r>
            <a:r>
              <a:rPr lang="ru-RU" dirty="0" smtClean="0">
                <a:latin typeface="Times New Roman" panose="02020603050405020304" pitchFamily="18" charset="0"/>
                <a:cs typeface="Times New Roman" panose="02020603050405020304" pitchFamily="18" charset="0"/>
              </a:rPr>
              <a:t>психея </a:t>
            </a:r>
            <a:r>
              <a:rPr lang="ru-RU" dirty="0">
                <a:latin typeface="Times New Roman" panose="02020603050405020304" pitchFamily="18" charset="0"/>
                <a:cs typeface="Times New Roman" panose="02020603050405020304" pitchFamily="18" charset="0"/>
              </a:rPr>
              <a:t>(сущ.)- душа; </a:t>
            </a:r>
            <a:r>
              <a:rPr lang="ru-RU" dirty="0" smtClean="0">
                <a:latin typeface="Times New Roman" panose="02020603050405020304" pitchFamily="18" charset="0"/>
                <a:cs typeface="Times New Roman" panose="02020603050405020304" pitchFamily="18" charset="0"/>
              </a:rPr>
              <a:t>заморский </a:t>
            </a:r>
            <a:r>
              <a:rPr lang="ru-RU" dirty="0">
                <a:latin typeface="Times New Roman" panose="02020603050405020304" pitchFamily="18" charset="0"/>
                <a:cs typeface="Times New Roman" panose="02020603050405020304" pitchFamily="18" charset="0"/>
              </a:rPr>
              <a:t>(прил.) - иностранный; </a:t>
            </a:r>
            <a:r>
              <a:rPr lang="ru-RU" dirty="0" smtClean="0">
                <a:latin typeface="Times New Roman" panose="02020603050405020304" pitchFamily="18" charset="0"/>
                <a:cs typeface="Times New Roman" panose="02020603050405020304" pitchFamily="18" charset="0"/>
              </a:rPr>
              <a:t>кои </a:t>
            </a:r>
            <a:r>
              <a:rPr lang="ru-RU" dirty="0">
                <a:latin typeface="Times New Roman" panose="02020603050405020304" pitchFamily="18" charset="0"/>
                <a:cs typeface="Times New Roman" panose="02020603050405020304" pitchFamily="18" charset="0"/>
              </a:rPr>
              <a:t>(местоимение) - который; </a:t>
            </a:r>
            <a:r>
              <a:rPr lang="ru-RU" dirty="0" smtClean="0">
                <a:latin typeface="Times New Roman" panose="02020603050405020304" pitchFamily="18" charset="0"/>
                <a:cs typeface="Times New Roman" panose="02020603050405020304" pitchFamily="18" charset="0"/>
              </a:rPr>
              <a:t>сей </a:t>
            </a:r>
            <a:r>
              <a:rPr lang="ru-RU" dirty="0">
                <a:latin typeface="Times New Roman" panose="02020603050405020304" pitchFamily="18" charset="0"/>
                <a:cs typeface="Times New Roman" panose="02020603050405020304" pitchFamily="18" charset="0"/>
              </a:rPr>
              <a:t>(местоимение) - этот; </a:t>
            </a:r>
            <a:r>
              <a:rPr lang="ru-RU" dirty="0" smtClean="0">
                <a:latin typeface="Times New Roman" panose="02020603050405020304" pitchFamily="18" charset="0"/>
                <a:cs typeface="Times New Roman" panose="02020603050405020304" pitchFamily="18" charset="0"/>
              </a:rPr>
              <a:t>поелику </a:t>
            </a:r>
            <a:r>
              <a:rPr lang="ru-RU" dirty="0">
                <a:latin typeface="Times New Roman" panose="02020603050405020304" pitchFamily="18" charset="0"/>
                <a:cs typeface="Times New Roman" panose="02020603050405020304" pitchFamily="18" charset="0"/>
              </a:rPr>
              <a:t>(союз) - потому что и др</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II</a:t>
            </a:r>
            <a:r>
              <a:rPr lang="en-US"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Новые слова (неологизмы</a:t>
            </a:r>
            <a:r>
              <a:rPr lang="ru-RU" dirty="0">
                <a:latin typeface="Times New Roman" panose="02020603050405020304" pitchFamily="18" charset="0"/>
                <a:cs typeface="Times New Roman" panose="02020603050405020304" pitchFamily="18" charset="0"/>
              </a:rPr>
              <a:t>) появляются в языке, чтобы обозначить какое-либо новое явление, понятие, предмет. Примерами неологизмов нашего времени могут служить следующие </a:t>
            </a:r>
            <a:r>
              <a:rPr lang="ru-RU" dirty="0" smtClean="0">
                <a:latin typeface="Times New Roman" panose="02020603050405020304" pitchFamily="18" charset="0"/>
                <a:cs typeface="Times New Roman" panose="02020603050405020304" pitchFamily="18" charset="0"/>
              </a:rPr>
              <a:t>слова: </a:t>
            </a:r>
            <a:r>
              <a:rPr lang="ru-RU" dirty="0" err="1" smtClean="0">
                <a:latin typeface="Times New Roman" panose="02020603050405020304" pitchFamily="18" charset="0"/>
                <a:cs typeface="Times New Roman" panose="02020603050405020304" pitchFamily="18" charset="0"/>
              </a:rPr>
              <a:t>интерфакс</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информационное агентство; приватизация - распределение собственности; эксклюзив - исключительное событие (интервью); СНГ- содружество независимых государств; </a:t>
            </a:r>
            <a:r>
              <a:rPr lang="ru-RU" dirty="0" smtClean="0">
                <a:latin typeface="Times New Roman" panose="02020603050405020304" pitchFamily="18" charset="0"/>
                <a:cs typeface="Times New Roman" panose="02020603050405020304" pitchFamily="18" charset="0"/>
              </a:rPr>
              <a:t>ратификация- </a:t>
            </a:r>
            <a:r>
              <a:rPr lang="ru-RU" dirty="0">
                <a:latin typeface="Times New Roman" panose="02020603050405020304" pitchFamily="18" charset="0"/>
                <a:cs typeface="Times New Roman" panose="02020603050405020304" pitchFamily="18" charset="0"/>
              </a:rPr>
              <a:t>принятие, одобрение (о договоре); </a:t>
            </a:r>
            <a:r>
              <a:rPr lang="ru-RU" dirty="0" smtClean="0">
                <a:latin typeface="Times New Roman" panose="02020603050405020304" pitchFamily="18" charset="0"/>
                <a:cs typeface="Times New Roman" panose="02020603050405020304" pitchFamily="18" charset="0"/>
              </a:rPr>
              <a:t>плюрализм </a:t>
            </a:r>
            <a:r>
              <a:rPr lang="ru-RU" dirty="0">
                <a:latin typeface="Times New Roman" panose="02020603050405020304" pitchFamily="18" charset="0"/>
                <a:cs typeface="Times New Roman" panose="02020603050405020304" pitchFamily="18" charset="0"/>
              </a:rPr>
              <a:t>- множественность (мнений, точек зрения); </a:t>
            </a:r>
            <a:r>
              <a:rPr lang="ru-RU" dirty="0" smtClean="0">
                <a:latin typeface="Times New Roman" panose="02020603050405020304" pitchFamily="18" charset="0"/>
                <a:cs typeface="Times New Roman" panose="02020603050405020304" pitchFamily="18" charset="0"/>
              </a:rPr>
              <a:t>альтернатива </a:t>
            </a:r>
            <a:r>
              <a:rPr lang="ru-RU" dirty="0">
                <a:latin typeface="Times New Roman" panose="02020603050405020304" pitchFamily="18" charset="0"/>
                <a:cs typeface="Times New Roman" panose="02020603050405020304" pitchFamily="18" charset="0"/>
              </a:rPr>
              <a:t>- возможность выбора; </a:t>
            </a:r>
            <a:r>
              <a:rPr lang="ru-RU" dirty="0" smtClean="0">
                <a:latin typeface="Times New Roman" panose="02020603050405020304" pitchFamily="18" charset="0"/>
                <a:cs typeface="Times New Roman" panose="02020603050405020304" pitchFamily="18" charset="0"/>
              </a:rPr>
              <a:t>референдум </a:t>
            </a:r>
            <a:r>
              <a:rPr lang="ru-RU" dirty="0">
                <a:latin typeface="Times New Roman" panose="02020603050405020304" pitchFamily="18" charset="0"/>
                <a:cs typeface="Times New Roman" panose="02020603050405020304" pitchFamily="18" charset="0"/>
              </a:rPr>
              <a:t>- обсуждение и др</a:t>
            </a:r>
            <a:r>
              <a:rPr lang="ru-RU" dirty="0" smtClean="0">
                <a:latin typeface="Times New Roman" panose="02020603050405020304" pitchFamily="18" charset="0"/>
                <a:cs typeface="Times New Roman" panose="02020603050405020304" pitchFamily="18" charset="0"/>
              </a:rPr>
              <a:t>.</a:t>
            </a:r>
          </a:p>
          <a:p>
            <a:pPr algn="just"/>
            <a:r>
              <a:rPr lang="ru-RU" dirty="0" smtClean="0"/>
              <a:t>	</a:t>
            </a:r>
            <a:r>
              <a:rPr lang="ru-RU" dirty="0" smtClean="0">
                <a:latin typeface="Times New Roman" panose="02020603050405020304" pitchFamily="18" charset="0"/>
                <a:cs typeface="Times New Roman" panose="02020603050405020304" pitchFamily="18" charset="0"/>
              </a:rPr>
              <a:t>От </a:t>
            </a:r>
            <a:r>
              <a:rPr lang="ru-RU" dirty="0">
                <a:latin typeface="Times New Roman" panose="02020603050405020304" pitchFamily="18" charset="0"/>
                <a:cs typeface="Times New Roman" panose="02020603050405020304" pitchFamily="18" charset="0"/>
              </a:rPr>
              <a:t>языковых неологизмов необходимо отличать неологизмы контекстуальные, или </a:t>
            </a:r>
            <a:r>
              <a:rPr lang="ru-RU" dirty="0" smtClean="0">
                <a:latin typeface="Times New Roman" panose="02020603050405020304" pitchFamily="18" charset="0"/>
                <a:cs typeface="Times New Roman" panose="02020603050405020304" pitchFamily="18" charset="0"/>
              </a:rPr>
              <a:t>индивидуально-авторские.</a:t>
            </a:r>
          </a:p>
          <a:p>
            <a:pPr algn="just"/>
            <a:r>
              <a:rPr lang="ru-RU" b="1" dirty="0" smtClean="0">
                <a:latin typeface="Times New Roman" panose="02020603050405020304" pitchFamily="18" charset="0"/>
                <a:cs typeface="Times New Roman" panose="02020603050405020304" pitchFamily="18" charset="0"/>
              </a:rPr>
              <a:t>	Индивидуально-авторские </a:t>
            </a:r>
            <a:r>
              <a:rPr lang="ru-RU" b="1" dirty="0">
                <a:latin typeface="Times New Roman" panose="02020603050405020304" pitchFamily="18" charset="0"/>
                <a:cs typeface="Times New Roman" panose="02020603050405020304" pitchFamily="18" charset="0"/>
              </a:rPr>
              <a:t>неологизмы (окказионализмы)</a:t>
            </a:r>
            <a:r>
              <a:rPr lang="ru-RU" dirty="0">
                <a:latin typeface="Times New Roman" panose="02020603050405020304" pitchFamily="18" charset="0"/>
                <a:cs typeface="Times New Roman" panose="02020603050405020304" pitchFamily="18" charset="0"/>
              </a:rPr>
              <a:t> - это слова, которые образуются художниками слова, публицистами, поэтами с целью усиления экспрессивности текста. В отличие от языковых неологизмов окказионализмы выполняют не номинативную (назывную), а экспрессивную функцию</a:t>
            </a:r>
            <a:r>
              <a:rPr lang="ru-RU" dirty="0" smtClean="0">
                <a:latin typeface="Times New Roman" panose="02020603050405020304" pitchFamily="18" charset="0"/>
                <a:cs typeface="Times New Roman" panose="02020603050405020304" pitchFamily="18" charset="0"/>
              </a:rPr>
              <a:t>. Например, </a:t>
            </a:r>
            <a:r>
              <a:rPr lang="ru-RU" dirty="0" err="1" smtClean="0">
                <a:latin typeface="Times New Roman" panose="02020603050405020304" pitchFamily="18" charset="0"/>
                <a:cs typeface="Times New Roman" panose="02020603050405020304" pitchFamily="18" charset="0"/>
              </a:rPr>
              <a:t>пассажирство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омужчиниться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(Антон Павлович Чехов); </a:t>
            </a:r>
            <a:r>
              <a:rPr lang="ru-RU" dirty="0" err="1" smtClean="0">
                <a:latin typeface="Times New Roman" panose="02020603050405020304" pitchFamily="18" charset="0"/>
                <a:cs typeface="Times New Roman" panose="02020603050405020304" pitchFamily="18" charset="0"/>
              </a:rPr>
              <a:t>кюхельбекеры</a:t>
            </a:r>
            <a:r>
              <a:rPr lang="ru-RU" dirty="0" smtClean="0">
                <a:latin typeface="Times New Roman" panose="02020603050405020304" pitchFamily="18" charset="0"/>
                <a:cs typeface="Times New Roman" panose="02020603050405020304" pitchFamily="18" charset="0"/>
              </a:rPr>
              <a:t>  (Александр Сергеевич Пушкин).</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2096910" y="6416095"/>
            <a:ext cx="1152128"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6271634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1" y="34636"/>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0112" y="632877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2" name="Прямоугольник 1"/>
          <p:cNvSpPr/>
          <p:nvPr/>
        </p:nvSpPr>
        <p:spPr>
          <a:xfrm>
            <a:off x="0" y="501307"/>
            <a:ext cx="8964488" cy="397031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языке противопоставлены </a:t>
            </a:r>
            <a:r>
              <a:rPr lang="ru-RU" b="1" dirty="0">
                <a:latin typeface="Times New Roman" panose="02020603050405020304" pitchFamily="18" charset="0"/>
                <a:cs typeface="Times New Roman" panose="02020603050405020304" pitchFamily="18" charset="0"/>
              </a:rPr>
              <a:t>нейтральные и стилистически помеченные слова</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словарях стилистически окрашенная лексика имеет пометки. Наиболее распространённые из них: книжн., высок., офиц.-дел., науч., разг., </a:t>
            </a:r>
            <a:r>
              <a:rPr lang="ru-RU" dirty="0" err="1">
                <a:latin typeface="Times New Roman" panose="02020603050405020304" pitchFamily="18" charset="0"/>
                <a:cs typeface="Times New Roman" panose="02020603050405020304" pitchFamily="18" charset="0"/>
              </a:rPr>
              <a:t>сниж</a:t>
            </a:r>
            <a:r>
              <a:rPr lang="ru-RU" dirty="0">
                <a:latin typeface="Times New Roman" panose="02020603050405020304" pitchFamily="18" charset="0"/>
                <a:cs typeface="Times New Roman" panose="02020603050405020304" pitchFamily="18" charset="0"/>
              </a:rPr>
              <a:t>., прост.</a:t>
            </a:r>
          </a:p>
          <a:p>
            <a:pPr algn="just"/>
            <a:r>
              <a:rPr lang="ru-RU" dirty="0">
                <a:latin typeface="Times New Roman" panose="02020603050405020304" pitchFamily="18" charset="0"/>
                <a:cs typeface="Times New Roman" panose="02020603050405020304" pitchFamily="18" charset="0"/>
              </a:rPr>
              <a:t>Примеры:</a:t>
            </a:r>
          </a:p>
          <a:p>
            <a:pPr algn="just"/>
            <a:r>
              <a:rPr lang="ru-RU" b="1" dirty="0" smtClean="0">
                <a:latin typeface="Times New Roman" panose="02020603050405020304" pitchFamily="18" charset="0"/>
                <a:cs typeface="Times New Roman" panose="02020603050405020304" pitchFamily="18" charset="0"/>
              </a:rPr>
              <a:t>	Высокая </a:t>
            </a:r>
            <a:r>
              <a:rPr lang="ru-RU" b="1" dirty="0">
                <a:latin typeface="Times New Roman" panose="02020603050405020304" pitchFamily="18" charset="0"/>
                <a:cs typeface="Times New Roman" panose="02020603050405020304" pitchFamily="18" charset="0"/>
              </a:rPr>
              <a:t>лексика</a:t>
            </a:r>
            <a:r>
              <a:rPr lang="ru-RU" dirty="0">
                <a:latin typeface="Times New Roman" panose="02020603050405020304" pitchFamily="18" charset="0"/>
                <a:cs typeface="Times New Roman" panose="02020603050405020304" pitchFamily="18" charset="0"/>
              </a:rPr>
              <a:t> - лексика, частотная в поэзии и ораторском искусстве: </a:t>
            </a:r>
            <a:r>
              <a:rPr lang="ru-RU" i="1" dirty="0">
                <a:latin typeface="Times New Roman" panose="02020603050405020304" pitchFamily="18" charset="0"/>
                <a:cs typeface="Times New Roman" panose="02020603050405020304" pitchFamily="18" charset="0"/>
              </a:rPr>
              <a:t>кончина </a:t>
            </a:r>
            <a:r>
              <a:rPr lang="ru-RU" dirty="0">
                <a:latin typeface="Times New Roman" panose="02020603050405020304" pitchFamily="18" charset="0"/>
                <a:cs typeface="Times New Roman" panose="02020603050405020304" pitchFamily="18" charset="0"/>
              </a:rPr>
              <a:t>– смерть, </a:t>
            </a:r>
            <a:r>
              <a:rPr lang="ru-RU" i="1" dirty="0">
                <a:latin typeface="Times New Roman" panose="02020603050405020304" pitchFamily="18" charset="0"/>
                <a:cs typeface="Times New Roman" panose="02020603050405020304" pitchFamily="18" charset="0"/>
              </a:rPr>
              <a:t>титанический</a:t>
            </a:r>
            <a:r>
              <a:rPr lang="ru-RU" dirty="0">
                <a:latin typeface="Times New Roman" panose="02020603050405020304" pitchFamily="18" charset="0"/>
                <a:cs typeface="Times New Roman" panose="02020603050405020304" pitchFamily="18" charset="0"/>
              </a:rPr>
              <a:t> – большой. Культурная традиция ценила и оберегала  высокую лексику. Она зафиксирована во множестве текстов художественной литературы VIII и XIX веков.</a:t>
            </a:r>
          </a:p>
          <a:p>
            <a:pPr algn="just"/>
            <a:r>
              <a:rPr lang="ru-RU" b="1" dirty="0" smtClean="0">
                <a:latin typeface="Times New Roman" panose="02020603050405020304" pitchFamily="18" charset="0"/>
                <a:cs typeface="Times New Roman" panose="02020603050405020304" pitchFamily="18" charset="0"/>
              </a:rPr>
              <a:t>	Книжная </a:t>
            </a:r>
            <a:r>
              <a:rPr lang="ru-RU" b="1" dirty="0">
                <a:latin typeface="Times New Roman" panose="02020603050405020304" pitchFamily="18" charset="0"/>
                <a:cs typeface="Times New Roman" panose="02020603050405020304" pitchFamily="18" charset="0"/>
              </a:rPr>
              <a:t>лексика</a:t>
            </a:r>
            <a:r>
              <a:rPr lang="ru-RU" dirty="0">
                <a:latin typeface="Times New Roman" panose="02020603050405020304" pitchFamily="18" charset="0"/>
                <a:cs typeface="Times New Roman" panose="02020603050405020304" pitchFamily="18" charset="0"/>
              </a:rPr>
              <a:t> – лексика, свойственная письменной речи, но не связанная с разграничением сфер общения: </a:t>
            </a:r>
            <a:r>
              <a:rPr lang="ru-RU" i="1" dirty="0">
                <a:latin typeface="Times New Roman" panose="02020603050405020304" pitchFamily="18" charset="0"/>
                <a:cs typeface="Times New Roman" panose="02020603050405020304" pitchFamily="18" charset="0"/>
              </a:rPr>
              <a:t>воззрение </a:t>
            </a:r>
            <a:r>
              <a:rPr lang="ru-RU" dirty="0">
                <a:latin typeface="Times New Roman" panose="02020603050405020304" pitchFamily="18" charset="0"/>
                <a:cs typeface="Times New Roman" panose="02020603050405020304" pitchFamily="18" charset="0"/>
              </a:rPr>
              <a:t>– взгляд, </a:t>
            </a:r>
            <a:r>
              <a:rPr lang="ru-RU" i="1" dirty="0">
                <a:latin typeface="Times New Roman" panose="02020603050405020304" pitchFamily="18" charset="0"/>
                <a:cs typeface="Times New Roman" panose="02020603050405020304" pitchFamily="18" charset="0"/>
              </a:rPr>
              <a:t>чрезвычайно </a:t>
            </a:r>
            <a:r>
              <a:rPr lang="ru-RU" dirty="0">
                <a:latin typeface="Times New Roman" panose="02020603050405020304" pitchFamily="18" charset="0"/>
                <a:cs typeface="Times New Roman" panose="02020603050405020304" pitchFamily="18" charset="0"/>
              </a:rPr>
              <a:t>– очень.</a:t>
            </a:r>
          </a:p>
          <a:p>
            <a:pPr algn="just"/>
            <a:r>
              <a:rPr lang="ru-RU" b="1" dirty="0" smtClean="0">
                <a:latin typeface="Times New Roman" panose="02020603050405020304" pitchFamily="18" charset="0"/>
                <a:cs typeface="Times New Roman" panose="02020603050405020304" pitchFamily="18" charset="0"/>
              </a:rPr>
              <a:t>	Официально-деловая</a:t>
            </a:r>
            <a:r>
              <a:rPr lang="ru-RU" dirty="0">
                <a:latin typeface="Times New Roman" panose="02020603050405020304" pitchFamily="18" charset="0"/>
                <a:cs typeface="Times New Roman" panose="02020603050405020304" pitchFamily="18" charset="0"/>
              </a:rPr>
              <a:t> – лексика официально-деловой переписки, документации: </a:t>
            </a:r>
            <a:r>
              <a:rPr lang="ru-RU" i="1" dirty="0">
                <a:latin typeface="Times New Roman" panose="02020603050405020304" pitchFamily="18" charset="0"/>
                <a:cs typeface="Times New Roman" panose="02020603050405020304" pitchFamily="18" charset="0"/>
              </a:rPr>
              <a:t>удостоверить, вследствие, благодаря, в отличие от.</a:t>
            </a:r>
            <a:endParaRPr lang="ru-RU" dirty="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	Научная </a:t>
            </a:r>
            <a:r>
              <a:rPr lang="ru-RU" b="1" dirty="0">
                <a:latin typeface="Times New Roman" panose="02020603050405020304" pitchFamily="18" charset="0"/>
                <a:cs typeface="Times New Roman" panose="02020603050405020304" pitchFamily="18" charset="0"/>
              </a:rPr>
              <a:t>лексика</a:t>
            </a:r>
            <a:r>
              <a:rPr lang="ru-RU" dirty="0">
                <a:latin typeface="Times New Roman" panose="02020603050405020304" pitchFamily="18" charset="0"/>
                <a:cs typeface="Times New Roman" panose="02020603050405020304" pitchFamily="18" charset="0"/>
              </a:rPr>
              <a:t> – терминология: </a:t>
            </a:r>
            <a:r>
              <a:rPr lang="ru-RU" i="1" dirty="0">
                <a:latin typeface="Times New Roman" panose="02020603050405020304" pitchFamily="18" charset="0"/>
                <a:cs typeface="Times New Roman" panose="02020603050405020304" pitchFamily="18" charset="0"/>
              </a:rPr>
              <a:t>котангенс, кровообращение, корреляция.</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2051720" y="136145"/>
            <a:ext cx="1656184"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877821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1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09196" y="91369"/>
            <a:ext cx="5134804" cy="461665"/>
          </a:xfrm>
          <a:prstGeom prst="rect">
            <a:avLst/>
          </a:prstGeom>
          <a:noFill/>
        </p:spPr>
        <p:txBody>
          <a:bodyPr wrap="none" rtlCol="0">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Практическое занятие по фонетике</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22500" y="513546"/>
            <a:ext cx="8568952" cy="646331"/>
          </a:xfrm>
          <a:prstGeom prst="rect">
            <a:avLst/>
          </a:prstGeom>
        </p:spPr>
        <p:txBody>
          <a:bodyPr wrap="square">
            <a:spAutoFit/>
          </a:bodyPr>
          <a:lstStyle/>
          <a:p>
            <a:pPr lvl="0"/>
            <a:r>
              <a:rPr lang="ru-RU" b="1" dirty="0" smtClean="0"/>
              <a:t>1</a:t>
            </a:r>
            <a:r>
              <a:rPr lang="ru-RU" b="1" dirty="0" smtClean="0">
                <a:latin typeface="Times New Roman" panose="02020603050405020304" pitchFamily="18" charset="0"/>
                <a:cs typeface="Times New Roman" panose="02020603050405020304" pitchFamily="18" charset="0"/>
              </a:rPr>
              <a:t>. Определите </a:t>
            </a:r>
            <a:r>
              <a:rPr lang="ru-RU" b="1" dirty="0">
                <a:latin typeface="Times New Roman" panose="02020603050405020304" pitchFamily="18" charset="0"/>
                <a:cs typeface="Times New Roman" panose="02020603050405020304" pitchFamily="18" charset="0"/>
              </a:rPr>
              <a:t>количество звуков в следующих словах:</a:t>
            </a:r>
            <a:r>
              <a:rPr lang="ru-RU" dirty="0">
                <a:latin typeface="Times New Roman" panose="02020603050405020304" pitchFamily="18" charset="0"/>
                <a:cs typeface="Times New Roman" panose="02020603050405020304" pitchFamily="18" charset="0"/>
              </a:rPr>
              <a:t> вершина,  яркий, поясок, мыть, шоссе, письмо</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718401" y="836711"/>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8" name="Прямоугольник 7"/>
          <p:cNvSpPr/>
          <p:nvPr/>
        </p:nvSpPr>
        <p:spPr>
          <a:xfrm>
            <a:off x="395536" y="1225107"/>
            <a:ext cx="8352928" cy="1477328"/>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2. Найдите </a:t>
            </a:r>
            <a:r>
              <a:rPr lang="ru-RU" b="1" dirty="0">
                <a:latin typeface="Times New Roman" panose="02020603050405020304" pitchFamily="18" charset="0"/>
                <a:cs typeface="Times New Roman" panose="02020603050405020304" pitchFamily="18" charset="0"/>
              </a:rPr>
              <a:t>ошибочное утверждение:</a:t>
            </a:r>
          </a:p>
          <a:p>
            <a:r>
              <a:rPr lang="ru-RU" dirty="0">
                <a:latin typeface="Times New Roman" panose="02020603050405020304" pitchFamily="18" charset="0"/>
                <a:cs typeface="Times New Roman" panose="02020603050405020304" pitchFamily="18" charset="0"/>
              </a:rPr>
              <a:t>а) в слове «шагать» мягкий знак смягчает согласный звук [т];</a:t>
            </a:r>
          </a:p>
          <a:p>
            <a:r>
              <a:rPr lang="ru-RU" dirty="0">
                <a:latin typeface="Times New Roman" panose="02020603050405020304" pitchFamily="18" charset="0"/>
                <a:cs typeface="Times New Roman" panose="02020603050405020304" pitchFamily="18" charset="0"/>
              </a:rPr>
              <a:t>б) слово «всезнающий»  начинается с глухого согласного звука;</a:t>
            </a:r>
          </a:p>
          <a:p>
            <a:r>
              <a:rPr lang="ru-RU" dirty="0">
                <a:latin typeface="Times New Roman" panose="02020603050405020304" pitchFamily="18" charset="0"/>
                <a:cs typeface="Times New Roman" panose="02020603050405020304" pitchFamily="18" charset="0"/>
              </a:rPr>
              <a:t>в) в слове «Россия» количество букв и звуков совпадает;</a:t>
            </a:r>
          </a:p>
          <a:p>
            <a:r>
              <a:rPr lang="ru-RU" dirty="0">
                <a:latin typeface="Times New Roman" panose="02020603050405020304" pitchFamily="18" charset="0"/>
                <a:cs typeface="Times New Roman" panose="02020603050405020304" pitchFamily="18" charset="0"/>
              </a:rPr>
              <a:t>г) в слове «пир» один согласный мягкий.</a:t>
            </a:r>
          </a:p>
        </p:txBody>
      </p:sp>
      <p:sp>
        <p:nvSpPr>
          <p:cNvPr id="10" name="TextBox 9"/>
          <p:cNvSpPr txBox="1"/>
          <p:nvPr/>
        </p:nvSpPr>
        <p:spPr>
          <a:xfrm>
            <a:off x="4572000" y="2326699"/>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9" name="Прямоугольник 8"/>
          <p:cNvSpPr/>
          <p:nvPr/>
        </p:nvSpPr>
        <p:spPr>
          <a:xfrm>
            <a:off x="395536" y="2788586"/>
            <a:ext cx="8352928" cy="64633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3. В </a:t>
            </a:r>
            <a:r>
              <a:rPr lang="ru-RU" b="1" dirty="0">
                <a:latin typeface="Times New Roman" panose="02020603050405020304" pitchFamily="18" charset="0"/>
                <a:cs typeface="Times New Roman" panose="02020603050405020304" pitchFamily="18" charset="0"/>
              </a:rPr>
              <a:t>каком слове все согласные звуки мягкие?</a:t>
            </a:r>
          </a:p>
          <a:p>
            <a:r>
              <a:rPr lang="ru-RU" dirty="0">
                <a:latin typeface="Times New Roman" panose="02020603050405020304" pitchFamily="18" charset="0"/>
                <a:cs typeface="Times New Roman" panose="02020603050405020304" pitchFamily="18" charset="0"/>
              </a:rPr>
              <a:t>а) </a:t>
            </a:r>
            <a:r>
              <a:rPr lang="ru-RU" dirty="0" smtClean="0">
                <a:latin typeface="Times New Roman" panose="02020603050405020304" pitchFamily="18" charset="0"/>
                <a:cs typeface="Times New Roman" panose="02020603050405020304" pitchFamily="18" charset="0"/>
              </a:rPr>
              <a:t>Сделать    б</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Жизнь  в) Счастье  г</a:t>
            </a:r>
            <a:r>
              <a:rPr lang="ru-RU" dirty="0">
                <a:latin typeface="Times New Roman" panose="02020603050405020304" pitchFamily="18" charset="0"/>
                <a:cs typeface="Times New Roman" panose="02020603050405020304" pitchFamily="18" charset="0"/>
              </a:rPr>
              <a:t>) Шерсть.</a:t>
            </a:r>
          </a:p>
        </p:txBody>
      </p:sp>
      <p:sp>
        <p:nvSpPr>
          <p:cNvPr id="12" name="TextBox 11"/>
          <p:cNvSpPr txBox="1"/>
          <p:nvPr/>
        </p:nvSpPr>
        <p:spPr>
          <a:xfrm>
            <a:off x="5010678" y="3015252"/>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11" name="Прямоугольник 10"/>
          <p:cNvSpPr/>
          <p:nvPr/>
        </p:nvSpPr>
        <p:spPr>
          <a:xfrm>
            <a:off x="422500" y="3573016"/>
            <a:ext cx="8109940" cy="64633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4. В </a:t>
            </a:r>
            <a:r>
              <a:rPr lang="ru-RU" b="1" dirty="0">
                <a:latin typeface="Times New Roman" panose="02020603050405020304" pitchFamily="18" charset="0"/>
                <a:cs typeface="Times New Roman" panose="02020603050405020304" pitchFamily="18" charset="0"/>
              </a:rPr>
              <a:t>каком ряду в обоих словах есть звук [з]?</a:t>
            </a:r>
          </a:p>
          <a:p>
            <a:r>
              <a:rPr lang="ru-RU" dirty="0">
                <a:latin typeface="Times New Roman" panose="02020603050405020304" pitchFamily="18" charset="0"/>
                <a:cs typeface="Times New Roman" panose="02020603050405020304" pitchFamily="18" charset="0"/>
              </a:rPr>
              <a:t>а) </a:t>
            </a:r>
            <a:r>
              <a:rPr lang="ru-RU" dirty="0" smtClean="0">
                <a:latin typeface="Times New Roman" panose="02020603050405020304" pitchFamily="18" charset="0"/>
                <a:cs typeface="Times New Roman" panose="02020603050405020304" pitchFamily="18" charset="0"/>
              </a:rPr>
              <a:t>Просьба, здание    б</a:t>
            </a:r>
            <a:r>
              <a:rPr lang="ru-RU" dirty="0">
                <a:latin typeface="Times New Roman" panose="02020603050405020304" pitchFamily="18" charset="0"/>
                <a:cs typeface="Times New Roman" panose="02020603050405020304" pitchFamily="18" charset="0"/>
              </a:rPr>
              <a:t>) Создатель, </a:t>
            </a:r>
            <a:r>
              <a:rPr lang="ru-RU" dirty="0" smtClean="0">
                <a:latin typeface="Times New Roman" panose="02020603050405020304" pitchFamily="18" charset="0"/>
                <a:cs typeface="Times New Roman" panose="02020603050405020304" pitchFamily="18" charset="0"/>
              </a:rPr>
              <a:t>слизкий     в</a:t>
            </a:r>
            <a:r>
              <a:rPr lang="ru-RU" dirty="0">
                <a:latin typeface="Times New Roman" panose="02020603050405020304" pitchFamily="18" charset="0"/>
                <a:cs typeface="Times New Roman" panose="02020603050405020304" pitchFamily="18" charset="0"/>
              </a:rPr>
              <a:t>) Мороз, </a:t>
            </a:r>
            <a:r>
              <a:rPr lang="ru-RU" dirty="0" smtClean="0">
                <a:latin typeface="Times New Roman" panose="02020603050405020304" pitchFamily="18" charset="0"/>
                <a:cs typeface="Times New Roman" panose="02020603050405020304" pitchFamily="18" charset="0"/>
              </a:rPr>
              <a:t>здесь     г</a:t>
            </a:r>
            <a:r>
              <a:rPr lang="ru-RU" dirty="0">
                <a:latin typeface="Times New Roman" panose="02020603050405020304" pitchFamily="18" charset="0"/>
                <a:cs typeface="Times New Roman" panose="02020603050405020304" pitchFamily="18" charset="0"/>
              </a:rPr>
              <a:t>) Зов, салазки</a:t>
            </a:r>
          </a:p>
        </p:txBody>
      </p:sp>
      <p:sp>
        <p:nvSpPr>
          <p:cNvPr id="14" name="TextBox 13"/>
          <p:cNvSpPr txBox="1"/>
          <p:nvPr/>
        </p:nvSpPr>
        <p:spPr>
          <a:xfrm>
            <a:off x="539552" y="4212643"/>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13" name="Прямоугольник 12"/>
          <p:cNvSpPr/>
          <p:nvPr/>
        </p:nvSpPr>
        <p:spPr>
          <a:xfrm>
            <a:off x="395536" y="4564241"/>
            <a:ext cx="8352928" cy="64633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5. В </a:t>
            </a:r>
            <a:r>
              <a:rPr lang="ru-RU" b="1" dirty="0">
                <a:latin typeface="Times New Roman" panose="02020603050405020304" pitchFamily="18" charset="0"/>
                <a:cs typeface="Times New Roman" panose="02020603050405020304" pitchFamily="18" charset="0"/>
              </a:rPr>
              <a:t>каком слове количество букв и звуков совпадает?</a:t>
            </a:r>
          </a:p>
          <a:p>
            <a:r>
              <a:rPr lang="ru-RU" dirty="0">
                <a:latin typeface="Times New Roman" panose="02020603050405020304" pitchFamily="18" charset="0"/>
                <a:cs typeface="Times New Roman" panose="02020603050405020304" pitchFamily="18" charset="0"/>
              </a:rPr>
              <a:t>а) </a:t>
            </a:r>
            <a:r>
              <a:rPr lang="ru-RU" dirty="0" smtClean="0">
                <a:latin typeface="Times New Roman" panose="02020603050405020304" pitchFamily="18" charset="0"/>
                <a:cs typeface="Times New Roman" panose="02020603050405020304" pitchFamily="18" charset="0"/>
              </a:rPr>
              <a:t>Сновидение  б</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Съезд     в</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Юла     г</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Меткость </a:t>
            </a:r>
            <a:endParaRPr lang="ru-RU"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364088" y="4878832"/>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5" name="TextBox 4"/>
          <p:cNvSpPr txBox="1"/>
          <p:nvPr/>
        </p:nvSpPr>
        <p:spPr>
          <a:xfrm>
            <a:off x="395536" y="91369"/>
            <a:ext cx="864096"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05876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9" y="40149"/>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0112" y="632877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Практическое занятие</a:t>
            </a:r>
            <a:endParaRPr lang="ru-RU" sz="2400" b="1" dirty="0">
              <a:solidFill>
                <a:srgbClr val="7030A0"/>
              </a:solidFill>
            </a:endParaRPr>
          </a:p>
        </p:txBody>
      </p:sp>
      <p:sp>
        <p:nvSpPr>
          <p:cNvPr id="2" name="Прямоугольник 1"/>
          <p:cNvSpPr/>
          <p:nvPr/>
        </p:nvSpPr>
        <p:spPr>
          <a:xfrm>
            <a:off x="251518" y="1382877"/>
            <a:ext cx="8558011" cy="4524315"/>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ежедневном бытовом общении люди употребляют много слов, относящихся к сниженной лексике. Обычно такие слова не используются в письменной литературной речи. </a:t>
            </a:r>
            <a:r>
              <a:rPr lang="ru-RU" b="1" dirty="0">
                <a:latin typeface="Times New Roman" panose="02020603050405020304" pitchFamily="18" charset="0"/>
                <a:cs typeface="Times New Roman" panose="02020603050405020304" pitchFamily="18" charset="0"/>
              </a:rPr>
              <a:t>Сниженная лексика </a:t>
            </a:r>
            <a:r>
              <a:rPr lang="ru-RU" dirty="0">
                <a:latin typeface="Times New Roman" panose="02020603050405020304" pitchFamily="18" charset="0"/>
                <a:cs typeface="Times New Roman" panose="02020603050405020304" pitchFamily="18" charset="0"/>
              </a:rPr>
              <a:t>делится на</a:t>
            </a:r>
            <a:r>
              <a:rPr lang="ru-RU" b="1" dirty="0">
                <a:latin typeface="Times New Roman" panose="02020603050405020304" pitchFamily="18" charset="0"/>
                <a:cs typeface="Times New Roman" panose="02020603050405020304" pitchFamily="18" charset="0"/>
              </a:rPr>
              <a:t> разговорную и просторечную.</a:t>
            </a:r>
            <a:endParaRPr lang="ru-RU" dirty="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	Разговорная </a:t>
            </a:r>
            <a:r>
              <a:rPr lang="ru-RU" b="1" dirty="0">
                <a:latin typeface="Times New Roman" panose="02020603050405020304" pitchFamily="18" charset="0"/>
                <a:cs typeface="Times New Roman" panose="02020603050405020304" pitchFamily="18" charset="0"/>
              </a:rPr>
              <a:t>лексика</a:t>
            </a:r>
            <a:r>
              <a:rPr lang="ru-RU" dirty="0">
                <a:latin typeface="Times New Roman" panose="02020603050405020304" pitchFamily="18" charset="0"/>
                <a:cs typeface="Times New Roman" panose="02020603050405020304" pitchFamily="18" charset="0"/>
              </a:rPr>
              <a:t> – это слова, которые не выходят за рамки общелитературного языка. Их используют в непринуждённом, </a:t>
            </a:r>
            <a:r>
              <a:rPr lang="ru-RU" dirty="0" err="1">
                <a:latin typeface="Times New Roman" panose="02020603050405020304" pitchFamily="18" charset="0"/>
                <a:cs typeface="Times New Roman" panose="02020603050405020304" pitchFamily="18" charset="0"/>
              </a:rPr>
              <a:t>неофицальном</a:t>
            </a:r>
            <a:r>
              <a:rPr lang="ru-RU" dirty="0">
                <a:latin typeface="Times New Roman" panose="02020603050405020304" pitchFamily="18" charset="0"/>
                <a:cs typeface="Times New Roman" panose="02020603050405020304" pitchFamily="18" charset="0"/>
              </a:rPr>
              <a:t> общении люди, владеющие нормами литературного языка. Примеры: </a:t>
            </a:r>
            <a:r>
              <a:rPr lang="ru-RU" i="1" dirty="0">
                <a:latin typeface="Times New Roman" panose="02020603050405020304" pitchFamily="18" charset="0"/>
                <a:cs typeface="Times New Roman" panose="02020603050405020304" pitchFamily="18" charset="0"/>
              </a:rPr>
              <a:t>электричка</a:t>
            </a:r>
            <a:r>
              <a:rPr lang="ru-RU" dirty="0">
                <a:latin typeface="Times New Roman" panose="02020603050405020304" pitchFamily="18" charset="0"/>
                <a:cs typeface="Times New Roman" panose="02020603050405020304" pitchFamily="18" charset="0"/>
              </a:rPr>
              <a:t> – электропоезд, </a:t>
            </a:r>
            <a:r>
              <a:rPr lang="ru-RU" i="1" dirty="0">
                <a:latin typeface="Times New Roman" panose="02020603050405020304" pitchFamily="18" charset="0"/>
                <a:cs typeface="Times New Roman" panose="02020603050405020304" pitchFamily="18" charset="0"/>
              </a:rPr>
              <a:t>казёнщина </a:t>
            </a:r>
            <a:r>
              <a:rPr lang="ru-RU" dirty="0">
                <a:latin typeface="Times New Roman" panose="02020603050405020304" pitchFamily="18" charset="0"/>
                <a:cs typeface="Times New Roman" panose="02020603050405020304" pitchFamily="18" charset="0"/>
              </a:rPr>
              <a:t>- казённый стиль. Многие разговорные слова  более экспрессивны, оценочны, чем нейтральные: </a:t>
            </a:r>
            <a:r>
              <a:rPr lang="ru-RU" i="1" dirty="0">
                <a:latin typeface="Times New Roman" panose="02020603050405020304" pitchFamily="18" charset="0"/>
                <a:cs typeface="Times New Roman" panose="02020603050405020304" pitchFamily="18" charset="0"/>
              </a:rPr>
              <a:t>болтовня </a:t>
            </a:r>
            <a:r>
              <a:rPr lang="ru-RU" dirty="0">
                <a:latin typeface="Times New Roman" panose="02020603050405020304" pitchFamily="18" charset="0"/>
                <a:cs typeface="Times New Roman" panose="02020603050405020304" pitchFamily="18" charset="0"/>
              </a:rPr>
              <a:t>– пустой разговор, </a:t>
            </a:r>
            <a:r>
              <a:rPr lang="ru-RU" i="1" dirty="0">
                <a:latin typeface="Times New Roman" panose="02020603050405020304" pitchFamily="18" charset="0"/>
                <a:cs typeface="Times New Roman" panose="02020603050405020304" pitchFamily="18" charset="0"/>
              </a:rPr>
              <a:t>паршивый</a:t>
            </a:r>
            <a:r>
              <a:rPr lang="ru-RU" dirty="0">
                <a:latin typeface="Times New Roman" panose="02020603050405020304" pitchFamily="18" charset="0"/>
                <a:cs typeface="Times New Roman" panose="02020603050405020304" pitchFamily="18" charset="0"/>
              </a:rPr>
              <a:t> – плохой, неудачный.</a:t>
            </a:r>
          </a:p>
          <a:p>
            <a:pPr algn="just"/>
            <a:r>
              <a:rPr lang="ru-RU" b="1" dirty="0" smtClean="0">
                <a:latin typeface="Times New Roman" panose="02020603050405020304" pitchFamily="18" charset="0"/>
                <a:cs typeface="Times New Roman" panose="02020603050405020304" pitchFamily="18" charset="0"/>
              </a:rPr>
              <a:t>	Просторечие</a:t>
            </a:r>
            <a:r>
              <a:rPr lang="ru-RU" dirty="0">
                <a:latin typeface="Times New Roman" panose="02020603050405020304" pitchFamily="18" charset="0"/>
                <a:cs typeface="Times New Roman" panose="02020603050405020304" pitchFamily="18" charset="0"/>
              </a:rPr>
              <a:t> – это периферия языка, существующая за счет того, что люди с детства не усвоили грамматических норм и лексики литературного языка. Примеры: </a:t>
            </a:r>
            <a:r>
              <a:rPr lang="ru-RU" i="1" dirty="0">
                <a:latin typeface="Times New Roman" panose="02020603050405020304" pitchFamily="18" charset="0"/>
                <a:cs typeface="Times New Roman" panose="02020603050405020304" pitchFamily="18" charset="0"/>
              </a:rPr>
              <a:t>косоротиться </a:t>
            </a:r>
            <a:r>
              <a:rPr lang="ru-RU" dirty="0">
                <a:latin typeface="Times New Roman" panose="02020603050405020304" pitchFamily="18" charset="0"/>
                <a:cs typeface="Times New Roman" panose="02020603050405020304" pitchFamily="18" charset="0"/>
              </a:rPr>
              <a:t>– быть недовольным чем-либо, </a:t>
            </a:r>
            <a:r>
              <a:rPr lang="ru-RU" i="1" dirty="0">
                <a:latin typeface="Times New Roman" panose="02020603050405020304" pitchFamily="18" charset="0"/>
                <a:cs typeface="Times New Roman" panose="02020603050405020304" pitchFamily="18" charset="0"/>
              </a:rPr>
              <a:t>косматиться </a:t>
            </a:r>
            <a:r>
              <a:rPr lang="ru-RU" dirty="0">
                <a:latin typeface="Times New Roman" panose="02020603050405020304" pitchFamily="18" charset="0"/>
                <a:cs typeface="Times New Roman" panose="02020603050405020304" pitchFamily="18" charset="0"/>
              </a:rPr>
              <a:t>– быть непричесанным, </a:t>
            </a:r>
            <a:r>
              <a:rPr lang="ru-RU" i="1" dirty="0">
                <a:latin typeface="Times New Roman" panose="02020603050405020304" pitchFamily="18" charset="0"/>
                <a:cs typeface="Times New Roman" panose="02020603050405020304" pitchFamily="18" charset="0"/>
              </a:rPr>
              <a:t>корячиться </a:t>
            </a:r>
            <a:r>
              <a:rPr lang="ru-RU" dirty="0">
                <a:latin typeface="Times New Roman" panose="02020603050405020304" pitchFamily="18" charset="0"/>
                <a:cs typeface="Times New Roman" panose="02020603050405020304" pitchFamily="18" charset="0"/>
              </a:rPr>
              <a:t>– 1) работать напряжённо, с трудом, 2) двигаться не свободно, а с затруднением. К просторечию относят и грубую ненормативную лексику, выходящую за пределы норм литературного языка.</a:t>
            </a:r>
            <a:r>
              <a:rPr lang="ru-RU" b="1" dirty="0">
                <a:latin typeface="Times New Roman" panose="02020603050405020304" pitchFamily="18" charset="0"/>
                <a:cs typeface="Times New Roman" panose="02020603050405020304" pitchFamily="18" charset="0"/>
              </a:rPr>
              <a:t>  </a:t>
            </a:r>
            <a:endParaRPr lang="ru-RU" dirty="0"/>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1835696" y="131975"/>
            <a:ext cx="1152128"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242495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50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758308"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лексикологии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89516" y="1993252"/>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4" name="Прямоугольник 3"/>
          <p:cNvSpPr/>
          <p:nvPr/>
        </p:nvSpPr>
        <p:spPr>
          <a:xfrm>
            <a:off x="251520" y="667587"/>
            <a:ext cx="8640960" cy="1477328"/>
          </a:xfrm>
          <a:prstGeom prst="rect">
            <a:avLst/>
          </a:prstGeom>
        </p:spPr>
        <p:txBody>
          <a:bodyPr wrap="square">
            <a:spAutoFit/>
          </a:bodyPr>
          <a:lstStyle/>
          <a:p>
            <a:pPr marL="342900" indent="-342900" algn="just">
              <a:buAutoNum type="arabicPeriod"/>
            </a:pPr>
            <a:r>
              <a:rPr lang="ru-RU" b="1" dirty="0" smtClean="0">
                <a:latin typeface="Times New Roman" panose="02020603050405020304" pitchFamily="18" charset="0"/>
                <a:cs typeface="Times New Roman" panose="02020603050405020304" pitchFamily="18" charset="0"/>
              </a:rPr>
              <a:t>Выпишите </a:t>
            </a:r>
            <a:r>
              <a:rPr lang="ru-RU" b="1" dirty="0">
                <a:latin typeface="Times New Roman" panose="02020603050405020304" pitchFamily="18" charset="0"/>
                <a:cs typeface="Times New Roman" panose="02020603050405020304" pitchFamily="18" charset="0"/>
              </a:rPr>
              <a:t>из приведённого ниже предложения слова, которые имеют в русском языке </a:t>
            </a:r>
            <a:r>
              <a:rPr lang="ru-RU" b="1" dirty="0" err="1">
                <a:latin typeface="Times New Roman" panose="02020603050405020304" pitchFamily="18" charset="0"/>
                <a:cs typeface="Times New Roman" panose="02020603050405020304" pitchFamily="18" charset="0"/>
              </a:rPr>
              <a:t>омоформы</a:t>
            </a:r>
            <a:r>
              <a:rPr lang="ru-RU" b="1" dirty="0">
                <a:latin typeface="Times New Roman" panose="02020603050405020304" pitchFamily="18" charset="0"/>
                <a:cs typeface="Times New Roman" panose="02020603050405020304" pitchFamily="18" charset="0"/>
              </a:rPr>
              <a:t>. Приведите примеры словосочетаний или предложений с этими словами, чтобы показать их </a:t>
            </a:r>
            <a:r>
              <a:rPr lang="ru-RU" b="1" dirty="0" smtClean="0">
                <a:latin typeface="Times New Roman" panose="02020603050405020304" pitchFamily="18" charset="0"/>
                <a:cs typeface="Times New Roman" panose="02020603050405020304" pitchFamily="18" charset="0"/>
              </a:rPr>
              <a:t>омонимичность.</a:t>
            </a:r>
          </a:p>
          <a:p>
            <a:pPr marL="342900" indent="-342900" algn="just">
              <a:buAutoNum type="arabicPeriod"/>
            </a:pPr>
            <a:endParaRPr lang="ru-RU" b="1"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За окном стих ветер, с крыши стекла вода, и появились на улице три дворника.</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95536" y="2315743"/>
            <a:ext cx="8496944" cy="646331"/>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2.  Определите стилевую принадлежность каждого слова в синонимическом ряду: </a:t>
            </a:r>
            <a:r>
              <a:rPr lang="ru-RU" dirty="0" smtClean="0">
                <a:latin typeface="Times New Roman" panose="02020603050405020304" pitchFamily="18" charset="0"/>
                <a:cs typeface="Times New Roman" panose="02020603050405020304" pitchFamily="18" charset="0"/>
              </a:rPr>
              <a:t> спать, дрыхнуть, почивать. </a:t>
            </a:r>
            <a:r>
              <a:rPr lang="ru-RU" dirty="0" smtClean="0">
                <a:solidFill>
                  <a:srgbClr val="7030A0"/>
                </a:solidFill>
                <a:latin typeface="Times New Roman" panose="02020603050405020304" pitchFamily="18" charset="0"/>
                <a:cs typeface="Times New Roman" panose="02020603050405020304" pitchFamily="18" charset="0"/>
                <a:hlinkClick r:id="rId4" action="ppaction://hlinksldjump"/>
              </a:rPr>
              <a:t>Проверь себя!</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51520" y="3101785"/>
            <a:ext cx="8496944" cy="369332"/>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3.  Продолжите синонимический ряд: </a:t>
            </a:r>
            <a:r>
              <a:rPr lang="ru-RU" dirty="0" smtClean="0">
                <a:latin typeface="Times New Roman" panose="02020603050405020304" pitchFamily="18" charset="0"/>
                <a:cs typeface="Times New Roman" panose="02020603050405020304" pitchFamily="18" charset="0"/>
              </a:rPr>
              <a:t>недостатки - … - … - …</a:t>
            </a:r>
            <a:endParaRPr lang="ru-RU"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775588" y="3071710"/>
            <a:ext cx="2002964" cy="369332"/>
          </a:xfrm>
          <a:prstGeom prst="rect">
            <a:avLst/>
          </a:prstGeom>
          <a:noFill/>
        </p:spPr>
        <p:txBody>
          <a:bodyPr wrap="square" rtlCol="0">
            <a:spAutoFit/>
          </a:bodyPr>
          <a:lstStyle/>
          <a:p>
            <a:r>
              <a:rPr lang="ru-RU" dirty="0" smtClean="0">
                <a:solidFill>
                  <a:srgbClr val="7030A0"/>
                </a:solidFill>
                <a:hlinkClick r:id="rId5" action="ppaction://hlinksldjump"/>
              </a:rPr>
              <a:t>Проверь себя!</a:t>
            </a:r>
            <a:endParaRPr lang="ru-RU" dirty="0">
              <a:solidFill>
                <a:srgbClr val="7030A0"/>
              </a:solidFill>
            </a:endParaRPr>
          </a:p>
        </p:txBody>
      </p:sp>
      <p:sp>
        <p:nvSpPr>
          <p:cNvPr id="10" name="TextBox 9"/>
          <p:cNvSpPr txBox="1"/>
          <p:nvPr/>
        </p:nvSpPr>
        <p:spPr>
          <a:xfrm>
            <a:off x="281608" y="3468952"/>
            <a:ext cx="8322840" cy="646331"/>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4. Подберите антонимы к слову свежий  в сочетании со словами: </a:t>
            </a:r>
            <a:r>
              <a:rPr lang="ru-RU" dirty="0" smtClean="0">
                <a:latin typeface="Times New Roman" panose="02020603050405020304" pitchFamily="18" charset="0"/>
                <a:cs typeface="Times New Roman" panose="02020603050405020304" pitchFamily="18" charset="0"/>
              </a:rPr>
              <a:t>вечер, воротник, хлеб, проект.</a:t>
            </a:r>
            <a:endParaRPr lang="ru-RU"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817615" y="3745951"/>
            <a:ext cx="2002964" cy="369332"/>
          </a:xfrm>
          <a:prstGeom prst="rect">
            <a:avLst/>
          </a:prstGeom>
          <a:noFill/>
        </p:spPr>
        <p:txBody>
          <a:bodyPr wrap="square" rtlCol="0">
            <a:spAutoFit/>
          </a:bodyPr>
          <a:lstStyle/>
          <a:p>
            <a:r>
              <a:rPr lang="ru-RU" dirty="0" smtClean="0">
                <a:solidFill>
                  <a:srgbClr val="7030A0"/>
                </a:solidFill>
                <a:hlinkClick r:id="rId6" action="ppaction://hlinksldjump"/>
              </a:rPr>
              <a:t>Проверь себя!</a:t>
            </a:r>
            <a:endParaRPr lang="ru-RU" dirty="0">
              <a:solidFill>
                <a:srgbClr val="7030A0"/>
              </a:solidFill>
            </a:endParaRPr>
          </a:p>
        </p:txBody>
      </p:sp>
      <p:sp>
        <p:nvSpPr>
          <p:cNvPr id="12" name="TextBox 11"/>
          <p:cNvSpPr txBox="1"/>
          <p:nvPr/>
        </p:nvSpPr>
        <p:spPr>
          <a:xfrm>
            <a:off x="273759" y="4115283"/>
            <a:ext cx="8064896" cy="1754326"/>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5. Найдите в стихотворении антонимы: </a:t>
            </a:r>
          </a:p>
          <a:p>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Не</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стану лучше или хуже,</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Все тот же буду, не иной,</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От счастья пламенеть на стуже,</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От горя стынуть в летний зной. </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Грибачев</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331359" y="5157192"/>
            <a:ext cx="2002964" cy="369332"/>
          </a:xfrm>
          <a:prstGeom prst="rect">
            <a:avLst/>
          </a:prstGeom>
          <a:noFill/>
        </p:spPr>
        <p:txBody>
          <a:bodyPr wrap="square" rtlCol="0">
            <a:spAutoFit/>
          </a:bodyPr>
          <a:lstStyle/>
          <a:p>
            <a:r>
              <a:rPr lang="ru-RU" dirty="0" smtClean="0">
                <a:solidFill>
                  <a:srgbClr val="7030A0"/>
                </a:solidFill>
                <a:hlinkClick r:id="rId7" action="ppaction://hlinksldjump"/>
              </a:rPr>
              <a:t>Проверь себя!</a:t>
            </a:r>
            <a:endParaRPr lang="ru-RU" dirty="0">
              <a:solidFill>
                <a:srgbClr val="7030A0"/>
              </a:solidFill>
            </a:endParaRPr>
          </a:p>
        </p:txBody>
      </p:sp>
      <p:sp>
        <p:nvSpPr>
          <p:cNvPr id="2" name="TextBox 1"/>
          <p:cNvSpPr txBox="1"/>
          <p:nvPr/>
        </p:nvSpPr>
        <p:spPr>
          <a:xfrm>
            <a:off x="281608" y="217176"/>
            <a:ext cx="1770112" cy="369332"/>
          </a:xfrm>
          <a:prstGeom prst="rect">
            <a:avLst/>
          </a:prstGeom>
          <a:noFill/>
        </p:spPr>
        <p:txBody>
          <a:bodyPr wrap="square" rtlCol="0">
            <a:spAutoFit/>
          </a:bodyPr>
          <a:lstStyle/>
          <a:p>
            <a:r>
              <a:rPr lang="ru-RU" b="1" dirty="0" smtClean="0">
                <a:solidFill>
                  <a:srgbClr val="7030A0"/>
                </a:solidFill>
                <a:hlinkClick r:id="rId8"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70661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71967" y="3284984"/>
            <a:ext cx="6192688" cy="2031325"/>
          </a:xfrm>
          <a:prstGeom prst="rect">
            <a:avLst/>
          </a:prstGeom>
          <a:noFill/>
        </p:spPr>
        <p:txBody>
          <a:bodyPr wrap="square" rtlCol="0">
            <a:spAutoFit/>
          </a:bodyPr>
          <a:lstStyle/>
          <a:p>
            <a:pPr marL="342900" indent="-342900">
              <a:buAutoNum type="arabicPeriod"/>
            </a:pPr>
            <a:r>
              <a:rPr lang="ru-RU" dirty="0" smtClean="0">
                <a:latin typeface="Times New Roman" panose="02020603050405020304" pitchFamily="18" charset="0"/>
                <a:cs typeface="Times New Roman" panose="02020603050405020304" pitchFamily="18" charset="0"/>
              </a:rPr>
              <a:t>Стих (в предложении  это глагол).  Вспомнился один стих (существительное).  </a:t>
            </a:r>
          </a:p>
          <a:p>
            <a:pPr marL="342900" indent="-342900">
              <a:buAutoNum type="arabicPeriod"/>
            </a:pPr>
            <a:r>
              <a:rPr lang="ru-RU" dirty="0" smtClean="0">
                <a:latin typeface="Times New Roman" panose="02020603050405020304" pitchFamily="18" charset="0"/>
                <a:cs typeface="Times New Roman" panose="02020603050405020304" pitchFamily="18" charset="0"/>
              </a:rPr>
              <a:t>Стекла (в предложении это глагол).  Из-за разбитого стекла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существительное) в комнате холодно.</a:t>
            </a:r>
          </a:p>
          <a:p>
            <a:pPr marL="342900" indent="-342900">
              <a:buAutoNum type="arabicPeriod"/>
            </a:pPr>
            <a:r>
              <a:rPr lang="ru-RU" dirty="0" smtClean="0">
                <a:latin typeface="Times New Roman" panose="02020603050405020304" pitchFamily="18" charset="0"/>
                <a:cs typeface="Times New Roman" panose="02020603050405020304" pitchFamily="18" charset="0"/>
              </a:rPr>
              <a:t>Три (в предложении это числительное).  Три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глагол) полы лучше, будет чище. </a:t>
            </a:r>
          </a:p>
          <a:p>
            <a:pPr marL="342900" indent="-342900">
              <a:buAutoNum type="arabicPeriod"/>
            </a:pPr>
            <a:endParaRPr lang="ru-RU" dirty="0"/>
          </a:p>
        </p:txBody>
      </p:sp>
      <p:sp>
        <p:nvSpPr>
          <p:cNvPr id="2" name="TextBox 1"/>
          <p:cNvSpPr txBox="1"/>
          <p:nvPr/>
        </p:nvSpPr>
        <p:spPr>
          <a:xfrm>
            <a:off x="251520" y="404664"/>
            <a:ext cx="136815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3177804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403648" y="4005064"/>
            <a:ext cx="6840760"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Спать – нейтральное,  дрыхнуть – просторечное, почивать – устаревшее с оттенком  почтительности </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1520" y="404664"/>
            <a:ext cx="136815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9183913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403648" y="4005064"/>
            <a:ext cx="6840760"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Недостатки – пробелы – дефекты – недочеты – недоработки – недоделки – недохватки – прочеты и т.д.</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1520" y="404664"/>
            <a:ext cx="136815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42388204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403648" y="4005064"/>
            <a:ext cx="6840760"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Душный вечер, грязный воротник, черствый хлеб, шаблонный проект.</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1520" y="404664"/>
            <a:ext cx="136815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125721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403648" y="4005064"/>
            <a:ext cx="6840760"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Лучше – хуже, счастья – горя, пламенеть – стынуть, стуже – зной.</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1520" y="404664"/>
            <a:ext cx="136815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8157427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50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758308"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лексикологии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08104" y="3231789"/>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2" name="Прямоугольник 1"/>
          <p:cNvSpPr/>
          <p:nvPr/>
        </p:nvSpPr>
        <p:spPr>
          <a:xfrm>
            <a:off x="395536" y="889185"/>
            <a:ext cx="8064896" cy="2308324"/>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1. Выберите </a:t>
            </a:r>
            <a:r>
              <a:rPr lang="ru-RU" b="1" dirty="0">
                <a:latin typeface="Times New Roman" panose="02020603050405020304" pitchFamily="18" charset="0"/>
                <a:cs typeface="Times New Roman" panose="02020603050405020304" pitchFamily="18" charset="0"/>
              </a:rPr>
              <a:t>нужное слово или словосочетание.</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a:t>
            </a:r>
            <a:r>
              <a:rPr lang="ru-RU" dirty="0" smtClean="0">
                <a:latin typeface="Times New Roman" panose="02020603050405020304" pitchFamily="18" charset="0"/>
                <a:cs typeface="Times New Roman" panose="02020603050405020304" pitchFamily="18" charset="0"/>
              </a:rPr>
              <a:t>Начальник (представил, предоставил) мне отпуск.</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2. </a:t>
            </a:r>
            <a:r>
              <a:rPr lang="ru-RU" dirty="0" smtClean="0">
                <a:latin typeface="Times New Roman" panose="02020603050405020304" pitchFamily="18" charset="0"/>
                <a:cs typeface="Times New Roman" panose="02020603050405020304" pitchFamily="18" charset="0"/>
              </a:rPr>
              <a:t>На  (скрытой, скрытной) видеокамере ясно видна лестничная площадка.</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3. </a:t>
            </a:r>
            <a:r>
              <a:rPr lang="ru-RU" dirty="0" smtClean="0">
                <a:latin typeface="Times New Roman" panose="02020603050405020304" pitchFamily="18" charset="0"/>
                <a:cs typeface="Times New Roman" panose="02020603050405020304" pitchFamily="18" charset="0"/>
              </a:rPr>
              <a:t>Наш сосед оказался (угодливым, угодным) человеком.</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4. </a:t>
            </a:r>
            <a:r>
              <a:rPr lang="ru-RU" dirty="0" smtClean="0">
                <a:latin typeface="Times New Roman" panose="02020603050405020304" pitchFamily="18" charset="0"/>
                <a:cs typeface="Times New Roman" panose="02020603050405020304" pitchFamily="18" charset="0"/>
              </a:rPr>
              <a:t>В банке появилось (единственное, единое) окно для справок.</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5. Мой брат получил большое (наследие, наследство) от прабабушки.</a:t>
            </a:r>
          </a:p>
          <a:p>
            <a:r>
              <a:rPr lang="ru-RU" dirty="0" smtClean="0">
                <a:latin typeface="Times New Roman" panose="02020603050405020304" pitchFamily="18" charset="0"/>
                <a:cs typeface="Times New Roman" panose="02020603050405020304" pitchFamily="18" charset="0"/>
              </a:rPr>
              <a:t>6</a:t>
            </a:r>
            <a:r>
              <a:rPr lang="ru-RU" dirty="0" smtClean="0"/>
              <a:t>.  </a:t>
            </a:r>
            <a:r>
              <a:rPr lang="ru-RU" dirty="0" smtClean="0">
                <a:latin typeface="Times New Roman" panose="02020603050405020304" pitchFamily="18" charset="0"/>
                <a:cs typeface="Times New Roman" panose="02020603050405020304" pitchFamily="18" charset="0"/>
              </a:rPr>
              <a:t>Знаменитые </a:t>
            </a:r>
            <a:r>
              <a:rPr lang="ru-RU" dirty="0">
                <a:latin typeface="Times New Roman" panose="02020603050405020304" pitchFamily="18" charset="0"/>
                <a:cs typeface="Times New Roman" panose="02020603050405020304" pitchFamily="18" charset="0"/>
              </a:rPr>
              <a:t>спортсмены очень уважительно общались с этим человеком, </a:t>
            </a:r>
            <a:r>
              <a:rPr lang="ru-RU" dirty="0" smtClean="0">
                <a:latin typeface="Times New Roman" panose="02020603050405020304" pitchFamily="18" charset="0"/>
                <a:cs typeface="Times New Roman" panose="02020603050405020304" pitchFamily="18" charset="0"/>
              </a:rPr>
              <a:t>произносили (здравницы, здравицы)</a:t>
            </a:r>
            <a:r>
              <a:rPr lang="ru-RU" dirty="0">
                <a:latin typeface="Times New Roman" panose="02020603050405020304" pitchFamily="18" charset="0"/>
                <a:cs typeface="Times New Roman" panose="02020603050405020304" pitchFamily="18" charset="0"/>
              </a:rPr>
              <a:t>  в его честь.</a:t>
            </a:r>
          </a:p>
        </p:txBody>
      </p:sp>
      <p:sp>
        <p:nvSpPr>
          <p:cNvPr id="4" name="TextBox 3"/>
          <p:cNvSpPr txBox="1"/>
          <p:nvPr/>
        </p:nvSpPr>
        <p:spPr>
          <a:xfrm>
            <a:off x="395536" y="217176"/>
            <a:ext cx="1728192"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6547426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259632" y="3068960"/>
            <a:ext cx="7344816" cy="2031325"/>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1. Начальник предоставил мне </a:t>
            </a:r>
            <a:r>
              <a:rPr lang="ru-RU" dirty="0">
                <a:latin typeface="Times New Roman" panose="02020603050405020304" pitchFamily="18" charset="0"/>
                <a:cs typeface="Times New Roman" panose="02020603050405020304" pitchFamily="18" charset="0"/>
              </a:rPr>
              <a:t>отпуск.</a:t>
            </a:r>
          </a:p>
          <a:p>
            <a:r>
              <a:rPr lang="ru-RU" dirty="0">
                <a:latin typeface="Times New Roman" panose="02020603050405020304" pitchFamily="18" charset="0"/>
                <a:cs typeface="Times New Roman" panose="02020603050405020304" pitchFamily="18" charset="0"/>
              </a:rPr>
              <a:t>2. На  </a:t>
            </a:r>
            <a:r>
              <a:rPr lang="ru-RU" dirty="0" smtClean="0">
                <a:latin typeface="Times New Roman" panose="02020603050405020304" pitchFamily="18" charset="0"/>
                <a:cs typeface="Times New Roman" panose="02020603050405020304" pitchFamily="18" charset="0"/>
              </a:rPr>
              <a:t>скрытой </a:t>
            </a:r>
            <a:r>
              <a:rPr lang="ru-RU" dirty="0">
                <a:latin typeface="Times New Roman" panose="02020603050405020304" pitchFamily="18" charset="0"/>
                <a:cs typeface="Times New Roman" panose="02020603050405020304" pitchFamily="18" charset="0"/>
              </a:rPr>
              <a:t>видеокамере ясно видна лестничная площадка.</a:t>
            </a:r>
          </a:p>
          <a:p>
            <a:r>
              <a:rPr lang="ru-RU" dirty="0">
                <a:latin typeface="Times New Roman" panose="02020603050405020304" pitchFamily="18" charset="0"/>
                <a:cs typeface="Times New Roman" panose="02020603050405020304" pitchFamily="18" charset="0"/>
              </a:rPr>
              <a:t>3. Наш сосед оказался </a:t>
            </a:r>
            <a:r>
              <a:rPr lang="ru-RU" dirty="0" smtClean="0">
                <a:latin typeface="Times New Roman" panose="02020603050405020304" pitchFamily="18" charset="0"/>
                <a:cs typeface="Times New Roman" panose="02020603050405020304" pitchFamily="18" charset="0"/>
              </a:rPr>
              <a:t>угодливым </a:t>
            </a:r>
            <a:r>
              <a:rPr lang="ru-RU" dirty="0">
                <a:latin typeface="Times New Roman" panose="02020603050405020304" pitchFamily="18" charset="0"/>
                <a:cs typeface="Times New Roman" panose="02020603050405020304" pitchFamily="18" charset="0"/>
              </a:rPr>
              <a:t>человеком.</a:t>
            </a:r>
          </a:p>
          <a:p>
            <a:r>
              <a:rPr lang="ru-RU" dirty="0">
                <a:latin typeface="Times New Roman" panose="02020603050405020304" pitchFamily="18" charset="0"/>
                <a:cs typeface="Times New Roman" panose="02020603050405020304" pitchFamily="18" charset="0"/>
              </a:rPr>
              <a:t>4. В банке </a:t>
            </a:r>
            <a:r>
              <a:rPr lang="ru-RU" dirty="0" smtClean="0">
                <a:latin typeface="Times New Roman" panose="02020603050405020304" pitchFamily="18" charset="0"/>
                <a:cs typeface="Times New Roman" panose="02020603050405020304" pitchFamily="18" charset="0"/>
              </a:rPr>
              <a:t>появилось единое окно для </a:t>
            </a:r>
            <a:r>
              <a:rPr lang="ru-RU" dirty="0">
                <a:latin typeface="Times New Roman" panose="02020603050405020304" pitchFamily="18" charset="0"/>
                <a:cs typeface="Times New Roman" panose="02020603050405020304" pitchFamily="18" charset="0"/>
              </a:rPr>
              <a:t>справок.</a:t>
            </a:r>
          </a:p>
          <a:p>
            <a:r>
              <a:rPr lang="ru-RU" dirty="0">
                <a:latin typeface="Times New Roman" panose="02020603050405020304" pitchFamily="18" charset="0"/>
                <a:cs typeface="Times New Roman" panose="02020603050405020304" pitchFamily="18" charset="0"/>
              </a:rPr>
              <a:t>5. Мой брат получил большое </a:t>
            </a:r>
            <a:r>
              <a:rPr lang="ru-RU" dirty="0" smtClean="0">
                <a:latin typeface="Times New Roman" panose="02020603050405020304" pitchFamily="18" charset="0"/>
                <a:cs typeface="Times New Roman" panose="02020603050405020304" pitchFamily="18" charset="0"/>
              </a:rPr>
              <a:t> наследство </a:t>
            </a:r>
            <a:r>
              <a:rPr lang="ru-RU" dirty="0">
                <a:latin typeface="Times New Roman" panose="02020603050405020304" pitchFamily="18" charset="0"/>
                <a:cs typeface="Times New Roman" panose="02020603050405020304" pitchFamily="18" charset="0"/>
              </a:rPr>
              <a:t>от прабабушки.</a:t>
            </a:r>
          </a:p>
          <a:p>
            <a:r>
              <a:rPr lang="ru-RU" dirty="0">
                <a:latin typeface="Times New Roman" panose="02020603050405020304" pitchFamily="18" charset="0"/>
                <a:cs typeface="Times New Roman" panose="02020603050405020304" pitchFamily="18" charset="0"/>
              </a:rPr>
              <a:t>6</a:t>
            </a:r>
            <a:r>
              <a:rPr lang="ru-RU" dirty="0"/>
              <a:t>.  </a:t>
            </a:r>
            <a:r>
              <a:rPr lang="ru-RU" dirty="0">
                <a:latin typeface="Times New Roman" panose="02020603050405020304" pitchFamily="18" charset="0"/>
                <a:cs typeface="Times New Roman" panose="02020603050405020304" pitchFamily="18" charset="0"/>
              </a:rPr>
              <a:t>Знаменитые спортсмены очень уважительно общались с этим человеком, произносили </a:t>
            </a:r>
            <a:r>
              <a:rPr lang="ru-RU" dirty="0" smtClean="0">
                <a:latin typeface="Times New Roman" panose="02020603050405020304" pitchFamily="18" charset="0"/>
                <a:cs typeface="Times New Roman" panose="02020603050405020304" pitchFamily="18" charset="0"/>
              </a:rPr>
              <a:t>здравицы</a:t>
            </a:r>
            <a:r>
              <a:rPr lang="ru-RU" dirty="0">
                <a:latin typeface="Times New Roman" panose="02020603050405020304" pitchFamily="18" charset="0"/>
                <a:cs typeface="Times New Roman" panose="02020603050405020304" pitchFamily="18" charset="0"/>
              </a:rPr>
              <a:t>  в его честь.</a:t>
            </a:r>
          </a:p>
        </p:txBody>
      </p:sp>
      <p:sp>
        <p:nvSpPr>
          <p:cNvPr id="2" name="TextBox 1"/>
          <p:cNvSpPr txBox="1"/>
          <p:nvPr/>
        </p:nvSpPr>
        <p:spPr>
          <a:xfrm>
            <a:off x="179512" y="260648"/>
            <a:ext cx="1656184"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7608536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758308"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лексикологии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34828" y="707992"/>
            <a:ext cx="7869620" cy="923330"/>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1.  Распределите слова на два столбика «Исконно русская лексика» и «Заимствованная лексика»:  </a:t>
            </a:r>
            <a:r>
              <a:rPr lang="ru-RU" dirty="0" smtClean="0">
                <a:latin typeface="Times New Roman" panose="02020603050405020304" pitchFamily="18" charset="0"/>
                <a:cs typeface="Times New Roman" panose="02020603050405020304" pitchFamily="18" charset="0"/>
              </a:rPr>
              <a:t>мать,  живой, мощь, страна, денди, бутерброд, день, береза, драка, одиннадцать, циферблат,  алфавит, кекс, шлюпка, дюйм.</a:t>
            </a:r>
            <a:endParaRPr lang="ru-RU"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99804" y="2000654"/>
            <a:ext cx="8085644" cy="646331"/>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2. Из какого языка заимствован корень </a:t>
            </a:r>
            <a:r>
              <a:rPr lang="ru-RU" b="1" dirty="0" err="1" smtClean="0">
                <a:latin typeface="Times New Roman" panose="02020603050405020304" pitchFamily="18" charset="0"/>
                <a:cs typeface="Times New Roman" panose="02020603050405020304" pitchFamily="18" charset="0"/>
              </a:rPr>
              <a:t>аква</a:t>
            </a:r>
            <a:r>
              <a:rPr lang="ru-RU" b="1" dirty="0" smtClean="0">
                <a:latin typeface="Times New Roman" panose="02020603050405020304" pitchFamily="18" charset="0"/>
                <a:cs typeface="Times New Roman" panose="02020603050405020304" pitchFamily="18" charset="0"/>
              </a:rPr>
              <a:t>- ?  Составьте слова с данным корнем.</a:t>
            </a:r>
            <a:endParaRPr lang="ru-RU" b="1" dirty="0">
              <a:latin typeface="Times New Roman" panose="02020603050405020304" pitchFamily="18" charset="0"/>
              <a:cs typeface="Times New Roman" panose="02020603050405020304" pitchFamily="18" charset="0"/>
            </a:endParaRPr>
          </a:p>
        </p:txBody>
      </p:sp>
      <p:sp>
        <p:nvSpPr>
          <p:cNvPr id="8" name="TextBox 7">
            <a:hlinkClick r:id="rId3" action="ppaction://hlinksldjump"/>
          </p:cNvPr>
          <p:cNvSpPr txBox="1"/>
          <p:nvPr/>
        </p:nvSpPr>
        <p:spPr>
          <a:xfrm>
            <a:off x="1818659" y="2323819"/>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9" name="TextBox 8"/>
          <p:cNvSpPr txBox="1"/>
          <p:nvPr/>
        </p:nvSpPr>
        <p:spPr>
          <a:xfrm>
            <a:off x="827584" y="1631322"/>
            <a:ext cx="2002964" cy="369332"/>
          </a:xfrm>
          <a:prstGeom prst="rect">
            <a:avLst/>
          </a:prstGeom>
          <a:noFill/>
        </p:spPr>
        <p:txBody>
          <a:bodyPr wrap="square" rtlCol="0">
            <a:spAutoFit/>
          </a:bodyPr>
          <a:lstStyle/>
          <a:p>
            <a:r>
              <a:rPr lang="ru-RU" dirty="0" smtClean="0">
                <a:solidFill>
                  <a:srgbClr val="7030A0"/>
                </a:solidFill>
                <a:hlinkClick r:id="rId4" action="ppaction://hlinksldjump"/>
              </a:rPr>
              <a:t>Проверь себя!</a:t>
            </a:r>
            <a:endParaRPr lang="ru-RU" dirty="0">
              <a:solidFill>
                <a:srgbClr val="7030A0"/>
              </a:solidFill>
            </a:endParaRPr>
          </a:p>
        </p:txBody>
      </p:sp>
      <p:sp>
        <p:nvSpPr>
          <p:cNvPr id="11" name="TextBox 10"/>
          <p:cNvSpPr txBox="1"/>
          <p:nvPr/>
        </p:nvSpPr>
        <p:spPr>
          <a:xfrm>
            <a:off x="740768" y="2817802"/>
            <a:ext cx="7904644" cy="646331"/>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3. Из какого языка заимствованы слова:</a:t>
            </a:r>
            <a:r>
              <a:rPr lang="ru-RU" dirty="0" smtClean="0">
                <a:latin typeface="Times New Roman" panose="02020603050405020304" pitchFamily="18" charset="0"/>
                <a:cs typeface="Times New Roman" panose="02020603050405020304" pitchFamily="18" charset="0"/>
              </a:rPr>
              <a:t>  врата,  абажур, макароны, башка, </a:t>
            </a:r>
            <a:r>
              <a:rPr lang="ru-RU" dirty="0" err="1" smtClean="0">
                <a:latin typeface="Times New Roman" panose="02020603050405020304" pitchFamily="18" charset="0"/>
                <a:cs typeface="Times New Roman" panose="02020603050405020304" pitchFamily="18" charset="0"/>
              </a:rPr>
              <a:t>блогер</a:t>
            </a:r>
            <a:r>
              <a:rPr lang="ru-RU" dirty="0" smtClean="0">
                <a:latin typeface="Times New Roman" panose="02020603050405020304" pitchFamily="18" charset="0"/>
                <a:cs typeface="Times New Roman" panose="02020603050405020304" pitchFamily="18" charset="0"/>
              </a:rPr>
              <a:t>, самбо, папарацци, шлагбаум.</a:t>
            </a:r>
            <a:endParaRPr lang="ru-RU"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608512" y="3140967"/>
            <a:ext cx="2002964" cy="369332"/>
          </a:xfrm>
          <a:prstGeom prst="rect">
            <a:avLst/>
          </a:prstGeom>
          <a:noFill/>
        </p:spPr>
        <p:txBody>
          <a:bodyPr wrap="square" rtlCol="0">
            <a:spAutoFit/>
          </a:bodyPr>
          <a:lstStyle/>
          <a:p>
            <a:r>
              <a:rPr lang="ru-RU" dirty="0" smtClean="0">
                <a:solidFill>
                  <a:srgbClr val="7030A0"/>
                </a:solidFill>
                <a:hlinkClick r:id="rId5" action="ppaction://hlinksldjump"/>
              </a:rPr>
              <a:t>Проверь себя!</a:t>
            </a:r>
            <a:endParaRPr lang="ru-RU" dirty="0">
              <a:solidFill>
                <a:srgbClr val="7030A0"/>
              </a:solidFill>
            </a:endParaRPr>
          </a:p>
        </p:txBody>
      </p:sp>
      <p:sp>
        <p:nvSpPr>
          <p:cNvPr id="2" name="TextBox 1"/>
          <p:cNvSpPr txBox="1"/>
          <p:nvPr/>
        </p:nvSpPr>
        <p:spPr>
          <a:xfrm>
            <a:off x="395536" y="217176"/>
            <a:ext cx="1728192"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365318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6" y="-56162"/>
            <a:ext cx="9074150" cy="6833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Ответы</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187624" y="2879545"/>
            <a:ext cx="7632848" cy="646331"/>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1. вершина </a:t>
            </a:r>
            <a:r>
              <a:rPr lang="ru-RU" dirty="0">
                <a:latin typeface="Times New Roman" panose="02020603050405020304" pitchFamily="18" charset="0"/>
                <a:cs typeface="Times New Roman" panose="02020603050405020304" pitchFamily="18" charset="0"/>
              </a:rPr>
              <a:t>– 7 </a:t>
            </a:r>
            <a:r>
              <a:rPr lang="ru-RU" dirty="0" err="1">
                <a:latin typeface="Times New Roman" panose="02020603050405020304" pitchFamily="18" charset="0"/>
                <a:cs typeface="Times New Roman" panose="02020603050405020304" pitchFamily="18" charset="0"/>
              </a:rPr>
              <a:t>зв</a:t>
            </a:r>
            <a:r>
              <a:rPr lang="ru-RU" dirty="0">
                <a:latin typeface="Times New Roman" panose="02020603050405020304" pitchFamily="18" charset="0"/>
                <a:cs typeface="Times New Roman" panose="02020603050405020304" pitchFamily="18" charset="0"/>
              </a:rPr>
              <a:t>., яркий – 6 </a:t>
            </a:r>
            <a:r>
              <a:rPr lang="ru-RU" dirty="0" err="1">
                <a:latin typeface="Times New Roman" panose="02020603050405020304" pitchFamily="18" charset="0"/>
                <a:cs typeface="Times New Roman" panose="02020603050405020304" pitchFamily="18" charset="0"/>
              </a:rPr>
              <a:t>зв</a:t>
            </a:r>
            <a:r>
              <a:rPr lang="ru-RU" dirty="0">
                <a:latin typeface="Times New Roman" panose="02020603050405020304" pitchFamily="18" charset="0"/>
                <a:cs typeface="Times New Roman" panose="02020603050405020304" pitchFamily="18" charset="0"/>
              </a:rPr>
              <a:t>., поясок – 7 </a:t>
            </a:r>
            <a:r>
              <a:rPr lang="ru-RU" dirty="0" err="1">
                <a:latin typeface="Times New Roman" panose="02020603050405020304" pitchFamily="18" charset="0"/>
                <a:cs typeface="Times New Roman" panose="02020603050405020304" pitchFamily="18" charset="0"/>
              </a:rPr>
              <a:t>зв</a:t>
            </a:r>
            <a:r>
              <a:rPr lang="ru-RU" dirty="0">
                <a:latin typeface="Times New Roman" panose="02020603050405020304" pitchFamily="18" charset="0"/>
                <a:cs typeface="Times New Roman" panose="02020603050405020304" pitchFamily="18" charset="0"/>
              </a:rPr>
              <a:t>., мыть – 3 </a:t>
            </a:r>
            <a:r>
              <a:rPr lang="ru-RU" dirty="0" err="1">
                <a:latin typeface="Times New Roman" panose="02020603050405020304" pitchFamily="18" charset="0"/>
                <a:cs typeface="Times New Roman" panose="02020603050405020304" pitchFamily="18" charset="0"/>
              </a:rPr>
              <a:t>зв</a:t>
            </a:r>
            <a:r>
              <a:rPr lang="ru-RU" dirty="0">
                <a:latin typeface="Times New Roman" panose="02020603050405020304" pitchFamily="18" charset="0"/>
                <a:cs typeface="Times New Roman" panose="02020603050405020304" pitchFamily="18" charset="0"/>
              </a:rPr>
              <a:t>., шоссе – 4 </a:t>
            </a:r>
            <a:r>
              <a:rPr lang="ru-RU" dirty="0" err="1">
                <a:latin typeface="Times New Roman" panose="02020603050405020304" pitchFamily="18" charset="0"/>
                <a:cs typeface="Times New Roman" panose="02020603050405020304" pitchFamily="18" charset="0"/>
              </a:rPr>
              <a:t>зв</a:t>
            </a:r>
            <a:r>
              <a:rPr lang="ru-RU" dirty="0">
                <a:latin typeface="Times New Roman" panose="02020603050405020304" pitchFamily="18" charset="0"/>
                <a:cs typeface="Times New Roman" panose="02020603050405020304" pitchFamily="18" charset="0"/>
              </a:rPr>
              <a:t>., письмо – 5 </a:t>
            </a:r>
            <a:r>
              <a:rPr lang="ru-RU" dirty="0" err="1">
                <a:latin typeface="Times New Roman" panose="02020603050405020304" pitchFamily="18" charset="0"/>
                <a:cs typeface="Times New Roman" panose="02020603050405020304" pitchFamily="18" charset="0"/>
              </a:rPr>
              <a:t>зв</a:t>
            </a:r>
            <a:r>
              <a:rPr lang="ru-RU" dirty="0">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1220982" y="3789040"/>
            <a:ext cx="1954381" cy="369332"/>
          </a:xfrm>
          <a:prstGeom prst="rect">
            <a:avLst/>
          </a:prstGeom>
        </p:spPr>
        <p:txBody>
          <a:bodyPr wrap="none">
            <a:spAutoFit/>
          </a:bodyPr>
          <a:lstStyle/>
          <a:p>
            <a:r>
              <a:rPr lang="ru-RU" dirty="0" smtClean="0"/>
              <a:t>2.  в  -  </a:t>
            </a:r>
            <a:r>
              <a:rPr lang="en-US" dirty="0" smtClean="0"/>
              <a:t>[</a:t>
            </a:r>
            <a:r>
              <a:rPr lang="ru-RU" dirty="0" smtClean="0"/>
              <a:t>р а с и й а</a:t>
            </a:r>
            <a:r>
              <a:rPr lang="en-US" dirty="0" smtClean="0"/>
              <a:t>]</a:t>
            </a:r>
            <a:endParaRPr lang="ru-RU" dirty="0"/>
          </a:p>
        </p:txBody>
      </p:sp>
      <p:cxnSp>
        <p:nvCxnSpPr>
          <p:cNvPr id="8" name="Прямая соединительная линия 7"/>
          <p:cNvCxnSpPr/>
          <p:nvPr/>
        </p:nvCxnSpPr>
        <p:spPr>
          <a:xfrm>
            <a:off x="2267744" y="3861048"/>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220982" y="4256103"/>
            <a:ext cx="1930337" cy="369332"/>
          </a:xfrm>
          <a:prstGeom prst="rect">
            <a:avLst/>
          </a:prstGeom>
        </p:spPr>
        <p:txBody>
          <a:bodyPr wrap="none">
            <a:spAutoFit/>
          </a:bodyPr>
          <a:lstStyle/>
          <a:p>
            <a:r>
              <a:rPr lang="ru-RU" dirty="0" smtClean="0"/>
              <a:t>3.  в  -  </a:t>
            </a:r>
            <a:r>
              <a:rPr lang="en-US" dirty="0" smtClean="0"/>
              <a:t>[</a:t>
            </a:r>
            <a:r>
              <a:rPr lang="ru-RU" dirty="0" err="1" smtClean="0"/>
              <a:t>щ’ас’т’й’э</a:t>
            </a:r>
            <a:r>
              <a:rPr lang="ru-RU" dirty="0"/>
              <a:t>]</a:t>
            </a:r>
          </a:p>
        </p:txBody>
      </p:sp>
      <p:sp>
        <p:nvSpPr>
          <p:cNvPr id="14" name="Прямоугольник 13"/>
          <p:cNvSpPr/>
          <p:nvPr/>
        </p:nvSpPr>
        <p:spPr>
          <a:xfrm>
            <a:off x="1245026" y="4756502"/>
            <a:ext cx="3050066" cy="369332"/>
          </a:xfrm>
          <a:prstGeom prst="rect">
            <a:avLst/>
          </a:prstGeom>
        </p:spPr>
        <p:txBody>
          <a:bodyPr wrap="none">
            <a:spAutoFit/>
          </a:bodyPr>
          <a:lstStyle/>
          <a:p>
            <a:r>
              <a:rPr lang="en-US" dirty="0" smtClean="0"/>
              <a:t>4</a:t>
            </a:r>
            <a:r>
              <a:rPr lang="ru-RU" dirty="0" smtClean="0"/>
              <a:t>.  а - </a:t>
            </a:r>
            <a:r>
              <a:rPr lang="vi-VN" dirty="0"/>
              <a:t> [про́з’ба</a:t>
            </a:r>
            <a:r>
              <a:rPr lang="vi-VN" dirty="0" smtClean="0"/>
              <a:t>]</a:t>
            </a:r>
            <a:r>
              <a:rPr lang="ru-RU" dirty="0" smtClean="0"/>
              <a:t>, </a:t>
            </a:r>
            <a:r>
              <a:rPr lang="ru-RU" dirty="0"/>
              <a:t>[</a:t>
            </a:r>
            <a:r>
              <a:rPr lang="ru-RU" dirty="0" err="1"/>
              <a:t>здан’ий’э</a:t>
            </a:r>
            <a:r>
              <a:rPr lang="ru-RU" dirty="0"/>
              <a:t>]</a:t>
            </a:r>
            <a:r>
              <a:rPr lang="ru-RU" dirty="0" smtClean="0"/>
              <a:t>  </a:t>
            </a:r>
            <a:endParaRPr lang="ru-RU" dirty="0"/>
          </a:p>
        </p:txBody>
      </p:sp>
      <p:sp>
        <p:nvSpPr>
          <p:cNvPr id="15" name="Прямоугольник 14"/>
          <p:cNvSpPr/>
          <p:nvPr/>
        </p:nvSpPr>
        <p:spPr>
          <a:xfrm>
            <a:off x="1275389" y="5221382"/>
            <a:ext cx="3915046" cy="369332"/>
          </a:xfrm>
          <a:prstGeom prst="rect">
            <a:avLst/>
          </a:prstGeom>
        </p:spPr>
        <p:txBody>
          <a:bodyPr wrap="none">
            <a:spAutoFit/>
          </a:bodyPr>
          <a:lstStyle/>
          <a:p>
            <a:r>
              <a:rPr lang="ru-RU" dirty="0" smtClean="0"/>
              <a:t>5.  б  -</a:t>
            </a:r>
            <a:r>
              <a:rPr lang="ru-RU" dirty="0"/>
              <a:t>[</a:t>
            </a:r>
            <a:r>
              <a:rPr lang="ru-RU" dirty="0" err="1"/>
              <a:t>сй’эст</a:t>
            </a:r>
            <a:r>
              <a:rPr lang="ru-RU" dirty="0" smtClean="0"/>
              <a:t>]  5 звуков,  съезд - 5 букв</a:t>
            </a:r>
            <a:endParaRPr lang="ru-RU" dirty="0"/>
          </a:p>
        </p:txBody>
      </p:sp>
      <p:sp>
        <p:nvSpPr>
          <p:cNvPr id="2" name="TextBox 1"/>
          <p:cNvSpPr txBox="1"/>
          <p:nvPr/>
        </p:nvSpPr>
        <p:spPr>
          <a:xfrm>
            <a:off x="251520" y="219998"/>
            <a:ext cx="136815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5953025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259632" y="3068960"/>
            <a:ext cx="7344816" cy="4247317"/>
          </a:xfrm>
          <a:prstGeom prst="rect">
            <a:avLst/>
          </a:prstGeom>
        </p:spPr>
        <p:txBody>
          <a:bodyPr wrap="square" numCol="2">
            <a:spAutoFit/>
          </a:bodyPr>
          <a:lstStyle/>
          <a:p>
            <a:r>
              <a:rPr lang="ru-RU" b="1" dirty="0" smtClean="0">
                <a:latin typeface="Times New Roman" panose="02020603050405020304" pitchFamily="18" charset="0"/>
                <a:cs typeface="Times New Roman" panose="02020603050405020304" pitchFamily="18" charset="0"/>
              </a:rPr>
              <a:t>Исконно русская лексика</a:t>
            </a:r>
          </a:p>
          <a:p>
            <a:r>
              <a:rPr lang="ru-RU" dirty="0" smtClean="0">
                <a:latin typeface="Times New Roman" panose="02020603050405020304" pitchFamily="18" charset="0"/>
                <a:cs typeface="Times New Roman" panose="02020603050405020304" pitchFamily="18" charset="0"/>
              </a:rPr>
              <a:t>Мать</a:t>
            </a:r>
          </a:p>
          <a:p>
            <a:r>
              <a:rPr lang="ru-RU" dirty="0" smtClean="0">
                <a:latin typeface="Times New Roman" panose="02020603050405020304" pitchFamily="18" charset="0"/>
                <a:cs typeface="Times New Roman" panose="02020603050405020304" pitchFamily="18" charset="0"/>
              </a:rPr>
              <a:t>Живой</a:t>
            </a:r>
          </a:p>
          <a:p>
            <a:r>
              <a:rPr lang="ru-RU" dirty="0" smtClean="0">
                <a:latin typeface="Times New Roman" panose="02020603050405020304" pitchFamily="18" charset="0"/>
                <a:cs typeface="Times New Roman" panose="02020603050405020304" pitchFamily="18" charset="0"/>
              </a:rPr>
              <a:t>Береза</a:t>
            </a:r>
          </a:p>
          <a:p>
            <a:r>
              <a:rPr lang="ru-RU" dirty="0" smtClean="0">
                <a:latin typeface="Times New Roman" panose="02020603050405020304" pitchFamily="18" charset="0"/>
                <a:cs typeface="Times New Roman" panose="02020603050405020304" pitchFamily="18" charset="0"/>
              </a:rPr>
              <a:t>Драка</a:t>
            </a:r>
          </a:p>
          <a:p>
            <a:r>
              <a:rPr lang="ru-RU" dirty="0">
                <a:latin typeface="Times New Roman" panose="02020603050405020304" pitchFamily="18" charset="0"/>
                <a:cs typeface="Times New Roman" panose="02020603050405020304" pitchFamily="18" charset="0"/>
              </a:rPr>
              <a:t>Д</a:t>
            </a:r>
            <a:r>
              <a:rPr lang="ru-RU" dirty="0" smtClean="0">
                <a:latin typeface="Times New Roman" panose="02020603050405020304" pitchFamily="18" charset="0"/>
                <a:cs typeface="Times New Roman" panose="02020603050405020304" pitchFamily="18" charset="0"/>
              </a:rPr>
              <a:t>ень</a:t>
            </a:r>
          </a:p>
          <a:p>
            <a:r>
              <a:rPr lang="ru-RU" dirty="0" smtClean="0">
                <a:latin typeface="Times New Roman" panose="02020603050405020304" pitchFamily="18" charset="0"/>
                <a:cs typeface="Times New Roman" panose="02020603050405020304" pitchFamily="18" charset="0"/>
              </a:rPr>
              <a:t>Одиннадцать</a:t>
            </a: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p>
          <a:p>
            <a:r>
              <a:rPr lang="ru-RU" b="1" dirty="0" smtClean="0">
                <a:latin typeface="Times New Roman" panose="02020603050405020304" pitchFamily="18" charset="0"/>
                <a:cs typeface="Times New Roman" panose="02020603050405020304" pitchFamily="18" charset="0"/>
              </a:rPr>
              <a:t>Заимствованная лексика</a:t>
            </a:r>
          </a:p>
          <a:p>
            <a:r>
              <a:rPr lang="ru-RU" dirty="0" smtClean="0">
                <a:latin typeface="Times New Roman" panose="02020603050405020304" pitchFamily="18" charset="0"/>
                <a:cs typeface="Times New Roman" panose="02020603050405020304" pitchFamily="18" charset="0"/>
              </a:rPr>
              <a:t>Мощь</a:t>
            </a:r>
          </a:p>
          <a:p>
            <a:r>
              <a:rPr lang="ru-RU" dirty="0" smtClean="0">
                <a:latin typeface="Times New Roman" panose="02020603050405020304" pitchFamily="18" charset="0"/>
                <a:cs typeface="Times New Roman" panose="02020603050405020304" pitchFamily="18" charset="0"/>
              </a:rPr>
              <a:t>Страна</a:t>
            </a:r>
          </a:p>
          <a:p>
            <a:r>
              <a:rPr lang="ru-RU" dirty="0" smtClean="0">
                <a:latin typeface="Times New Roman" panose="02020603050405020304" pitchFamily="18" charset="0"/>
                <a:cs typeface="Times New Roman" panose="02020603050405020304" pitchFamily="18" charset="0"/>
              </a:rPr>
              <a:t>Денди</a:t>
            </a:r>
          </a:p>
          <a:p>
            <a:r>
              <a:rPr lang="ru-RU" dirty="0" smtClean="0">
                <a:latin typeface="Times New Roman" panose="02020603050405020304" pitchFamily="18" charset="0"/>
                <a:cs typeface="Times New Roman" panose="02020603050405020304" pitchFamily="18" charset="0"/>
              </a:rPr>
              <a:t>Бутерброд</a:t>
            </a:r>
          </a:p>
          <a:p>
            <a:r>
              <a:rPr lang="ru-RU" dirty="0" smtClean="0">
                <a:latin typeface="Times New Roman" panose="02020603050405020304" pitchFamily="18" charset="0"/>
                <a:cs typeface="Times New Roman" panose="02020603050405020304" pitchFamily="18" charset="0"/>
              </a:rPr>
              <a:t>Циферблат</a:t>
            </a:r>
          </a:p>
          <a:p>
            <a:r>
              <a:rPr lang="ru-RU" dirty="0" smtClean="0">
                <a:latin typeface="Times New Roman" panose="02020603050405020304" pitchFamily="18" charset="0"/>
                <a:cs typeface="Times New Roman" panose="02020603050405020304" pitchFamily="18" charset="0"/>
              </a:rPr>
              <a:t>Алфавит</a:t>
            </a:r>
          </a:p>
          <a:p>
            <a:r>
              <a:rPr lang="ru-RU" dirty="0" smtClean="0">
                <a:latin typeface="Times New Roman" panose="02020603050405020304" pitchFamily="18" charset="0"/>
                <a:cs typeface="Times New Roman" panose="02020603050405020304" pitchFamily="18" charset="0"/>
              </a:rPr>
              <a:t>Кекс</a:t>
            </a:r>
          </a:p>
          <a:p>
            <a:r>
              <a:rPr lang="ru-RU" dirty="0" smtClean="0">
                <a:latin typeface="Times New Roman" panose="02020603050405020304" pitchFamily="18" charset="0"/>
                <a:cs typeface="Times New Roman" panose="02020603050405020304" pitchFamily="18" charset="0"/>
              </a:rPr>
              <a:t>Шлюпка</a:t>
            </a:r>
          </a:p>
          <a:p>
            <a:r>
              <a:rPr lang="ru-RU" dirty="0" smtClean="0">
                <a:latin typeface="Times New Roman" panose="02020603050405020304" pitchFamily="18" charset="0"/>
                <a:cs typeface="Times New Roman" panose="02020603050405020304" pitchFamily="18" charset="0"/>
              </a:rPr>
              <a:t>Дюйм</a:t>
            </a:r>
            <a:endParaRPr lang="ru-RU"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51520" y="260648"/>
            <a:ext cx="136815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7014942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403648" y="3573015"/>
            <a:ext cx="6934116"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Из латинского языка. Аквамарин, аквалангист, акварель, аквариум,  акватория, аквафортист, акваметрия и др.</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1520" y="260648"/>
            <a:ext cx="136815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6002954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03648" y="3391221"/>
            <a:ext cx="6934116" cy="120032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Врата – из старославянского,  абажур -  из французского, макароны – из итальянского, башка – из тюркского, </a:t>
            </a:r>
            <a:r>
              <a:rPr lang="ru-RU" dirty="0" err="1" smtClean="0">
                <a:latin typeface="Times New Roman" panose="02020603050405020304" pitchFamily="18" charset="0"/>
                <a:cs typeface="Times New Roman" panose="02020603050405020304" pitchFamily="18" charset="0"/>
              </a:rPr>
              <a:t>блогер</a:t>
            </a:r>
            <a:r>
              <a:rPr lang="ru-RU" dirty="0" smtClean="0">
                <a:latin typeface="Times New Roman" panose="02020603050405020304" pitchFamily="18" charset="0"/>
                <a:cs typeface="Times New Roman" panose="02020603050405020304" pitchFamily="18" charset="0"/>
              </a:rPr>
              <a:t> – из английского, самбо – из испанского, папарацци – из итальянского, шлагбаум – из немецкого.</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1520" y="260648"/>
            <a:ext cx="136815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2242215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758308"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лексикологии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33563" y="930749"/>
            <a:ext cx="8280920" cy="1200329"/>
          </a:xfrm>
          <a:prstGeom prst="rect">
            <a:avLst/>
          </a:prstGeom>
          <a:noFill/>
        </p:spPr>
        <p:txBody>
          <a:bodyPr wrap="square" rtlCol="0">
            <a:spAutoFit/>
          </a:bodyPr>
          <a:lstStyle/>
          <a:p>
            <a:pPr marL="342900" indent="-342900">
              <a:buAutoNum type="arabicPeriod"/>
            </a:pPr>
            <a:r>
              <a:rPr lang="ru-RU" b="1" dirty="0" smtClean="0">
                <a:latin typeface="Times New Roman" panose="02020603050405020304" pitchFamily="18" charset="0"/>
                <a:cs typeface="Times New Roman" panose="02020603050405020304" pitchFamily="18" charset="0"/>
              </a:rPr>
              <a:t>Что означают эти слова и как они называются? </a:t>
            </a:r>
          </a:p>
          <a:p>
            <a:r>
              <a:rPr lang="ru-RU" dirty="0" smtClean="0">
                <a:latin typeface="Times New Roman" panose="02020603050405020304" pitchFamily="18" charset="0"/>
                <a:cs typeface="Times New Roman" panose="02020603050405020304" pitchFamily="18" charset="0"/>
              </a:rPr>
              <a:t>      А)  Выя, лицедей, сей, десница.</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Б) Урядник, шишак, баскак, стряпчий.</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В)  </a:t>
            </a:r>
            <a:r>
              <a:rPr lang="ru-RU" dirty="0" err="1" smtClean="0">
                <a:latin typeface="Times New Roman" panose="02020603050405020304" pitchFamily="18" charset="0"/>
                <a:cs typeface="Times New Roman" panose="02020603050405020304" pitchFamily="18" charset="0"/>
              </a:rPr>
              <a:t>Гламур</a:t>
            </a:r>
            <a:r>
              <a:rPr lang="ru-RU" dirty="0" smtClean="0">
                <a:latin typeface="Times New Roman" panose="02020603050405020304" pitchFamily="18" charset="0"/>
                <a:cs typeface="Times New Roman" panose="02020603050405020304" pitchFamily="18" charset="0"/>
              </a:rPr>
              <a:t>, креатив, </a:t>
            </a:r>
            <a:r>
              <a:rPr lang="ru-RU" dirty="0" err="1" smtClean="0">
                <a:latin typeface="Times New Roman" panose="02020603050405020304" pitchFamily="18" charset="0"/>
                <a:cs typeface="Times New Roman" panose="02020603050405020304" pitchFamily="18" charset="0"/>
              </a:rPr>
              <a:t>блютуз</a:t>
            </a:r>
            <a:r>
              <a:rPr lang="ru-RU" dirty="0" smtClean="0">
                <a:latin typeface="Times New Roman" panose="02020603050405020304" pitchFamily="18" charset="0"/>
                <a:cs typeface="Times New Roman" panose="02020603050405020304" pitchFamily="18" charset="0"/>
              </a:rPr>
              <a:t>, аниматор. </a:t>
            </a:r>
            <a:r>
              <a:rPr lang="ru-RU" dirty="0" smtClean="0">
                <a:solidFill>
                  <a:srgbClr val="7030A0"/>
                </a:solidFill>
                <a:latin typeface="Times New Roman" panose="02020603050405020304" pitchFamily="18" charset="0"/>
                <a:cs typeface="Times New Roman" panose="02020603050405020304" pitchFamily="18" charset="0"/>
                <a:hlinkClick r:id="rId3" action="ppaction://hlinksldjump"/>
              </a:rPr>
              <a:t>Проверь себя!</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9552" y="2264586"/>
            <a:ext cx="8280920" cy="1200329"/>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2. В </a:t>
            </a:r>
            <a:r>
              <a:rPr lang="ru-RU" b="1" dirty="0">
                <a:latin typeface="Times New Roman" panose="02020603050405020304" pitchFamily="18" charset="0"/>
                <a:cs typeface="Times New Roman" panose="02020603050405020304" pitchFamily="18" charset="0"/>
              </a:rPr>
              <a:t>приведенных ниже синонимических рядах выделите нейтральные (н.), </a:t>
            </a:r>
          </a:p>
          <a:p>
            <a:r>
              <a:rPr lang="ru-RU" b="1" dirty="0">
                <a:latin typeface="Times New Roman" panose="02020603050405020304" pitchFamily="18" charset="0"/>
                <a:cs typeface="Times New Roman" panose="02020603050405020304" pitchFamily="18" charset="0"/>
              </a:rPr>
              <a:t>книжные (к.), разговорные (р.), </a:t>
            </a:r>
            <a:r>
              <a:rPr lang="ru-RU" b="1" dirty="0" smtClean="0">
                <a:latin typeface="Times New Roman" panose="02020603050405020304" pitchFamily="18" charset="0"/>
                <a:cs typeface="Times New Roman" panose="02020603050405020304" pitchFamily="18" charset="0"/>
              </a:rPr>
              <a:t>а </a:t>
            </a:r>
            <a:r>
              <a:rPr lang="ru-RU" b="1" dirty="0">
                <a:latin typeface="Times New Roman" panose="02020603050405020304" pitchFamily="18" charset="0"/>
                <a:cs typeface="Times New Roman" panose="02020603050405020304" pitchFamily="18" charset="0"/>
              </a:rPr>
              <a:t>также </a:t>
            </a:r>
            <a:r>
              <a:rPr lang="ru-RU" b="1" dirty="0" smtClean="0">
                <a:latin typeface="Times New Roman" panose="02020603050405020304" pitchFamily="18" charset="0"/>
                <a:cs typeface="Times New Roman" panose="02020603050405020304" pitchFamily="18" charset="0"/>
              </a:rPr>
              <a:t>просторечные </a:t>
            </a:r>
            <a:r>
              <a:rPr lang="ru-RU" b="1" dirty="0">
                <a:latin typeface="Times New Roman" panose="02020603050405020304" pitchFamily="18" charset="0"/>
                <a:cs typeface="Times New Roman" panose="02020603050405020304" pitchFamily="18" charset="0"/>
              </a:rPr>
              <a:t>(п.) </a:t>
            </a:r>
            <a:r>
              <a:rPr lang="ru-RU" b="1" dirty="0" smtClean="0">
                <a:latin typeface="Times New Roman" panose="02020603050405020304" pitchFamily="18" charset="0"/>
                <a:cs typeface="Times New Roman" panose="02020603050405020304" pitchFamily="18" charset="0"/>
              </a:rPr>
              <a:t>слова:  </a:t>
            </a:r>
            <a:r>
              <a:rPr lang="ru-RU" dirty="0" smtClean="0">
                <a:latin typeface="Times New Roman" panose="02020603050405020304" pitchFamily="18" charset="0"/>
                <a:cs typeface="Times New Roman" panose="02020603050405020304" pitchFamily="18" charset="0"/>
              </a:rPr>
              <a:t>помогать – пособлять – содействовать; теперь – нынче; умереть – помереть – скончаться - околеть; идти – плестись; лицо – морда – харя. </a:t>
            </a:r>
            <a:r>
              <a:rPr lang="ru-RU" dirty="0" smtClean="0">
                <a:solidFill>
                  <a:srgbClr val="7030A0"/>
                </a:solidFill>
                <a:latin typeface="Times New Roman" panose="02020603050405020304" pitchFamily="18" charset="0"/>
                <a:cs typeface="Times New Roman" panose="02020603050405020304" pitchFamily="18" charset="0"/>
                <a:hlinkClick r:id="rId4" action="ppaction://hlinksldjump"/>
              </a:rPr>
              <a:t>Проверь себя!</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7915" y="217176"/>
            <a:ext cx="1653805"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1973509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2"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28281" y="3136954"/>
            <a:ext cx="6934116" cy="2862322"/>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А) </a:t>
            </a:r>
            <a:r>
              <a:rPr lang="ru-RU" i="1" dirty="0" smtClean="0">
                <a:latin typeface="Times New Roman" panose="02020603050405020304" pitchFamily="18" charset="0"/>
                <a:cs typeface="Times New Roman" panose="02020603050405020304" pitchFamily="18" charset="0"/>
              </a:rPr>
              <a:t>Выя</a:t>
            </a:r>
            <a:r>
              <a:rPr lang="ru-RU" dirty="0" smtClean="0">
                <a:latin typeface="Times New Roman" panose="02020603050405020304" pitchFamily="18" charset="0"/>
                <a:cs typeface="Times New Roman" panose="02020603050405020304" pitchFamily="18" charset="0"/>
              </a:rPr>
              <a:t> – шея, </a:t>
            </a:r>
            <a:r>
              <a:rPr lang="ru-RU" i="1" dirty="0" smtClean="0">
                <a:latin typeface="Times New Roman" panose="02020603050405020304" pitchFamily="18" charset="0"/>
                <a:cs typeface="Times New Roman" panose="02020603050405020304" pitchFamily="18" charset="0"/>
              </a:rPr>
              <a:t>лицедей</a:t>
            </a:r>
            <a:r>
              <a:rPr lang="ru-RU" dirty="0" smtClean="0">
                <a:latin typeface="Times New Roman" panose="02020603050405020304" pitchFamily="18" charset="0"/>
                <a:cs typeface="Times New Roman" panose="02020603050405020304" pitchFamily="18" charset="0"/>
              </a:rPr>
              <a:t> – актер, </a:t>
            </a:r>
            <a:r>
              <a:rPr lang="ru-RU" i="1" dirty="0" smtClean="0">
                <a:latin typeface="Times New Roman" panose="02020603050405020304" pitchFamily="18" charset="0"/>
                <a:cs typeface="Times New Roman" panose="02020603050405020304" pitchFamily="18" charset="0"/>
              </a:rPr>
              <a:t>сей</a:t>
            </a:r>
            <a:r>
              <a:rPr lang="ru-RU" dirty="0" smtClean="0">
                <a:latin typeface="Times New Roman" panose="02020603050405020304" pitchFamily="18" charset="0"/>
                <a:cs typeface="Times New Roman" panose="02020603050405020304" pitchFamily="18" charset="0"/>
              </a:rPr>
              <a:t> – этот, </a:t>
            </a:r>
            <a:r>
              <a:rPr lang="ru-RU" i="1" dirty="0" smtClean="0">
                <a:latin typeface="Times New Roman" panose="02020603050405020304" pitchFamily="18" charset="0"/>
                <a:cs typeface="Times New Roman" panose="02020603050405020304" pitchFamily="18" charset="0"/>
              </a:rPr>
              <a:t>десница</a:t>
            </a:r>
            <a:r>
              <a:rPr lang="ru-RU" dirty="0" smtClean="0">
                <a:latin typeface="Times New Roman" panose="02020603050405020304" pitchFamily="18" charset="0"/>
                <a:cs typeface="Times New Roman" panose="02020603050405020304" pitchFamily="18" charset="0"/>
              </a:rPr>
              <a:t> – правая рука. – </a:t>
            </a:r>
            <a:r>
              <a:rPr lang="ru-RU" b="1" dirty="0" smtClean="0">
                <a:latin typeface="Times New Roman" panose="02020603050405020304" pitchFamily="18" charset="0"/>
                <a:cs typeface="Times New Roman" panose="02020603050405020304" pitchFamily="18" charset="0"/>
              </a:rPr>
              <a:t>Архаизмы</a:t>
            </a:r>
          </a:p>
          <a:p>
            <a:r>
              <a:rPr lang="ru-RU" dirty="0" smtClean="0">
                <a:latin typeface="Times New Roman" panose="02020603050405020304" pitchFamily="18" charset="0"/>
                <a:cs typeface="Times New Roman" panose="02020603050405020304" pitchFamily="18" charset="0"/>
              </a:rPr>
              <a:t>Б) </a:t>
            </a:r>
            <a:r>
              <a:rPr lang="ru-RU" i="1" dirty="0" smtClean="0">
                <a:latin typeface="Times New Roman" panose="02020603050405020304" pitchFamily="18" charset="0"/>
                <a:cs typeface="Times New Roman" panose="02020603050405020304" pitchFamily="18" charset="0"/>
              </a:rPr>
              <a:t>Урядник</a:t>
            </a:r>
            <a:r>
              <a:rPr lang="ru-RU" dirty="0" smtClean="0">
                <a:latin typeface="Times New Roman" panose="02020603050405020304" pitchFamily="18" charset="0"/>
                <a:cs typeface="Times New Roman" panose="02020603050405020304" pitchFamily="18" charset="0"/>
              </a:rPr>
              <a:t> – младший командир; </a:t>
            </a:r>
            <a:r>
              <a:rPr lang="ru-RU" i="1" dirty="0" smtClean="0">
                <a:latin typeface="Times New Roman" panose="02020603050405020304" pitchFamily="18" charset="0"/>
                <a:cs typeface="Times New Roman" panose="02020603050405020304" pitchFamily="18" charset="0"/>
              </a:rPr>
              <a:t>шишак</a:t>
            </a:r>
            <a:r>
              <a:rPr lang="ru-RU" dirty="0" smtClean="0">
                <a:latin typeface="Times New Roman" panose="02020603050405020304" pitchFamily="18" charset="0"/>
                <a:cs typeface="Times New Roman" panose="02020603050405020304" pitchFamily="18" charset="0"/>
              </a:rPr>
              <a:t> - металлический </a:t>
            </a:r>
            <a:r>
              <a:rPr lang="ru-RU" dirty="0">
                <a:latin typeface="Times New Roman" panose="02020603050405020304" pitchFamily="18" charset="0"/>
                <a:cs typeface="Times New Roman" panose="02020603050405020304" pitchFamily="18" charset="0"/>
              </a:rPr>
              <a:t>шлем с острием, заканчивающимся </a:t>
            </a:r>
            <a:r>
              <a:rPr lang="ru-RU" dirty="0" smtClean="0">
                <a:latin typeface="Times New Roman" panose="02020603050405020304" pitchFamily="18" charset="0"/>
                <a:cs typeface="Times New Roman" panose="02020603050405020304" pitchFamily="18" charset="0"/>
              </a:rPr>
              <a:t>шишкой</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баскак</a:t>
            </a:r>
            <a:r>
              <a:rPr lang="ru-RU" dirty="0" smtClean="0">
                <a:latin typeface="Times New Roman" panose="02020603050405020304" pitchFamily="18" charset="0"/>
                <a:cs typeface="Times New Roman" panose="02020603050405020304" pitchFamily="18" charset="0"/>
              </a:rPr>
              <a:t> – сборщик налогов; </a:t>
            </a:r>
            <a:r>
              <a:rPr lang="ru-RU" i="1" dirty="0" smtClean="0">
                <a:latin typeface="Times New Roman" panose="02020603050405020304" pitchFamily="18" charset="0"/>
                <a:cs typeface="Times New Roman" panose="02020603050405020304" pitchFamily="18" charset="0"/>
              </a:rPr>
              <a:t>стряпчи</a:t>
            </a:r>
            <a:r>
              <a:rPr lang="ru-RU" dirty="0" smtClean="0">
                <a:latin typeface="Times New Roman" panose="02020603050405020304" pitchFamily="18" charset="0"/>
                <a:cs typeface="Times New Roman" panose="02020603050405020304" pitchFamily="18" charset="0"/>
              </a:rPr>
              <a:t>й - </a:t>
            </a:r>
            <a:r>
              <a:rPr lang="ru-RU" dirty="0">
                <a:latin typeface="Times New Roman" panose="02020603050405020304" pitchFamily="18" charset="0"/>
                <a:cs typeface="Times New Roman" panose="02020603050405020304" pitchFamily="18" charset="0"/>
              </a:rPr>
              <a:t>придворный, служащий для несения различных хозяйственных </a:t>
            </a:r>
            <a:r>
              <a:rPr lang="ru-RU" dirty="0" smtClean="0">
                <a:latin typeface="Times New Roman" panose="02020603050405020304" pitchFamily="18" charset="0"/>
                <a:cs typeface="Times New Roman" panose="02020603050405020304" pitchFamily="18" charset="0"/>
              </a:rPr>
              <a:t>обязанностей. – </a:t>
            </a:r>
            <a:r>
              <a:rPr lang="ru-RU" b="1" dirty="0" smtClean="0">
                <a:latin typeface="Times New Roman" panose="02020603050405020304" pitchFamily="18" charset="0"/>
                <a:cs typeface="Times New Roman" panose="02020603050405020304" pitchFamily="18" charset="0"/>
              </a:rPr>
              <a:t>Историзмы.</a:t>
            </a:r>
          </a:p>
          <a:p>
            <a:r>
              <a:rPr lang="ru-RU" dirty="0" smtClean="0">
                <a:latin typeface="Times New Roman" panose="02020603050405020304" pitchFamily="18" charset="0"/>
                <a:cs typeface="Times New Roman" panose="02020603050405020304" pitchFamily="18" charset="0"/>
              </a:rPr>
              <a:t>В)</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Гламур</a:t>
            </a:r>
            <a:r>
              <a:rPr lang="ru-RU" i="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шарм, очарование; </a:t>
            </a:r>
            <a:r>
              <a:rPr lang="ru-RU" i="1" dirty="0" smtClean="0">
                <a:latin typeface="Times New Roman" panose="02020603050405020304" pitchFamily="18" charset="0"/>
                <a:cs typeface="Times New Roman" panose="02020603050405020304" pitchFamily="18" charset="0"/>
              </a:rPr>
              <a:t>креатив</a:t>
            </a:r>
            <a:r>
              <a:rPr lang="ru-RU" dirty="0" smtClean="0">
                <a:latin typeface="Times New Roman" panose="02020603050405020304" pitchFamily="18" charset="0"/>
                <a:cs typeface="Times New Roman" panose="02020603050405020304" pitchFamily="18" charset="0"/>
              </a:rPr>
              <a:t> – творчество; </a:t>
            </a:r>
            <a:r>
              <a:rPr lang="ru-RU" i="1" dirty="0" err="1" smtClean="0">
                <a:latin typeface="Times New Roman" panose="02020603050405020304" pitchFamily="18" charset="0"/>
                <a:cs typeface="Times New Roman" panose="02020603050405020304" pitchFamily="18" charset="0"/>
              </a:rPr>
              <a:t>блютуз</a:t>
            </a:r>
            <a:r>
              <a:rPr lang="ru-RU" i="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разновидность беспроводной связи для передачи </a:t>
            </a:r>
            <a:r>
              <a:rPr lang="ru-RU" dirty="0" smtClean="0">
                <a:latin typeface="Times New Roman" panose="02020603050405020304" pitchFamily="18" charset="0"/>
                <a:cs typeface="Times New Roman" panose="02020603050405020304" pitchFamily="18" charset="0"/>
              </a:rPr>
              <a:t>данных; </a:t>
            </a:r>
          </a:p>
          <a:p>
            <a:r>
              <a:rPr lang="ru-RU" i="1" dirty="0" err="1" smtClean="0">
                <a:latin typeface="Times New Roman" panose="02020603050405020304" pitchFamily="18" charset="0"/>
                <a:cs typeface="Times New Roman" panose="02020603050405020304" pitchFamily="18" charset="0"/>
              </a:rPr>
              <a:t>анима́тор</a:t>
            </a:r>
            <a:r>
              <a:rPr lang="ru-RU" dirty="0" smtClean="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артист оформления; артист, изображающий каких-либо персонажей на различных мероприятиях. </a:t>
            </a: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Неологизмы.</a:t>
            </a:r>
            <a:endParaRPr lang="ru-RU"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79512" y="404664"/>
            <a:ext cx="1148769"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7151785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2"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03648" y="3457756"/>
            <a:ext cx="6768752" cy="923330"/>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Помогать (</a:t>
            </a:r>
            <a:r>
              <a:rPr lang="ru-RU" b="1" dirty="0" smtClean="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пособлять </a:t>
            </a:r>
            <a:r>
              <a:rPr lang="ru-RU" dirty="0" smtClean="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р.</a:t>
            </a:r>
            <a:r>
              <a:rPr lang="ru-RU" dirty="0" smtClean="0">
                <a:latin typeface="Times New Roman" panose="02020603050405020304" pitchFamily="18" charset="0"/>
                <a:cs typeface="Times New Roman" panose="02020603050405020304" pitchFamily="18" charset="0"/>
              </a:rPr>
              <a:t>)– содействовать (</a:t>
            </a:r>
            <a:r>
              <a:rPr lang="ru-RU" b="1" dirty="0" smtClean="0">
                <a:latin typeface="Times New Roman" panose="02020603050405020304" pitchFamily="18" charset="0"/>
                <a:cs typeface="Times New Roman" panose="02020603050405020304" pitchFamily="18" charset="0"/>
              </a:rPr>
              <a:t>к.</a:t>
            </a:r>
            <a:r>
              <a:rPr lang="ru-RU" dirty="0" smtClean="0">
                <a:latin typeface="Times New Roman" panose="02020603050405020304" pitchFamily="18" charset="0"/>
                <a:cs typeface="Times New Roman" panose="02020603050405020304" pitchFamily="18" charset="0"/>
              </a:rPr>
              <a:t>); теперь (</a:t>
            </a:r>
            <a:r>
              <a:rPr lang="ru-RU" b="1" dirty="0" smtClean="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нынче (</a:t>
            </a:r>
            <a:r>
              <a:rPr lang="ru-RU" b="1" dirty="0" smtClean="0">
                <a:latin typeface="Times New Roman" panose="02020603050405020304" pitchFamily="18" charset="0"/>
                <a:cs typeface="Times New Roman" panose="02020603050405020304" pitchFamily="18" charset="0"/>
              </a:rPr>
              <a:t>р</a:t>
            </a:r>
            <a:r>
              <a:rPr lang="ru-RU" dirty="0" smtClean="0">
                <a:latin typeface="Times New Roman" panose="02020603050405020304" pitchFamily="18" charset="0"/>
                <a:cs typeface="Times New Roman" panose="02020603050405020304" pitchFamily="18" charset="0"/>
              </a:rPr>
              <a:t>.); умереть (</a:t>
            </a:r>
            <a:r>
              <a:rPr lang="ru-RU" b="1" dirty="0" smtClean="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помереть </a:t>
            </a:r>
            <a:r>
              <a:rPr lang="ru-RU" dirty="0" smtClean="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р.</a:t>
            </a:r>
            <a:r>
              <a:rPr lang="ru-RU" dirty="0" smtClean="0">
                <a:latin typeface="Times New Roman" panose="02020603050405020304" pitchFamily="18" charset="0"/>
                <a:cs typeface="Times New Roman" panose="02020603050405020304" pitchFamily="18" charset="0"/>
              </a:rPr>
              <a:t>) – скончаться (</a:t>
            </a:r>
            <a:r>
              <a:rPr lang="ru-RU" b="1" dirty="0" smtClean="0">
                <a:latin typeface="Times New Roman" panose="02020603050405020304" pitchFamily="18" charset="0"/>
                <a:cs typeface="Times New Roman" panose="02020603050405020304" pitchFamily="18" charset="0"/>
              </a:rPr>
              <a:t>к.</a:t>
            </a:r>
            <a:r>
              <a:rPr lang="ru-RU" dirty="0" smtClean="0">
                <a:latin typeface="Times New Roman" panose="02020603050405020304" pitchFamily="18" charset="0"/>
                <a:cs typeface="Times New Roman" panose="02020603050405020304" pitchFamily="18" charset="0"/>
              </a:rPr>
              <a:t>) – околеть (</a:t>
            </a:r>
            <a:r>
              <a:rPr lang="ru-RU" b="1" dirty="0" smtClean="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идти </a:t>
            </a:r>
            <a:r>
              <a:rPr lang="ru-RU" dirty="0" smtClean="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 плестись (</a:t>
            </a:r>
            <a:r>
              <a:rPr lang="ru-RU" b="1" dirty="0" smtClean="0">
                <a:latin typeface="Times New Roman" panose="02020603050405020304" pitchFamily="18" charset="0"/>
                <a:cs typeface="Times New Roman" panose="02020603050405020304" pitchFamily="18" charset="0"/>
              </a:rPr>
              <a:t>р.</a:t>
            </a:r>
            <a:r>
              <a:rPr lang="ru-RU" dirty="0" smtClean="0">
                <a:latin typeface="Times New Roman" panose="02020603050405020304" pitchFamily="18" charset="0"/>
                <a:cs typeface="Times New Roman" panose="02020603050405020304" pitchFamily="18" charset="0"/>
              </a:rPr>
              <a:t>); лицо (</a:t>
            </a:r>
            <a:r>
              <a:rPr lang="ru-RU" b="1" dirty="0" smtClean="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морда (</a:t>
            </a:r>
            <a:r>
              <a:rPr lang="ru-RU" b="1" dirty="0" smtClean="0">
                <a:latin typeface="Times New Roman" panose="02020603050405020304" pitchFamily="18" charset="0"/>
                <a:cs typeface="Times New Roman" panose="02020603050405020304" pitchFamily="18" charset="0"/>
              </a:rPr>
              <a:t>р.</a:t>
            </a:r>
            <a:r>
              <a:rPr lang="ru-RU" dirty="0" smtClean="0">
                <a:latin typeface="Times New Roman" panose="02020603050405020304" pitchFamily="18" charset="0"/>
                <a:cs typeface="Times New Roman" panose="02020603050405020304" pitchFamily="18" charset="0"/>
              </a:rPr>
              <a:t>)– харя (</a:t>
            </a:r>
            <a:r>
              <a:rPr lang="ru-RU" b="1" dirty="0" smtClean="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a:t>
            </a:r>
            <a:endParaRPr lang="ru-RU" dirty="0"/>
          </a:p>
        </p:txBody>
      </p:sp>
      <p:sp>
        <p:nvSpPr>
          <p:cNvPr id="6" name="TextBox 5"/>
          <p:cNvSpPr txBox="1"/>
          <p:nvPr/>
        </p:nvSpPr>
        <p:spPr>
          <a:xfrm>
            <a:off x="179512" y="404664"/>
            <a:ext cx="1148769"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3084675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758308"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лексикологии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948264" y="4372996"/>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2" name="TextBox 1"/>
          <p:cNvSpPr txBox="1"/>
          <p:nvPr/>
        </p:nvSpPr>
        <p:spPr>
          <a:xfrm>
            <a:off x="467544" y="980728"/>
            <a:ext cx="8280920" cy="3416320"/>
          </a:xfrm>
          <a:prstGeom prst="rect">
            <a:avLst/>
          </a:prstGeom>
          <a:noFill/>
        </p:spPr>
        <p:txBody>
          <a:bodyPr wrap="square" rtlCol="0">
            <a:spAutoFit/>
          </a:bodyPr>
          <a:lstStyle/>
          <a:p>
            <a:pPr marL="342900" indent="-342900">
              <a:buAutoNum type="arabicPeriod"/>
            </a:pPr>
            <a:r>
              <a:rPr lang="ru-RU" b="1" dirty="0">
                <a:latin typeface="Times New Roman" panose="02020603050405020304" pitchFamily="18" charset="0"/>
                <a:cs typeface="Times New Roman" panose="02020603050405020304" pitchFamily="18" charset="0"/>
              </a:rPr>
              <a:t>Назовите средство выразительности, которое использовал автор</a:t>
            </a:r>
            <a:r>
              <a:rPr lang="ru-RU" b="1" dirty="0" smtClean="0">
                <a:latin typeface="Times New Roman" panose="02020603050405020304" pitchFamily="18" charset="0"/>
                <a:cs typeface="Times New Roman" panose="02020603050405020304" pitchFamily="18" charset="0"/>
              </a:rPr>
              <a:t>.</a:t>
            </a:r>
          </a:p>
          <a:p>
            <a:r>
              <a:rPr lang="ru-RU" dirty="0" smtClean="0"/>
              <a:t>  </a:t>
            </a:r>
            <a:r>
              <a:rPr lang="ru-RU" dirty="0" smtClean="0">
                <a:latin typeface="Times New Roman" panose="02020603050405020304" pitchFamily="18" charset="0"/>
                <a:cs typeface="Times New Roman" panose="02020603050405020304" pitchFamily="18" charset="0"/>
              </a:rPr>
              <a:t>А)  Когда </a:t>
            </a:r>
            <a:r>
              <a:rPr lang="ru-RU" dirty="0">
                <a:latin typeface="Times New Roman" panose="02020603050405020304" pitchFamily="18" charset="0"/>
                <a:cs typeface="Times New Roman" panose="02020603050405020304" pitchFamily="18" charset="0"/>
              </a:rPr>
              <a:t>народ….</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Белинского и Гоголя</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С </a:t>
            </a:r>
            <a:r>
              <a:rPr lang="ru-RU" dirty="0">
                <a:latin typeface="Times New Roman" panose="02020603050405020304" pitchFamily="18" charset="0"/>
                <a:cs typeface="Times New Roman" panose="02020603050405020304" pitchFamily="18" charset="0"/>
              </a:rPr>
              <a:t>базара понесет.    (</a:t>
            </a:r>
            <a:r>
              <a:rPr lang="ru-RU" dirty="0" err="1">
                <a:latin typeface="Times New Roman" panose="02020603050405020304" pitchFamily="18" charset="0"/>
                <a:cs typeface="Times New Roman" panose="02020603050405020304" pitchFamily="18" charset="0"/>
              </a:rPr>
              <a:t>Н.Некрасов</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Б) </a:t>
            </a:r>
            <a:r>
              <a:rPr lang="ru-RU" dirty="0">
                <a:latin typeface="Times New Roman" panose="02020603050405020304" pitchFamily="18" charset="0"/>
                <a:cs typeface="Times New Roman" panose="02020603050405020304" pitchFamily="18" charset="0"/>
              </a:rPr>
              <a:t>В багрец и золото одетые леса</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(А. </a:t>
            </a:r>
            <a:r>
              <a:rPr lang="ru-RU" dirty="0" smtClean="0">
                <a:latin typeface="Times New Roman" panose="02020603050405020304" pitchFamily="18" charset="0"/>
                <a:cs typeface="Times New Roman" panose="02020603050405020304" pitchFamily="18" charset="0"/>
              </a:rPr>
              <a:t>Пушкин)</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Все флаги в гости будут к нам. (</a:t>
            </a:r>
            <a:r>
              <a:rPr lang="ru-RU" dirty="0" err="1">
                <a:latin typeface="Times New Roman" panose="02020603050405020304" pitchFamily="18" charset="0"/>
                <a:cs typeface="Times New Roman" panose="02020603050405020304" pitchFamily="18" charset="0"/>
              </a:rPr>
              <a:t>А.С.Пушкин</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Г) </a:t>
            </a:r>
            <a:r>
              <a:rPr lang="ru-RU" dirty="0">
                <a:latin typeface="Times New Roman" panose="02020603050405020304" pitchFamily="18" charset="0"/>
                <a:cs typeface="Times New Roman" panose="02020603050405020304" pitchFamily="18" charset="0"/>
              </a:rPr>
              <a:t>Но тих был наш бивак открытый</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М.Лермонтов</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Д) </a:t>
            </a:r>
            <a:r>
              <a:rPr lang="ru-RU" dirty="0">
                <a:latin typeface="Times New Roman" panose="02020603050405020304" pitchFamily="18" charset="0"/>
                <a:cs typeface="Times New Roman" panose="02020603050405020304" pitchFamily="18" charset="0"/>
              </a:rPr>
              <a:t>А в двери-</a:t>
            </a:r>
          </a:p>
          <a:p>
            <a:r>
              <a:rPr lang="ru-RU" dirty="0" smtClean="0">
                <a:latin typeface="Times New Roman" panose="02020603050405020304" pitchFamily="18" charset="0"/>
                <a:cs typeface="Times New Roman" panose="02020603050405020304" pitchFamily="18" charset="0"/>
              </a:rPr>
              <a:t>        бушлаты</a:t>
            </a:r>
            <a:r>
              <a:rPr lang="ru-RU" dirty="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шинели</a:t>
            </a:r>
            <a:r>
              <a:rPr lang="ru-RU" dirty="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тулупы…  (</a:t>
            </a:r>
            <a:r>
              <a:rPr lang="ru-RU" dirty="0" err="1">
                <a:latin typeface="Times New Roman" panose="02020603050405020304" pitchFamily="18" charset="0"/>
                <a:cs typeface="Times New Roman" panose="02020603050405020304" pitchFamily="18" charset="0"/>
              </a:rPr>
              <a:t>В.Маяковский</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Е) </a:t>
            </a:r>
            <a:r>
              <a:rPr lang="ru-RU" dirty="0">
                <a:latin typeface="Times New Roman" panose="02020603050405020304" pitchFamily="18" charset="0"/>
                <a:cs typeface="Times New Roman" panose="02020603050405020304" pitchFamily="18" charset="0"/>
              </a:rPr>
              <a:t>«Пока свободою горим, пока сердца для чести живы…» (А. Пушкин</a:t>
            </a:r>
            <a:r>
              <a:rPr lang="ru-RU"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7544" y="217176"/>
            <a:ext cx="1944216"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7273285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3"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28281" y="3136954"/>
            <a:ext cx="6934116" cy="1754326"/>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А)  Метонимия</a:t>
            </a:r>
          </a:p>
          <a:p>
            <a:r>
              <a:rPr lang="ru-RU" dirty="0" smtClean="0">
                <a:latin typeface="Times New Roman" panose="02020603050405020304" pitchFamily="18" charset="0"/>
                <a:cs typeface="Times New Roman" panose="02020603050405020304" pitchFamily="18" charset="0"/>
              </a:rPr>
              <a:t>Б)  Метафора</a:t>
            </a:r>
          </a:p>
          <a:p>
            <a:r>
              <a:rPr lang="ru-RU" dirty="0" smtClean="0">
                <a:latin typeface="Times New Roman" panose="02020603050405020304" pitchFamily="18" charset="0"/>
                <a:cs typeface="Times New Roman" panose="02020603050405020304" pitchFamily="18" charset="0"/>
              </a:rPr>
              <a:t>В) Синекдоха</a:t>
            </a:r>
          </a:p>
          <a:p>
            <a:r>
              <a:rPr lang="ru-RU" dirty="0" smtClean="0">
                <a:latin typeface="Times New Roman" panose="02020603050405020304" pitchFamily="18" charset="0"/>
                <a:cs typeface="Times New Roman" panose="02020603050405020304" pitchFamily="18" charset="0"/>
              </a:rPr>
              <a:t>Г) Метонимия</a:t>
            </a:r>
          </a:p>
          <a:p>
            <a:r>
              <a:rPr lang="ru-RU" dirty="0" smtClean="0">
                <a:latin typeface="Times New Roman" panose="02020603050405020304" pitchFamily="18" charset="0"/>
                <a:cs typeface="Times New Roman" panose="02020603050405020304" pitchFamily="18" charset="0"/>
              </a:rPr>
              <a:t>Д) Синекдоха</a:t>
            </a:r>
          </a:p>
          <a:p>
            <a:r>
              <a:rPr lang="ru-RU" dirty="0" smtClean="0">
                <a:latin typeface="Times New Roman" panose="02020603050405020304" pitchFamily="18" charset="0"/>
                <a:cs typeface="Times New Roman" panose="02020603050405020304" pitchFamily="18" charset="0"/>
              </a:rPr>
              <a:t>Е) Метафора</a:t>
            </a:r>
            <a:endParaRPr lang="ru-RU"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23528" y="260648"/>
            <a:ext cx="1440160"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432454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3" y="32792"/>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49205" y="46647"/>
            <a:ext cx="4187291" cy="461665"/>
          </a:xfrm>
          <a:prstGeom prst="rect">
            <a:avLst/>
          </a:prstGeom>
          <a:noFill/>
        </p:spPr>
        <p:txBody>
          <a:bodyPr wrap="square" rtlCol="0">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0112" y="632877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2" name="Прямоугольник 1"/>
          <p:cNvSpPr/>
          <p:nvPr/>
        </p:nvSpPr>
        <p:spPr>
          <a:xfrm>
            <a:off x="251520" y="827912"/>
            <a:ext cx="8784976" cy="1477328"/>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ФРАЗЕОЛО́ГИЯ</a:t>
            </a:r>
            <a:r>
              <a:rPr lang="ru-RU" dirty="0" smtClean="0">
                <a:latin typeface="Times New Roman" panose="02020603050405020304" pitchFamily="18" charset="0"/>
                <a:cs typeface="Times New Roman" panose="02020603050405020304" pitchFamily="18" charset="0"/>
              </a:rPr>
              <a:t> (из греч. </a:t>
            </a:r>
            <a:r>
              <a:rPr lang="ru-RU" dirty="0" err="1" smtClean="0">
                <a:latin typeface="Times New Roman" panose="02020603050405020304" pitchFamily="18" charset="0"/>
                <a:cs typeface="Times New Roman" panose="02020603050405020304" pitchFamily="18" charset="0"/>
              </a:rPr>
              <a:t>φρ</a:t>
            </a:r>
            <a:r>
              <a:rPr lang="ru-RU" dirty="0" smtClean="0">
                <a:latin typeface="Times New Roman" panose="02020603050405020304" pitchFamily="18" charset="0"/>
                <a:cs typeface="Times New Roman" panose="02020603050405020304" pitchFamily="18" charset="0"/>
              </a:rPr>
              <a:t>άσις — выражение и λόγος — слово, учение) — 1.состав фразеологизмов данного языка 2. раздел языкознания, в котором изучаются фразеологизмы.</a:t>
            </a:r>
            <a:endParaRPr lang="en-US"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Фразеологизмы</a:t>
            </a:r>
            <a:r>
              <a:rPr lang="ru-RU" dirty="0">
                <a:latin typeface="Times New Roman" panose="02020603050405020304" pitchFamily="18" charset="0"/>
                <a:cs typeface="Times New Roman" panose="02020603050405020304" pitchFamily="18" charset="0"/>
              </a:rPr>
              <a:t> — это устойчивые сочетания слов, равные по значению либо одному слову, либо целому предложению.</a:t>
            </a:r>
          </a:p>
        </p:txBody>
      </p:sp>
      <p:sp>
        <p:nvSpPr>
          <p:cNvPr id="3" name="Прямоугольник 2"/>
          <p:cNvSpPr/>
          <p:nvPr/>
        </p:nvSpPr>
        <p:spPr>
          <a:xfrm>
            <a:off x="251521" y="2305240"/>
            <a:ext cx="8558010" cy="3416320"/>
          </a:xfrm>
          <a:prstGeom prst="rect">
            <a:avLst/>
          </a:prstGeom>
        </p:spPr>
        <p:txBody>
          <a:bodyPr wrap="square">
            <a:spAutoFit/>
          </a:bodyPr>
          <a:lstStyle/>
          <a:p>
            <a:r>
              <a:rPr lang="ru-RU" b="1" u="sng" dirty="0">
                <a:latin typeface="Times New Roman" panose="02020603050405020304" pitchFamily="18" charset="0"/>
                <a:cs typeface="Times New Roman" panose="02020603050405020304" pitchFamily="18" charset="0"/>
              </a:rPr>
              <a:t>Основные признаки фразеологизма:</a:t>
            </a:r>
            <a:endParaRPr lang="ru-RU" b="1"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лексическая неделимость;</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целостность </a:t>
            </a:r>
            <a:r>
              <a:rPr lang="ru-RU" dirty="0">
                <a:latin typeface="Times New Roman" panose="02020603050405020304" pitchFamily="18" charset="0"/>
                <a:cs typeface="Times New Roman" panose="02020603050405020304" pitchFamily="18" charset="0"/>
              </a:rPr>
              <a:t>значения (смысл </a:t>
            </a:r>
            <a:r>
              <a:rPr lang="ru-RU" dirty="0" err="1">
                <a:latin typeface="Times New Roman" panose="02020603050405020304" pitchFamily="18" charset="0"/>
                <a:cs typeface="Times New Roman" panose="02020603050405020304" pitchFamily="18" charset="0"/>
              </a:rPr>
              <a:t>фр.не</a:t>
            </a:r>
            <a:r>
              <a:rPr lang="ru-RU" dirty="0">
                <a:latin typeface="Times New Roman" panose="02020603050405020304" pitchFamily="18" charset="0"/>
                <a:cs typeface="Times New Roman" panose="02020603050405020304" pitchFamily="18" charset="0"/>
              </a:rPr>
              <a:t> складывается из смысла отдельных его компонентов</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устойчивость </a:t>
            </a:r>
            <a:r>
              <a:rPr lang="ru-RU" dirty="0">
                <a:latin typeface="Times New Roman" panose="02020603050405020304" pitchFamily="18" charset="0"/>
                <a:cs typeface="Times New Roman" panose="02020603050405020304" pitchFamily="18" charset="0"/>
              </a:rPr>
              <a:t>состава и </a:t>
            </a:r>
            <a:r>
              <a:rPr lang="ru-RU" dirty="0" smtClean="0">
                <a:latin typeface="Times New Roman" panose="02020603050405020304" pitchFamily="18" charset="0"/>
                <a:cs typeface="Times New Roman" panose="02020603050405020304" pitchFamily="18" charset="0"/>
              </a:rPr>
              <a:t>структуры;</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воспроизводимость</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(не создаётся в речи, а воспроизводится как готовая единица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неодноударность</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(сколько слов, столько и ударений</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непроницаемость (невозможность появления в </a:t>
            </a:r>
            <a:r>
              <a:rPr lang="ru-RU" dirty="0" smtClean="0">
                <a:latin typeface="Times New Roman" panose="02020603050405020304" pitchFamily="18" charset="0"/>
                <a:cs typeface="Times New Roman" panose="02020603050405020304" pitchFamily="18" charset="0"/>
              </a:rPr>
              <a:t>фразеологических единицах </a:t>
            </a:r>
            <a:r>
              <a:rPr lang="ru-RU" dirty="0" err="1">
                <a:latin typeface="Times New Roman" panose="02020603050405020304" pitchFamily="18" charset="0"/>
                <a:cs typeface="Times New Roman" panose="02020603050405020304" pitchFamily="18" charset="0"/>
              </a:rPr>
              <a:t>прикомпонентных</a:t>
            </a:r>
            <a:r>
              <a:rPr lang="ru-RU" dirty="0">
                <a:latin typeface="Times New Roman" panose="02020603050405020304" pitchFamily="18" charset="0"/>
                <a:cs typeface="Times New Roman" panose="02020603050405020304" pitchFamily="18" charset="0"/>
              </a:rPr>
              <a:t> распространителей, которые не входят в состав данной </a:t>
            </a:r>
            <a:r>
              <a:rPr lang="ru-RU" dirty="0" smtClean="0">
                <a:latin typeface="Times New Roman" panose="02020603050405020304" pitchFamily="18" charset="0"/>
                <a:cs typeface="Times New Roman" panose="02020603050405020304" pitchFamily="18" charset="0"/>
              </a:rPr>
              <a:t>фразеологических единиц. </a:t>
            </a:r>
            <a:r>
              <a:rPr lang="ru-RU" dirty="0">
                <a:latin typeface="Times New Roman" panose="02020603050405020304" pitchFamily="18" charset="0"/>
                <a:cs typeface="Times New Roman" panose="02020603050405020304" pitchFamily="18" charset="0"/>
              </a:rPr>
              <a:t>Нарушение непроницаемости часто используется в художественной литературе и публицистике как стилистический приём для создания комического эффекта).</a:t>
            </a:r>
          </a:p>
        </p:txBody>
      </p:sp>
      <p:sp>
        <p:nvSpPr>
          <p:cNvPr id="7" name="Прямоугольник 6"/>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24530971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2" y="7624"/>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47906" y="7624"/>
            <a:ext cx="4115283" cy="461665"/>
          </a:xfrm>
          <a:prstGeom prst="rect">
            <a:avLst/>
          </a:prstGeom>
          <a:noFill/>
        </p:spPr>
        <p:txBody>
          <a:bodyPr wrap="square" rtlCol="0">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a:hlinkClick r:id="rId3" action="ppaction://hlinksldjump"/>
          </p:cNvPr>
          <p:cNvSpPr txBox="1"/>
          <p:nvPr/>
        </p:nvSpPr>
        <p:spPr>
          <a:xfrm>
            <a:off x="5580112" y="632877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2" name="Прямоугольник 1"/>
          <p:cNvSpPr/>
          <p:nvPr/>
        </p:nvSpPr>
        <p:spPr>
          <a:xfrm>
            <a:off x="301824" y="836712"/>
            <a:ext cx="8280920" cy="5444054"/>
          </a:xfrm>
          <a:prstGeom prst="rect">
            <a:avLst/>
          </a:prstGeom>
        </p:spPr>
        <p:txBody>
          <a:bodyPr wrap="square">
            <a:spAutoFit/>
          </a:bodyPr>
          <a:lstStyle/>
          <a:p>
            <a:pPr algn="just">
              <a:lnSpc>
                <a:spcPct val="150000"/>
              </a:lnSpc>
            </a:pPr>
            <a:r>
              <a:rPr lang="ru-RU" dirty="0" smtClean="0">
                <a:latin typeface="Times New Roman" panose="02020603050405020304" pitchFamily="18" charset="0"/>
                <a:cs typeface="Times New Roman" panose="02020603050405020304" pitchFamily="18" charset="0"/>
              </a:rPr>
              <a:t>	Российская </a:t>
            </a:r>
            <a:r>
              <a:rPr lang="ru-RU" dirty="0">
                <a:latin typeface="Times New Roman" panose="02020603050405020304" pitchFamily="18" charset="0"/>
                <a:cs typeface="Times New Roman" panose="02020603050405020304" pitchFamily="18" charset="0"/>
              </a:rPr>
              <a:t>традиция фразеологических исследований в первую очередь связана с именем </a:t>
            </a:r>
            <a:r>
              <a:rPr lang="ru-RU" dirty="0" err="1">
                <a:latin typeface="Times New Roman" panose="02020603050405020304" pitchFamily="18" charset="0"/>
                <a:cs typeface="Times New Roman" panose="02020603050405020304" pitchFamily="18" charset="0"/>
              </a:rPr>
              <a:t>В.В.Виноградова</a:t>
            </a:r>
            <a:r>
              <a:rPr lang="ru-RU" dirty="0">
                <a:latin typeface="Times New Roman" panose="02020603050405020304" pitchFamily="18" charset="0"/>
                <a:cs typeface="Times New Roman" panose="02020603050405020304" pitchFamily="18" charset="0"/>
              </a:rPr>
              <a:t>, предложившего в 1940-е годы классификацию фразеологизмов, восходящую к концепции французского лингвиста </a:t>
            </a:r>
            <a:r>
              <a:rPr lang="ru-RU" dirty="0" smtClean="0">
                <a:latin typeface="Times New Roman" panose="02020603050405020304" pitchFamily="18" charset="0"/>
                <a:cs typeface="Times New Roman" panose="02020603050405020304" pitchFamily="18" charset="0"/>
              </a:rPr>
              <a:t>Шарля </a:t>
            </a:r>
            <a:r>
              <a:rPr lang="ru-RU" dirty="0" err="1" smtClean="0">
                <a:latin typeface="Times New Roman" panose="02020603050405020304" pitchFamily="18" charset="0"/>
                <a:cs typeface="Times New Roman" panose="02020603050405020304" pitchFamily="18" charset="0"/>
              </a:rPr>
              <a:t>Балли</a:t>
            </a:r>
            <a:r>
              <a:rPr lang="ru-RU" dirty="0">
                <a:latin typeface="Times New Roman" panose="02020603050405020304" pitchFamily="18" charset="0"/>
                <a:cs typeface="Times New Roman" panose="02020603050405020304" pitchFamily="18" charset="0"/>
              </a:rPr>
              <a:t>. По Виноградову, выделяются три основных типа фразеологических единиц: 1) фразеологические сращения (устойчивые сочетания слов, не мотивированные внутренней формой, – </a:t>
            </a:r>
            <a:r>
              <a:rPr lang="ru-RU" i="1" dirty="0">
                <a:latin typeface="Times New Roman" panose="02020603050405020304" pitchFamily="18" charset="0"/>
                <a:cs typeface="Times New Roman" panose="02020603050405020304" pitchFamily="18" charset="0"/>
              </a:rPr>
              <a:t>точить </a:t>
            </a:r>
            <a:r>
              <a:rPr lang="ru-RU" i="1" dirty="0" err="1">
                <a:latin typeface="Times New Roman" panose="02020603050405020304" pitchFamily="18" charset="0"/>
                <a:cs typeface="Times New Roman" panose="02020603050405020304" pitchFamily="18" charset="0"/>
              </a:rPr>
              <a:t>лясы</a:t>
            </a:r>
            <a:r>
              <a:rPr lang="ru-RU" dirty="0" err="1">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ничтоже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сумняшеся</a:t>
            </a:r>
            <a:r>
              <a:rPr lang="ru-RU" dirty="0">
                <a:latin typeface="Times New Roman" panose="02020603050405020304" pitchFamily="18" charset="0"/>
                <a:cs typeface="Times New Roman" panose="02020603050405020304" pitchFamily="18" charset="0"/>
              </a:rPr>
              <a:t>); 2) фразеологические единства (устойчивые сочетания слов с прозрачной внутренней формой – </a:t>
            </a:r>
            <a:r>
              <a:rPr lang="ru-RU" i="1" dirty="0">
                <a:latin typeface="Times New Roman" panose="02020603050405020304" pitchFamily="18" charset="0"/>
                <a:cs typeface="Times New Roman" panose="02020603050405020304" pitchFamily="18" charset="0"/>
              </a:rPr>
              <a:t>подливать масла в огонь</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вынь да </a:t>
            </a:r>
            <a:r>
              <a:rPr lang="ru-RU" i="1" dirty="0" err="1">
                <a:latin typeface="Times New Roman" panose="02020603050405020304" pitchFamily="18" charset="0"/>
                <a:cs typeface="Times New Roman" panose="02020603050405020304" pitchFamily="18" charset="0"/>
              </a:rPr>
              <a:t>положь</a:t>
            </a:r>
            <a:r>
              <a:rPr lang="ru-RU" dirty="0">
                <a:latin typeface="Times New Roman" panose="02020603050405020304" pitchFamily="18" charset="0"/>
                <a:cs typeface="Times New Roman" panose="02020603050405020304" pitchFamily="18" charset="0"/>
              </a:rPr>
              <a:t>); и 3) фразеологические сочетания (выражения, в которых одно из слов употреблено в прямом значении, а второе – во </a:t>
            </a:r>
            <a:r>
              <a:rPr lang="ru-RU" dirty="0" err="1">
                <a:latin typeface="Times New Roman" panose="02020603050405020304" pitchFamily="18" charset="0"/>
                <a:cs typeface="Times New Roman" panose="02020603050405020304" pitchFamily="18" charset="0"/>
              </a:rPr>
              <a:t>фразеологически</a:t>
            </a:r>
            <a:r>
              <a:rPr lang="ru-RU" dirty="0">
                <a:latin typeface="Times New Roman" panose="02020603050405020304" pitchFamily="18" charset="0"/>
                <a:cs typeface="Times New Roman" panose="02020603050405020304" pitchFamily="18" charset="0"/>
              </a:rPr>
              <a:t> связанном, ср. </a:t>
            </a:r>
            <a:r>
              <a:rPr lang="ru-RU" i="1" dirty="0">
                <a:latin typeface="Times New Roman" panose="02020603050405020304" pitchFamily="18" charset="0"/>
                <a:cs typeface="Times New Roman" panose="02020603050405020304" pitchFamily="18" charset="0"/>
              </a:rPr>
              <a:t>корень зла</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принимать меры</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одержать победу</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радость обуяла</a:t>
            </a:r>
            <a:r>
              <a:rPr lang="ru-RU" dirty="0">
                <a:latin typeface="Times New Roman" panose="02020603050405020304" pitchFamily="18" charset="0"/>
                <a:cs typeface="Times New Roman" panose="02020603050405020304" pitchFamily="18" charset="0"/>
              </a:rPr>
              <a:t>). Пословицы и поговорки в подходе Виноградова выведены за пределы фразеологии, а грамматические фразеологизмы и </a:t>
            </a:r>
            <a:r>
              <a:rPr lang="ru-RU" dirty="0" err="1">
                <a:latin typeface="Times New Roman" panose="02020603050405020304" pitchFamily="18" charset="0"/>
                <a:cs typeface="Times New Roman" panose="02020603050405020304" pitchFamily="18" charset="0"/>
              </a:rPr>
              <a:t>фразеосхемы</a:t>
            </a:r>
            <a:r>
              <a:rPr lang="ru-RU" dirty="0">
                <a:latin typeface="Times New Roman" panose="02020603050405020304" pitchFamily="18" charset="0"/>
                <a:cs typeface="Times New Roman" panose="02020603050405020304" pitchFamily="18" charset="0"/>
              </a:rPr>
              <a:t> вообще не рассматриваются. </a:t>
            </a: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1005966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9" y="-13323"/>
            <a:ext cx="9144000" cy="68847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3803" y="501307"/>
            <a:ext cx="9144000" cy="6186309"/>
          </a:xfrm>
          <a:prstGeom prst="rect">
            <a:avLst/>
          </a:prstGeom>
        </p:spPr>
        <p:txBody>
          <a:bodyPr wrap="square">
            <a:spAutoFit/>
          </a:bodyPr>
          <a:lstStyle/>
          <a:p>
            <a:r>
              <a:rPr lang="ru-RU" b="1" dirty="0">
                <a:solidFill>
                  <a:srgbClr val="FF0000"/>
                </a:solidFill>
                <a:latin typeface="Times New Roman" panose="02020603050405020304" pitchFamily="18" charset="0"/>
                <a:cs typeface="Times New Roman" panose="02020603050405020304" pitchFamily="18" charset="0"/>
              </a:rPr>
              <a:t>Морфемика</a:t>
            </a:r>
            <a:r>
              <a:rPr lang="ru-RU"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(от греч. </a:t>
            </a:r>
            <a:r>
              <a:rPr lang="ru-RU" dirty="0" err="1">
                <a:latin typeface="Times New Roman" panose="02020603050405020304" pitchFamily="18" charset="0"/>
                <a:cs typeface="Times New Roman" panose="02020603050405020304" pitchFamily="18" charset="0"/>
              </a:rPr>
              <a:t>morph</a:t>
            </a:r>
            <a:r>
              <a:rPr lang="ru-RU" dirty="0">
                <a:latin typeface="Times New Roman" panose="02020603050405020304" pitchFamily="18" charset="0"/>
                <a:cs typeface="Times New Roman" panose="02020603050405020304" pitchFamily="18" charset="0"/>
              </a:rPr>
              <a:t> – ‘форма’) – это раздел науки о языке, в котором изучается</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состав (строение) слова</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Каждое слово можно разбить на минимальные значимые части, называемые </a:t>
            </a:r>
            <a:r>
              <a:rPr lang="ru-RU" b="1" dirty="0">
                <a:latin typeface="Times New Roman" panose="02020603050405020304" pitchFamily="18" charset="0"/>
                <a:cs typeface="Times New Roman" panose="02020603050405020304" pitchFamily="18" charset="0"/>
              </a:rPr>
              <a:t>морфемами </a:t>
            </a:r>
            <a:r>
              <a:rPr lang="ru-RU" dirty="0">
                <a:latin typeface="Times New Roman" panose="02020603050405020304" pitchFamily="18" charset="0"/>
                <a:cs typeface="Times New Roman" panose="02020603050405020304" pitchFamily="18" charset="0"/>
              </a:rPr>
              <a:t>(приставка, корень, суффикс, окончание).</a:t>
            </a:r>
          </a:p>
          <a:p>
            <a:r>
              <a:rPr lang="ru-RU" b="1" dirty="0">
                <a:latin typeface="Times New Roman" panose="02020603050405020304" pitchFamily="18" charset="0"/>
                <a:cs typeface="Times New Roman" panose="02020603050405020304" pitchFamily="18" charset="0"/>
              </a:rPr>
              <a:t>Приставки</a:t>
            </a:r>
            <a:r>
              <a:rPr lang="ru-RU" dirty="0">
                <a:latin typeface="Times New Roman" panose="02020603050405020304" pitchFamily="18" charset="0"/>
                <a:cs typeface="Times New Roman" panose="02020603050405020304" pitchFamily="18" charset="0"/>
              </a:rPr>
              <a:t>: воз-, </a:t>
            </a:r>
            <a:r>
              <a:rPr lang="ru-RU" dirty="0" err="1">
                <a:latin typeface="Times New Roman" panose="02020603050405020304" pitchFamily="18" charset="0"/>
                <a:cs typeface="Times New Roman" panose="02020603050405020304" pitchFamily="18" charset="0"/>
              </a:rPr>
              <a:t>вос</a:t>
            </a:r>
            <a:r>
              <a:rPr lang="ru-RU" dirty="0">
                <a:latin typeface="Times New Roman" panose="02020603050405020304" pitchFamily="18" charset="0"/>
                <a:cs typeface="Times New Roman" panose="02020603050405020304" pitchFamily="18" charset="0"/>
              </a:rPr>
              <a:t>-, раз-, рас-, низ-, </a:t>
            </a:r>
            <a:r>
              <a:rPr lang="ru-RU" dirty="0" err="1">
                <a:latin typeface="Times New Roman" panose="02020603050405020304" pitchFamily="18" charset="0"/>
                <a:cs typeface="Times New Roman" panose="02020603050405020304" pitchFamily="18" charset="0"/>
              </a:rPr>
              <a:t>нис</a:t>
            </a:r>
            <a:r>
              <a:rPr lang="ru-RU" dirty="0">
                <a:latin typeface="Times New Roman" panose="02020603050405020304" pitchFamily="18" charset="0"/>
                <a:cs typeface="Times New Roman" panose="02020603050405020304" pitchFamily="18" charset="0"/>
              </a:rPr>
              <a:t>-, чрез-, </a:t>
            </a:r>
            <a:r>
              <a:rPr lang="ru-RU" dirty="0" err="1">
                <a:latin typeface="Times New Roman" panose="02020603050405020304" pitchFamily="18" charset="0"/>
                <a:cs typeface="Times New Roman" panose="02020603050405020304" pitchFamily="18" charset="0"/>
              </a:rPr>
              <a:t>чрес</a:t>
            </a:r>
            <a:r>
              <a:rPr lang="ru-RU" dirty="0">
                <a:latin typeface="Times New Roman" panose="02020603050405020304" pitchFamily="18" charset="0"/>
                <a:cs typeface="Times New Roman" panose="02020603050405020304" pitchFamily="18" charset="0"/>
              </a:rPr>
              <a:t>-, под-, от-, надо- и др.</a:t>
            </a:r>
          </a:p>
          <a:p>
            <a:r>
              <a:rPr lang="ru-RU" dirty="0">
                <a:latin typeface="Times New Roman" panose="02020603050405020304" pitchFamily="18" charset="0"/>
                <a:cs typeface="Times New Roman" panose="02020603050405020304" pitchFamily="18" charset="0"/>
              </a:rPr>
              <a:t>Пере-беж-чик-, </a:t>
            </a:r>
            <a:r>
              <a:rPr lang="ru-RU" dirty="0" err="1">
                <a:latin typeface="Times New Roman" panose="02020603050405020304" pitchFamily="18" charset="0"/>
                <a:cs typeface="Times New Roman" panose="02020603050405020304" pitchFamily="18" charset="0"/>
              </a:rPr>
              <a:t>сверх-интерес-н-ый</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Суффиксы имён существительных</a:t>
            </a:r>
            <a:r>
              <a:rPr lang="ru-RU" dirty="0">
                <a:latin typeface="Times New Roman" panose="02020603050405020304" pitchFamily="18" charset="0"/>
                <a:cs typeface="Times New Roman" panose="02020603050405020304" pitchFamily="18" charset="0"/>
              </a:rPr>
              <a:t>: -К-, -</a:t>
            </a:r>
            <a:r>
              <a:rPr lang="ru-RU" dirty="0" err="1">
                <a:latin typeface="Times New Roman" panose="02020603050405020304" pitchFamily="18" charset="0"/>
                <a:cs typeface="Times New Roman" panose="02020603050405020304" pitchFamily="18" charset="0"/>
              </a:rPr>
              <a:t>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тель</a:t>
            </a:r>
            <a:r>
              <a:rPr lang="ru-RU" dirty="0">
                <a:latin typeface="Times New Roman" panose="02020603050405020304" pitchFamily="18" charset="0"/>
                <a:cs typeface="Times New Roman" panose="02020603050405020304" pitchFamily="18" charset="0"/>
              </a:rPr>
              <a:t>-, -ниц-, -</a:t>
            </a:r>
            <a:r>
              <a:rPr lang="ru-RU" dirty="0" err="1">
                <a:latin typeface="Times New Roman" panose="02020603050405020304" pitchFamily="18" charset="0"/>
                <a:cs typeface="Times New Roman" panose="02020603050405020304" pitchFamily="18" charset="0"/>
              </a:rPr>
              <a:t>щик</a:t>
            </a:r>
            <a:r>
              <a:rPr lang="ru-RU" dirty="0">
                <a:latin typeface="Times New Roman" panose="02020603050405020304" pitchFamily="18" charset="0"/>
                <a:cs typeface="Times New Roman" panose="02020603050405020304" pitchFamily="18" charset="0"/>
              </a:rPr>
              <a:t>-, -чик-, -ость-, -</a:t>
            </a:r>
            <a:r>
              <a:rPr lang="ru-RU" dirty="0" err="1">
                <a:latin typeface="Times New Roman" panose="02020603050405020304" pitchFamily="18" charset="0"/>
                <a:cs typeface="Times New Roman" panose="02020603050405020304" pitchFamily="18" charset="0"/>
              </a:rPr>
              <a:t>изн</a:t>
            </a:r>
            <a:r>
              <a:rPr lang="ru-RU" dirty="0">
                <a:latin typeface="Times New Roman" panose="02020603050405020304" pitchFamily="18" charset="0"/>
                <a:cs typeface="Times New Roman" panose="02020603050405020304" pitchFamily="18" charset="0"/>
              </a:rPr>
              <a:t>- и др. Например, </a:t>
            </a:r>
            <a:r>
              <a:rPr lang="ru-RU" i="1" dirty="0">
                <a:latin typeface="Times New Roman" panose="02020603050405020304" pitchFamily="18" charset="0"/>
                <a:cs typeface="Times New Roman" panose="02020603050405020304" pitchFamily="18" charset="0"/>
              </a:rPr>
              <a:t>бел-</a:t>
            </a:r>
            <a:r>
              <a:rPr lang="ru-RU" i="1" dirty="0" err="1">
                <a:latin typeface="Times New Roman" panose="02020603050405020304" pitchFamily="18" charset="0"/>
                <a:cs typeface="Times New Roman" panose="02020603050405020304" pitchFamily="18" charset="0"/>
              </a:rPr>
              <a:t>изн</a:t>
            </a:r>
            <a:r>
              <a:rPr lang="ru-RU" i="1" dirty="0">
                <a:latin typeface="Times New Roman" panose="02020603050405020304" pitchFamily="18" charset="0"/>
                <a:cs typeface="Times New Roman" panose="02020603050405020304" pitchFamily="18" charset="0"/>
              </a:rPr>
              <a:t>-а, груз-чик-, </a:t>
            </a:r>
            <a:r>
              <a:rPr lang="ru-RU" i="1" dirty="0" err="1">
                <a:latin typeface="Times New Roman" panose="02020603050405020304" pitchFamily="18" charset="0"/>
                <a:cs typeface="Times New Roman" panose="02020603050405020304" pitchFamily="18" charset="0"/>
              </a:rPr>
              <a:t>чест</a:t>
            </a:r>
            <a:r>
              <a:rPr lang="ru-RU" i="1" dirty="0">
                <a:latin typeface="Times New Roman" panose="02020603050405020304" pitchFamily="18" charset="0"/>
                <a:cs typeface="Times New Roman" panose="02020603050405020304" pitchFamily="18" charset="0"/>
              </a:rPr>
              <a:t>-н-ость-</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Суффиксы имен прилагательных: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айш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ейш</a:t>
            </a:r>
            <a:r>
              <a:rPr lang="ru-RU" dirty="0">
                <a:latin typeface="Times New Roman" panose="02020603050405020304" pitchFamily="18" charset="0"/>
                <a:cs typeface="Times New Roman" panose="02020603050405020304" pitchFamily="18" charset="0"/>
              </a:rPr>
              <a:t>-, -к-, -</a:t>
            </a:r>
            <a:r>
              <a:rPr lang="ru-RU" dirty="0" err="1">
                <a:latin typeface="Times New Roman" panose="02020603050405020304" pitchFamily="18" charset="0"/>
                <a:cs typeface="Times New Roman" panose="02020603050405020304" pitchFamily="18" charset="0"/>
              </a:rPr>
              <a:t>чив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тель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оват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еват</a:t>
            </a:r>
            <a:r>
              <a:rPr lang="ru-RU" dirty="0">
                <a:latin typeface="Times New Roman" panose="02020603050405020304" pitchFamily="18" charset="0"/>
                <a:cs typeface="Times New Roman" panose="02020603050405020304" pitchFamily="18" charset="0"/>
              </a:rPr>
              <a:t>- и др. Например,  </a:t>
            </a:r>
            <a:r>
              <a:rPr lang="ru-RU" i="1" dirty="0" err="1">
                <a:latin typeface="Times New Roman" panose="02020603050405020304" pitchFamily="18" charset="0"/>
                <a:cs typeface="Times New Roman" panose="02020603050405020304" pitchFamily="18" charset="0"/>
              </a:rPr>
              <a:t>дерз</a:t>
            </a:r>
            <a:r>
              <a:rPr lang="ru-RU" i="1" dirty="0">
                <a:latin typeface="Times New Roman" panose="02020603050405020304" pitchFamily="18" charset="0"/>
                <a:cs typeface="Times New Roman" panose="02020603050405020304" pitchFamily="18" charset="0"/>
              </a:rPr>
              <a:t>-к-</a:t>
            </a:r>
            <a:r>
              <a:rPr lang="ru-RU" i="1" dirty="0" err="1">
                <a:latin typeface="Times New Roman" panose="02020603050405020304" pitchFamily="18" charset="0"/>
                <a:cs typeface="Times New Roman" panose="02020603050405020304" pitchFamily="18" charset="0"/>
              </a:rPr>
              <a:t>ий</a:t>
            </a:r>
            <a:r>
              <a:rPr lang="ru-RU" i="1" dirty="0">
                <a:latin typeface="Times New Roman" panose="02020603050405020304" pitchFamily="18" charset="0"/>
                <a:cs typeface="Times New Roman" panose="02020603050405020304" pitchFamily="18" charset="0"/>
              </a:rPr>
              <a:t>, желт-</a:t>
            </a:r>
            <a:r>
              <a:rPr lang="ru-RU" i="1" dirty="0" err="1">
                <a:latin typeface="Times New Roman" panose="02020603050405020304" pitchFamily="18" charset="0"/>
                <a:cs typeface="Times New Roman" panose="02020603050405020304" pitchFamily="18" charset="0"/>
              </a:rPr>
              <a:t>оват</a:t>
            </a:r>
            <a:r>
              <a:rPr lang="ru-RU" i="1"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ый</a:t>
            </a:r>
            <a:r>
              <a:rPr lang="ru-RU" i="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Суффиксы глаголов</a:t>
            </a:r>
            <a:r>
              <a:rPr lang="ru-RU" dirty="0">
                <a:latin typeface="Times New Roman" panose="02020603050405020304" pitchFamily="18" charset="0"/>
                <a:cs typeface="Times New Roman" panose="02020603050405020304" pitchFamily="18" charset="0"/>
              </a:rPr>
              <a:t>: -л- (</a:t>
            </a:r>
            <a:r>
              <a:rPr lang="ru-RU" dirty="0" err="1">
                <a:latin typeface="Times New Roman" panose="02020603050405020304" pitchFamily="18" charset="0"/>
                <a:cs typeface="Times New Roman" panose="02020603050405020304" pitchFamily="18" charset="0"/>
              </a:rPr>
              <a:t>прош.вр</a:t>
            </a:r>
            <a:r>
              <a:rPr lang="ru-RU" dirty="0">
                <a:latin typeface="Times New Roman" panose="02020603050405020304" pitchFamily="18" charset="0"/>
                <a:cs typeface="Times New Roman" panose="02020603050405020304" pitchFamily="18" charset="0"/>
              </a:rPr>
              <a:t>.), -а-, -е-, -о-, -и-, -у-, -ы-(глагольные тематические суффиксы)</a:t>
            </a:r>
          </a:p>
          <a:p>
            <a:r>
              <a:rPr lang="ru-RU" i="1" dirty="0">
                <a:latin typeface="Times New Roman" panose="02020603050405020304" pitchFamily="18" charset="0"/>
                <a:cs typeface="Times New Roman" panose="02020603050405020304" pitchFamily="18" charset="0"/>
              </a:rPr>
              <a:t>С-дел-а-л-, рис-</a:t>
            </a:r>
            <a:r>
              <a:rPr lang="ru-RU" i="1" dirty="0" err="1">
                <a:latin typeface="Times New Roman" panose="02020603050405020304" pitchFamily="18" charset="0"/>
                <a:cs typeface="Times New Roman" panose="02020603050405020304" pitchFamily="18" charset="0"/>
              </a:rPr>
              <a:t>ова</a:t>
            </a:r>
            <a:r>
              <a:rPr lang="ru-RU" i="1"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ть</a:t>
            </a:r>
            <a:r>
              <a:rPr lang="ru-RU" i="1" dirty="0">
                <a:latin typeface="Times New Roman" panose="02020603050405020304" pitchFamily="18" charset="0"/>
                <a:cs typeface="Times New Roman" panose="02020603050405020304" pitchFamily="18" charset="0"/>
              </a:rPr>
              <a:t>, смотр-е-</a:t>
            </a:r>
            <a:r>
              <a:rPr lang="ru-RU" i="1" dirty="0" err="1">
                <a:latin typeface="Times New Roman" panose="02020603050405020304" pitchFamily="18" charset="0"/>
                <a:cs typeface="Times New Roman" panose="02020603050405020304" pitchFamily="18" charset="0"/>
              </a:rPr>
              <a:t>ть</a:t>
            </a:r>
            <a:r>
              <a:rPr lang="ru-RU" i="1"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ся</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Суффиксы наречий</a:t>
            </a:r>
            <a:r>
              <a:rPr lang="ru-RU" dirty="0">
                <a:latin typeface="Times New Roman" panose="02020603050405020304" pitchFamily="18" charset="0"/>
                <a:cs typeface="Times New Roman" panose="02020603050405020304" pitchFamily="18" charset="0"/>
              </a:rPr>
              <a:t>: -ому-, -ему-, -а-, -о-, -у-, -и- и др. Например, </a:t>
            </a:r>
            <a:r>
              <a:rPr lang="ru-RU" dirty="0" err="1">
                <a:latin typeface="Times New Roman" panose="02020603050405020304" pitchFamily="18" charset="0"/>
                <a:cs typeface="Times New Roman" panose="02020603050405020304" pitchFamily="18" charset="0"/>
              </a:rPr>
              <a:t>по-прост-ому</a:t>
            </a:r>
            <a:r>
              <a:rPr lang="ru-RU" dirty="0">
                <a:latin typeface="Times New Roman" panose="02020603050405020304" pitchFamily="18" charset="0"/>
                <a:cs typeface="Times New Roman" panose="02020603050405020304" pitchFamily="18" charset="0"/>
              </a:rPr>
              <a:t>, с-верх-у, интерес-н-о</a:t>
            </a:r>
          </a:p>
          <a:p>
            <a:r>
              <a:rPr lang="ru-RU" dirty="0" smtClean="0">
                <a:latin typeface="Times New Roman" panose="02020603050405020304" pitchFamily="18" charset="0"/>
                <a:cs typeface="Times New Roman" panose="02020603050405020304" pitchFamily="18" charset="0"/>
              </a:rPr>
              <a:t>	Нет </a:t>
            </a:r>
            <a:r>
              <a:rPr lang="ru-RU" dirty="0">
                <a:latin typeface="Times New Roman" panose="02020603050405020304" pitchFamily="18" charset="0"/>
                <a:cs typeface="Times New Roman" panose="02020603050405020304" pitchFamily="18" charset="0"/>
              </a:rPr>
              <a:t>и не может быть </a:t>
            </a:r>
            <a:r>
              <a:rPr lang="ru-RU" dirty="0" smtClean="0">
                <a:latin typeface="Times New Roman" panose="02020603050405020304" pitchFamily="18" charset="0"/>
                <a:cs typeface="Times New Roman" panose="02020603050405020304" pitchFamily="18" charset="0"/>
              </a:rPr>
              <a:t>окончаний у</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н.ф</a:t>
            </a:r>
            <a:r>
              <a:rPr lang="ru-RU" dirty="0">
                <a:latin typeface="Times New Roman" panose="02020603050405020304" pitchFamily="18" charset="0"/>
                <a:cs typeface="Times New Roman" panose="02020603050405020304" pitchFamily="18" charset="0"/>
              </a:rPr>
              <a:t>. глагола (инфинитива), наречия, несклоняемых существительных, междометий и звукоподражательных слов, потому что они не изменяются.</a:t>
            </a:r>
          </a:p>
          <a:p>
            <a:r>
              <a:rPr lang="ru-RU" dirty="0">
                <a:latin typeface="Times New Roman" panose="02020603050405020304" pitchFamily="18" charset="0"/>
                <a:cs typeface="Times New Roman" panose="02020603050405020304" pitchFamily="18" charset="0"/>
              </a:rPr>
              <a:t>Постфиксы: -СЯ, -СЬ (или возвратные суффиксы) стоят после окончания.</a:t>
            </a:r>
          </a:p>
          <a:p>
            <a:r>
              <a:rPr lang="ru-RU" dirty="0">
                <a:latin typeface="Times New Roman" panose="02020603050405020304" pitchFamily="18" charset="0"/>
                <a:cs typeface="Times New Roman" panose="02020603050405020304" pitchFamily="18" charset="0"/>
              </a:rPr>
              <a:t>Нулевое окончание – это окончание, не выраженное звуками. Изменим форму слова, оно появится.</a:t>
            </a:r>
          </a:p>
          <a:p>
            <a:r>
              <a:rPr lang="ru-RU" i="1" dirty="0">
                <a:latin typeface="Times New Roman" panose="02020603050405020304" pitchFamily="18" charset="0"/>
                <a:cs typeface="Times New Roman" panose="02020603050405020304" pitchFamily="18" charset="0"/>
              </a:rPr>
              <a:t>Ночь-(</a:t>
            </a:r>
            <a:r>
              <a:rPr lang="ru-RU" i="1" dirty="0" err="1">
                <a:latin typeface="Times New Roman" panose="02020603050405020304" pitchFamily="18" charset="0"/>
                <a:cs typeface="Times New Roman" panose="02020603050405020304" pitchFamily="18" charset="0"/>
              </a:rPr>
              <a:t>ноч</a:t>
            </a:r>
            <a:r>
              <a:rPr lang="ru-RU" i="1" dirty="0">
                <a:latin typeface="Times New Roman" panose="02020603050405020304" pitchFamily="18" charset="0"/>
                <a:cs typeface="Times New Roman" panose="02020603050405020304" pitchFamily="18" charset="0"/>
              </a:rPr>
              <a:t>-и), тень-(</a:t>
            </a:r>
            <a:r>
              <a:rPr lang="ru-RU" i="1" dirty="0" err="1">
                <a:latin typeface="Times New Roman" panose="02020603050405020304" pitchFamily="18" charset="0"/>
                <a:cs typeface="Times New Roman" panose="02020603050405020304" pitchFamily="18" charset="0"/>
              </a:rPr>
              <a:t>тен</a:t>
            </a:r>
            <a:r>
              <a:rPr lang="ru-RU" i="1" dirty="0">
                <a:latin typeface="Times New Roman" panose="02020603050405020304" pitchFamily="18" charset="0"/>
                <a:cs typeface="Times New Roman" panose="02020603050405020304" pitchFamily="18" charset="0"/>
              </a:rPr>
              <a:t>-и), рис-</a:t>
            </a:r>
            <a:r>
              <a:rPr lang="ru-RU" i="1" dirty="0" err="1">
                <a:latin typeface="Times New Roman" panose="02020603050405020304" pitchFamily="18" charset="0"/>
                <a:cs typeface="Times New Roman" panose="02020603050405020304" pitchFamily="18" charset="0"/>
              </a:rPr>
              <a:t>ова</a:t>
            </a:r>
            <a:r>
              <a:rPr lang="ru-RU" i="1" dirty="0">
                <a:latin typeface="Times New Roman" panose="02020603050405020304" pitchFamily="18" charset="0"/>
                <a:cs typeface="Times New Roman" panose="02020603050405020304" pitchFamily="18" charset="0"/>
              </a:rPr>
              <a:t>-л-(рис-</a:t>
            </a:r>
            <a:r>
              <a:rPr lang="ru-RU" i="1" dirty="0" err="1">
                <a:latin typeface="Times New Roman" panose="02020603050405020304" pitchFamily="18" charset="0"/>
                <a:cs typeface="Times New Roman" panose="02020603050405020304" pitchFamily="18" charset="0"/>
              </a:rPr>
              <a:t>ова</a:t>
            </a:r>
            <a:r>
              <a:rPr lang="ru-RU" i="1" dirty="0">
                <a:latin typeface="Times New Roman" panose="02020603050405020304" pitchFamily="18" charset="0"/>
                <a:cs typeface="Times New Roman" panose="02020603050405020304" pitchFamily="18" charset="0"/>
              </a:rPr>
              <a:t>-л-а), под-нос-(под-нос-у).</a:t>
            </a:r>
            <a:endParaRPr lang="ru-RU" dirty="0">
              <a:latin typeface="Times New Roman" panose="02020603050405020304" pitchFamily="18" charset="0"/>
              <a:cs typeface="Times New Roman" panose="02020603050405020304" pitchFamily="18" charset="0"/>
            </a:endParaRPr>
          </a:p>
          <a:p>
            <a:r>
              <a:rPr lang="ru-RU" dirty="0"/>
              <a:t> </a:t>
            </a:r>
          </a:p>
        </p:txBody>
      </p:sp>
      <p:sp>
        <p:nvSpPr>
          <p:cNvPr id="7" name="TextBox 6"/>
          <p:cNvSpPr txBox="1"/>
          <p:nvPr/>
        </p:nvSpPr>
        <p:spPr>
          <a:xfrm>
            <a:off x="5508105" y="6232945"/>
            <a:ext cx="2160240"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14147984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6" y="10553"/>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55948" y="52117"/>
            <a:ext cx="4259299" cy="461665"/>
          </a:xfrm>
          <a:prstGeom prst="rect">
            <a:avLst/>
          </a:prstGeom>
          <a:noFill/>
        </p:spPr>
        <p:txBody>
          <a:bodyPr wrap="square" rtlCol="0">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0112" y="632877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3" name="Прямоугольник 2"/>
          <p:cNvSpPr/>
          <p:nvPr/>
        </p:nvSpPr>
        <p:spPr>
          <a:xfrm>
            <a:off x="179151" y="461665"/>
            <a:ext cx="8630379" cy="563231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Все </a:t>
            </a:r>
            <a:r>
              <a:rPr lang="ru-RU" dirty="0">
                <a:latin typeface="Times New Roman" panose="02020603050405020304" pitchFamily="18" charset="0"/>
                <a:cs typeface="Times New Roman" panose="02020603050405020304" pitchFamily="18" charset="0"/>
              </a:rPr>
              <a:t>русские </a:t>
            </a:r>
            <a:r>
              <a:rPr lang="ru-RU" dirty="0" smtClean="0">
                <a:latin typeface="Times New Roman" panose="02020603050405020304" pitchFamily="18" charset="0"/>
                <a:cs typeface="Times New Roman" panose="02020603050405020304" pitchFamily="18" charset="0"/>
              </a:rPr>
              <a:t>фразеологические единицы (ФЕ) </a:t>
            </a:r>
            <a:r>
              <a:rPr lang="ru-RU" dirty="0">
                <a:latin typeface="Times New Roman" panose="02020603050405020304" pitchFamily="18" charset="0"/>
                <a:cs typeface="Times New Roman" panose="02020603050405020304" pitchFamily="18" charset="0"/>
              </a:rPr>
              <a:t>по происхождению делятся на две группы: </a:t>
            </a:r>
            <a:r>
              <a:rPr lang="ru-RU" b="1" dirty="0">
                <a:latin typeface="Times New Roman" panose="02020603050405020304" pitchFamily="18" charset="0"/>
                <a:cs typeface="Times New Roman" panose="02020603050405020304" pitchFamily="18" charset="0"/>
              </a:rPr>
              <a:t>исконные</a:t>
            </a:r>
            <a:r>
              <a:rPr lang="ru-RU" dirty="0">
                <a:latin typeface="Times New Roman" panose="02020603050405020304" pitchFamily="18" charset="0"/>
                <a:cs typeface="Times New Roman" panose="02020603050405020304" pitchFamily="18" charset="0"/>
              </a:rPr>
              <a:t> («свои»), т.е. возникшие в самом русском языке или унаследованные им из более древнего языка-источника, и </a:t>
            </a:r>
            <a:r>
              <a:rPr lang="ru-RU" b="1" dirty="0">
                <a:latin typeface="Times New Roman" panose="02020603050405020304" pitchFamily="18" charset="0"/>
                <a:cs typeface="Times New Roman" panose="02020603050405020304" pitchFamily="18" charset="0"/>
              </a:rPr>
              <a:t>заимствованные</a:t>
            </a:r>
            <a:r>
              <a:rPr lang="ru-RU" dirty="0">
                <a:latin typeface="Times New Roman" panose="02020603050405020304" pitchFamily="18" charset="0"/>
                <a:cs typeface="Times New Roman" panose="02020603050405020304" pitchFamily="18" charset="0"/>
              </a:rPr>
              <a:t> («чужие»), т.е. пришедшие в русский язык из других языков.</a:t>
            </a:r>
          </a:p>
          <a:p>
            <a:pPr algn="just"/>
            <a:r>
              <a:rPr lang="ru-RU" dirty="0" smtClean="0">
                <a:latin typeface="Times New Roman" panose="02020603050405020304" pitchFamily="18" charset="0"/>
                <a:cs typeface="Times New Roman" panose="02020603050405020304" pitchFamily="18" charset="0"/>
              </a:rPr>
              <a:t>	Каждая </a:t>
            </a:r>
            <a:r>
              <a:rPr lang="ru-RU" dirty="0">
                <a:latin typeface="Times New Roman" panose="02020603050405020304" pitchFamily="18" charset="0"/>
                <a:cs typeface="Times New Roman" panose="02020603050405020304" pitchFamily="18" charset="0"/>
              </a:rPr>
              <a:t>их этих групп делится ещё на три подгруппы:</a:t>
            </a:r>
          </a:p>
          <a:p>
            <a:pPr algn="just"/>
            <a:r>
              <a:rPr lang="ru-RU" i="1" dirty="0">
                <a:latin typeface="Times New Roman" panose="02020603050405020304" pitchFamily="18" charset="0"/>
                <a:cs typeface="Times New Roman" panose="02020603050405020304" pitchFamily="18" charset="0"/>
              </a:rPr>
              <a:t>исконно-русские – на общеславянские, восточнославянские и собственно русские</a:t>
            </a:r>
            <a:endParaRPr lang="ru-RU" dirty="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	Общеславянские </a:t>
            </a:r>
            <a:r>
              <a:rPr lang="ru-RU" b="1" dirty="0">
                <a:latin typeface="Times New Roman" panose="02020603050405020304" pitchFamily="18" charset="0"/>
                <a:cs typeface="Times New Roman" panose="02020603050405020304" pitchFamily="18" charset="0"/>
              </a:rPr>
              <a:t>ФЕ</a:t>
            </a:r>
            <a:r>
              <a:rPr lang="ru-RU" dirty="0">
                <a:latin typeface="Times New Roman" panose="02020603050405020304" pitchFamily="18" charset="0"/>
                <a:cs typeface="Times New Roman" panose="02020603050405020304" pitchFamily="18" charset="0"/>
              </a:rPr>
              <a:t> унаследованы русским языком из праславянского языка (~ до VI-</a:t>
            </a:r>
            <a:r>
              <a:rPr lang="ru-RU" dirty="0" err="1">
                <a:latin typeface="Times New Roman" panose="02020603050405020304" pitchFamily="18" charset="0"/>
                <a:cs typeface="Times New Roman" panose="02020603050405020304" pitchFamily="18" charset="0"/>
              </a:rPr>
              <a:t>VIIвв</a:t>
            </a:r>
            <a:r>
              <a:rPr lang="ru-RU" dirty="0">
                <a:latin typeface="Times New Roman" panose="02020603050405020304" pitchFamily="18" charset="0"/>
                <a:cs typeface="Times New Roman" panose="02020603050405020304" pitchFamily="18" charset="0"/>
              </a:rPr>
              <a:t>.). Как правило, эти фразеологизмы известны во всех славянских языках и в настоящее время (</a:t>
            </a:r>
            <a:r>
              <a:rPr lang="ru-RU" i="1" dirty="0">
                <a:latin typeface="Times New Roman" panose="02020603050405020304" pitchFamily="18" charset="0"/>
                <a:cs typeface="Times New Roman" panose="02020603050405020304" pitchFamily="18" charset="0"/>
              </a:rPr>
              <a:t>водить за нос, с головы до пят, бабье лето</a:t>
            </a:r>
            <a:r>
              <a:rPr lang="ru-RU" dirty="0">
                <a:latin typeface="Times New Roman" panose="02020603050405020304" pitchFamily="18" charset="0"/>
                <a:cs typeface="Times New Roman" panose="02020603050405020304" pitchFamily="18" charset="0"/>
              </a:rPr>
              <a:t> и др.)</a:t>
            </a:r>
          </a:p>
          <a:p>
            <a:pPr algn="just"/>
            <a:r>
              <a:rPr lang="ru-RU" b="1" dirty="0" smtClean="0">
                <a:latin typeface="Times New Roman" panose="02020603050405020304" pitchFamily="18" charset="0"/>
                <a:cs typeface="Times New Roman" panose="02020603050405020304" pitchFamily="18" charset="0"/>
              </a:rPr>
              <a:t>	Восточнославянские </a:t>
            </a:r>
            <a:r>
              <a:rPr lang="ru-RU" b="1" dirty="0">
                <a:latin typeface="Times New Roman" panose="02020603050405020304" pitchFamily="18" charset="0"/>
                <a:cs typeface="Times New Roman" panose="02020603050405020304" pitchFamily="18" charset="0"/>
              </a:rPr>
              <a:t>обороты</a:t>
            </a:r>
            <a:r>
              <a:rPr lang="ru-RU" dirty="0">
                <a:latin typeface="Times New Roman" panose="02020603050405020304" pitchFamily="18" charset="0"/>
                <a:cs typeface="Times New Roman" panose="02020603050405020304" pitchFamily="18" charset="0"/>
              </a:rPr>
              <a:t> возникли в эпоху существования древнерусского языка (~ VII-</a:t>
            </a:r>
            <a:r>
              <a:rPr lang="ru-RU" dirty="0" err="1">
                <a:latin typeface="Times New Roman" panose="02020603050405020304" pitchFamily="18" charset="0"/>
                <a:cs typeface="Times New Roman" panose="02020603050405020304" pitchFamily="18" charset="0"/>
              </a:rPr>
              <a:t>XVвв</a:t>
            </a:r>
            <a:r>
              <a:rPr lang="ru-RU" dirty="0">
                <a:latin typeface="Times New Roman" panose="02020603050405020304" pitchFamily="18" charset="0"/>
                <a:cs typeface="Times New Roman" panose="02020603050405020304" pitchFamily="18" charset="0"/>
              </a:rPr>
              <a:t>.) и сохранились, помимо русского языка, в украинском и белорусском (</a:t>
            </a:r>
            <a:r>
              <a:rPr lang="ru-RU" i="1" dirty="0">
                <a:latin typeface="Times New Roman" panose="02020603050405020304" pitchFamily="18" charset="0"/>
                <a:cs typeface="Times New Roman" panose="02020603050405020304" pitchFamily="18" charset="0"/>
              </a:rPr>
              <a:t>под горячую руку; зашумело в голове; по правде сказать; Иду на вы</a:t>
            </a:r>
            <a:r>
              <a:rPr lang="ru-RU" dirty="0">
                <a:latin typeface="Times New Roman" panose="02020603050405020304" pitchFamily="18" charset="0"/>
                <a:cs typeface="Times New Roman" panose="02020603050405020304" pitchFamily="18" charset="0"/>
              </a:rPr>
              <a:t> и др.</a:t>
            </a:r>
          </a:p>
          <a:p>
            <a:pPr algn="just"/>
            <a:r>
              <a:rPr lang="ru-RU" b="1" dirty="0" smtClean="0">
                <a:latin typeface="Times New Roman" panose="02020603050405020304" pitchFamily="18" charset="0"/>
                <a:cs typeface="Times New Roman" panose="02020603050405020304" pitchFamily="18" charset="0"/>
              </a:rPr>
              <a:t>	Собственно </a:t>
            </a:r>
            <a:r>
              <a:rPr lang="ru-RU" b="1" dirty="0">
                <a:latin typeface="Times New Roman" panose="02020603050405020304" pitchFamily="18" charset="0"/>
                <a:cs typeface="Times New Roman" panose="02020603050405020304" pitchFamily="18" charset="0"/>
              </a:rPr>
              <a:t>русские ФЕ</a:t>
            </a:r>
            <a:r>
              <a:rPr lang="ru-RU" dirty="0">
                <a:latin typeface="Times New Roman" panose="02020603050405020304" pitchFamily="18" charset="0"/>
                <a:cs typeface="Times New Roman" panose="02020603050405020304" pitchFamily="18" charset="0"/>
              </a:rPr>
              <a:t> возникли в русском языке в эпоху раздельного существования восточнославянских языков (~ с XV-</a:t>
            </a:r>
            <a:r>
              <a:rPr lang="ru-RU" dirty="0" err="1">
                <a:latin typeface="Times New Roman" panose="02020603050405020304" pitchFamily="18" charset="0"/>
                <a:cs typeface="Times New Roman" panose="02020603050405020304" pitchFamily="18" charset="0"/>
              </a:rPr>
              <a:t>XVIвв</a:t>
            </a:r>
            <a:r>
              <a:rPr lang="ru-RU" dirty="0">
                <a:latin typeface="Times New Roman" panose="02020603050405020304" pitchFamily="18" charset="0"/>
                <a:cs typeface="Times New Roman" panose="02020603050405020304" pitchFamily="18" charset="0"/>
              </a:rPr>
              <a:t>.) и не встречаются, кроме случаев их заимствования, в других языках. Это обороты, которые характеризуют национально-своеобразные особенности фразеологии русского языка и отражают характерные черты жизни и быта, истории, культуры, национальных традиций русского народа (</a:t>
            </a:r>
            <a:r>
              <a:rPr lang="ru-RU" i="1" dirty="0">
                <a:latin typeface="Times New Roman" panose="02020603050405020304" pitchFamily="18" charset="0"/>
                <a:cs typeface="Times New Roman" panose="02020603050405020304" pitchFamily="18" charset="0"/>
              </a:rPr>
              <a:t>каши не сваришь</a:t>
            </a:r>
            <a:r>
              <a:rPr lang="ru-RU" dirty="0">
                <a:latin typeface="Times New Roman" panose="02020603050405020304" pitchFamily="18" charset="0"/>
                <a:cs typeface="Times New Roman" panose="02020603050405020304" pitchFamily="18" charset="0"/>
              </a:rPr>
              <a:t> (с кем-л.); </a:t>
            </a:r>
            <a:r>
              <a:rPr lang="ru-RU" i="1" dirty="0">
                <a:latin typeface="Times New Roman" panose="02020603050405020304" pitchFamily="18" charset="0"/>
                <a:cs typeface="Times New Roman" panose="02020603050405020304" pitchFamily="18" charset="0"/>
              </a:rPr>
              <a:t>заваривать кашу; расхлёбывать кашу; сирота казанская, семь пятниц на неделе</a:t>
            </a:r>
            <a:r>
              <a:rPr lang="ru-RU" dirty="0">
                <a:latin typeface="Times New Roman" panose="02020603050405020304" pitchFamily="18" charset="0"/>
                <a:cs typeface="Times New Roman" panose="02020603050405020304" pitchFamily="18" charset="0"/>
              </a:rPr>
              <a:t> (у кого-л.) и др</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11657897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2" y="7624"/>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91083" y="39642"/>
            <a:ext cx="4331307" cy="461665"/>
          </a:xfrm>
          <a:prstGeom prst="rect">
            <a:avLst/>
          </a:prstGeom>
          <a:noFill/>
        </p:spPr>
        <p:txBody>
          <a:bodyPr wrap="square" rtlCol="0">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0112" y="632877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Практическое занятие</a:t>
            </a:r>
            <a:endParaRPr lang="ru-RU" sz="2400" b="1" dirty="0">
              <a:solidFill>
                <a:srgbClr val="7030A0"/>
              </a:solidFill>
            </a:endParaRPr>
          </a:p>
        </p:txBody>
      </p:sp>
      <p:sp>
        <p:nvSpPr>
          <p:cNvPr id="3" name="Прямоугольник 2"/>
          <p:cNvSpPr/>
          <p:nvPr/>
        </p:nvSpPr>
        <p:spPr>
          <a:xfrm>
            <a:off x="-43053" y="461665"/>
            <a:ext cx="8935533" cy="5909310"/>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Заимствованные</a:t>
            </a:r>
            <a:r>
              <a:rPr lang="ru-RU" dirty="0" smtClean="0">
                <a:latin typeface="Times New Roman" panose="02020603050405020304" pitchFamily="18" charset="0"/>
                <a:cs typeface="Times New Roman" panose="02020603050405020304" pitchFamily="18" charset="0"/>
              </a:rPr>
              <a:t>  фразеологические единицы делятся  </a:t>
            </a:r>
            <a:r>
              <a:rPr lang="ru-RU" dirty="0">
                <a:latin typeface="Times New Roman" panose="02020603050405020304" pitchFamily="18" charset="0"/>
                <a:cs typeface="Times New Roman" panose="02020603050405020304" pitchFamily="18" charset="0"/>
              </a:rPr>
              <a:t>на собственно заимствованные (без перевода), фразеологические кальки и фразеологические полукальки.</a:t>
            </a:r>
          </a:p>
          <a:p>
            <a:pPr algn="just"/>
            <a:r>
              <a:rPr lang="ru-RU" b="1" dirty="0" smtClean="0">
                <a:latin typeface="Times New Roman" panose="02020603050405020304" pitchFamily="18" charset="0"/>
                <a:cs typeface="Times New Roman" panose="02020603050405020304" pitchFamily="18" charset="0"/>
              </a:rPr>
              <a:t>	Собственно </a:t>
            </a:r>
            <a:r>
              <a:rPr lang="ru-RU" b="1" dirty="0">
                <a:latin typeface="Times New Roman" panose="02020603050405020304" pitchFamily="18" charset="0"/>
                <a:cs typeface="Times New Roman" panose="02020603050405020304" pitchFamily="18" charset="0"/>
              </a:rPr>
              <a:t>заимствованные ФЕ</a:t>
            </a:r>
            <a:r>
              <a:rPr lang="ru-RU" dirty="0">
                <a:latin typeface="Times New Roman" panose="02020603050405020304" pitchFamily="18" charset="0"/>
                <a:cs typeface="Times New Roman" panose="02020603050405020304" pitchFamily="18" charset="0"/>
              </a:rPr>
              <a:t> – это иноязычные по происхождению фразеологизмы, употребляющиеся </a:t>
            </a:r>
            <a:r>
              <a:rPr lang="ru-RU" u="sng" dirty="0">
                <a:latin typeface="Times New Roman" panose="02020603050405020304" pitchFamily="18" charset="0"/>
                <a:cs typeface="Times New Roman" panose="02020603050405020304" pitchFamily="18" charset="0"/>
              </a:rPr>
              <a:t>в русском языке без перевода</a:t>
            </a:r>
            <a:r>
              <a:rPr lang="ru-RU" dirty="0">
                <a:latin typeface="Times New Roman" panose="02020603050405020304" pitchFamily="18" charset="0"/>
                <a:cs typeface="Times New Roman" panose="02020603050405020304" pitchFamily="18" charset="0"/>
              </a:rPr>
              <a:t> (лат. </a:t>
            </a:r>
            <a:r>
              <a:rPr lang="ru-RU" i="1" dirty="0" err="1">
                <a:latin typeface="Times New Roman" panose="02020603050405020304" pitchFamily="18" charset="0"/>
                <a:cs typeface="Times New Roman" panose="02020603050405020304" pitchFamily="18" charset="0"/>
              </a:rPr>
              <a:t>almamater</a:t>
            </a:r>
            <a:r>
              <a:rPr lang="ru-RU" dirty="0">
                <a:latin typeface="Times New Roman" panose="02020603050405020304" pitchFamily="18" charset="0"/>
                <a:cs typeface="Times New Roman" panose="02020603050405020304" pitchFamily="18" charset="0"/>
              </a:rPr>
              <a:t> – ‘университет’ (букв. «кормящая мать»); лат. </a:t>
            </a:r>
            <a:r>
              <a:rPr lang="ru-RU" i="1" dirty="0" err="1">
                <a:latin typeface="Times New Roman" panose="02020603050405020304" pitchFamily="18" charset="0"/>
                <a:cs typeface="Times New Roman" panose="02020603050405020304" pitchFamily="18" charset="0"/>
              </a:rPr>
              <a:t>personanongrata</a:t>
            </a:r>
            <a:r>
              <a:rPr lang="ru-RU" dirty="0">
                <a:latin typeface="Times New Roman" panose="02020603050405020304" pitchFamily="18" charset="0"/>
                <a:cs typeface="Times New Roman" panose="02020603050405020304" pitchFamily="18" charset="0"/>
              </a:rPr>
              <a:t> – ‘нежелательное лицо’; франц. </a:t>
            </a:r>
            <a:r>
              <a:rPr lang="ru-RU" i="1" dirty="0" err="1">
                <a:latin typeface="Times New Roman" panose="02020603050405020304" pitchFamily="18" charset="0"/>
                <a:cs typeface="Times New Roman" panose="02020603050405020304" pitchFamily="18" charset="0"/>
              </a:rPr>
              <a:t>tête</a:t>
            </a:r>
            <a:r>
              <a:rPr lang="ru-RU" i="1" dirty="0">
                <a:latin typeface="Times New Roman" panose="02020603050405020304" pitchFamily="18" charset="0"/>
                <a:cs typeface="Times New Roman" panose="02020603050405020304" pitchFamily="18" charset="0"/>
              </a:rPr>
              <a:t>-a- </a:t>
            </a:r>
            <a:r>
              <a:rPr lang="ru-RU" i="1" dirty="0" err="1">
                <a:latin typeface="Times New Roman" panose="02020603050405020304" pitchFamily="18" charset="0"/>
                <a:cs typeface="Times New Roman" panose="02020603050405020304" pitchFamily="18" charset="0"/>
              </a:rPr>
              <a:t>tête</a:t>
            </a:r>
            <a:r>
              <a:rPr lang="ru-RU" dirty="0">
                <a:latin typeface="Times New Roman" panose="02020603050405020304" pitchFamily="18" charset="0"/>
                <a:cs typeface="Times New Roman" panose="02020603050405020304" pitchFamily="18" charset="0"/>
              </a:rPr>
              <a:t> – ‘наедине, с глазу на глаз’ (букв. «голова к голове»); ст.-слав. </a:t>
            </a:r>
            <a:r>
              <a:rPr lang="ru-RU" i="1" dirty="0">
                <a:latin typeface="Times New Roman" panose="02020603050405020304" pitchFamily="18" charset="0"/>
                <a:cs typeface="Times New Roman" panose="02020603050405020304" pitchFamily="18" charset="0"/>
              </a:rPr>
              <a:t>ничтоже </a:t>
            </a:r>
            <a:r>
              <a:rPr lang="ru-RU" i="1" dirty="0" err="1">
                <a:latin typeface="Times New Roman" panose="02020603050405020304" pitchFamily="18" charset="0"/>
                <a:cs typeface="Times New Roman" panose="02020603050405020304" pitchFamily="18" charset="0"/>
              </a:rPr>
              <a:t>сумняшеся</a:t>
            </a:r>
            <a:r>
              <a:rPr lang="ru-RU" dirty="0">
                <a:latin typeface="Times New Roman" panose="02020603050405020304" pitchFamily="18" charset="0"/>
                <a:cs typeface="Times New Roman" panose="02020603050405020304" pitchFamily="18" charset="0"/>
              </a:rPr>
              <a:t> – ‘не раздумывая, нисколько не сомневаясь’).</a:t>
            </a:r>
          </a:p>
          <a:p>
            <a:pPr algn="just"/>
            <a:r>
              <a:rPr lang="ru-RU" b="1" dirty="0" smtClean="0">
                <a:latin typeface="Times New Roman" panose="02020603050405020304" pitchFamily="18" charset="0"/>
                <a:cs typeface="Times New Roman" panose="02020603050405020304" pitchFamily="18" charset="0"/>
              </a:rPr>
              <a:t>	Фразеологические </a:t>
            </a:r>
            <a:r>
              <a:rPr lang="ru-RU" b="1" dirty="0">
                <a:latin typeface="Times New Roman" panose="02020603050405020304" pitchFamily="18" charset="0"/>
                <a:cs typeface="Times New Roman" panose="02020603050405020304" pitchFamily="18" charset="0"/>
              </a:rPr>
              <a:t>кальки</a:t>
            </a:r>
            <a:r>
              <a:rPr lang="ru-RU" dirty="0">
                <a:latin typeface="Times New Roman" panose="02020603050405020304" pitchFamily="18" charset="0"/>
                <a:cs typeface="Times New Roman" panose="02020603050405020304" pitchFamily="18" charset="0"/>
              </a:rPr>
              <a:t> – это ФЕ, возникшие в русском языке в результате </a:t>
            </a:r>
            <a:r>
              <a:rPr lang="ru-RU" u="sng" dirty="0">
                <a:latin typeface="Times New Roman" panose="02020603050405020304" pitchFamily="18" charset="0"/>
                <a:cs typeface="Times New Roman" panose="02020603050405020304" pitchFamily="18" charset="0"/>
              </a:rPr>
              <a:t>пословного перевода иноязычных фразеологизмов</a:t>
            </a:r>
            <a:r>
              <a:rPr lang="ru-RU" dirty="0">
                <a:latin typeface="Times New Roman" panose="02020603050405020304" pitchFamily="18" charset="0"/>
                <a:cs typeface="Times New Roman" panose="02020603050405020304" pitchFamily="18" charset="0"/>
              </a:rPr>
              <a:t>. Фразеологические кальки бывают точные (</a:t>
            </a:r>
            <a:r>
              <a:rPr lang="ru-RU" i="1" dirty="0">
                <a:latin typeface="Times New Roman" panose="02020603050405020304" pitchFamily="18" charset="0"/>
                <a:cs typeface="Times New Roman" panose="02020603050405020304" pitchFamily="18" charset="0"/>
              </a:rPr>
              <a:t>синий чулок</a:t>
            </a:r>
            <a:r>
              <a:rPr lang="ru-RU" dirty="0">
                <a:latin typeface="Times New Roman" panose="02020603050405020304" pitchFamily="18" charset="0"/>
                <a:cs typeface="Times New Roman" panose="02020603050405020304" pitchFamily="18" charset="0"/>
              </a:rPr>
              <a:t> – англ. </a:t>
            </a:r>
            <a:r>
              <a:rPr lang="ru-RU" i="1" dirty="0" err="1">
                <a:latin typeface="Times New Roman" panose="02020603050405020304" pitchFamily="18" charset="0"/>
                <a:cs typeface="Times New Roman" panose="02020603050405020304" pitchFamily="18" charset="0"/>
              </a:rPr>
              <a:t>bluestocking</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холодная война</a:t>
            </a:r>
            <a:r>
              <a:rPr lang="ru-RU" dirty="0">
                <a:latin typeface="Times New Roman" panose="02020603050405020304" pitchFamily="18" charset="0"/>
                <a:cs typeface="Times New Roman" panose="02020603050405020304" pitchFamily="18" charset="0"/>
              </a:rPr>
              <a:t>–англ. </a:t>
            </a:r>
            <a:r>
              <a:rPr lang="ru-RU" i="1" dirty="0" err="1">
                <a:latin typeface="Times New Roman" panose="02020603050405020304" pitchFamily="18" charset="0"/>
                <a:cs typeface="Times New Roman" panose="02020603050405020304" pitchFamily="18" charset="0"/>
              </a:rPr>
              <a:t>coldwar</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Ищите женщину</a:t>
            </a:r>
            <a:r>
              <a:rPr lang="ru-RU" dirty="0">
                <a:latin typeface="Times New Roman" panose="02020603050405020304" pitchFamily="18" charset="0"/>
                <a:cs typeface="Times New Roman" panose="02020603050405020304" pitchFamily="18" charset="0"/>
              </a:rPr>
              <a:t> – франц. </a:t>
            </a:r>
            <a:r>
              <a:rPr lang="ru-RU" i="1" dirty="0" err="1">
                <a:latin typeface="Times New Roman" panose="02020603050405020304" pitchFamily="18" charset="0"/>
                <a:cs typeface="Times New Roman" panose="02020603050405020304" pitchFamily="18" charset="0"/>
              </a:rPr>
              <a:t>Cherchezlafemme</a:t>
            </a:r>
            <a:r>
              <a:rPr lang="ru-RU" dirty="0">
                <a:latin typeface="Times New Roman" panose="02020603050405020304" pitchFamily="18" charset="0"/>
                <a:cs typeface="Times New Roman" panose="02020603050405020304" pitchFamily="18" charset="0"/>
              </a:rPr>
              <a:t>) и неточные (</a:t>
            </a:r>
            <a:r>
              <a:rPr lang="ru-RU" i="1" dirty="0">
                <a:latin typeface="Times New Roman" panose="02020603050405020304" pitchFamily="18" charset="0"/>
                <a:cs typeface="Times New Roman" panose="02020603050405020304" pitchFamily="18" charset="0"/>
              </a:rPr>
              <a:t>от всего сердца</a:t>
            </a:r>
            <a:r>
              <a:rPr lang="ru-RU" dirty="0">
                <a:latin typeface="Times New Roman" panose="02020603050405020304" pitchFamily="18" charset="0"/>
                <a:cs typeface="Times New Roman" panose="02020603050405020304" pitchFamily="18" charset="0"/>
              </a:rPr>
              <a:t> – франц. </a:t>
            </a:r>
            <a:r>
              <a:rPr lang="ru-RU" i="1" dirty="0" err="1">
                <a:latin typeface="Times New Roman" panose="02020603050405020304" pitchFamily="18" charset="0"/>
                <a:cs typeface="Times New Roman" panose="02020603050405020304" pitchFamily="18" charset="0"/>
              </a:rPr>
              <a:t>detout</a:t>
            </a:r>
            <a:r>
              <a:rPr lang="ru-RU" b="1" i="1" dirty="0" err="1">
                <a:latin typeface="Times New Roman" panose="02020603050405020304" pitchFamily="18" charset="0"/>
                <a:cs typeface="Times New Roman" panose="02020603050405020304" pitchFamily="18" charset="0"/>
              </a:rPr>
              <a:t>mon</a:t>
            </a:r>
            <a:r>
              <a:rPr lang="ru-RU" i="1" dirty="0" err="1">
                <a:latin typeface="Times New Roman" panose="02020603050405020304" pitchFamily="18" charset="0"/>
                <a:cs typeface="Times New Roman" panose="02020603050405020304" pitchFamily="18" charset="0"/>
              </a:rPr>
              <a:t>cœur</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быть </a:t>
            </a:r>
            <a:r>
              <a:rPr lang="ru-RU" b="1" i="1" dirty="0">
                <a:latin typeface="Times New Roman" panose="02020603050405020304" pitchFamily="18" charset="0"/>
                <a:cs typeface="Times New Roman" panose="02020603050405020304" pitchFamily="18" charset="0"/>
              </a:rPr>
              <a:t>как</a:t>
            </a:r>
            <a:r>
              <a:rPr lang="ru-RU" i="1" dirty="0">
                <a:latin typeface="Times New Roman" panose="02020603050405020304" pitchFamily="18" charset="0"/>
                <a:cs typeface="Times New Roman" panose="02020603050405020304" pitchFamily="18" charset="0"/>
              </a:rPr>
              <a:t> на иголках</a:t>
            </a:r>
            <a:r>
              <a:rPr lang="ru-RU" dirty="0">
                <a:latin typeface="Times New Roman" panose="02020603050405020304" pitchFamily="18" charset="0"/>
                <a:cs typeface="Times New Roman" panose="02020603050405020304" pitchFamily="18" charset="0"/>
              </a:rPr>
              <a:t> – франц. </a:t>
            </a:r>
            <a:r>
              <a:rPr lang="ru-RU" i="1" dirty="0" err="1">
                <a:latin typeface="Times New Roman" panose="02020603050405020304" pitchFamily="18" charset="0"/>
                <a:cs typeface="Times New Roman" panose="02020603050405020304" pitchFamily="18" charset="0"/>
              </a:rPr>
              <a:t>êtresurdes</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épines</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соломенная вдова</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нем.</a:t>
            </a:r>
            <a:r>
              <a:rPr lang="ru-RU" i="1" dirty="0" err="1">
                <a:latin typeface="Times New Roman" panose="02020603050405020304" pitchFamily="18" charset="0"/>
                <a:cs typeface="Times New Roman" panose="02020603050405020304" pitchFamily="18" charset="0"/>
              </a:rPr>
              <a:t>Strohwitwe</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детский сад</a:t>
            </a:r>
            <a:r>
              <a:rPr lang="ru-RU" dirty="0">
                <a:latin typeface="Times New Roman" panose="02020603050405020304" pitchFamily="18" charset="0"/>
                <a:cs typeface="Times New Roman" panose="02020603050405020304" pitchFamily="18" charset="0"/>
              </a:rPr>
              <a:t> – нем.  </a:t>
            </a:r>
            <a:r>
              <a:rPr lang="ru-RU" i="1" dirty="0" err="1">
                <a:latin typeface="Times New Roman" panose="02020603050405020304" pitchFamily="18" charset="0"/>
                <a:cs typeface="Times New Roman" panose="02020603050405020304" pitchFamily="18" charset="0"/>
              </a:rPr>
              <a:t>Kindergarten</a:t>
            </a:r>
            <a:r>
              <a:rPr lang="ru-RU" dirty="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Фразеологические </a:t>
            </a:r>
            <a:r>
              <a:rPr lang="ru-RU" b="1" dirty="0">
                <a:latin typeface="Times New Roman" panose="02020603050405020304" pitchFamily="18" charset="0"/>
                <a:cs typeface="Times New Roman" panose="02020603050405020304" pitchFamily="18" charset="0"/>
              </a:rPr>
              <a:t>полукальки </a:t>
            </a:r>
            <a:r>
              <a:rPr lang="ru-RU" dirty="0">
                <a:latin typeface="Times New Roman" panose="02020603050405020304" pitchFamily="18" charset="0"/>
                <a:cs typeface="Times New Roman" panose="02020603050405020304" pitchFamily="18" charset="0"/>
              </a:rPr>
              <a:t>– это </a:t>
            </a:r>
            <a:r>
              <a:rPr lang="ru-RU" u="sng" dirty="0" err="1">
                <a:latin typeface="Times New Roman" panose="02020603050405020304" pitchFamily="18" charset="0"/>
                <a:cs typeface="Times New Roman" panose="02020603050405020304" pitchFamily="18" charset="0"/>
              </a:rPr>
              <a:t>полупереводные</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полузаимствованные</a:t>
            </a:r>
            <a:r>
              <a:rPr lang="ru-RU" dirty="0">
                <a:latin typeface="Times New Roman" panose="02020603050405020304" pitchFamily="18" charset="0"/>
                <a:cs typeface="Times New Roman" panose="02020603050405020304" pitchFamily="18" charset="0"/>
              </a:rPr>
              <a:t> ФЕ, пришедшие в русский язык из иностранных языков, т.е. один компонент иноязычного оборота переводится (калькируется), а другой заимствуется без перевода (</a:t>
            </a:r>
            <a:r>
              <a:rPr lang="ru-RU" b="1" i="1" dirty="0">
                <a:latin typeface="Times New Roman" panose="02020603050405020304" pitchFamily="18" charset="0"/>
                <a:cs typeface="Times New Roman" panose="02020603050405020304" pitchFamily="18" charset="0"/>
              </a:rPr>
              <a:t>жёлтая</a:t>
            </a:r>
            <a:r>
              <a:rPr lang="ru-RU" i="1" dirty="0">
                <a:latin typeface="Times New Roman" panose="02020603050405020304" pitchFamily="18" charset="0"/>
                <a:cs typeface="Times New Roman" panose="02020603050405020304" pitchFamily="18" charset="0"/>
              </a:rPr>
              <a:t> пресса</a:t>
            </a:r>
            <a:r>
              <a:rPr lang="ru-RU" dirty="0">
                <a:latin typeface="Times New Roman" panose="02020603050405020304" pitchFamily="18" charset="0"/>
                <a:cs typeface="Times New Roman" panose="02020603050405020304" pitchFamily="18" charset="0"/>
              </a:rPr>
              <a:t> – англ. </a:t>
            </a:r>
            <a:r>
              <a:rPr lang="ru-RU" b="1" i="1" dirty="0" err="1">
                <a:latin typeface="Times New Roman" panose="02020603050405020304" pitchFamily="18" charset="0"/>
                <a:cs typeface="Times New Roman" panose="02020603050405020304" pitchFamily="18" charset="0"/>
              </a:rPr>
              <a:t>yellow</a:t>
            </a:r>
            <a:r>
              <a:rPr lang="ru-RU" i="1" dirty="0" err="1">
                <a:latin typeface="Times New Roman" panose="02020603050405020304" pitchFamily="18" charset="0"/>
                <a:cs typeface="Times New Roman" panose="02020603050405020304" pitchFamily="18" charset="0"/>
              </a:rPr>
              <a:t>press</a:t>
            </a:r>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пробит</a:t>
            </a:r>
            <a:r>
              <a:rPr lang="ru-RU" i="1" dirty="0">
                <a:latin typeface="Times New Roman" panose="02020603050405020304" pitchFamily="18" charset="0"/>
                <a:cs typeface="Times New Roman" panose="02020603050405020304" pitchFamily="18" charset="0"/>
              </a:rPr>
              <a:t>ь брешь</a:t>
            </a:r>
            <a:r>
              <a:rPr lang="ru-RU" dirty="0">
                <a:latin typeface="Times New Roman" panose="02020603050405020304" pitchFamily="18" charset="0"/>
                <a:cs typeface="Times New Roman" panose="02020603050405020304" pitchFamily="18" charset="0"/>
              </a:rPr>
              <a:t> – франц. </a:t>
            </a:r>
            <a:r>
              <a:rPr lang="ru-RU" b="1" i="1" dirty="0" err="1">
                <a:latin typeface="Times New Roman" panose="02020603050405020304" pitchFamily="18" charset="0"/>
                <a:cs typeface="Times New Roman" panose="02020603050405020304" pitchFamily="18" charset="0"/>
              </a:rPr>
              <a:t>battrе</a:t>
            </a:r>
            <a:r>
              <a:rPr lang="ru-RU" i="1" dirty="0" err="1">
                <a:latin typeface="Times New Roman" panose="02020603050405020304" pitchFamily="18" charset="0"/>
                <a:cs typeface="Times New Roman" panose="02020603050405020304" pitchFamily="18" charset="0"/>
              </a:rPr>
              <a:t>enbréche</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Заимствованные </a:t>
            </a:r>
            <a:r>
              <a:rPr lang="ru-RU" dirty="0">
                <a:latin typeface="Times New Roman" panose="02020603050405020304" pitchFamily="18" charset="0"/>
                <a:cs typeface="Times New Roman" panose="02020603050405020304" pitchFamily="18" charset="0"/>
              </a:rPr>
              <a:t>могут быть из славянских языков (из Библии много): Козёл отпущения. Манна небесная. Из неславянских – много из античности (сизифов труд, ахиллесова пята).</a:t>
            </a: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38349675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88902"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фразеологии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60707" y="3892406"/>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3" name="Прямоугольник 2"/>
          <p:cNvSpPr/>
          <p:nvPr/>
        </p:nvSpPr>
        <p:spPr>
          <a:xfrm>
            <a:off x="323528" y="578855"/>
            <a:ext cx="8424936" cy="1200329"/>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1. Какие </a:t>
            </a:r>
            <a:r>
              <a:rPr lang="ru-RU" b="1" dirty="0">
                <a:latin typeface="Times New Roman" panose="02020603050405020304" pitchFamily="18" charset="0"/>
                <a:cs typeface="Times New Roman" panose="02020603050405020304" pitchFamily="18" charset="0"/>
              </a:rPr>
              <a:t>прилагательные нужно написать, чтобы получились фразеологизмы?</a:t>
            </a:r>
          </a:p>
          <a:p>
            <a:r>
              <a:rPr lang="ru-RU" dirty="0">
                <a:latin typeface="Times New Roman" panose="02020603050405020304" pitchFamily="18" charset="0"/>
                <a:cs typeface="Times New Roman" panose="02020603050405020304" pitchFamily="18" charset="0"/>
              </a:rPr>
              <a:t>... мороз; кричать ... матом; ... друг; ... воробей; ... враг; ... кусок; ... на язык; ... лепет; ... молодец; ... лето; ... девица; ... сынок; … руки; как ... муха; ... барышня; ... орешек; ... бочка; на ... руку; шито ... </a:t>
            </a:r>
            <a:r>
              <a:rPr lang="ru-RU" dirty="0" smtClean="0">
                <a:latin typeface="Times New Roman" panose="02020603050405020304" pitchFamily="18" charset="0"/>
                <a:cs typeface="Times New Roman" panose="02020603050405020304" pitchFamily="18" charset="0"/>
              </a:rPr>
              <a:t>нитками.</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38272" y="1809447"/>
            <a:ext cx="8410191" cy="64633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2</a:t>
            </a:r>
            <a:r>
              <a:rPr lang="ru-RU" dirty="0" smtClean="0"/>
              <a:t>. </a:t>
            </a:r>
            <a:r>
              <a:rPr lang="ru-RU" b="1" dirty="0" smtClean="0">
                <a:latin typeface="Times New Roman" panose="02020603050405020304" pitchFamily="18" charset="0"/>
                <a:cs typeface="Times New Roman" panose="02020603050405020304" pitchFamily="18" charset="0"/>
              </a:rPr>
              <a:t>Объясните значение фразеологизмов: </a:t>
            </a:r>
            <a:r>
              <a:rPr lang="ru-RU" dirty="0" smtClean="0">
                <a:latin typeface="Times New Roman" panose="02020603050405020304" pitchFamily="18" charset="0"/>
                <a:cs typeface="Times New Roman" panose="02020603050405020304" pitchFamily="18" charset="0"/>
              </a:rPr>
              <a:t>агнец божий, </a:t>
            </a:r>
            <a:r>
              <a:rPr lang="ru-RU" dirty="0" err="1" smtClean="0">
                <a:latin typeface="Times New Roman" panose="02020603050405020304" pitchFamily="18" charset="0"/>
                <a:cs typeface="Times New Roman" panose="02020603050405020304" pitchFamily="18" charset="0"/>
              </a:rPr>
              <a:t>Аника</a:t>
            </a:r>
            <a:r>
              <a:rPr lang="ru-RU" dirty="0" smtClean="0">
                <a:latin typeface="Times New Roman" panose="02020603050405020304" pitchFamily="18" charset="0"/>
                <a:cs typeface="Times New Roman" panose="02020603050405020304" pitchFamily="18" charset="0"/>
              </a:rPr>
              <a:t>-воин, бирюком жить, бочка Диогена, кисейная барышня, лаптем щи хлебать, римский огурец.</a:t>
            </a: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38272" y="2699628"/>
            <a:ext cx="8122160" cy="1200329"/>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3. Подберите близкие по значению фразеологизмы к следующим:  </a:t>
            </a:r>
            <a:r>
              <a:rPr lang="ru-RU" dirty="0" smtClean="0">
                <a:latin typeface="Times New Roman" panose="02020603050405020304" pitchFamily="18" charset="0"/>
                <a:cs typeface="Times New Roman" panose="02020603050405020304" pitchFamily="18" charset="0"/>
              </a:rPr>
              <a:t>бочка Данаид (бесполезный </a:t>
            </a:r>
            <a:r>
              <a:rPr lang="ru-RU" dirty="0">
                <a:latin typeface="Times New Roman" panose="02020603050405020304" pitchFamily="18" charset="0"/>
                <a:cs typeface="Times New Roman" panose="02020603050405020304" pitchFamily="18" charset="0"/>
              </a:rPr>
              <a:t>и бесконечный </a:t>
            </a:r>
            <a:r>
              <a:rPr lang="ru-RU" dirty="0" smtClean="0">
                <a:latin typeface="Times New Roman" panose="02020603050405020304" pitchFamily="18" charset="0"/>
                <a:cs typeface="Times New Roman" panose="02020603050405020304" pitchFamily="18" charset="0"/>
              </a:rPr>
              <a:t>труд).</a:t>
            </a:r>
          </a:p>
          <a:p>
            <a:endParaRPr lang="ru-RU"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4. Подберите фразеологизмы-синонимы о болтливости,  о трудолюбии.</a:t>
            </a:r>
            <a:endParaRPr lang="ru-RU"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089654" y="1443951"/>
            <a:ext cx="2002964" cy="369332"/>
          </a:xfrm>
          <a:prstGeom prst="rect">
            <a:avLst/>
          </a:prstGeom>
          <a:noFill/>
        </p:spPr>
        <p:txBody>
          <a:bodyPr wrap="square" rtlCol="0">
            <a:spAutoFit/>
          </a:bodyPr>
          <a:lstStyle/>
          <a:p>
            <a:r>
              <a:rPr lang="ru-RU" dirty="0" smtClean="0">
                <a:solidFill>
                  <a:srgbClr val="7030A0"/>
                </a:solidFill>
                <a:hlinkClick r:id="rId4" action="ppaction://hlinksldjump"/>
              </a:rPr>
              <a:t>Проверь себя!</a:t>
            </a:r>
            <a:endParaRPr lang="ru-RU" dirty="0">
              <a:solidFill>
                <a:srgbClr val="7030A0"/>
              </a:solidFill>
            </a:endParaRPr>
          </a:p>
        </p:txBody>
      </p:sp>
      <p:sp>
        <p:nvSpPr>
          <p:cNvPr id="10" name="TextBox 9"/>
          <p:cNvSpPr txBox="1"/>
          <p:nvPr/>
        </p:nvSpPr>
        <p:spPr>
          <a:xfrm>
            <a:off x="6660232" y="2455778"/>
            <a:ext cx="2002964" cy="369332"/>
          </a:xfrm>
          <a:prstGeom prst="rect">
            <a:avLst/>
          </a:prstGeom>
          <a:noFill/>
        </p:spPr>
        <p:txBody>
          <a:bodyPr wrap="square" rtlCol="0">
            <a:spAutoFit/>
          </a:bodyPr>
          <a:lstStyle/>
          <a:p>
            <a:r>
              <a:rPr lang="ru-RU" dirty="0" smtClean="0">
                <a:solidFill>
                  <a:srgbClr val="7030A0"/>
                </a:solidFill>
                <a:hlinkClick r:id="rId5" action="ppaction://hlinksldjump"/>
              </a:rPr>
              <a:t>Проверь себя</a:t>
            </a:r>
            <a:r>
              <a:rPr lang="ru-RU" dirty="0" smtClean="0">
                <a:solidFill>
                  <a:srgbClr val="7030A0"/>
                </a:solidFill>
              </a:rPr>
              <a:t>!</a:t>
            </a:r>
            <a:endParaRPr lang="ru-RU" dirty="0">
              <a:solidFill>
                <a:srgbClr val="7030A0"/>
              </a:solidFill>
            </a:endParaRPr>
          </a:p>
        </p:txBody>
      </p:sp>
      <p:sp>
        <p:nvSpPr>
          <p:cNvPr id="11" name="TextBox 10"/>
          <p:cNvSpPr txBox="1"/>
          <p:nvPr/>
        </p:nvSpPr>
        <p:spPr>
          <a:xfrm>
            <a:off x="4788024" y="2996952"/>
            <a:ext cx="2002964" cy="369332"/>
          </a:xfrm>
          <a:prstGeom prst="rect">
            <a:avLst/>
          </a:prstGeom>
          <a:noFill/>
        </p:spPr>
        <p:txBody>
          <a:bodyPr wrap="square" rtlCol="0">
            <a:spAutoFit/>
          </a:bodyPr>
          <a:lstStyle/>
          <a:p>
            <a:r>
              <a:rPr lang="ru-RU" dirty="0" smtClean="0">
                <a:solidFill>
                  <a:srgbClr val="7030A0"/>
                </a:solidFill>
                <a:hlinkClick r:id="rId6" action="ppaction://hlinksldjump"/>
              </a:rPr>
              <a:t>Проверь себя!</a:t>
            </a:r>
            <a:endParaRPr lang="ru-RU" dirty="0">
              <a:solidFill>
                <a:srgbClr val="7030A0"/>
              </a:solidFill>
            </a:endParaRPr>
          </a:p>
        </p:txBody>
      </p:sp>
      <p:sp>
        <p:nvSpPr>
          <p:cNvPr id="2" name="TextBox 1"/>
          <p:cNvSpPr txBox="1"/>
          <p:nvPr/>
        </p:nvSpPr>
        <p:spPr>
          <a:xfrm>
            <a:off x="467544" y="217176"/>
            <a:ext cx="1440160" cy="369332"/>
          </a:xfrm>
          <a:prstGeom prst="rect">
            <a:avLst/>
          </a:prstGeom>
          <a:noFill/>
        </p:spPr>
        <p:txBody>
          <a:bodyPr wrap="square" rtlCol="0">
            <a:spAutoFit/>
          </a:bodyPr>
          <a:lstStyle/>
          <a:p>
            <a:r>
              <a:rPr lang="ru-RU" b="1" dirty="0" smtClean="0">
                <a:solidFill>
                  <a:srgbClr val="7030A0"/>
                </a:solidFill>
                <a:hlinkClick r:id="rId7"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4643922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2"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03648" y="3457756"/>
            <a:ext cx="6768752" cy="1289071"/>
          </a:xfrm>
          <a:prstGeom prst="rect">
            <a:avLst/>
          </a:prstGeom>
        </p:spPr>
        <p:txBody>
          <a:bodyPr wrap="square">
            <a:spAutoFit/>
          </a:bodyPr>
          <a:lstStyle/>
          <a:p>
            <a:pPr>
              <a:lnSpc>
                <a:spcPct val="150000"/>
              </a:lnSpc>
            </a:pPr>
            <a:r>
              <a:rPr lang="ru-RU" dirty="0" smtClean="0">
                <a:latin typeface="Times New Roman" panose="02020603050405020304" pitchFamily="18" charset="0"/>
                <a:cs typeface="Times New Roman" panose="02020603050405020304" pitchFamily="18" charset="0"/>
              </a:rPr>
              <a:t>Трескучий, благим</a:t>
            </a:r>
            <a:r>
              <a:rPr lang="ru-RU" dirty="0">
                <a:latin typeface="Times New Roman" panose="02020603050405020304" pitchFamily="18" charset="0"/>
                <a:cs typeface="Times New Roman" panose="02020603050405020304" pitchFamily="18" charset="0"/>
              </a:rPr>
              <a:t>, закадычный, стреляный, заклятый, лакомый, острый, детский, добрый, бабье, красная, маменькин, золотые, сонная, кисейная, крепкий (твердый), бездонная, скорую, белыми.</a:t>
            </a:r>
          </a:p>
        </p:txBody>
      </p:sp>
      <p:sp>
        <p:nvSpPr>
          <p:cNvPr id="6" name="TextBox 5"/>
          <p:cNvSpPr txBox="1"/>
          <p:nvPr/>
        </p:nvSpPr>
        <p:spPr>
          <a:xfrm>
            <a:off x="179512" y="404664"/>
            <a:ext cx="100811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0283217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2"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17679" y="2852936"/>
            <a:ext cx="7258775" cy="300082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Агнец божий </a:t>
            </a:r>
            <a:r>
              <a:rPr lang="ru-RU" dirty="0" smtClean="0">
                <a:latin typeface="Times New Roman" panose="02020603050405020304" pitchFamily="18" charset="0"/>
                <a:cs typeface="Times New Roman" panose="02020603050405020304" pitchFamily="18" charset="0"/>
              </a:rPr>
              <a:t>- кроткий, послушный человек; </a:t>
            </a:r>
          </a:p>
          <a:p>
            <a:r>
              <a:rPr lang="ru-RU" b="1" dirty="0" err="1" smtClean="0">
                <a:latin typeface="Times New Roman" panose="02020603050405020304" pitchFamily="18" charset="0"/>
                <a:cs typeface="Times New Roman" panose="02020603050405020304" pitchFamily="18" charset="0"/>
              </a:rPr>
              <a:t>Аника</a:t>
            </a:r>
            <a:r>
              <a:rPr lang="ru-RU" b="1" dirty="0" smtClean="0">
                <a:latin typeface="Times New Roman" panose="02020603050405020304" pitchFamily="18" charset="0"/>
                <a:cs typeface="Times New Roman" panose="02020603050405020304" pitchFamily="18" charset="0"/>
              </a:rPr>
              <a:t>-воин</a:t>
            </a:r>
            <a:r>
              <a:rPr lang="ru-RU" dirty="0" smtClean="0">
                <a:latin typeface="Times New Roman" panose="02020603050405020304" pitchFamily="18" charset="0"/>
                <a:cs typeface="Times New Roman" panose="02020603050405020304" pitchFamily="18" charset="0"/>
              </a:rPr>
              <a:t> -  хвастун и трус;</a:t>
            </a:r>
          </a:p>
          <a:p>
            <a:r>
              <a:rPr lang="ru-RU" b="1" dirty="0" smtClean="0">
                <a:latin typeface="Times New Roman" panose="02020603050405020304" pitchFamily="18" charset="0"/>
                <a:cs typeface="Times New Roman" panose="02020603050405020304" pitchFamily="18" charset="0"/>
              </a:rPr>
              <a:t>бирюком жить </a:t>
            </a:r>
            <a:r>
              <a:rPr lang="ru-RU" dirty="0" smtClean="0">
                <a:latin typeface="Times New Roman" panose="02020603050405020304" pitchFamily="18" charset="0"/>
                <a:cs typeface="Times New Roman" panose="02020603050405020304" pitchFamily="18" charset="0"/>
              </a:rPr>
              <a:t>- жить </a:t>
            </a:r>
            <a:r>
              <a:rPr lang="ru-RU" dirty="0">
                <a:latin typeface="Times New Roman" panose="02020603050405020304" pitchFamily="18" charset="0"/>
                <a:cs typeface="Times New Roman" panose="02020603050405020304" pitchFamily="18" charset="0"/>
              </a:rPr>
              <a:t>одиноко, сторониться людей, быть угрюмым, </a:t>
            </a:r>
            <a:r>
              <a:rPr lang="ru-RU" dirty="0" smtClean="0">
                <a:latin typeface="Times New Roman" panose="02020603050405020304" pitchFamily="18" charset="0"/>
                <a:cs typeface="Times New Roman" panose="02020603050405020304" pitchFamily="18" charset="0"/>
              </a:rPr>
              <a:t>неразговорчивым;</a:t>
            </a:r>
          </a:p>
          <a:p>
            <a:r>
              <a:rPr lang="ru-RU" b="1" dirty="0" smtClean="0">
                <a:latin typeface="Times New Roman" panose="02020603050405020304" pitchFamily="18" charset="0"/>
                <a:cs typeface="Times New Roman" panose="02020603050405020304" pitchFamily="18" charset="0"/>
              </a:rPr>
              <a:t>бочка Диогена </a:t>
            </a:r>
            <a:r>
              <a:rPr lang="ru-RU" dirty="0" smtClean="0">
                <a:latin typeface="Times New Roman" panose="02020603050405020304" pitchFamily="18" charset="0"/>
                <a:cs typeface="Times New Roman" panose="02020603050405020304" pitchFamily="18" charset="0"/>
              </a:rPr>
              <a:t>- место</a:t>
            </a:r>
            <a:r>
              <a:rPr lang="ru-RU" dirty="0">
                <a:latin typeface="Times New Roman" panose="02020603050405020304" pitchFamily="18" charset="0"/>
                <a:cs typeface="Times New Roman" panose="02020603050405020304" pitchFamily="18" charset="0"/>
              </a:rPr>
              <a:t>, где человек скрывается от излишнего любопытства окружающих, чья-либо скрытность, </a:t>
            </a:r>
            <a:r>
              <a:rPr lang="ru-RU" dirty="0" smtClean="0">
                <a:latin typeface="Times New Roman" panose="02020603050405020304" pitchFamily="18" charset="0"/>
                <a:cs typeface="Times New Roman" panose="02020603050405020304" pitchFamily="18" charset="0"/>
              </a:rPr>
              <a:t>замкнутость;</a:t>
            </a:r>
          </a:p>
          <a:p>
            <a:r>
              <a:rPr lang="ru-RU" b="1" dirty="0" smtClean="0">
                <a:latin typeface="Times New Roman" panose="02020603050405020304" pitchFamily="18" charset="0"/>
                <a:cs typeface="Times New Roman" panose="02020603050405020304" pitchFamily="18" charset="0"/>
              </a:rPr>
              <a:t>кисейная барышня </a:t>
            </a:r>
            <a:r>
              <a:rPr lang="ru-RU" dirty="0" smtClean="0">
                <a:latin typeface="Times New Roman" panose="02020603050405020304" pitchFamily="18" charset="0"/>
                <a:cs typeface="Times New Roman" panose="02020603050405020304" pitchFamily="18" charset="0"/>
              </a:rPr>
              <a:t>- изнеженный</a:t>
            </a:r>
            <a:r>
              <a:rPr lang="ru-RU" dirty="0">
                <a:latin typeface="Times New Roman" panose="02020603050405020304" pitchFamily="18" charset="0"/>
                <a:cs typeface="Times New Roman" panose="02020603050405020304" pitchFamily="18" charset="0"/>
              </a:rPr>
              <a:t>, не приспособленный к жизни </a:t>
            </a:r>
            <a:r>
              <a:rPr lang="ru-RU" dirty="0" smtClean="0">
                <a:latin typeface="Times New Roman" panose="02020603050405020304" pitchFamily="18" charset="0"/>
                <a:cs typeface="Times New Roman" panose="02020603050405020304" pitchFamily="18" charset="0"/>
              </a:rPr>
              <a:t>человек;</a:t>
            </a:r>
          </a:p>
          <a:p>
            <a:r>
              <a:rPr lang="ru-RU" b="1" dirty="0" smtClean="0">
                <a:latin typeface="Times New Roman" panose="02020603050405020304" pitchFamily="18" charset="0"/>
                <a:cs typeface="Times New Roman" panose="02020603050405020304" pitchFamily="18" charset="0"/>
              </a:rPr>
              <a:t>лаптем щи хлебать </a:t>
            </a:r>
            <a:r>
              <a:rPr lang="ru-RU" dirty="0" smtClean="0">
                <a:latin typeface="Times New Roman" panose="02020603050405020304" pitchFamily="18" charset="0"/>
                <a:cs typeface="Times New Roman" panose="02020603050405020304" pitchFamily="18" charset="0"/>
              </a:rPr>
              <a:t>- жить </a:t>
            </a:r>
            <a:r>
              <a:rPr lang="ru-RU" dirty="0">
                <a:latin typeface="Times New Roman" panose="02020603050405020304" pitchFamily="18" charset="0"/>
                <a:cs typeface="Times New Roman" panose="02020603050405020304" pitchFamily="18" charset="0"/>
              </a:rPr>
              <a:t>в нищете, быть отсталым, некультурным.</a:t>
            </a:r>
            <a:endParaRPr lang="ru-RU" dirty="0" smtClean="0">
              <a:latin typeface="Times New Roman" panose="02020603050405020304" pitchFamily="18" charset="0"/>
              <a:cs typeface="Times New Roman" panose="02020603050405020304" pitchFamily="18" charset="0"/>
            </a:endParaRPr>
          </a:p>
          <a:p>
            <a:pPr>
              <a:lnSpc>
                <a:spcPct val="150000"/>
              </a:lnSpc>
            </a:pPr>
            <a:r>
              <a:rPr lang="ru-RU" dirty="0" smtClean="0">
                <a:latin typeface="Times New Roman" panose="02020603050405020304" pitchFamily="18" charset="0"/>
                <a:cs typeface="Times New Roman" panose="02020603050405020304" pitchFamily="18" charset="0"/>
              </a:rPr>
              <a:t>р</a:t>
            </a:r>
            <a:r>
              <a:rPr lang="ru-RU" b="1" dirty="0" smtClean="0">
                <a:latin typeface="Times New Roman" panose="02020603050405020304" pitchFamily="18" charset="0"/>
                <a:cs typeface="Times New Roman" panose="02020603050405020304" pitchFamily="18" charset="0"/>
              </a:rPr>
              <a:t>имский огурец </a:t>
            </a:r>
            <a:r>
              <a:rPr lang="ru-RU" dirty="0" smtClean="0">
                <a:latin typeface="Times New Roman" panose="02020603050405020304" pitchFamily="18" charset="0"/>
                <a:cs typeface="Times New Roman" panose="02020603050405020304" pitchFamily="18" charset="0"/>
              </a:rPr>
              <a:t>- </a:t>
            </a:r>
            <a:r>
              <a:rPr lang="ru-RU" dirty="0" smtClean="0"/>
              <a:t>о </a:t>
            </a:r>
            <a:r>
              <a:rPr lang="ru-RU" dirty="0"/>
              <a:t>чрезмерном преувеличении чего-либо.</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404664"/>
            <a:ext cx="100811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4496803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2"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17681" y="2996952"/>
            <a:ext cx="6768752" cy="458074"/>
          </a:xfrm>
          <a:prstGeom prst="rect">
            <a:avLst/>
          </a:prstGeom>
        </p:spPr>
        <p:txBody>
          <a:bodyPr wrap="square">
            <a:spAutoFit/>
          </a:bodyPr>
          <a:lstStyle/>
          <a:p>
            <a:pPr>
              <a:lnSpc>
                <a:spcPct val="150000"/>
              </a:lnSpc>
            </a:pPr>
            <a:r>
              <a:rPr lang="ru-RU" b="1" dirty="0" smtClean="0">
                <a:latin typeface="Times New Roman" panose="02020603050405020304" pitchFamily="18" charset="0"/>
                <a:cs typeface="Times New Roman" panose="02020603050405020304" pitchFamily="18" charset="0"/>
              </a:rPr>
              <a:t>Бочка Данаид </a:t>
            </a:r>
            <a:r>
              <a:rPr lang="ru-RU" dirty="0" smtClean="0">
                <a:latin typeface="Times New Roman" panose="02020603050405020304" pitchFamily="18" charset="0"/>
                <a:cs typeface="Times New Roman" panose="02020603050405020304" pitchFamily="18" charset="0"/>
              </a:rPr>
              <a:t>– мартышкин труд, Сизифов труд</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404664"/>
            <a:ext cx="100811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4787753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2" y="0"/>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17680" y="2996952"/>
            <a:ext cx="7042751" cy="4247317"/>
          </a:xfrm>
          <a:prstGeom prst="rect">
            <a:avLst/>
          </a:prstGeom>
        </p:spPr>
        <p:txBody>
          <a:bodyPr wrap="square">
            <a:spAutoFit/>
          </a:bodyPr>
          <a:lstStyle/>
          <a:p>
            <a:pPr>
              <a:lnSpc>
                <a:spcPct val="150000"/>
              </a:lnSpc>
            </a:pPr>
            <a:r>
              <a:rPr lang="ru-RU" dirty="0" smtClean="0">
                <a:latin typeface="Times New Roman" panose="02020603050405020304" pitchFamily="18" charset="0"/>
                <a:cs typeface="Times New Roman" panose="02020603050405020304" pitchFamily="18" charset="0"/>
              </a:rPr>
              <a:t>	Болтать языком, чесать языком, язык </a:t>
            </a:r>
            <a:r>
              <a:rPr lang="ru-RU" dirty="0">
                <a:latin typeface="Times New Roman" panose="02020603050405020304" pitchFamily="18" charset="0"/>
                <a:cs typeface="Times New Roman" panose="02020603050405020304" pitchFamily="18" charset="0"/>
              </a:rPr>
              <a:t>хорошо </a:t>
            </a:r>
            <a:r>
              <a:rPr lang="ru-RU" dirty="0" smtClean="0">
                <a:latin typeface="Times New Roman" panose="02020603050405020304" pitchFamily="18" charset="0"/>
                <a:cs typeface="Times New Roman" panose="02020603050405020304" pitchFamily="18" charset="0"/>
              </a:rPr>
              <a:t>подвешен, бойкий </a:t>
            </a:r>
            <a:r>
              <a:rPr lang="ru-RU" dirty="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язык, давать </a:t>
            </a:r>
            <a:r>
              <a:rPr lang="ru-RU" dirty="0">
                <a:latin typeface="Times New Roman" panose="02020603050405020304" pitchFamily="18" charset="0"/>
                <a:cs typeface="Times New Roman" panose="02020603050405020304" pitchFamily="18" charset="0"/>
              </a:rPr>
              <a:t>волю </a:t>
            </a:r>
            <a:r>
              <a:rPr lang="ru-RU" dirty="0" smtClean="0">
                <a:latin typeface="Times New Roman" panose="02020603050405020304" pitchFamily="18" charset="0"/>
                <a:cs typeface="Times New Roman" panose="02020603050405020304" pitchFamily="18" charset="0"/>
              </a:rPr>
              <a:t>языку, почесать язык, длинный язык, мозоль </a:t>
            </a:r>
            <a:r>
              <a:rPr lang="ru-RU" dirty="0">
                <a:latin typeface="Times New Roman" panose="02020603050405020304" pitchFamily="18" charset="0"/>
                <a:cs typeface="Times New Roman" panose="02020603050405020304" pitchFamily="18" charset="0"/>
              </a:rPr>
              <a:t>на языке </a:t>
            </a:r>
            <a:r>
              <a:rPr lang="ru-RU" dirty="0" smtClean="0">
                <a:latin typeface="Times New Roman" panose="02020603050405020304" pitchFamily="18" charset="0"/>
                <a:cs typeface="Times New Roman" panose="02020603050405020304" pitchFamily="18" charset="0"/>
              </a:rPr>
              <a:t>натрешь, язык </a:t>
            </a:r>
            <a:r>
              <a:rPr lang="ru-RU" dirty="0">
                <a:latin typeface="Times New Roman" panose="02020603050405020304" pitchFamily="18" charset="0"/>
                <a:cs typeface="Times New Roman" panose="02020603050405020304" pitchFamily="18" charset="0"/>
              </a:rPr>
              <a:t>без </a:t>
            </a:r>
            <a:r>
              <a:rPr lang="ru-RU" dirty="0" smtClean="0">
                <a:latin typeface="Times New Roman" panose="02020603050405020304" pitchFamily="18" charset="0"/>
                <a:cs typeface="Times New Roman" panose="02020603050405020304" pitchFamily="18" charset="0"/>
              </a:rPr>
              <a:t>костей и др.</a:t>
            </a:r>
          </a:p>
          <a:p>
            <a:pPr>
              <a:lnSpc>
                <a:spcPct val="150000"/>
              </a:lnSpc>
            </a:pPr>
            <a:r>
              <a:rPr lang="ru-RU" i="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Работать </a:t>
            </a:r>
            <a:r>
              <a:rPr lang="ru-RU" dirty="0">
                <a:latin typeface="Times New Roman" panose="02020603050405020304" pitchFamily="18" charset="0"/>
                <a:cs typeface="Times New Roman" panose="02020603050405020304" pitchFamily="18" charset="0"/>
              </a:rPr>
              <a:t>не покладая </a:t>
            </a:r>
            <a:r>
              <a:rPr lang="ru-RU" dirty="0" smtClean="0">
                <a:latin typeface="Times New Roman" panose="02020603050405020304" pitchFamily="18" charset="0"/>
                <a:cs typeface="Times New Roman" panose="02020603050405020304" pitchFamily="18" charset="0"/>
              </a:rPr>
              <a:t>рук, от </a:t>
            </a:r>
            <a:r>
              <a:rPr lang="ru-RU" dirty="0">
                <a:latin typeface="Times New Roman" panose="02020603050405020304" pitchFamily="18" charset="0"/>
                <a:cs typeface="Times New Roman" panose="02020603050405020304" pitchFamily="18" charset="0"/>
              </a:rPr>
              <a:t>зари до </a:t>
            </a:r>
            <a:r>
              <a:rPr lang="ru-RU" dirty="0" smtClean="0">
                <a:latin typeface="Times New Roman" panose="02020603050405020304" pitchFamily="18" charset="0"/>
                <a:cs typeface="Times New Roman" panose="02020603050405020304" pitchFamily="18" charset="0"/>
              </a:rPr>
              <a:t>зари, до </a:t>
            </a:r>
            <a:r>
              <a:rPr lang="ru-RU" dirty="0">
                <a:latin typeface="Times New Roman" panose="02020603050405020304" pitchFamily="18" charset="0"/>
                <a:cs typeface="Times New Roman" panose="02020603050405020304" pitchFamily="18" charset="0"/>
              </a:rPr>
              <a:t>седьмого </a:t>
            </a:r>
            <a:r>
              <a:rPr lang="ru-RU" dirty="0" smtClean="0">
                <a:latin typeface="Times New Roman" panose="02020603050405020304" pitchFamily="18" charset="0"/>
                <a:cs typeface="Times New Roman" panose="02020603050405020304" pitchFamily="18" charset="0"/>
              </a:rPr>
              <a:t>пота, не </a:t>
            </a:r>
            <a:r>
              <a:rPr lang="ru-RU" dirty="0">
                <a:latin typeface="Times New Roman" panose="02020603050405020304" pitchFamily="18" charset="0"/>
                <a:cs typeface="Times New Roman" panose="02020603050405020304" pitchFamily="18" charset="0"/>
              </a:rPr>
              <a:t>щадя </a:t>
            </a:r>
            <a:r>
              <a:rPr lang="ru-RU" dirty="0" smtClean="0">
                <a:latin typeface="Times New Roman" panose="02020603050405020304" pitchFamily="18" charset="0"/>
                <a:cs typeface="Times New Roman" panose="02020603050405020304" pitchFamily="18" charset="0"/>
              </a:rPr>
              <a:t>сил, на </a:t>
            </a:r>
            <a:r>
              <a:rPr lang="ru-RU" dirty="0">
                <a:latin typeface="Times New Roman" panose="02020603050405020304" pitchFamily="18" charset="0"/>
                <a:cs typeface="Times New Roman" panose="02020603050405020304" pitchFamily="18" charset="0"/>
              </a:rPr>
              <a:t>голом </a:t>
            </a:r>
            <a:r>
              <a:rPr lang="ru-RU" dirty="0" smtClean="0">
                <a:latin typeface="Times New Roman" panose="02020603050405020304" pitchFamily="18" charset="0"/>
                <a:cs typeface="Times New Roman" panose="02020603050405020304" pitchFamily="18" charset="0"/>
              </a:rPr>
              <a:t>энтузиазме, доводить </a:t>
            </a:r>
            <a:r>
              <a:rPr lang="ru-RU" dirty="0">
                <a:latin typeface="Times New Roman" panose="02020603050405020304" pitchFamily="18" charset="0"/>
                <a:cs typeface="Times New Roman" panose="02020603050405020304" pitchFamily="18" charset="0"/>
              </a:rPr>
              <a:t>до </a:t>
            </a:r>
            <a:r>
              <a:rPr lang="ru-RU" dirty="0" smtClean="0">
                <a:latin typeface="Times New Roman" panose="02020603050405020304" pitchFamily="18" charset="0"/>
                <a:cs typeface="Times New Roman" panose="02020603050405020304" pitchFamily="18" charset="0"/>
              </a:rPr>
              <a:t>ума, делу </a:t>
            </a:r>
            <a:r>
              <a:rPr lang="ru-RU" dirty="0">
                <a:latin typeface="Times New Roman" panose="02020603050405020304" pitchFamily="18" charset="0"/>
                <a:cs typeface="Times New Roman" panose="02020603050405020304" pitchFamily="18" charset="0"/>
              </a:rPr>
              <a:t>время, потехе час </a:t>
            </a:r>
            <a:r>
              <a:rPr lang="ru-RU" dirty="0" smtClean="0">
                <a:latin typeface="Times New Roman" panose="02020603050405020304" pitchFamily="18" charset="0"/>
                <a:cs typeface="Times New Roman" panose="02020603050405020304" pitchFamily="18" charset="0"/>
              </a:rPr>
              <a:t>, работать </a:t>
            </a:r>
            <a:r>
              <a:rPr lang="ru-RU" dirty="0">
                <a:latin typeface="Times New Roman" panose="02020603050405020304" pitchFamily="18" charset="0"/>
                <a:cs typeface="Times New Roman" panose="02020603050405020304" pitchFamily="18" charset="0"/>
              </a:rPr>
              <a:t>с огоньком </a:t>
            </a:r>
            <a:r>
              <a:rPr lang="ru-RU" dirty="0" smtClean="0">
                <a:latin typeface="Times New Roman" panose="02020603050405020304" pitchFamily="18" charset="0"/>
                <a:cs typeface="Times New Roman" panose="02020603050405020304" pitchFamily="18" charset="0"/>
              </a:rPr>
              <a:t>, вкладывать душу, перейти </a:t>
            </a:r>
            <a:r>
              <a:rPr lang="ru-RU" dirty="0">
                <a:latin typeface="Times New Roman" panose="02020603050405020304" pitchFamily="18" charset="0"/>
                <a:cs typeface="Times New Roman" panose="02020603050405020304" pitchFamily="18" charset="0"/>
              </a:rPr>
              <a:t>от слов к делу </a:t>
            </a:r>
            <a:r>
              <a:rPr lang="ru-RU" dirty="0" smtClean="0">
                <a:latin typeface="Times New Roman" panose="02020603050405020304" pitchFamily="18" charset="0"/>
                <a:cs typeface="Times New Roman" panose="02020603050405020304" pitchFamily="18" charset="0"/>
              </a:rPr>
              <a:t>и др. </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t/>
            </a:r>
            <a:br>
              <a:rPr lang="ru-RU" dirty="0"/>
            </a:b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9512" y="404664"/>
            <a:ext cx="1008112"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754324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65371" y="401847"/>
            <a:ext cx="8652082" cy="646330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Морфоло́гия</a:t>
            </a:r>
            <a:r>
              <a:rPr lang="ru-RU" dirty="0">
                <a:latin typeface="Times New Roman" panose="02020603050405020304" pitchFamily="18" charset="0"/>
                <a:cs typeface="Times New Roman" panose="02020603050405020304" pitchFamily="18" charset="0"/>
              </a:rPr>
              <a:t> (от др.-греч. </a:t>
            </a:r>
            <a:r>
              <a:rPr lang="ru-RU" i="1" dirty="0" err="1">
                <a:latin typeface="Times New Roman" panose="02020603050405020304" pitchFamily="18" charset="0"/>
                <a:cs typeface="Times New Roman" panose="02020603050405020304" pitchFamily="18" charset="0"/>
              </a:rPr>
              <a:t>μορφή</a:t>
            </a:r>
            <a:r>
              <a:rPr lang="ru-RU" i="1" dirty="0">
                <a:latin typeface="Times New Roman" panose="02020603050405020304" pitchFamily="18" charset="0"/>
                <a:cs typeface="Times New Roman" panose="02020603050405020304" pitchFamily="18" charset="0"/>
              </a:rPr>
              <a:t> — «форма»</a:t>
            </a:r>
            <a:r>
              <a:rPr lang="ru-RU" dirty="0">
                <a:latin typeface="Times New Roman" panose="02020603050405020304" pitchFamily="18" charset="0"/>
                <a:cs typeface="Times New Roman" panose="02020603050405020304" pitchFamily="18" charset="0"/>
              </a:rPr>
              <a:t> и </a:t>
            </a:r>
            <a:r>
              <a:rPr lang="ru-RU" i="1" dirty="0" err="1">
                <a:latin typeface="Times New Roman" panose="02020603050405020304" pitchFamily="18" charset="0"/>
                <a:cs typeface="Times New Roman" panose="02020603050405020304" pitchFamily="18" charset="0"/>
              </a:rPr>
              <a:t>λόγος</a:t>
            </a:r>
            <a:r>
              <a:rPr lang="ru-RU" i="1" dirty="0">
                <a:latin typeface="Times New Roman" panose="02020603050405020304" pitchFamily="18" charset="0"/>
                <a:cs typeface="Times New Roman" panose="02020603050405020304" pitchFamily="18" charset="0"/>
              </a:rPr>
              <a:t> — «слово, учение</a:t>
            </a:r>
            <a:r>
              <a:rPr lang="ru-RU" i="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это раздел науки о языке, который изучает слово как часть речи</a:t>
            </a:r>
            <a:r>
              <a:rPr lang="ru-RU" dirty="0" smtClean="0">
                <a:latin typeface="Times New Roman" panose="02020603050405020304" pitchFamily="18" charset="0"/>
                <a:cs typeface="Times New Roman" panose="02020603050405020304" pitchFamily="18" charset="0"/>
              </a:rPr>
              <a:t>.</a:t>
            </a:r>
            <a:r>
              <a:rPr lang="ru-RU" b="1" dirty="0"/>
              <a:t> </a:t>
            </a:r>
            <a:endParaRPr lang="ru-RU" b="1" dirty="0" smtClean="0"/>
          </a:p>
          <a:p>
            <a:pPr algn="just"/>
            <a:r>
              <a:rPr lang="ru-RU" b="1" dirty="0"/>
              <a:t>	</a:t>
            </a:r>
            <a:r>
              <a:rPr lang="ru-RU" b="1" dirty="0" smtClean="0">
                <a:latin typeface="Times New Roman" panose="02020603050405020304" pitchFamily="18" charset="0"/>
                <a:cs typeface="Times New Roman" panose="02020603050405020304" pitchFamily="18" charset="0"/>
              </a:rPr>
              <a:t>Часть </a:t>
            </a:r>
            <a:r>
              <a:rPr lang="ru-RU" b="1" dirty="0">
                <a:latin typeface="Times New Roman" panose="02020603050405020304" pitchFamily="18" charset="0"/>
                <a:cs typeface="Times New Roman" panose="02020603050405020304" pitchFamily="18" charset="0"/>
              </a:rPr>
              <a:t>речи </a:t>
            </a:r>
            <a:r>
              <a:rPr lang="ru-RU" dirty="0">
                <a:latin typeface="Times New Roman" panose="02020603050405020304" pitchFamily="18" charset="0"/>
                <a:cs typeface="Times New Roman" panose="02020603050405020304" pitchFamily="18" charset="0"/>
              </a:rPr>
              <a:t>– это класс слов, объединенных общим грамматическим значением, набором морфологических признаков и синтаксической ролью в предложении. Этот класс слов отличается от других классов совокупностью характеристик</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Традиционно </a:t>
            </a:r>
            <a:r>
              <a:rPr lang="ru-RU" dirty="0">
                <a:latin typeface="Times New Roman" panose="02020603050405020304" pitchFamily="18" charset="0"/>
                <a:cs typeface="Times New Roman" panose="02020603050405020304" pitchFamily="18" charset="0"/>
              </a:rPr>
              <a:t>выделяют </a:t>
            </a:r>
            <a:r>
              <a:rPr lang="ru-RU" b="1" dirty="0">
                <a:latin typeface="Times New Roman" panose="02020603050405020304" pitchFamily="18" charset="0"/>
                <a:cs typeface="Times New Roman" panose="02020603050405020304" pitchFamily="18" charset="0"/>
              </a:rPr>
              <a:t>10 частей </a:t>
            </a:r>
            <a:r>
              <a:rPr lang="ru-RU" b="1" dirty="0" smtClean="0">
                <a:latin typeface="Times New Roman" panose="02020603050405020304" pitchFamily="18" charset="0"/>
                <a:cs typeface="Times New Roman" panose="02020603050405020304" pitchFamily="18" charset="0"/>
              </a:rPr>
              <a:t>речи</a:t>
            </a:r>
            <a:r>
              <a:rPr lang="ru-RU" dirty="0" smtClean="0">
                <a:latin typeface="Times New Roman" panose="02020603050405020304" pitchFamily="18" charset="0"/>
                <a:cs typeface="Times New Roman" panose="02020603050405020304" pitchFamily="18" charset="0"/>
              </a:rPr>
              <a:t>: существительные, прилагательные, числительные, местоимения, глагол, наречия, предлоги, союзы, частицы, междометия.</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Однако не все авторы школьных учебников придерживаются традиции. В некоторых учебниках выделяется </a:t>
            </a:r>
            <a:r>
              <a:rPr lang="ru-RU" b="1" dirty="0" smtClean="0">
                <a:latin typeface="Times New Roman" panose="02020603050405020304" pitchFamily="18" charset="0"/>
                <a:cs typeface="Times New Roman" panose="02020603050405020304" pitchFamily="18" charset="0"/>
              </a:rPr>
              <a:t>12 частей речи, </a:t>
            </a:r>
            <a:r>
              <a:rPr lang="ru-RU" dirty="0" smtClean="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в некоторых – </a:t>
            </a:r>
            <a:r>
              <a:rPr lang="ru-RU" b="1" dirty="0" smtClean="0">
                <a:latin typeface="Times New Roman" panose="02020603050405020304" pitchFamily="18" charset="0"/>
                <a:cs typeface="Times New Roman" panose="02020603050405020304" pitchFamily="18" charset="0"/>
              </a:rPr>
              <a:t>13</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p>
          <a:p>
            <a:pPr algn="just"/>
            <a:r>
              <a:rPr lang="ru-RU" dirty="0" smtClean="0">
                <a:latin typeface="Times New Roman" panose="02020603050405020304" pitchFamily="18" charset="0"/>
                <a:cs typeface="Times New Roman" panose="02020603050405020304" pitchFamily="18" charset="0"/>
              </a:rPr>
              <a:t>	Современная </a:t>
            </a:r>
            <a:r>
              <a:rPr lang="ru-RU" dirty="0">
                <a:latin typeface="Times New Roman" panose="02020603050405020304" pitchFamily="18" charset="0"/>
                <a:cs typeface="Times New Roman" panose="02020603050405020304" pitchFamily="18" charset="0"/>
              </a:rPr>
              <a:t>классификация частей речи в русском языке в основе своей является традиционной и опирается на учение о восьми частях речи в античных грамматиках.</a:t>
            </a:r>
          </a:p>
          <a:p>
            <a:pPr algn="just"/>
            <a:r>
              <a:rPr lang="ru-RU" dirty="0">
                <a:latin typeface="Times New Roman" panose="02020603050405020304" pitchFamily="18" charset="0"/>
                <a:cs typeface="Times New Roman" panose="02020603050405020304" pitchFamily="18" charset="0"/>
              </a:rPr>
              <a:t>I. Первой грамматикой русского языка была "Российская грамматика" Михаила Васильевича Ломоносова (1755). Все части речи Ломоносов делил на знаменательные и служебные. Две части речи - имя и глагол - назывались главными, или знаменательными, остальные шесть - местоимение, причастие, наречие, предлог, союз и междометие - служебными. </a:t>
            </a:r>
          </a:p>
          <a:p>
            <a:pPr algn="just"/>
            <a:r>
              <a:rPr lang="ru-RU" dirty="0">
                <a:latin typeface="Times New Roman" panose="02020603050405020304" pitchFamily="18" charset="0"/>
                <a:cs typeface="Times New Roman" panose="02020603050405020304" pitchFamily="18" charset="0"/>
              </a:rPr>
              <a:t>II. В "Русской грамматике" Александра Христофоровича Востокова (1831) были сохранены традиционные восемь частей речи. Однако из имени как особую часть речи Востоков выделил прилагательное, зато причастия рассматривались как разновидность прилагательных ("прилагательные действенные"), к прилагательным же были отнесены и числительные</a:t>
            </a:r>
            <a:r>
              <a:rPr lang="ru-RU"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3" action="ppaction://hlinksldjump"/>
              </a:rPr>
              <a:t>Продолжение</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8069429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0112" y="6328772"/>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Продолжение</a:t>
            </a:r>
            <a:endParaRPr lang="ru-RU" sz="2400" b="1" dirty="0">
              <a:solidFill>
                <a:srgbClr val="7030A0"/>
              </a:solidFill>
            </a:endParaRPr>
          </a:p>
        </p:txBody>
      </p:sp>
      <p:sp>
        <p:nvSpPr>
          <p:cNvPr id="2" name="Прямоугольник 1"/>
          <p:cNvSpPr/>
          <p:nvPr/>
        </p:nvSpPr>
        <p:spPr>
          <a:xfrm>
            <a:off x="240579" y="404664"/>
            <a:ext cx="8723909" cy="590931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III. Федор Иванович Буслаев в труде "Опыт исторической грамматики русского языка" (1858) разграничивает части речи на знаменательные и служебные. К знаменательным словам он относит три части речи: имя существительное, имя прилагательное и </a:t>
            </a:r>
            <a:r>
              <a:rPr lang="ru-RU" dirty="0" smtClean="0">
                <a:latin typeface="Times New Roman" panose="02020603050405020304" pitchFamily="18" charset="0"/>
                <a:cs typeface="Times New Roman" panose="02020603050405020304" pitchFamily="18" charset="0"/>
              </a:rPr>
              <a:t>глагол. В </a:t>
            </a:r>
            <a:r>
              <a:rPr lang="ru-RU" dirty="0">
                <a:latin typeface="Times New Roman" panose="02020603050405020304" pitchFamily="18" charset="0"/>
                <a:cs typeface="Times New Roman" panose="02020603050405020304" pitchFamily="18" charset="0"/>
              </a:rPr>
              <a:t>составе служебных частей речи Буслаев называет пять: местоимения, имя числительное, предлог, союз и наречие. Причем наречия он делит на две группы: 1) образованные от слов знаменательных, например, вновь, наискось, и 2) образованные от служебных слов, например, здесь, там, дважды. Первые должны рассматриваться в составе знаменательных частей речи, вторые - в составе слов служебных.</a:t>
            </a:r>
          </a:p>
          <a:p>
            <a:pPr algn="just"/>
            <a:r>
              <a:rPr lang="ru-RU" dirty="0" smtClean="0">
                <a:latin typeface="Times New Roman" panose="02020603050405020304" pitchFamily="18" charset="0"/>
                <a:cs typeface="Times New Roman" panose="02020603050405020304" pitchFamily="18" charset="0"/>
              </a:rPr>
              <a:t>	IV</a:t>
            </a:r>
            <a:r>
              <a:rPr lang="ru-RU" dirty="0">
                <a:latin typeface="Times New Roman" panose="02020603050405020304" pitchFamily="18" charset="0"/>
                <a:cs typeface="Times New Roman" panose="02020603050405020304" pitchFamily="18" charset="0"/>
              </a:rPr>
              <a:t>. Александр Афанасьевич </a:t>
            </a:r>
            <a:r>
              <a:rPr lang="ru-RU" dirty="0" err="1">
                <a:latin typeface="Times New Roman" panose="02020603050405020304" pitchFamily="18" charset="0"/>
                <a:cs typeface="Times New Roman" panose="02020603050405020304" pitchFamily="18" charset="0"/>
              </a:rPr>
              <a:t>Потебня</a:t>
            </a:r>
            <a:r>
              <a:rPr lang="ru-RU" dirty="0">
                <a:latin typeface="Times New Roman" panose="02020603050405020304" pitchFamily="18" charset="0"/>
                <a:cs typeface="Times New Roman" panose="02020603050405020304" pitchFamily="18" charset="0"/>
              </a:rPr>
              <a:t> в книге "Из записок по русской грамматике" (1874г.) несколько перераспределяет части речи. К знаменательным частям ("лексическим словам") он относит: глагол, имя существительное, имя прилагательное и наречие; к служебным ("формальным словам"): союзы, предлоги, частицы и вспомогательные глаголы; отдельно рассматриваются местоимения.</a:t>
            </a:r>
          </a:p>
          <a:p>
            <a:pPr algn="just"/>
            <a:r>
              <a:rPr lang="ru-RU" dirty="0" smtClean="0">
                <a:latin typeface="Times New Roman" panose="02020603050405020304" pitchFamily="18" charset="0"/>
                <a:cs typeface="Times New Roman" panose="02020603050405020304" pitchFamily="18" charset="0"/>
              </a:rPr>
              <a:t>	V</a:t>
            </a:r>
            <a:r>
              <a:rPr lang="ru-RU" dirty="0">
                <a:latin typeface="Times New Roman" panose="02020603050405020304" pitchFamily="18" charset="0"/>
                <a:cs typeface="Times New Roman" panose="02020603050405020304" pitchFamily="18" charset="0"/>
              </a:rPr>
              <a:t>. В курсе "Сравнительное языковедение" Филиппа Федоровича Фортунатова (1901--1902гг.) традиционное деление слов на части речи отсутствует и грамматические разряды выделяются по формальным признакам: 1) полные слова: глаголы, существительные, прилагательные, инфинитив, наречие, которые подразделяются на спрягаемые, склоняемые и несклоняемые; 2) частичные слова; 3) отдельно стоят междометия.</a:t>
            </a: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1835696" y="131975"/>
            <a:ext cx="1368152"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5055456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1" y="0"/>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64088" y="6328770"/>
            <a:ext cx="3384376" cy="461665"/>
          </a:xfrm>
          <a:prstGeom prst="rect">
            <a:avLst/>
          </a:prstGeom>
          <a:noFill/>
        </p:spPr>
        <p:txBody>
          <a:bodyPr wrap="square" rtlCol="0">
            <a:spAutoFit/>
          </a:bodyPr>
          <a:lstStyle/>
          <a:p>
            <a:r>
              <a:rPr lang="ru-RU" sz="2400" b="1" dirty="0" smtClean="0">
                <a:solidFill>
                  <a:srgbClr val="7030A0"/>
                </a:solidFill>
                <a:hlinkClick r:id="rId3" action="ppaction://hlinksldjump"/>
              </a:rPr>
              <a:t>Практическое занятие</a:t>
            </a:r>
            <a:endParaRPr lang="ru-RU" sz="2400" b="1" dirty="0">
              <a:solidFill>
                <a:srgbClr val="7030A0"/>
              </a:solidFill>
            </a:endParaRPr>
          </a:p>
        </p:txBody>
      </p:sp>
      <p:sp>
        <p:nvSpPr>
          <p:cNvPr id="2" name="Прямоугольник 1"/>
          <p:cNvSpPr/>
          <p:nvPr/>
        </p:nvSpPr>
        <p:spPr>
          <a:xfrm>
            <a:off x="312406" y="736546"/>
            <a:ext cx="8558011" cy="5355312"/>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a:t>
            </a:r>
            <a:r>
              <a:rPr lang="ru-RU" dirty="0" smtClean="0">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 Большой вклад в развитие теории частей речи внес академик Лев Владимирович Щерба. Ученый выделяет "две соотносительные категории: категорию слов знаменательных и категорию слов служебных". К словам знаменательным Л.В. Щерба относит глагол, существительные, прилагательные, наречия, слова количественные (т.е. числительные), категорию состояния, или предикативные наречия. В составе слов служебных Щерба называет связки (быть), предлоги, частицы, союзы (сочинительные, соединительные, присоединительные), слова "уединяющие", или слитные союзы (и - и, ни - ни и др.), относительные слова (или союзы подчинительные). Отдельно он рассматривает междометия и так называемые звукоподражательные слова. Л.В. Щерба также был первым, кто выделил в составе частей речи русского языка категорию состояния(в статье "О частях речи в русском языке" 1928 г.).</a:t>
            </a:r>
          </a:p>
          <a:p>
            <a:pPr algn="just"/>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VII</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Классификация академика Виктора Владимировича Виноградова является одной из наиболее обоснованных и убедительных. Она делит все слова на четыре грамматико-семантические (структурно-семантические) категории слов:</a:t>
            </a:r>
          </a:p>
          <a:p>
            <a:pPr algn="just"/>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Cлова</a:t>
            </a:r>
            <a:r>
              <a:rPr lang="ru-RU" dirty="0">
                <a:latin typeface="Times New Roman" panose="02020603050405020304" pitchFamily="18" charset="0"/>
                <a:cs typeface="Times New Roman" panose="02020603050405020304" pitchFamily="18" charset="0"/>
              </a:rPr>
              <a:t>-названия, или части речи;</a:t>
            </a:r>
          </a:p>
          <a:p>
            <a:pPr algn="just"/>
            <a:r>
              <a:rPr lang="ru-RU" dirty="0">
                <a:latin typeface="Times New Roman" panose="02020603050405020304" pitchFamily="18" charset="0"/>
                <a:cs typeface="Times New Roman" panose="02020603050405020304" pitchFamily="18" charset="0"/>
              </a:rPr>
              <a:t>2. Связочные, служебные слова, или частицы речи;</a:t>
            </a:r>
          </a:p>
          <a:p>
            <a:pPr algn="just"/>
            <a:r>
              <a:rPr lang="ru-RU" dirty="0">
                <a:latin typeface="Times New Roman" panose="02020603050405020304" pitchFamily="18" charset="0"/>
                <a:cs typeface="Times New Roman" panose="02020603050405020304" pitchFamily="18" charset="0"/>
              </a:rPr>
              <a:t>3. Модальные слова;</a:t>
            </a:r>
          </a:p>
          <a:p>
            <a:pPr algn="just"/>
            <a:r>
              <a:rPr lang="ru-RU" dirty="0">
                <a:latin typeface="Times New Roman" panose="02020603050405020304" pitchFamily="18" charset="0"/>
                <a:cs typeface="Times New Roman" panose="02020603050405020304" pitchFamily="18" charset="0"/>
              </a:rPr>
              <a:t>4. Междометия.</a:t>
            </a:r>
          </a:p>
        </p:txBody>
      </p:sp>
      <p:sp>
        <p:nvSpPr>
          <p:cNvPr id="6" name="Прямоугольник 5"/>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7" name="TextBox 6"/>
          <p:cNvSpPr txBox="1"/>
          <p:nvPr/>
        </p:nvSpPr>
        <p:spPr>
          <a:xfrm>
            <a:off x="1835696" y="131975"/>
            <a:ext cx="1368152"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
        <p:nvSpPr>
          <p:cNvPr id="3" name="TextBox 2"/>
          <p:cNvSpPr txBox="1"/>
          <p:nvPr/>
        </p:nvSpPr>
        <p:spPr>
          <a:xfrm>
            <a:off x="611560" y="6307509"/>
            <a:ext cx="2592288" cy="461665"/>
          </a:xfrm>
          <a:prstGeom prst="rect">
            <a:avLst/>
          </a:prstGeom>
          <a:noFill/>
        </p:spPr>
        <p:txBody>
          <a:bodyPr wrap="square" rtlCol="0">
            <a:spAutoFit/>
          </a:bodyPr>
          <a:lstStyle/>
          <a:p>
            <a:r>
              <a:rPr lang="ru-RU" sz="2400" b="1" dirty="0" smtClean="0">
                <a:solidFill>
                  <a:srgbClr val="7030A0"/>
                </a:solidFill>
                <a:hlinkClick r:id="rId6" action="ppaction://hlinksldjump"/>
              </a:rPr>
              <a:t>Продолжение</a:t>
            </a:r>
            <a:endParaRPr lang="ru-RU" sz="2400" b="1" dirty="0">
              <a:solidFill>
                <a:srgbClr val="7030A0"/>
              </a:solidFill>
            </a:endParaRPr>
          </a:p>
        </p:txBody>
      </p:sp>
    </p:spTree>
    <p:extLst>
      <p:ext uri="{BB962C8B-B14F-4D97-AF65-F5344CB8AC3E}">
        <p14:creationId xmlns:p14="http://schemas.microsoft.com/office/powerpoint/2010/main" val="74560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C:\Users\Crazy night\Desktop\Курсы для подготовки к олимпиадам\detskiy-fon-dlya-prezentac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9" y="-13323"/>
            <a:ext cx="9144000" cy="68847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9512" y="404664"/>
            <a:ext cx="8784976" cy="6186309"/>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Понятие «морфема» </a:t>
            </a:r>
            <a:r>
              <a:rPr lang="ru-RU" dirty="0">
                <a:latin typeface="Times New Roman" panose="02020603050405020304" pitchFamily="18" charset="0"/>
                <a:cs typeface="Times New Roman" panose="02020603050405020304" pitchFamily="18" charset="0"/>
              </a:rPr>
              <a:t>ввел </a:t>
            </a:r>
            <a:r>
              <a:rPr lang="ru-RU" dirty="0" err="1">
                <a:latin typeface="Times New Roman" panose="02020603050405020304" pitchFamily="18" charset="0"/>
                <a:cs typeface="Times New Roman" panose="02020603050405020304" pitchFamily="18" charset="0"/>
              </a:rPr>
              <a:t>И.А.Бодуэн</a:t>
            </a:r>
            <a:r>
              <a:rPr lang="ru-RU" dirty="0">
                <a:latin typeface="Times New Roman" panose="02020603050405020304" pitchFamily="18" charset="0"/>
                <a:cs typeface="Times New Roman" panose="02020603050405020304" pitchFamily="18" charset="0"/>
              </a:rPr>
              <a:t> де </a:t>
            </a:r>
            <a:r>
              <a:rPr lang="ru-RU" dirty="0" err="1">
                <a:latin typeface="Times New Roman" panose="02020603050405020304" pitchFamily="18" charset="0"/>
                <a:cs typeface="Times New Roman" panose="02020603050405020304" pitchFamily="18" charset="0"/>
              </a:rPr>
              <a:t>Куртенэ</a:t>
            </a:r>
            <a:r>
              <a:rPr lang="ru-RU" dirty="0" smtClean="0">
                <a:latin typeface="Times New Roman" panose="02020603050405020304" pitchFamily="18" charset="0"/>
                <a:cs typeface="Times New Roman" panose="02020603050405020304" pitchFamily="18" charset="0"/>
              </a:rPr>
              <a:t>.</a:t>
            </a:r>
            <a:r>
              <a:rPr lang="ru-RU" u="sng" dirty="0">
                <a:latin typeface="Times New Roman" panose="02020603050405020304" pitchFamily="18" charset="0"/>
                <a:cs typeface="Times New Roman" panose="02020603050405020304" pitchFamily="18" charset="0"/>
              </a:rPr>
              <a:t> </a:t>
            </a:r>
            <a:endParaRPr lang="ru-RU" u="sng" dirty="0" smtClean="0">
              <a:latin typeface="Times New Roman" panose="02020603050405020304" pitchFamily="18" charset="0"/>
              <a:cs typeface="Times New Roman" panose="02020603050405020304" pitchFamily="18" charset="0"/>
            </a:endParaRPr>
          </a:p>
          <a:p>
            <a:pPr algn="just"/>
            <a:r>
              <a:rPr lang="ru-RU" u="sng" dirty="0" smtClean="0">
                <a:latin typeface="Times New Roman" panose="02020603050405020304" pitchFamily="18" charset="0"/>
                <a:cs typeface="Times New Roman" panose="02020603050405020304" pitchFamily="18" charset="0"/>
              </a:rPr>
              <a:t>Классификация </a:t>
            </a:r>
            <a:r>
              <a:rPr lang="ru-RU" u="sng" dirty="0">
                <a:latin typeface="Times New Roman" panose="02020603050405020304" pitchFamily="18" charset="0"/>
                <a:cs typeface="Times New Roman" panose="02020603050405020304" pitchFamily="18" charset="0"/>
              </a:rPr>
              <a:t>морфем</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 зависимости от значения и функции разграничивают </a:t>
            </a:r>
            <a:r>
              <a:rPr lang="ru-RU" dirty="0" smtClean="0">
                <a:latin typeface="Times New Roman" panose="02020603050405020304" pitchFamily="18" charset="0"/>
                <a:cs typeface="Times New Roman" panose="02020603050405020304" pitchFamily="18" charset="0"/>
              </a:rPr>
              <a:t>морфемы </a:t>
            </a:r>
            <a:r>
              <a:rPr lang="ru-RU" u="sng" dirty="0" smtClean="0">
                <a:latin typeface="Times New Roman" panose="02020603050405020304" pitchFamily="18" charset="0"/>
                <a:cs typeface="Times New Roman" panose="02020603050405020304" pitchFamily="18" charset="0"/>
              </a:rPr>
              <a:t>корневые</a:t>
            </a:r>
            <a:r>
              <a:rPr lang="ru-RU" dirty="0">
                <a:latin typeface="Times New Roman" panose="02020603050405020304" pitchFamily="18" charset="0"/>
                <a:cs typeface="Times New Roman" panose="02020603050405020304" pitchFamily="18" charset="0"/>
              </a:rPr>
              <a:t> (самостоятельные), которые выражают основное лексическое значение слова (=вещественное значение</a:t>
            </a:r>
            <a:r>
              <a:rPr lang="ru-RU" dirty="0" smtClean="0">
                <a:latin typeface="Times New Roman" panose="02020603050405020304" pitchFamily="18" charset="0"/>
                <a:cs typeface="Times New Roman" panose="02020603050405020304" pitchFamily="18" charset="0"/>
              </a:rPr>
              <a:t>), </a:t>
            </a:r>
            <a:r>
              <a:rPr lang="ru-RU" u="sng" dirty="0" smtClean="0">
                <a:latin typeface="Times New Roman" panose="02020603050405020304" pitchFamily="18" charset="0"/>
                <a:cs typeface="Times New Roman" panose="02020603050405020304" pitchFamily="18" charset="0"/>
              </a:rPr>
              <a:t>аффиксальные</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(служебные), которые выражают дополнительные значения: словообразовательные и грамматические. Аффиксы делятся на </a:t>
            </a:r>
            <a:r>
              <a:rPr lang="ru-RU" i="1" dirty="0">
                <a:latin typeface="Times New Roman" panose="02020603050405020304" pitchFamily="18" charset="0"/>
                <a:cs typeface="Times New Roman" panose="02020603050405020304" pitchFamily="18" charset="0"/>
              </a:rPr>
              <a:t>словообразующие</a:t>
            </a:r>
            <a:r>
              <a:rPr lang="ru-RU" dirty="0">
                <a:latin typeface="Times New Roman" panose="02020603050405020304" pitchFamily="18" charset="0"/>
                <a:cs typeface="Times New Roman" panose="02020603050405020304" pitchFamily="18" charset="0"/>
              </a:rPr>
              <a:t> (они используются для образования новых слов) и </a:t>
            </a:r>
            <a:r>
              <a:rPr lang="ru-RU" i="1" dirty="0">
                <a:latin typeface="Times New Roman" panose="02020603050405020304" pitchFamily="18" charset="0"/>
                <a:cs typeface="Times New Roman" panose="02020603050405020304" pitchFamily="18" charset="0"/>
              </a:rPr>
              <a:t>формообразующие</a:t>
            </a:r>
            <a:r>
              <a:rPr lang="ru-RU" dirty="0">
                <a:latin typeface="Times New Roman" panose="02020603050405020304" pitchFamily="18" charset="0"/>
                <a:cs typeface="Times New Roman" panose="02020603050405020304" pitchFamily="18" charset="0"/>
              </a:rPr>
              <a:t> (используются для образования новых форм слова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КОРЕНЬ – центральная морфема в слове, выражающая его основное лексическое значение. Значение корня конкретно. </a:t>
            </a:r>
            <a:r>
              <a:rPr lang="ru-RU" dirty="0" smtClean="0">
                <a:latin typeface="Times New Roman" panose="02020603050405020304" pitchFamily="18" charset="0"/>
                <a:cs typeface="Times New Roman" panose="02020603050405020304" pitchFamily="18" charset="0"/>
              </a:rPr>
              <a:t>ПРИСТАВКА </a:t>
            </a:r>
            <a:r>
              <a:rPr lang="ru-RU" dirty="0">
                <a:latin typeface="Times New Roman" panose="02020603050405020304" pitchFamily="18" charset="0"/>
                <a:cs typeface="Times New Roman" panose="02020603050405020304" pitchFamily="18" charset="0"/>
              </a:rPr>
              <a:t>(префикс) – служебная морфема, стоящая перед корнем, служащая для образования новых слов (</a:t>
            </a:r>
            <a:r>
              <a:rPr lang="ru-RU" i="1" dirty="0" err="1">
                <a:latin typeface="Times New Roman" panose="02020603050405020304" pitchFamily="18" charset="0"/>
                <a:cs typeface="Times New Roman" panose="02020603050405020304" pitchFamily="18" charset="0"/>
              </a:rPr>
              <a:t>понавыдумывать</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СУФФИКС – морфема, которая находится после корня и служит для образования новых слов или для образования грамматических форм слова. </a:t>
            </a:r>
            <a:r>
              <a:rPr lang="ru-RU" dirty="0" smtClean="0">
                <a:latin typeface="Times New Roman" panose="02020603050405020304" pitchFamily="18" charset="0"/>
                <a:cs typeface="Times New Roman" panose="02020603050405020304" pitchFamily="18" charset="0"/>
              </a:rPr>
              <a:t>ОКОНЧАНИЕ </a:t>
            </a:r>
            <a:r>
              <a:rPr lang="ru-RU" dirty="0">
                <a:latin typeface="Times New Roman" panose="02020603050405020304" pitchFamily="18" charset="0"/>
                <a:cs typeface="Times New Roman" panose="02020603050405020304" pitchFamily="18" charset="0"/>
              </a:rPr>
              <a:t>(флексия) – служебная морфема, расположенная, как правило, в конце словоформы, выполняющая формообразующую функцию. Служит для выражения синтаксических отношений в словосочетании и предложении (т.е. для связи слов). Может быть нулевым. </a:t>
            </a:r>
            <a:r>
              <a:rPr lang="ru-RU" dirty="0" smtClean="0">
                <a:latin typeface="Times New Roman" panose="02020603050405020304" pitchFamily="18" charset="0"/>
                <a:cs typeface="Times New Roman" panose="02020603050405020304" pitchFamily="18" charset="0"/>
              </a:rPr>
              <a:t>ПОСТФИКС </a:t>
            </a:r>
            <a:r>
              <a:rPr lang="ru-RU" dirty="0">
                <a:latin typeface="Times New Roman" panose="02020603050405020304" pitchFamily="18" charset="0"/>
                <a:cs typeface="Times New Roman" panose="02020603050405020304" pitchFamily="18" charset="0"/>
              </a:rPr>
              <a:t>– служебная морфема, расположенная после окончания: словообразующие (-</a:t>
            </a:r>
            <a:r>
              <a:rPr lang="ru-RU" dirty="0" err="1">
                <a:latin typeface="Times New Roman" panose="02020603050405020304" pitchFamily="18" charset="0"/>
                <a:cs typeface="Times New Roman" panose="02020603050405020304" pitchFamily="18" charset="0"/>
              </a:rPr>
              <a:t>ся</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сь</a:t>
            </a:r>
            <a:r>
              <a:rPr lang="ru-RU" dirty="0">
                <a:latin typeface="Times New Roman" panose="02020603050405020304" pitchFamily="18" charset="0"/>
                <a:cs typeface="Times New Roman" panose="02020603050405020304" pitchFamily="18" charset="0"/>
              </a:rPr>
              <a:t>, -то, -либо, -нибудь), формообразующий -те.</a:t>
            </a:r>
          </a:p>
          <a:p>
            <a:pPr algn="just"/>
            <a:r>
              <a:rPr lang="ru-RU" dirty="0">
                <a:latin typeface="Times New Roman" panose="02020603050405020304" pitchFamily="18" charset="0"/>
                <a:cs typeface="Times New Roman" panose="02020603050405020304" pitchFamily="18" charset="0"/>
              </a:rPr>
              <a:t>ИНТЕРФИКС – аффикс, выполняющий функцию соединительного элемента (</a:t>
            </a:r>
            <a:r>
              <a:rPr lang="ru-RU" i="1" dirty="0">
                <a:latin typeface="Times New Roman" panose="02020603050405020304" pitchFamily="18" charset="0"/>
                <a:cs typeface="Times New Roman" panose="02020603050405020304" pitchFamily="18" charset="0"/>
              </a:rPr>
              <a:t>вертолет, нефтепровод</a:t>
            </a:r>
            <a:r>
              <a:rPr lang="ru-RU" dirty="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ОСНОВА </a:t>
            </a:r>
            <a:r>
              <a:rPr lang="ru-RU" dirty="0">
                <a:latin typeface="Times New Roman" panose="02020603050405020304" pitchFamily="18" charset="0"/>
                <a:cs typeface="Times New Roman" panose="02020603050405020304" pitchFamily="18" charset="0"/>
              </a:rPr>
              <a:t>– часть слова без словоизменительных аффиксов, выражающая лексическое значение слова. </a:t>
            </a:r>
          </a:p>
        </p:txBody>
      </p:sp>
      <p:sp>
        <p:nvSpPr>
          <p:cNvPr id="9" name="TextBox 8"/>
          <p:cNvSpPr txBox="1"/>
          <p:nvPr/>
        </p:nvSpPr>
        <p:spPr>
          <a:xfrm>
            <a:off x="5441985" y="6421649"/>
            <a:ext cx="3229419" cy="461665"/>
          </a:xfrm>
          <a:prstGeom prst="rect">
            <a:avLst/>
          </a:prstGeom>
          <a:noFill/>
        </p:spPr>
        <p:txBody>
          <a:bodyPr wrap="square" rtlCol="0">
            <a:spAutoFit/>
          </a:bodyPr>
          <a:lstStyle/>
          <a:p>
            <a:r>
              <a:rPr lang="ru-RU" sz="2400" b="1" dirty="0" smtClean="0">
                <a:solidFill>
                  <a:srgbClr val="7030A0"/>
                </a:solidFill>
                <a:hlinkClick r:id="rId3" action="ppaction://hlinksldjump"/>
              </a:rPr>
              <a:t>Практическое занятие</a:t>
            </a:r>
            <a:endParaRPr lang="ru-RU" sz="2400" b="1" dirty="0">
              <a:solidFill>
                <a:srgbClr val="7030A0"/>
              </a:solidFill>
            </a:endParaRPr>
          </a:p>
        </p:txBody>
      </p:sp>
      <p:sp>
        <p:nvSpPr>
          <p:cNvPr id="8" name="Прямоугольник 7"/>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4" action="ppaction://hlinksldjump"/>
              </a:rPr>
              <a:t>Ромашка</a:t>
            </a:r>
            <a:endParaRPr lang="ru-RU" b="1" dirty="0">
              <a:solidFill>
                <a:srgbClr val="7030A0"/>
              </a:solidFill>
              <a:cs typeface="Aharoni" panose="02010803020104030203" pitchFamily="2" charset="-79"/>
            </a:endParaRPr>
          </a:p>
        </p:txBody>
      </p:sp>
      <p:sp>
        <p:nvSpPr>
          <p:cNvPr id="4" name="TextBox 3"/>
          <p:cNvSpPr txBox="1"/>
          <p:nvPr/>
        </p:nvSpPr>
        <p:spPr>
          <a:xfrm>
            <a:off x="1835696" y="116107"/>
            <a:ext cx="1008112"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5203914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717460"/>
            <a:ext cx="8136904" cy="2585323"/>
          </a:xfrm>
          <a:prstGeom prst="rect">
            <a:avLst/>
          </a:prstGeom>
        </p:spPr>
        <p:txBody>
          <a:bodyPr wrap="square">
            <a:spAutoFit/>
          </a:bodyPr>
          <a:lstStyle/>
          <a:p>
            <a:pPr marL="342900" indent="-342900">
              <a:buAutoNum type="arabicPeriod"/>
            </a:pPr>
            <a:r>
              <a:rPr lang="ru-RU" b="1" dirty="0" smtClean="0">
                <a:latin typeface="Times New Roman" panose="02020603050405020304" pitchFamily="18" charset="0"/>
                <a:cs typeface="Times New Roman" panose="02020603050405020304" pitchFamily="18" charset="0"/>
              </a:rPr>
              <a:t>Укажите</a:t>
            </a:r>
            <a:r>
              <a:rPr lang="ru-RU" b="1" dirty="0">
                <a:latin typeface="Times New Roman" panose="02020603050405020304" pitchFamily="18" charset="0"/>
                <a:cs typeface="Times New Roman" panose="02020603050405020304" pitchFamily="18" charset="0"/>
              </a:rPr>
              <a:t>, какой частью речи являются выделенные слова</a:t>
            </a:r>
            <a:r>
              <a:rPr lang="ru-RU" b="1"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А) </a:t>
            </a:r>
            <a:r>
              <a:rPr lang="ru-RU" b="1" dirty="0" smtClean="0">
                <a:latin typeface="Times New Roman" panose="02020603050405020304" pitchFamily="18" charset="0"/>
                <a:cs typeface="Times New Roman" panose="02020603050405020304" pitchFamily="18" charset="0"/>
              </a:rPr>
              <a:t>Пожалуй</a:t>
            </a:r>
            <a:r>
              <a:rPr lang="ru-RU" dirty="0">
                <a:latin typeface="Times New Roman" panose="02020603050405020304" pitchFamily="18" charset="0"/>
                <a:cs typeface="Times New Roman" panose="02020603050405020304" pitchFamily="18" charset="0"/>
              </a:rPr>
              <a:t> мне немного деньжат до </a:t>
            </a:r>
            <a:r>
              <a:rPr lang="ru-RU" dirty="0" smtClean="0">
                <a:latin typeface="Times New Roman" panose="02020603050405020304" pitchFamily="18" charset="0"/>
                <a:cs typeface="Times New Roman" panose="02020603050405020304" pitchFamily="18" charset="0"/>
              </a:rPr>
              <a:t>завтра.</a:t>
            </a:r>
          </a:p>
          <a:p>
            <a:r>
              <a:rPr lang="ru-RU" dirty="0" smtClean="0">
                <a:latin typeface="Times New Roman" panose="02020603050405020304" pitchFamily="18" charset="0"/>
                <a:cs typeface="Times New Roman" panose="02020603050405020304" pitchFamily="18" charset="0"/>
              </a:rPr>
              <a:t>	Б) </a:t>
            </a:r>
            <a:r>
              <a:rPr lang="ru-RU" b="1" dirty="0">
                <a:latin typeface="Times New Roman" panose="02020603050405020304" pitchFamily="18" charset="0"/>
                <a:cs typeface="Times New Roman" panose="02020603050405020304" pitchFamily="18" charset="0"/>
              </a:rPr>
              <a:t>Спустя </a:t>
            </a:r>
            <a:r>
              <a:rPr lang="ru-RU" dirty="0">
                <a:latin typeface="Times New Roman" panose="02020603050405020304" pitchFamily="18" charset="0"/>
                <a:cs typeface="Times New Roman" panose="02020603050405020304" pitchFamily="18" charset="0"/>
              </a:rPr>
              <a:t>год рана зажила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Друзья </a:t>
            </a:r>
            <a:r>
              <a:rPr lang="ru-RU" b="1" dirty="0">
                <a:latin typeface="Times New Roman" panose="02020603050405020304" pitchFamily="18" charset="0"/>
                <a:cs typeface="Times New Roman" panose="02020603050405020304" pitchFamily="18" charset="0"/>
              </a:rPr>
              <a:t>жарко</a:t>
            </a:r>
            <a:r>
              <a:rPr lang="ru-RU" dirty="0">
                <a:latin typeface="Times New Roman" panose="02020603050405020304" pitchFamily="18" charset="0"/>
                <a:cs typeface="Times New Roman" panose="02020603050405020304" pitchFamily="18" charset="0"/>
              </a:rPr>
              <a:t> обнялись и никак не могли поверить в неожиданную </a:t>
            </a:r>
            <a:r>
              <a:rPr lang="ru-RU" dirty="0" smtClean="0">
                <a:latin typeface="Times New Roman" panose="02020603050405020304" pitchFamily="18" charset="0"/>
                <a:cs typeface="Times New Roman" panose="02020603050405020304" pitchFamily="18" charset="0"/>
              </a:rPr>
              <a:t>             	встречу </a:t>
            </a:r>
            <a:r>
              <a:rPr lang="ru-RU" dirty="0">
                <a:latin typeface="Times New Roman" panose="02020603050405020304" pitchFamily="18" charset="0"/>
                <a:cs typeface="Times New Roman" panose="02020603050405020304" pitchFamily="18" charset="0"/>
              </a:rPr>
              <a:t>после долгих лет разлуки</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Г)Почта </a:t>
            </a:r>
            <a:r>
              <a:rPr lang="ru-RU" dirty="0">
                <a:latin typeface="Times New Roman" panose="02020603050405020304" pitchFamily="18" charset="0"/>
                <a:cs typeface="Times New Roman" panose="02020603050405020304" pitchFamily="18" charset="0"/>
              </a:rPr>
              <a:t>была доставлена водным </a:t>
            </a:r>
            <a:r>
              <a:rPr lang="ru-RU" b="1" dirty="0" smtClean="0">
                <a:latin typeface="Times New Roman" panose="02020603050405020304" pitchFamily="18" charset="0"/>
                <a:cs typeface="Times New Roman" panose="02020603050405020304" pitchFamily="18" charset="0"/>
              </a:rPr>
              <a:t>путём</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 </a:t>
            </a:r>
            <a:r>
              <a:rPr lang="ru-RU" dirty="0">
                <a:latin typeface="Times New Roman" panose="02020603050405020304" pitchFamily="18" charset="0"/>
                <a:cs typeface="Times New Roman" panose="02020603050405020304" pitchFamily="18" charset="0"/>
              </a:rPr>
              <a:t>Разногласия были устранены </a:t>
            </a:r>
            <a:r>
              <a:rPr lang="ru-RU" b="1" dirty="0">
                <a:latin typeface="Times New Roman" panose="02020603050405020304" pitchFamily="18" charset="0"/>
                <a:cs typeface="Times New Roman" panose="02020603050405020304" pitchFamily="18" charset="0"/>
              </a:rPr>
              <a:t>путём </a:t>
            </a:r>
            <a:r>
              <a:rPr lang="ru-RU" dirty="0">
                <a:latin typeface="Times New Roman" panose="02020603050405020304" pitchFamily="18" charset="0"/>
                <a:cs typeface="Times New Roman" panose="02020603050405020304" pitchFamily="18" charset="0"/>
              </a:rPr>
              <a:t>переговоров.</a:t>
            </a:r>
          </a:p>
          <a:p>
            <a:r>
              <a:rPr lang="ru-RU" dirty="0" smtClean="0">
                <a:latin typeface="Times New Roman" panose="02020603050405020304" pitchFamily="18" charset="0"/>
                <a:cs typeface="Times New Roman" panose="02020603050405020304" pitchFamily="18" charset="0"/>
              </a:rPr>
              <a:t>                Е) </a:t>
            </a:r>
            <a:r>
              <a:rPr lang="ru-RU" dirty="0">
                <a:latin typeface="Times New Roman" panose="02020603050405020304" pitchFamily="18" charset="0"/>
                <a:cs typeface="Times New Roman" panose="02020603050405020304" pitchFamily="18" charset="0"/>
              </a:rPr>
              <a:t>И слова-то </a:t>
            </a:r>
            <a:r>
              <a:rPr lang="ru-RU" b="1" dirty="0">
                <a:latin typeface="Times New Roman" panose="02020603050405020304" pitchFamily="18" charset="0"/>
                <a:cs typeface="Times New Roman" panose="02020603050405020304" pitchFamily="18" charset="0"/>
              </a:rPr>
              <a:t>путём </a:t>
            </a:r>
            <a:r>
              <a:rPr lang="ru-RU" dirty="0">
                <a:latin typeface="Times New Roman" panose="02020603050405020304" pitchFamily="18" charset="0"/>
                <a:cs typeface="Times New Roman" panose="02020603050405020304" pitchFamily="18" charset="0"/>
              </a:rPr>
              <a:t>не умеет молвить.</a:t>
            </a:r>
          </a:p>
          <a:p>
            <a:endParaRPr lang="ru-RU"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364088" y="2708920"/>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8" name="Прямоугольник 7"/>
          <p:cNvSpPr/>
          <p:nvPr/>
        </p:nvSpPr>
        <p:spPr>
          <a:xfrm>
            <a:off x="572214" y="3034792"/>
            <a:ext cx="8280920" cy="923330"/>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2. Приведённые </a:t>
            </a:r>
            <a:r>
              <a:rPr lang="ru-RU" b="1" dirty="0">
                <a:latin typeface="Times New Roman" panose="02020603050405020304" pitchFamily="18" charset="0"/>
                <a:cs typeface="Times New Roman" panose="02020603050405020304" pitchFamily="18" charset="0"/>
              </a:rPr>
              <a:t>слова поставьте в форме родительного падежа множественного числа</a:t>
            </a:r>
            <a:r>
              <a:rPr lang="ru-RU" b="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чулки, </a:t>
            </a:r>
            <a:r>
              <a:rPr lang="ru-RU" dirty="0" smtClean="0">
                <a:latin typeface="Times New Roman" panose="02020603050405020304" pitchFamily="18" charset="0"/>
                <a:cs typeface="Times New Roman" panose="02020603050405020304" pitchFamily="18" charset="0"/>
              </a:rPr>
              <a:t>осетин, </a:t>
            </a:r>
            <a:r>
              <a:rPr lang="ru-RU" dirty="0">
                <a:latin typeface="Times New Roman" panose="02020603050405020304" pitchFamily="18" charset="0"/>
                <a:cs typeface="Times New Roman" panose="02020603050405020304" pitchFamily="18" charset="0"/>
              </a:rPr>
              <a:t>кочерга, мандарины, копна, ботинки, носки, няня.</a:t>
            </a:r>
          </a:p>
        </p:txBody>
      </p:sp>
      <p:sp>
        <p:nvSpPr>
          <p:cNvPr id="13" name="Прямоугольник 12"/>
          <p:cNvSpPr/>
          <p:nvPr/>
        </p:nvSpPr>
        <p:spPr>
          <a:xfrm>
            <a:off x="467544" y="4235121"/>
            <a:ext cx="8280920" cy="923330"/>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3. Определите род существительных: мужской, женский, средний, общий, нет категории рода</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ралли, какаду, </a:t>
            </a:r>
            <a:r>
              <a:rPr lang="ru-RU" dirty="0">
                <a:latin typeface="Times New Roman" panose="02020603050405020304" pitchFamily="18" charset="0"/>
                <a:cs typeface="Times New Roman" panose="02020603050405020304" pitchFamily="18" charset="0"/>
              </a:rPr>
              <a:t>рельс </a:t>
            </a:r>
            <a:r>
              <a:rPr lang="ru-RU" dirty="0" smtClean="0">
                <a:latin typeface="Times New Roman" panose="02020603050405020304" pitchFamily="18" charset="0"/>
                <a:cs typeface="Times New Roman" panose="02020603050405020304" pitchFamily="18" charset="0"/>
              </a:rPr>
              <a:t>, чернила, брюки, цеце, Сочи, мочало, зубрила, евро,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старейшина, сулугуни. </a:t>
            </a:r>
            <a:r>
              <a:rPr lang="ru-RU" dirty="0" smtClean="0">
                <a:solidFill>
                  <a:srgbClr val="7030A0"/>
                </a:solidFill>
                <a:latin typeface="Times New Roman" panose="02020603050405020304" pitchFamily="18" charset="0"/>
                <a:cs typeface="Times New Roman" panose="02020603050405020304" pitchFamily="18" charset="0"/>
                <a:hlinkClick r:id="rId4" action="ppaction://hlinksldjump"/>
              </a:rPr>
              <a:t>Проверь себя!</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979712" y="3588790"/>
            <a:ext cx="2002964" cy="369332"/>
          </a:xfrm>
          <a:prstGeom prst="rect">
            <a:avLst/>
          </a:prstGeom>
          <a:noFill/>
        </p:spPr>
        <p:txBody>
          <a:bodyPr wrap="square" rtlCol="0">
            <a:spAutoFit/>
          </a:bodyPr>
          <a:lstStyle/>
          <a:p>
            <a:r>
              <a:rPr lang="ru-RU" dirty="0" smtClean="0">
                <a:solidFill>
                  <a:srgbClr val="7030A0"/>
                </a:solidFill>
                <a:hlinkClick r:id="rId5" action="ppaction://hlinksldjump"/>
              </a:rPr>
              <a:t>Проверь себя!</a:t>
            </a:r>
            <a:endParaRPr lang="ru-RU" dirty="0">
              <a:solidFill>
                <a:srgbClr val="7030A0"/>
              </a:solidFill>
            </a:endParaRPr>
          </a:p>
        </p:txBody>
      </p:sp>
      <p:sp>
        <p:nvSpPr>
          <p:cNvPr id="3" name="TextBox 2"/>
          <p:cNvSpPr txBox="1"/>
          <p:nvPr/>
        </p:nvSpPr>
        <p:spPr>
          <a:xfrm>
            <a:off x="323528" y="217176"/>
            <a:ext cx="1368152"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3663600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17681" y="2996952"/>
            <a:ext cx="6768752" cy="2585323"/>
          </a:xfrm>
          <a:prstGeom prst="rect">
            <a:avLst/>
          </a:prstGeom>
        </p:spPr>
        <p:txBody>
          <a:bodyPr wrap="square">
            <a:spAutoFit/>
          </a:bodyPr>
          <a:lstStyle/>
          <a:p>
            <a:pPr>
              <a:lnSpc>
                <a:spcPct val="150000"/>
              </a:lnSpc>
            </a:pPr>
            <a:r>
              <a:rPr lang="ru-RU" dirty="0" smtClean="0">
                <a:latin typeface="Times New Roman" panose="02020603050405020304" pitchFamily="18" charset="0"/>
                <a:cs typeface="Times New Roman" panose="02020603050405020304" pitchFamily="18" charset="0"/>
              </a:rPr>
              <a:t>А – глагол</a:t>
            </a:r>
          </a:p>
          <a:p>
            <a:pPr>
              <a:lnSpc>
                <a:spcPct val="150000"/>
              </a:lnSpc>
            </a:pPr>
            <a:r>
              <a:rPr lang="ru-RU" dirty="0" smtClean="0">
                <a:latin typeface="Times New Roman" panose="02020603050405020304" pitchFamily="18" charset="0"/>
                <a:cs typeface="Times New Roman" panose="02020603050405020304" pitchFamily="18" charset="0"/>
              </a:rPr>
              <a:t>Б – предлог</a:t>
            </a:r>
          </a:p>
          <a:p>
            <a:pPr>
              <a:lnSpc>
                <a:spcPct val="150000"/>
              </a:lnSpc>
            </a:pPr>
            <a:r>
              <a:rPr lang="ru-RU" dirty="0" smtClean="0">
                <a:latin typeface="Times New Roman" panose="02020603050405020304" pitchFamily="18" charset="0"/>
                <a:cs typeface="Times New Roman" panose="02020603050405020304" pitchFamily="18" charset="0"/>
              </a:rPr>
              <a:t>В – наречие</a:t>
            </a:r>
          </a:p>
          <a:p>
            <a:pPr>
              <a:lnSpc>
                <a:spcPct val="150000"/>
              </a:lnSpc>
            </a:pPr>
            <a:r>
              <a:rPr lang="ru-RU" dirty="0" smtClean="0">
                <a:latin typeface="Times New Roman" panose="02020603050405020304" pitchFamily="18" charset="0"/>
                <a:cs typeface="Times New Roman" panose="02020603050405020304" pitchFamily="18" charset="0"/>
              </a:rPr>
              <a:t>Г – имя существительное</a:t>
            </a:r>
          </a:p>
          <a:p>
            <a:pPr>
              <a:lnSpc>
                <a:spcPct val="150000"/>
              </a:lnSpc>
            </a:pPr>
            <a:r>
              <a:rPr lang="ru-RU" dirty="0" smtClean="0">
                <a:latin typeface="Times New Roman" panose="02020603050405020304" pitchFamily="18" charset="0"/>
                <a:cs typeface="Times New Roman" panose="02020603050405020304" pitchFamily="18" charset="0"/>
              </a:rPr>
              <a:t>Д – предлог</a:t>
            </a:r>
          </a:p>
          <a:p>
            <a:pPr>
              <a:lnSpc>
                <a:spcPct val="150000"/>
              </a:lnSpc>
            </a:pPr>
            <a:r>
              <a:rPr lang="ru-RU" dirty="0" smtClean="0">
                <a:latin typeface="Times New Roman" panose="02020603050405020304" pitchFamily="18" charset="0"/>
                <a:cs typeface="Times New Roman" panose="02020603050405020304" pitchFamily="18" charset="0"/>
              </a:rPr>
              <a:t>Е - наречие</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5536" y="260648"/>
            <a:ext cx="1022145"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844827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31640" y="3244334"/>
            <a:ext cx="6731523" cy="369332"/>
          </a:xfrm>
          <a:prstGeom prst="rect">
            <a:avLst/>
          </a:prstGeom>
        </p:spPr>
        <p:txBody>
          <a:bodyPr wrap="none">
            <a:spAutoFit/>
          </a:bodyPr>
          <a:lstStyle/>
          <a:p>
            <a:r>
              <a:rPr lang="ru-RU" dirty="0" smtClean="0">
                <a:latin typeface="Times New Roman" panose="02020603050405020304" pitchFamily="18" charset="0"/>
                <a:cs typeface="Times New Roman" panose="02020603050405020304" pitchFamily="18" charset="0"/>
              </a:rPr>
              <a:t>Чулок</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осетин, </a:t>
            </a:r>
            <a:r>
              <a:rPr lang="ru-RU" dirty="0">
                <a:latin typeface="Times New Roman" panose="02020603050405020304" pitchFamily="18" charset="0"/>
                <a:cs typeface="Times New Roman" panose="02020603050405020304" pitchFamily="18" charset="0"/>
              </a:rPr>
              <a:t>кочерёг, мандаринов, копён, ботинок, носков, </a:t>
            </a:r>
            <a:r>
              <a:rPr lang="ru-RU" dirty="0" smtClean="0">
                <a:latin typeface="Times New Roman" panose="02020603050405020304" pitchFamily="18" charset="0"/>
                <a:cs typeface="Times New Roman" panose="02020603050405020304" pitchFamily="18" charset="0"/>
              </a:rPr>
              <a:t>нянь.</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5536" y="260648"/>
            <a:ext cx="1022145"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8985547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31640" y="3244334"/>
            <a:ext cx="7059753" cy="923330"/>
          </a:xfrm>
          <a:prstGeom prst="rect">
            <a:avLst/>
          </a:prstGeom>
        </p:spPr>
        <p:txBody>
          <a:bodyPr wrap="none">
            <a:spAutoFit/>
          </a:bodyPr>
          <a:lstStyle/>
          <a:p>
            <a:r>
              <a:rPr lang="ru-RU" dirty="0" smtClean="0">
                <a:latin typeface="Times New Roman" panose="02020603050405020304" pitchFamily="18" charset="0"/>
                <a:cs typeface="Times New Roman" panose="02020603050405020304" pitchFamily="18" charset="0"/>
              </a:rPr>
              <a:t>Ралли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ср.р</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какаду (</a:t>
            </a:r>
            <a:r>
              <a:rPr lang="ru-RU" dirty="0" err="1">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рельс (</a:t>
            </a:r>
            <a:r>
              <a:rPr lang="ru-RU" dirty="0" err="1">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чернила (нет</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брюки (нет</a:t>
            </a:r>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цеце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ж.р</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Сочи (</a:t>
            </a:r>
            <a:r>
              <a:rPr lang="ru-RU" dirty="0" err="1">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мочало, (</a:t>
            </a:r>
            <a:r>
              <a:rPr lang="ru-RU" dirty="0" err="1">
                <a:latin typeface="Times New Roman" panose="02020603050405020304" pitchFamily="18" charset="0"/>
                <a:cs typeface="Times New Roman" panose="02020603050405020304" pitchFamily="18" charset="0"/>
              </a:rPr>
              <a:t>ср.р</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зубрила (общ</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евро (</a:t>
            </a:r>
            <a:r>
              <a:rPr lang="ru-RU" dirty="0" err="1">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старейшина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м.р</a:t>
            </a:r>
            <a:r>
              <a:rPr lang="ru-RU" dirty="0">
                <a:latin typeface="Times New Roman" panose="02020603050405020304" pitchFamily="18" charset="0"/>
                <a:cs typeface="Times New Roman" panose="02020603050405020304" pitchFamily="18" charset="0"/>
              </a:rPr>
              <a:t>.), сулугуни (</a:t>
            </a:r>
            <a:r>
              <a:rPr lang="ru-RU" dirty="0" err="1">
                <a:latin typeface="Times New Roman" panose="02020603050405020304" pitchFamily="18" charset="0"/>
                <a:cs typeface="Times New Roman" panose="02020603050405020304" pitchFamily="18" charset="0"/>
              </a:rPr>
              <a:t>м.р</a:t>
            </a:r>
            <a:r>
              <a:rPr lang="ru-RU"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395536" y="260648"/>
            <a:ext cx="1022145"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0219616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6" y="-60933"/>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31040" y="243401"/>
            <a:ext cx="8734167" cy="6740307"/>
          </a:xfrm>
          <a:prstGeom prst="rect">
            <a:avLst/>
          </a:prstGeom>
          <a:noFill/>
        </p:spPr>
        <p:txBody>
          <a:bodyPr wrap="square" rtlCol="0">
            <a:spAutoFit/>
          </a:bodyPr>
          <a:lstStyle/>
          <a:p>
            <a:pPr algn="just"/>
            <a:r>
              <a:rPr lang="ru-RU" b="1" dirty="0" smtClean="0"/>
              <a:t>	</a:t>
            </a:r>
            <a:r>
              <a:rPr lang="ru-RU" b="1" dirty="0" smtClean="0">
                <a:latin typeface="Times New Roman" panose="02020603050405020304" pitchFamily="18" charset="0"/>
                <a:cs typeface="Times New Roman" panose="02020603050405020304" pitchFamily="18" charset="0"/>
              </a:rPr>
              <a:t>Имя </a:t>
            </a:r>
            <a:r>
              <a:rPr lang="ru-RU" b="1" dirty="0">
                <a:latin typeface="Times New Roman" panose="02020603050405020304" pitchFamily="18" charset="0"/>
                <a:cs typeface="Times New Roman" panose="02020603050405020304" pitchFamily="18" charset="0"/>
              </a:rPr>
              <a:t>существительное в русском языке</a:t>
            </a:r>
            <a:r>
              <a:rPr lang="ru-RU" dirty="0">
                <a:latin typeface="Times New Roman" panose="02020603050405020304" pitchFamily="18" charset="0"/>
                <a:cs typeface="Times New Roman" panose="02020603050405020304" pitchFamily="18" charset="0"/>
              </a:rPr>
              <a:t> – это самостоятельная часть речи, обозначающая предмет, лицо или какое-либо явление действительности.</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По </a:t>
            </a:r>
            <a:r>
              <a:rPr lang="ru-RU" dirty="0">
                <a:latin typeface="Times New Roman" panose="02020603050405020304" pitchFamily="18" charset="0"/>
                <a:cs typeface="Times New Roman" panose="02020603050405020304" pitchFamily="18" charset="0"/>
              </a:rPr>
              <a:t>лексическому значению и грамматическим признакам имена существительные делятся </a:t>
            </a: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одушевлённые </a:t>
            </a:r>
            <a:r>
              <a:rPr lang="ru-RU" b="1" dirty="0">
                <a:latin typeface="Times New Roman" panose="02020603050405020304" pitchFamily="18" charset="0"/>
                <a:cs typeface="Times New Roman" panose="02020603050405020304" pitchFamily="18" charset="0"/>
              </a:rPr>
              <a:t>и неодушевлённые</a:t>
            </a:r>
            <a:r>
              <a:rPr lang="ru-RU" dirty="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одушевлённые имена существительные служат наименованиями живых существ:</a:t>
            </a:r>
          </a:p>
          <a:p>
            <a:pPr algn="just"/>
            <a:r>
              <a:rPr lang="ru-RU" i="1" dirty="0">
                <a:latin typeface="Times New Roman" panose="02020603050405020304" pitchFamily="18" charset="0"/>
                <a:cs typeface="Times New Roman" panose="02020603050405020304" pitchFamily="18" charset="0"/>
              </a:rPr>
              <a:t>человек, птица, рыба, животное</a:t>
            </a:r>
            <a:r>
              <a:rPr lang="ru-RU" dirty="0">
                <a:latin typeface="Times New Roman" panose="02020603050405020304" pitchFamily="18" charset="0"/>
                <a:cs typeface="Times New Roman" panose="02020603050405020304" pitchFamily="18" charset="0"/>
              </a:rPr>
              <a:t> и др.;</a:t>
            </a:r>
          </a:p>
          <a:p>
            <a:pPr algn="just"/>
            <a:r>
              <a:rPr lang="ru-RU" dirty="0" smtClean="0">
                <a:latin typeface="Times New Roman" panose="02020603050405020304" pitchFamily="18" charset="0"/>
                <a:cs typeface="Times New Roman" panose="02020603050405020304" pitchFamily="18" charset="0"/>
              </a:rPr>
              <a:t>б</a:t>
            </a:r>
            <a:r>
              <a:rPr lang="ru-RU" dirty="0">
                <a:latin typeface="Times New Roman" panose="02020603050405020304" pitchFamily="18" charset="0"/>
                <a:cs typeface="Times New Roman" panose="02020603050405020304" pitchFamily="18" charset="0"/>
              </a:rPr>
              <a:t>) неодушевлённые имена существительные служат наименованиями предметов, явлений и понятий, не причисляемых к живым существам:</a:t>
            </a:r>
          </a:p>
          <a:p>
            <a:pPr algn="just"/>
            <a:r>
              <a:rPr lang="ru-RU" i="1" dirty="0">
                <a:latin typeface="Times New Roman" panose="02020603050405020304" pitchFamily="18" charset="0"/>
                <a:cs typeface="Times New Roman" panose="02020603050405020304" pitchFamily="18" charset="0"/>
              </a:rPr>
              <a:t>фонарь, компьютер, бумага</a:t>
            </a:r>
            <a:r>
              <a:rPr lang="ru-RU" dirty="0">
                <a:latin typeface="Times New Roman" panose="02020603050405020304" pitchFamily="18" charset="0"/>
                <a:cs typeface="Times New Roman" panose="02020603050405020304" pitchFamily="18" charset="0"/>
              </a:rPr>
              <a:t> и т. д.</a:t>
            </a:r>
          </a:p>
          <a:p>
            <a:pPr algn="just"/>
            <a:r>
              <a:rPr lang="ru-RU" b="1" dirty="0" smtClean="0">
                <a:latin typeface="Times New Roman" panose="02020603050405020304" pitchFamily="18" charset="0"/>
                <a:cs typeface="Times New Roman" panose="02020603050405020304" pitchFamily="18" charset="0"/>
              </a:rPr>
              <a:t>Исключения</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современном русском языке вопреки биологическим представлениям о живой и неживой природе одушевлёнными являются:</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слова </a:t>
            </a:r>
            <a:r>
              <a:rPr lang="ru-RU" i="1" dirty="0">
                <a:latin typeface="Times New Roman" panose="02020603050405020304" pitchFamily="18" charset="0"/>
                <a:cs typeface="Times New Roman" panose="02020603050405020304" pitchFamily="18" charset="0"/>
              </a:rPr>
              <a:t>мертвец, покойник, кукла (игрушка), матрёшка, марионетка, адресат</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названия некоторых карточных фигур и карточных терминов:</a:t>
            </a:r>
          </a:p>
          <a:p>
            <a:pPr algn="just"/>
            <a:r>
              <a:rPr lang="ru-RU" i="1" dirty="0">
                <a:latin typeface="Times New Roman" panose="02020603050405020304" pitchFamily="18" charset="0"/>
                <a:cs typeface="Times New Roman" panose="02020603050405020304" pitchFamily="18" charset="0"/>
              </a:rPr>
              <a:t>король, дама, валет, туз, козырь;</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названия некоторых шахматных фигур:</a:t>
            </a:r>
          </a:p>
          <a:p>
            <a:pPr algn="just"/>
            <a:r>
              <a:rPr lang="ru-RU" i="1" dirty="0">
                <a:latin typeface="Times New Roman" panose="02020603050405020304" pitchFamily="18" charset="0"/>
                <a:cs typeface="Times New Roman" panose="02020603050405020304" pitchFamily="18" charset="0"/>
              </a:rPr>
              <a:t>король, слон, конь, ферзь;</a:t>
            </a:r>
            <a:endParaRPr lang="ru-RU" dirty="0">
              <a:latin typeface="Times New Roman" panose="02020603050405020304" pitchFamily="18" charset="0"/>
              <a:cs typeface="Times New Roman" panose="02020603050405020304" pitchFamily="18" charset="0"/>
            </a:endParaRPr>
          </a:p>
          <a:p>
            <a:pPr algn="just"/>
            <a:r>
              <a:rPr lang="ru-RU" i="1"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4</a:t>
            </a:r>
            <a:r>
              <a:rPr lang="ru-RU" dirty="0">
                <a:latin typeface="Times New Roman" panose="02020603050405020304" pitchFamily="18" charset="0"/>
                <a:cs typeface="Times New Roman" panose="02020603050405020304" pitchFamily="18" charset="0"/>
              </a:rPr>
              <a:t>) существительные среднего рода на –</a:t>
            </a:r>
            <a:r>
              <a:rPr lang="ru-RU" i="1" dirty="0" err="1">
                <a:latin typeface="Times New Roman" panose="02020603050405020304" pitchFamily="18" charset="0"/>
                <a:cs typeface="Times New Roman" panose="02020603050405020304" pitchFamily="18" charset="0"/>
              </a:rPr>
              <a:t>ище</a:t>
            </a:r>
            <a:r>
              <a:rPr lang="ru-RU" dirty="0">
                <a:latin typeface="Times New Roman" panose="02020603050405020304" pitchFamily="18" charset="0"/>
                <a:cs typeface="Times New Roman" panose="02020603050405020304" pitchFamily="18" charset="0"/>
              </a:rPr>
              <a:t>, обозначающие сказочных персонажей:</a:t>
            </a:r>
          </a:p>
          <a:p>
            <a:pPr algn="just"/>
            <a:r>
              <a:rPr lang="ru-RU" i="1" dirty="0">
                <a:latin typeface="Times New Roman" panose="02020603050405020304" pitchFamily="18" charset="0"/>
                <a:cs typeface="Times New Roman" panose="02020603050405020304" pitchFamily="18" charset="0"/>
              </a:rPr>
              <a:t>чудовище, страшилище</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5) мифические </a:t>
            </a:r>
            <a:r>
              <a:rPr lang="ru-RU" dirty="0">
                <a:latin typeface="Times New Roman" panose="02020603050405020304" pitchFamily="18" charset="0"/>
                <a:cs typeface="Times New Roman" panose="02020603050405020304" pitchFamily="18" charset="0"/>
              </a:rPr>
              <a:t>существа (</a:t>
            </a:r>
            <a:r>
              <a:rPr lang="ru-RU" i="1" dirty="0">
                <a:latin typeface="Times New Roman" panose="02020603050405020304" pitchFamily="18" charset="0"/>
                <a:cs typeface="Times New Roman" panose="02020603050405020304" pitchFamily="18" charset="0"/>
              </a:rPr>
              <a:t>домовой, леший, фавн, русалка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6) названия </a:t>
            </a:r>
            <a:r>
              <a:rPr lang="ru-RU" dirty="0">
                <a:latin typeface="Times New Roman" panose="02020603050405020304" pitchFamily="18" charset="0"/>
                <a:cs typeface="Times New Roman" panose="02020603050405020304" pitchFamily="18" charset="0"/>
              </a:rPr>
              <a:t>небесных светил в качестве имен богов (</a:t>
            </a:r>
            <a:r>
              <a:rPr lang="ru-RU" i="1" dirty="0">
                <a:latin typeface="Times New Roman" panose="02020603050405020304" pitchFamily="18" charset="0"/>
                <a:cs typeface="Times New Roman" panose="02020603050405020304" pitchFamily="18" charset="0"/>
              </a:rPr>
              <a:t>Венера, Марс</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7) слова</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тип, лицо, существо </a:t>
            </a:r>
            <a:r>
              <a:rPr lang="ru-RU" dirty="0">
                <a:latin typeface="Times New Roman" panose="02020603050405020304" pitchFamily="18" charset="0"/>
                <a:cs typeface="Times New Roman" panose="02020603050405020304" pitchFamily="18" charset="0"/>
              </a:rPr>
              <a:t>в значении «человек</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8)  </a:t>
            </a:r>
            <a:r>
              <a:rPr lang="ru-RU" dirty="0">
                <a:latin typeface="Times New Roman" panose="02020603050405020304" pitchFamily="18" charset="0"/>
                <a:cs typeface="Times New Roman" panose="02020603050405020304" pitchFamily="18" charset="0"/>
              </a:rPr>
              <a:t>слово </a:t>
            </a:r>
            <a:r>
              <a:rPr lang="ru-RU" i="1" dirty="0">
                <a:latin typeface="Times New Roman" panose="02020603050405020304" pitchFamily="18" charset="0"/>
                <a:cs typeface="Times New Roman" panose="02020603050405020304" pitchFamily="18" charset="0"/>
              </a:rPr>
              <a:t>дитя</a:t>
            </a:r>
            <a:r>
              <a:rPr lang="ru-RU" dirty="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888360" y="6396335"/>
            <a:ext cx="3229419" cy="461665"/>
          </a:xfrm>
          <a:prstGeom prst="rect">
            <a:avLst/>
          </a:prstGeom>
          <a:noFill/>
        </p:spPr>
        <p:txBody>
          <a:bodyPr wrap="square" rtlCol="0">
            <a:spAutoFit/>
          </a:bodyPr>
          <a:lstStyle/>
          <a:p>
            <a:r>
              <a:rPr lang="ru-RU" sz="2400" b="1" dirty="0" smtClean="0">
                <a:solidFill>
                  <a:srgbClr val="7030A0"/>
                </a:solidFill>
                <a:hlinkClick r:id="rId4" action="ppaction://hlinksldjump"/>
              </a:rPr>
              <a:t>Продолжение</a:t>
            </a:r>
            <a:endParaRPr lang="ru-RU" sz="2400" b="1" dirty="0">
              <a:solidFill>
                <a:srgbClr val="7030A0"/>
              </a:solidFill>
            </a:endParaRPr>
          </a:p>
        </p:txBody>
      </p:sp>
      <p:sp>
        <p:nvSpPr>
          <p:cNvPr id="9" name="Прямоугольник 8"/>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40580490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6" y="7624"/>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31040" y="501307"/>
            <a:ext cx="8734167" cy="4801314"/>
          </a:xfrm>
          <a:prstGeom prst="rect">
            <a:avLst/>
          </a:prstGeom>
          <a:noFill/>
        </p:spPr>
        <p:txBody>
          <a:bodyPr wrap="square" rtlCol="0">
            <a:spAutoFit/>
          </a:bodyPr>
          <a:lstStyle/>
          <a:p>
            <a:pPr algn="just"/>
            <a:r>
              <a:rPr lang="ru-RU" b="1" dirty="0" smtClean="0"/>
              <a:t>	</a:t>
            </a:r>
            <a:r>
              <a:rPr lang="ru-RU" dirty="0">
                <a:latin typeface="Times New Roman" panose="02020603050405020304" pitchFamily="18" charset="0"/>
                <a:cs typeface="Times New Roman" panose="02020603050405020304" pitchFamily="18" charset="0"/>
              </a:rPr>
              <a:t>5) существительные в переносном значении (метафорический перенос с неживого предмета на живой): </a:t>
            </a:r>
            <a:r>
              <a:rPr lang="ru-RU" i="1" dirty="0">
                <a:latin typeface="Times New Roman" panose="02020603050405020304" pitchFamily="18" charset="0"/>
                <a:cs typeface="Times New Roman" panose="02020603050405020304" pitchFamily="18" charset="0"/>
              </a:rPr>
              <a:t>тюфяк</a:t>
            </a:r>
            <a:r>
              <a:rPr lang="ru-RU" dirty="0">
                <a:latin typeface="Times New Roman" panose="02020603050405020304" pitchFamily="18" charset="0"/>
                <a:cs typeface="Times New Roman" panose="02020603050405020304" pitchFamily="18" charset="0"/>
              </a:rPr>
              <a:t> («матрас», </a:t>
            </a:r>
            <a:r>
              <a:rPr lang="ru-RU" dirty="0" err="1">
                <a:latin typeface="Times New Roman" panose="02020603050405020304" pitchFamily="18" charset="0"/>
                <a:cs typeface="Times New Roman" panose="02020603050405020304" pitchFamily="18" charset="0"/>
              </a:rPr>
              <a:t>неодуш</a:t>
            </a:r>
            <a:r>
              <a:rPr lang="ru-RU" dirty="0">
                <a:latin typeface="Times New Roman" panose="02020603050405020304" pitchFamily="18" charset="0"/>
                <a:cs typeface="Times New Roman" panose="02020603050405020304" pitchFamily="18" charset="0"/>
              </a:rPr>
              <a:t>.) — </a:t>
            </a:r>
            <a:r>
              <a:rPr lang="ru-RU" i="1" dirty="0">
                <a:latin typeface="Times New Roman" panose="02020603050405020304" pitchFamily="18" charset="0"/>
                <a:cs typeface="Times New Roman" panose="02020603050405020304" pitchFamily="18" charset="0"/>
              </a:rPr>
              <a:t>тюфяк</a:t>
            </a:r>
            <a:r>
              <a:rPr lang="ru-RU" dirty="0">
                <a:latin typeface="Times New Roman" panose="02020603050405020304" pitchFamily="18" charset="0"/>
                <a:cs typeface="Times New Roman" panose="02020603050405020304" pitchFamily="18" charset="0"/>
              </a:rPr>
              <a:t> (перен. «мягкотелый человек», </a:t>
            </a:r>
            <a:r>
              <a:rPr lang="ru-RU" dirty="0" err="1">
                <a:latin typeface="Times New Roman" panose="02020603050405020304" pitchFamily="18" charset="0"/>
                <a:cs typeface="Times New Roman" panose="02020603050405020304" pitchFamily="18" charset="0"/>
              </a:rPr>
              <a:t>одуш</a:t>
            </a:r>
            <a:r>
              <a:rPr lang="ru-RU" dirty="0">
                <a:latin typeface="Times New Roman" panose="02020603050405020304" pitchFamily="18" charset="0"/>
                <a:cs typeface="Times New Roman" panose="02020603050405020304" pitchFamily="18" charset="0"/>
              </a:rPr>
              <a:t>.); при обратном переносе существительные сохраняют категорию одушевлённости, например: </a:t>
            </a:r>
            <a:r>
              <a:rPr lang="ru-RU" i="1" dirty="0">
                <a:latin typeface="Times New Roman" panose="02020603050405020304" pitchFamily="18" charset="0"/>
                <a:cs typeface="Times New Roman" panose="02020603050405020304" pitchFamily="18" charset="0"/>
              </a:rPr>
              <a:t>змей</a:t>
            </a:r>
            <a:r>
              <a:rPr lang="ru-RU" dirty="0">
                <a:latin typeface="Times New Roman" panose="02020603050405020304" pitchFamily="18" charset="0"/>
                <a:cs typeface="Times New Roman" panose="02020603050405020304" pitchFamily="18" charset="0"/>
              </a:rPr>
              <a:t> («змея», </a:t>
            </a:r>
            <a:r>
              <a:rPr lang="ru-RU" dirty="0" err="1">
                <a:latin typeface="Times New Roman" panose="02020603050405020304" pitchFamily="18" charset="0"/>
                <a:cs typeface="Times New Roman" panose="02020603050405020304" pitchFamily="18" charset="0"/>
              </a:rPr>
              <a:t>одуш</a:t>
            </a:r>
            <a:r>
              <a:rPr lang="ru-RU" dirty="0">
                <a:latin typeface="Times New Roman" panose="02020603050405020304" pitchFamily="18" charset="0"/>
                <a:cs typeface="Times New Roman" panose="02020603050405020304" pitchFamily="18" charset="0"/>
              </a:rPr>
              <a:t>.) — (воздушный) </a:t>
            </a:r>
            <a:r>
              <a:rPr lang="ru-RU" i="1" dirty="0">
                <a:latin typeface="Times New Roman" panose="02020603050405020304" pitchFamily="18" charset="0"/>
                <a:cs typeface="Times New Roman" panose="02020603050405020304" pitchFamily="18" charset="0"/>
              </a:rPr>
              <a:t>змей</a:t>
            </a:r>
            <a:r>
              <a:rPr lang="ru-RU" dirty="0">
                <a:latin typeface="Times New Roman" panose="02020603050405020304" pitchFamily="18" charset="0"/>
                <a:cs typeface="Times New Roman" panose="02020603050405020304" pitchFamily="18" charset="0"/>
              </a:rPr>
              <a:t> («игрушка», </a:t>
            </a:r>
            <a:r>
              <a:rPr lang="ru-RU" dirty="0" err="1">
                <a:latin typeface="Times New Roman" panose="02020603050405020304" pitchFamily="18" charset="0"/>
                <a:cs typeface="Times New Roman" panose="02020603050405020304" pitchFamily="18" charset="0"/>
              </a:rPr>
              <a:t>одуш</a:t>
            </a:r>
            <a:r>
              <a:rPr lang="ru-RU" dirty="0">
                <a:latin typeface="Times New Roman" panose="02020603050405020304" pitchFamily="18" charset="0"/>
                <a:cs typeface="Times New Roman" panose="02020603050405020304" pitchFamily="18" charset="0"/>
              </a:rPr>
              <a:t>.). </a:t>
            </a:r>
          </a:p>
          <a:p>
            <a:pPr algn="just"/>
            <a:r>
              <a:rPr lang="ru-RU" b="1" dirty="0" smtClean="0">
                <a:latin typeface="Times New Roman" panose="02020603050405020304" pitchFamily="18" charset="0"/>
                <a:cs typeface="Times New Roman" panose="02020603050405020304" pitchFamily="18" charset="0"/>
              </a:rPr>
              <a:t>	Неодушевлёнными</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являются:</a:t>
            </a:r>
          </a:p>
          <a:p>
            <a:pPr algn="just"/>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собирательные существительные</a:t>
            </a:r>
            <a:r>
              <a:rPr lang="ru-RU" dirty="0" smtClean="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народ</a:t>
            </a:r>
            <a:r>
              <a:rPr lang="ru-RU" i="1" dirty="0">
                <a:latin typeface="Times New Roman" panose="02020603050405020304" pitchFamily="18" charset="0"/>
                <a:cs typeface="Times New Roman" panose="02020603050405020304" pitchFamily="18" charset="0"/>
              </a:rPr>
              <a:t>, толпа, войско, стая</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нек</a:t>
            </a:r>
            <a:r>
              <a:rPr lang="ru-RU" dirty="0">
                <a:latin typeface="Times New Roman" panose="02020603050405020304" pitchFamily="18" charset="0"/>
                <a:cs typeface="Times New Roman" panose="02020603050405020304" pitchFamily="18" charset="0"/>
              </a:rPr>
              <a:t>. др.;</a:t>
            </a:r>
          </a:p>
          <a:p>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слово </a:t>
            </a:r>
            <a:r>
              <a:rPr lang="ru-RU" i="1" dirty="0">
                <a:latin typeface="Times New Roman" panose="02020603050405020304" pitchFamily="18" charset="0"/>
                <a:cs typeface="Times New Roman" panose="02020603050405020304" pitchFamily="18" charset="0"/>
              </a:rPr>
              <a:t>персонаж</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нек</a:t>
            </a:r>
            <a:r>
              <a:rPr lang="ru-RU" dirty="0">
                <a:latin typeface="Times New Roman" panose="02020603050405020304" pitchFamily="18" charset="0"/>
                <a:cs typeface="Times New Roman" panose="02020603050405020304" pitchFamily="18" charset="0"/>
              </a:rPr>
              <a:t>. др</a:t>
            </a:r>
            <a:r>
              <a:rPr lang="ru-RU" dirty="0" smtClean="0">
                <a:latin typeface="Times New Roman" panose="02020603050405020304" pitchFamily="18" charset="0"/>
                <a:cs typeface="Times New Roman" panose="02020603050405020304" pitchFamily="18" charset="0"/>
              </a:rPr>
              <a:t>.; 3</a:t>
            </a:r>
            <a:r>
              <a:rPr lang="ru-RU" dirty="0">
                <a:latin typeface="Times New Roman" panose="02020603050405020304" pitchFamily="18" charset="0"/>
                <a:cs typeface="Times New Roman" panose="02020603050405020304" pitchFamily="18" charset="0"/>
              </a:rPr>
              <a:t>) названия </a:t>
            </a:r>
            <a:r>
              <a:rPr lang="ru-RU" dirty="0" smtClean="0">
                <a:latin typeface="Times New Roman" panose="02020603050405020304" pitchFamily="18" charset="0"/>
                <a:cs typeface="Times New Roman" panose="02020603050405020304" pitchFamily="18" charset="0"/>
              </a:rPr>
              <a:t>микроорганизмов: </a:t>
            </a:r>
            <a:r>
              <a:rPr lang="ru-RU" i="1" dirty="0" smtClean="0">
                <a:latin typeface="Times New Roman" panose="02020603050405020304" pitchFamily="18" charset="0"/>
                <a:cs typeface="Times New Roman" panose="02020603050405020304" pitchFamily="18" charset="0"/>
              </a:rPr>
              <a:t>микроб</a:t>
            </a:r>
            <a:r>
              <a:rPr lang="ru-RU" i="1" dirty="0">
                <a:latin typeface="Times New Roman" panose="02020603050405020304" pitchFamily="18" charset="0"/>
                <a:cs typeface="Times New Roman" panose="02020603050405020304" pitchFamily="18" charset="0"/>
              </a:rPr>
              <a:t>, бактерия</a:t>
            </a:r>
            <a:r>
              <a:rPr lang="ru-RU" dirty="0">
                <a:latin typeface="Times New Roman" panose="02020603050405020304" pitchFamily="18" charset="0"/>
                <a:cs typeface="Times New Roman" panose="02020603050405020304" pitchFamily="18" charset="0"/>
              </a:rPr>
              <a:t> и т. д., а также слова типа </a:t>
            </a:r>
            <a:r>
              <a:rPr lang="ru-RU" i="1" dirty="0">
                <a:latin typeface="Times New Roman" panose="02020603050405020304" pitchFamily="18" charset="0"/>
                <a:cs typeface="Times New Roman" panose="02020603050405020304" pitchFamily="18" charset="0"/>
              </a:rPr>
              <a:t>эмбрион, куколка, личинка</a:t>
            </a:r>
            <a:r>
              <a:rPr lang="ru-RU" dirty="0">
                <a:latin typeface="Times New Roman" panose="02020603050405020304" pitchFamily="18" charset="0"/>
                <a:cs typeface="Times New Roman" panose="02020603050405020304" pitchFamily="18" charset="0"/>
              </a:rPr>
              <a:t> и т. </a:t>
            </a:r>
            <a:r>
              <a:rPr lang="ru-RU" dirty="0" smtClean="0">
                <a:latin typeface="Times New Roman" panose="02020603050405020304" pitchFamily="18" charset="0"/>
                <a:cs typeface="Times New Roman" panose="02020603050405020304" pitchFamily="18" charset="0"/>
              </a:rPr>
              <a:t>п. ; </a:t>
            </a:r>
            <a:r>
              <a:rPr lang="ru-RU" dirty="0">
                <a:latin typeface="Times New Roman" panose="02020603050405020304" pitchFamily="18" charset="0"/>
                <a:cs typeface="Times New Roman" panose="02020603050405020304" pitchFamily="18" charset="0"/>
              </a:rPr>
              <a:t>названия небесных светил (</a:t>
            </a:r>
            <a:r>
              <a:rPr lang="ru-RU" i="1" dirty="0">
                <a:latin typeface="Times New Roman" panose="02020603050405020304" pitchFamily="18" charset="0"/>
                <a:cs typeface="Times New Roman" panose="02020603050405020304" pitchFamily="18" charset="0"/>
              </a:rPr>
              <a:t>Марс, Юпитер</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слово </a:t>
            </a:r>
            <a:r>
              <a:rPr lang="ru-RU" i="1" dirty="0" smtClean="0">
                <a:latin typeface="Times New Roman" panose="02020603050405020304" pitchFamily="18" charset="0"/>
                <a:cs typeface="Times New Roman" panose="02020603050405020304" pitchFamily="18" charset="0"/>
              </a:rPr>
              <a:t>труп. </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современном русском языке наблюдаются колебания признака одушевлённости/неодушевлённости</a:t>
            </a:r>
            <a:r>
              <a:rPr lang="ru-RU" dirty="0" smtClean="0">
                <a:latin typeface="Times New Roman" panose="02020603050405020304" pitchFamily="18" charset="0"/>
                <a:cs typeface="Times New Roman" panose="02020603050405020304" pitchFamily="18" charset="0"/>
              </a:rPr>
              <a:t>. Например</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ловлю крабов — ем крабы</a:t>
            </a:r>
            <a:r>
              <a:rPr lang="ru-RU" dirty="0">
                <a:latin typeface="Times New Roman" panose="02020603050405020304" pitchFamily="18" charset="0"/>
                <a:cs typeface="Times New Roman" panose="02020603050405020304" pitchFamily="18" charset="0"/>
              </a:rPr>
              <a:t> и др.</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Существительные </a:t>
            </a:r>
            <a:r>
              <a:rPr lang="ru-RU" dirty="0">
                <a:latin typeface="Times New Roman" panose="02020603050405020304" pitchFamily="18" charset="0"/>
                <a:cs typeface="Times New Roman" panose="02020603050405020304" pitchFamily="18" charset="0"/>
              </a:rPr>
              <a:t>типа </a:t>
            </a:r>
            <a:r>
              <a:rPr lang="ru-RU" i="1" dirty="0">
                <a:latin typeface="Times New Roman" panose="02020603050405020304" pitchFamily="18" charset="0"/>
                <a:cs typeface="Times New Roman" panose="02020603050405020304" pitchFamily="18" charset="0"/>
              </a:rPr>
              <a:t>эмбрион</a:t>
            </a:r>
            <a:r>
              <a:rPr lang="ru-RU" dirty="0">
                <a:latin typeface="Times New Roman" panose="02020603050405020304" pitchFamily="18" charset="0"/>
                <a:cs typeface="Times New Roman" panose="02020603050405020304" pitchFamily="18" charset="0"/>
              </a:rPr>
              <a:t> в языке научного стиля склоняются как одушевлённые</a:t>
            </a:r>
            <a:r>
              <a:rPr lang="ru-RU" dirty="0" smtClean="0">
                <a:latin typeface="Times New Roman" panose="02020603050405020304" pitchFamily="18" charset="0"/>
                <a:cs typeface="Times New Roman" panose="02020603050405020304" pitchFamily="18" charset="0"/>
              </a:rPr>
              <a:t>. Ср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общелит</a:t>
            </a:r>
            <a:r>
              <a:rPr lang="ru-RU" dirty="0">
                <a:latin typeface="Times New Roman" panose="02020603050405020304" pitchFamily="18" charset="0"/>
                <a:cs typeface="Times New Roman" panose="02020603050405020304" pitchFamily="18" charset="0"/>
              </a:rPr>
              <a:t>. — (уничтожать) </a:t>
            </a:r>
            <a:r>
              <a:rPr lang="ru-RU" i="1" dirty="0" smtClean="0">
                <a:latin typeface="Times New Roman" panose="02020603050405020304" pitchFamily="18" charset="0"/>
                <a:cs typeface="Times New Roman" panose="02020603050405020304" pitchFamily="18" charset="0"/>
              </a:rPr>
              <a:t>личинки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научн</a:t>
            </a:r>
            <a:r>
              <a:rPr lang="ru-RU" dirty="0">
                <a:latin typeface="Times New Roman" panose="02020603050405020304" pitchFamily="18" charset="0"/>
                <a:cs typeface="Times New Roman" panose="02020603050405020304" pitchFamily="18" charset="0"/>
              </a:rPr>
              <a:t>. — (уничтожать) </a:t>
            </a:r>
            <a:r>
              <a:rPr lang="ru-RU" i="1" dirty="0">
                <a:latin typeface="Times New Roman" panose="02020603050405020304" pitchFamily="18" charset="0"/>
                <a:cs typeface="Times New Roman" panose="02020603050405020304" pitchFamily="18" charset="0"/>
              </a:rPr>
              <a:t>личинок</a:t>
            </a:r>
            <a:r>
              <a:rPr lang="ru-RU" dirty="0">
                <a:latin typeface="Times New Roman" panose="02020603050405020304" pitchFamily="18" charset="0"/>
                <a:cs typeface="Times New Roman" panose="02020603050405020304" pitchFamily="18" charset="0"/>
              </a:rPr>
              <a:t> и т. д.</a:t>
            </a:r>
          </a:p>
          <a:p>
            <a:pPr algn="just"/>
            <a:r>
              <a:rPr lang="ru-RU" dirty="0">
                <a:latin typeface="Times New Roman" panose="02020603050405020304" pitchFamily="18" charset="0"/>
                <a:cs typeface="Times New Roman" panose="02020603050405020304" pitchFamily="18" charset="0"/>
              </a:rPr>
              <a:t> </a:t>
            </a:r>
          </a:p>
          <a:p>
            <a:pPr algn="just"/>
            <a:endParaRPr lang="ru-RU"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888360" y="6396335"/>
            <a:ext cx="3229419" cy="461665"/>
          </a:xfrm>
          <a:prstGeom prst="rect">
            <a:avLst/>
          </a:prstGeom>
          <a:noFill/>
        </p:spPr>
        <p:txBody>
          <a:bodyPr wrap="square" rtlCol="0">
            <a:spAutoFit/>
          </a:bodyPr>
          <a:lstStyle/>
          <a:p>
            <a:r>
              <a:rPr lang="ru-RU" sz="2400" b="1" dirty="0" smtClean="0">
                <a:solidFill>
                  <a:srgbClr val="7030A0"/>
                </a:solidFill>
                <a:hlinkClick r:id="rId4" action="ppaction://hlinksldjump"/>
              </a:rPr>
              <a:t>Практическое занятие</a:t>
            </a:r>
            <a:endParaRPr lang="ru-RU" sz="2400" b="1" dirty="0">
              <a:solidFill>
                <a:srgbClr val="7030A0"/>
              </a:solidFill>
            </a:endParaRPr>
          </a:p>
        </p:txBody>
      </p:sp>
      <p:sp>
        <p:nvSpPr>
          <p:cNvPr id="9" name="Прямоугольник 8"/>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2" name="TextBox 1"/>
          <p:cNvSpPr txBox="1"/>
          <p:nvPr/>
        </p:nvSpPr>
        <p:spPr>
          <a:xfrm>
            <a:off x="1907704" y="131975"/>
            <a:ext cx="1422333"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
        <p:nvSpPr>
          <p:cNvPr id="4" name="TextBox 3"/>
          <p:cNvSpPr txBox="1"/>
          <p:nvPr/>
        </p:nvSpPr>
        <p:spPr>
          <a:xfrm>
            <a:off x="323528" y="6396335"/>
            <a:ext cx="3096344" cy="369332"/>
          </a:xfrm>
          <a:prstGeom prst="rect">
            <a:avLst/>
          </a:prstGeom>
          <a:noFill/>
        </p:spPr>
        <p:txBody>
          <a:bodyPr wrap="square" rtlCol="0">
            <a:spAutoFit/>
          </a:bodyPr>
          <a:lstStyle/>
          <a:p>
            <a:r>
              <a:rPr lang="ru-RU" b="1" dirty="0" smtClean="0">
                <a:solidFill>
                  <a:srgbClr val="7030A0"/>
                </a:solidFill>
                <a:hlinkClick r:id="rId7" action="ppaction://hlinksldjump"/>
              </a:rPr>
              <a:t>Продолжение</a:t>
            </a:r>
            <a:endParaRPr lang="ru-RU" b="1" dirty="0">
              <a:solidFill>
                <a:srgbClr val="7030A0"/>
              </a:solidFill>
            </a:endParaRPr>
          </a:p>
        </p:txBody>
      </p:sp>
    </p:spTree>
    <p:extLst>
      <p:ext uri="{BB962C8B-B14F-4D97-AF65-F5344CB8AC3E}">
        <p14:creationId xmlns:p14="http://schemas.microsoft.com/office/powerpoint/2010/main" val="20182204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7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1611" y="1196752"/>
            <a:ext cx="8613686" cy="1754326"/>
          </a:xfrm>
          <a:prstGeom prst="rect">
            <a:avLst/>
          </a:prstGeom>
        </p:spPr>
        <p:txBody>
          <a:bodyPr wrap="square">
            <a:spAutoFit/>
          </a:bodyPr>
          <a:lstStyle/>
          <a:p>
            <a:pPr marL="342900" indent="-342900" algn="just">
              <a:buAutoNum type="arabicPeriod"/>
            </a:pPr>
            <a:r>
              <a:rPr lang="ru-RU" b="1" dirty="0" smtClean="0">
                <a:latin typeface="Times New Roman" panose="02020603050405020304" pitchFamily="18" charset="0"/>
                <a:cs typeface="Times New Roman" panose="02020603050405020304" pitchFamily="18" charset="0"/>
              </a:rPr>
              <a:t>Определите </a:t>
            </a:r>
            <a:r>
              <a:rPr lang="ru-RU" b="1" dirty="0">
                <a:latin typeface="Times New Roman" panose="02020603050405020304" pitchFamily="18" charset="0"/>
                <a:cs typeface="Times New Roman" panose="02020603050405020304" pitchFamily="18" charset="0"/>
              </a:rPr>
              <a:t>грамматическую категорию одушевленности/неодушевленности у существительных</a:t>
            </a:r>
            <a:r>
              <a:rPr lang="ru-RU" b="1" dirty="0" smtClean="0">
                <a:latin typeface="Times New Roman" panose="02020603050405020304" pitchFamily="18" charset="0"/>
                <a:cs typeface="Times New Roman" panose="02020603050405020304" pitchFamily="18" charset="0"/>
              </a:rPr>
              <a:t>.</a:t>
            </a:r>
          </a:p>
          <a:p>
            <a:pPr algn="just"/>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Женщина, марионетка, толпа, змей (воздушный), покойник, чудовище, щука, рысь, квадрат, кукла, валет, вирус,  утопленник, дитя, Венера (планета), труп, ромашка, осина, ферзь, мумия.   </a:t>
            </a:r>
            <a:r>
              <a:rPr lang="ru-RU" dirty="0" smtClean="0">
                <a:solidFill>
                  <a:srgbClr val="7030A0"/>
                </a:solidFill>
                <a:latin typeface="Times New Roman" panose="02020603050405020304" pitchFamily="18" charset="0"/>
                <a:cs typeface="Times New Roman" panose="02020603050405020304" pitchFamily="18" charset="0"/>
                <a:hlinkClick r:id="rId3" action="ppaction://hlinksldjump"/>
              </a:rPr>
              <a:t>Проверь себя!</a:t>
            </a:r>
            <a:endParaRPr lang="ru-RU" dirty="0" smtClean="0">
              <a:solidFill>
                <a:srgbClr val="7030A0"/>
              </a:solidFill>
              <a:latin typeface="Times New Roman" panose="02020603050405020304" pitchFamily="18" charset="0"/>
              <a:cs typeface="Times New Roman" panose="02020603050405020304" pitchFamily="18" charset="0"/>
            </a:endParaRPr>
          </a:p>
          <a:p>
            <a:pPr marL="342900" indent="-342900" algn="just">
              <a:buAutoNum type="arabicPeriod"/>
            </a:pPr>
            <a:endParaRPr lang="ru-RU"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55576" y="448008"/>
            <a:ext cx="1656184"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5266872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9632" y="2996952"/>
            <a:ext cx="7272808" cy="1200329"/>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Женщина (</a:t>
            </a:r>
            <a:r>
              <a:rPr lang="ru-RU" b="1" dirty="0" smtClean="0">
                <a:latin typeface="Times New Roman" panose="02020603050405020304" pitchFamily="18" charset="0"/>
                <a:cs typeface="Times New Roman" panose="02020603050405020304" pitchFamily="18" charset="0"/>
              </a:rPr>
              <a:t>о.</a:t>
            </a:r>
            <a:r>
              <a:rPr lang="ru-RU" dirty="0" smtClean="0">
                <a:latin typeface="Times New Roman" panose="02020603050405020304" pitchFamily="18" charset="0"/>
                <a:cs typeface="Times New Roman" panose="02020603050405020304" pitchFamily="18" charset="0"/>
              </a:rPr>
              <a:t>), марионетка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толпа (</a:t>
            </a:r>
            <a:r>
              <a:rPr lang="ru-RU" b="1" dirty="0" smtClean="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змей (воздушный</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н.</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покойник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чудовище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щука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рысь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квадрат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н.</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кукла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валет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вирус</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н.</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утопленник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дитя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Венера (планета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труп</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н.</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ромашка</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н.</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осина</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н.</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ферзь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о</a:t>
            </a:r>
            <a:r>
              <a:rPr lang="ru-RU" b="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мумия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н</a:t>
            </a:r>
            <a:r>
              <a:rPr lang="ru-RU" b="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9512" y="332656"/>
            <a:ext cx="1224136"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7971546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1" y="7624"/>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05733" y="249023"/>
            <a:ext cx="8938267" cy="6740307"/>
          </a:xfrm>
          <a:prstGeom prst="rect">
            <a:avLst/>
          </a:prstGeom>
        </p:spPr>
        <p:txBody>
          <a:bodyPr wrap="square">
            <a:spAutoFit/>
          </a:bodyPr>
          <a:lstStyle/>
          <a:p>
            <a:r>
              <a:rPr lang="ru-RU" b="1" u="sng" dirty="0">
                <a:latin typeface="Times New Roman" panose="02020603050405020304" pitchFamily="18" charset="0"/>
                <a:cs typeface="Times New Roman" panose="02020603050405020304" pitchFamily="18" charset="0"/>
              </a:rPr>
              <a:t>Определение рода неизменяемых существительных</a:t>
            </a:r>
            <a:endParaRPr lang="ru-RU" dirty="0">
              <a:latin typeface="Times New Roman" panose="02020603050405020304" pitchFamily="18" charset="0"/>
              <a:cs typeface="Times New Roman" panose="02020603050405020304" pitchFamily="18" charset="0"/>
            </a:endParaRPr>
          </a:p>
          <a:p>
            <a:r>
              <a:rPr lang="ru-RU" b="1" i="1" dirty="0" smtClean="0">
                <a:latin typeface="Times New Roman" panose="02020603050405020304" pitchFamily="18" charset="0"/>
                <a:cs typeface="Times New Roman" panose="02020603050405020304" pitchFamily="18" charset="0"/>
              </a:rPr>
              <a:t>определи </a:t>
            </a:r>
            <a:r>
              <a:rPr lang="ru-RU" b="1" i="1" dirty="0" err="1">
                <a:latin typeface="Times New Roman" panose="02020603050405020304" pitchFamily="18" charset="0"/>
                <a:cs typeface="Times New Roman" panose="02020603050405020304" pitchFamily="18" charset="0"/>
              </a:rPr>
              <a:t>одуш</a:t>
            </a:r>
            <a:r>
              <a:rPr lang="ru-RU" b="1" i="1" dirty="0">
                <a:latin typeface="Times New Roman" panose="02020603050405020304" pitchFamily="18" charset="0"/>
                <a:cs typeface="Times New Roman" panose="02020603050405020304" pitchFamily="18" charset="0"/>
              </a:rPr>
              <a:t>. – </a:t>
            </a:r>
            <a:r>
              <a:rPr lang="ru-RU" b="1" i="1" dirty="0" err="1">
                <a:latin typeface="Times New Roman" panose="02020603050405020304" pitchFamily="18" charset="0"/>
                <a:cs typeface="Times New Roman" panose="02020603050405020304" pitchFamily="18" charset="0"/>
              </a:rPr>
              <a:t>неодуш</a:t>
            </a:r>
            <a:r>
              <a:rPr lang="ru-RU" b="1" i="1" dirty="0">
                <a:latin typeface="Times New Roman" panose="02020603050405020304" pitchFamily="18" charset="0"/>
                <a:cs typeface="Times New Roman" panose="02020603050405020304" pitchFamily="18" charset="0"/>
              </a:rPr>
              <a:t>. сущ.</a:t>
            </a:r>
            <a:endParaRPr lang="ru-RU" dirty="0">
              <a:latin typeface="Times New Roman" panose="02020603050405020304" pitchFamily="18" charset="0"/>
              <a:cs typeface="Times New Roman" panose="02020603050405020304" pitchFamily="18" charset="0"/>
            </a:endParaRPr>
          </a:p>
          <a:p>
            <a:r>
              <a:rPr lang="ru-RU" b="1" i="1" dirty="0" err="1">
                <a:latin typeface="Times New Roman" panose="02020603050405020304" pitchFamily="18" charset="0"/>
                <a:cs typeface="Times New Roman" panose="02020603050405020304" pitchFamily="18" charset="0"/>
              </a:rPr>
              <a:t>одуш</a:t>
            </a:r>
            <a:r>
              <a:rPr lang="ru-RU" b="1" i="1" dirty="0">
                <a:latin typeface="Times New Roman" panose="02020603050405020304" pitchFamily="18" charset="0"/>
                <a:cs typeface="Times New Roman" panose="02020603050405020304" pitchFamily="18" charset="0"/>
              </a:rPr>
              <a:t>. сущ. </a:t>
            </a:r>
            <a:r>
              <a:rPr lang="ru-RU" b="1" i="1" dirty="0" err="1">
                <a:latin typeface="Times New Roman" panose="02020603050405020304" pitchFamily="18" charset="0"/>
                <a:cs typeface="Times New Roman" panose="02020603050405020304" pitchFamily="18" charset="0"/>
              </a:rPr>
              <a:t>жен.р</a:t>
            </a:r>
            <a:r>
              <a:rPr lang="ru-RU" dirty="0">
                <a:latin typeface="Times New Roman" panose="02020603050405020304" pitchFamily="18" charset="0"/>
                <a:cs typeface="Times New Roman" panose="02020603050405020304" pitchFamily="18" charset="0"/>
              </a:rPr>
              <a:t>., если обозначает лиц жен. пола (</a:t>
            </a:r>
            <a:r>
              <a:rPr lang="ru-RU" i="1" dirty="0">
                <a:latin typeface="Times New Roman" panose="02020603050405020304" pitchFamily="18" charset="0"/>
                <a:cs typeface="Times New Roman" panose="02020603050405020304" pitchFamily="18" charset="0"/>
              </a:rPr>
              <a:t>леди, мисс, фрау, инженю</a:t>
            </a:r>
            <a:r>
              <a:rPr lang="ru-RU" dirty="0">
                <a:latin typeface="Times New Roman" panose="02020603050405020304" pitchFamily="18" charset="0"/>
                <a:cs typeface="Times New Roman" panose="02020603050405020304" pitchFamily="18" charset="0"/>
              </a:rPr>
              <a:t>…). Все остальные </a:t>
            </a:r>
            <a:r>
              <a:rPr lang="ru-RU" dirty="0" err="1">
                <a:latin typeface="Times New Roman" panose="02020603050405020304" pitchFamily="18" charset="0"/>
                <a:cs typeface="Times New Roman" panose="02020603050405020304" pitchFamily="18" charset="0"/>
              </a:rPr>
              <a:t>одуш</a:t>
            </a:r>
            <a:r>
              <a:rPr lang="ru-RU" dirty="0">
                <a:latin typeface="Times New Roman" panose="02020603050405020304" pitchFamily="18" charset="0"/>
                <a:cs typeface="Times New Roman" panose="02020603050405020304" pitchFamily="18" charset="0"/>
              </a:rPr>
              <a:t>. сущ. – </a:t>
            </a:r>
            <a:r>
              <a:rPr lang="ru-RU" dirty="0" err="1">
                <a:latin typeface="Times New Roman" panose="02020603050405020304" pitchFamily="18" charset="0"/>
                <a:cs typeface="Times New Roman" panose="02020603050405020304" pitchFamily="18" charset="0"/>
              </a:rPr>
              <a:t>муж.р</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атташе, рантье, рефери, шимпанзе, марабу, </a:t>
            </a:r>
            <a:r>
              <a:rPr lang="ru-RU" i="1" dirty="0" err="1">
                <a:latin typeface="Times New Roman" panose="02020603050405020304" pitchFamily="18" charset="0"/>
                <a:cs typeface="Times New Roman" panose="02020603050405020304" pitchFamily="18" charset="0"/>
              </a:rPr>
              <a:t>завкафедрой</a:t>
            </a:r>
            <a:r>
              <a:rPr lang="ru-RU" i="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 цеце </a:t>
            </a:r>
            <a:r>
              <a:rPr lang="ru-RU" dirty="0">
                <a:latin typeface="Times New Roman" panose="02020603050405020304" pitchFamily="18" charset="0"/>
                <a:cs typeface="Times New Roman" panose="02020603050405020304" pitchFamily="18" charset="0"/>
              </a:rPr>
              <a:t>(</a:t>
            </a:r>
            <a:r>
              <a:rPr lang="ru-RU" b="1" i="1" dirty="0" err="1">
                <a:latin typeface="Times New Roman" panose="02020603050405020304" pitchFamily="18" charset="0"/>
                <a:cs typeface="Times New Roman" panose="02020603050405020304" pitchFamily="18" charset="0"/>
              </a:rPr>
              <a:t>ж.р</a:t>
            </a:r>
            <a:r>
              <a:rPr lang="ru-RU" dirty="0">
                <a:latin typeface="Times New Roman" panose="02020603050405020304" pitchFamily="18" charset="0"/>
                <a:cs typeface="Times New Roman" panose="02020603050405020304" pitchFamily="18" charset="0"/>
              </a:rPr>
              <a:t>., так как муха),</a:t>
            </a:r>
            <a:r>
              <a:rPr lang="ru-RU" b="1" dirty="0">
                <a:latin typeface="Times New Roman" panose="02020603050405020304" pitchFamily="18" charset="0"/>
                <a:cs typeface="Times New Roman" panose="02020603050405020304" pitchFamily="18" charset="0"/>
              </a:rPr>
              <a:t> киви </a:t>
            </a:r>
            <a:r>
              <a:rPr lang="ru-RU" dirty="0">
                <a:latin typeface="Times New Roman" panose="02020603050405020304" pitchFamily="18" charset="0"/>
                <a:cs typeface="Times New Roman" panose="02020603050405020304" pitchFamily="18" charset="0"/>
              </a:rPr>
              <a:t>(</a:t>
            </a:r>
            <a:r>
              <a:rPr lang="ru-RU" b="1" i="1" dirty="0" err="1">
                <a:latin typeface="Times New Roman" panose="02020603050405020304" pitchFamily="18" charset="0"/>
                <a:cs typeface="Times New Roman" panose="02020603050405020304" pitchFamily="18" charset="0"/>
              </a:rPr>
              <a:t>ж.р</a:t>
            </a:r>
            <a:r>
              <a:rPr lang="ru-RU" b="1" i="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так как птица),</a:t>
            </a:r>
            <a:r>
              <a:rPr lang="ru-RU" b="1" dirty="0">
                <a:latin typeface="Times New Roman" panose="02020603050405020304" pitchFamily="18" charset="0"/>
                <a:cs typeface="Times New Roman" panose="02020603050405020304" pitchFamily="18" charset="0"/>
              </a:rPr>
              <a:t> иваси </a:t>
            </a:r>
            <a:r>
              <a:rPr lang="ru-RU" dirty="0">
                <a:latin typeface="Times New Roman" panose="02020603050405020304" pitchFamily="18" charset="0"/>
                <a:cs typeface="Times New Roman" panose="02020603050405020304" pitchFamily="18" charset="0"/>
              </a:rPr>
              <a:t>(</a:t>
            </a:r>
            <a:r>
              <a:rPr lang="ru-RU" b="1" i="1" dirty="0" err="1">
                <a:latin typeface="Times New Roman" panose="02020603050405020304" pitchFamily="18" charset="0"/>
                <a:cs typeface="Times New Roman" panose="02020603050405020304" pitchFamily="18" charset="0"/>
              </a:rPr>
              <a:t>ж.р</a:t>
            </a:r>
            <a:r>
              <a:rPr lang="ru-RU" dirty="0">
                <a:latin typeface="Times New Roman" panose="02020603050405020304" pitchFamily="18" charset="0"/>
                <a:cs typeface="Times New Roman" panose="02020603050405020304" pitchFamily="18" charset="0"/>
              </a:rPr>
              <a:t>., сельдь)</a:t>
            </a:r>
          </a:p>
          <a:p>
            <a:r>
              <a:rPr lang="ru-RU" b="1" dirty="0">
                <a:latin typeface="Times New Roman" panose="02020603050405020304" pitchFamily="18" charset="0"/>
                <a:cs typeface="Times New Roman" panose="02020603050405020304" pitchFamily="18" charset="0"/>
              </a:rPr>
              <a:t>Визави, протеже, инкогнито</a:t>
            </a:r>
            <a:r>
              <a:rPr lang="ru-RU" dirty="0">
                <a:latin typeface="Times New Roman" panose="02020603050405020304" pitchFamily="18" charset="0"/>
                <a:cs typeface="Times New Roman" panose="02020603050405020304" pitchFamily="18" charset="0"/>
              </a:rPr>
              <a:t> – сущ. </a:t>
            </a:r>
            <a:r>
              <a:rPr lang="ru-RU" b="1" i="1" dirty="0">
                <a:latin typeface="Times New Roman" panose="02020603050405020304" pitchFamily="18" charset="0"/>
                <a:cs typeface="Times New Roman" panose="02020603050405020304" pitchFamily="18" charset="0"/>
              </a:rPr>
              <a:t>общего рода</a:t>
            </a:r>
            <a:endParaRPr lang="ru-RU" dirty="0">
              <a:latin typeface="Times New Roman" panose="02020603050405020304" pitchFamily="18" charset="0"/>
              <a:cs typeface="Times New Roman" panose="02020603050405020304" pitchFamily="18" charset="0"/>
            </a:endParaRPr>
          </a:p>
          <a:p>
            <a:r>
              <a:rPr lang="ru-RU" b="1" i="1" dirty="0" err="1">
                <a:latin typeface="Times New Roman" panose="02020603050405020304" pitchFamily="18" charset="0"/>
                <a:cs typeface="Times New Roman" panose="02020603050405020304" pitchFamily="18" charset="0"/>
              </a:rPr>
              <a:t>неодуш</a:t>
            </a:r>
            <a:r>
              <a:rPr lang="ru-RU" b="1" i="1" dirty="0">
                <a:latin typeface="Times New Roman" panose="02020603050405020304" pitchFamily="18" charset="0"/>
                <a:cs typeface="Times New Roman" panose="02020603050405020304" pitchFamily="18" charset="0"/>
              </a:rPr>
              <a:t>. сущ.</a:t>
            </a:r>
            <a:r>
              <a:rPr lang="ru-RU" dirty="0">
                <a:latin typeface="Times New Roman" panose="02020603050405020304" pitchFamily="18" charset="0"/>
                <a:cs typeface="Times New Roman" panose="02020603050405020304" pitchFamily="18" charset="0"/>
              </a:rPr>
              <a:t>, если оканчиваются </a:t>
            </a:r>
            <a:r>
              <a:rPr lang="ru-RU" b="1" i="1" dirty="0">
                <a:latin typeface="Times New Roman" panose="02020603050405020304" pitchFamily="18" charset="0"/>
                <a:cs typeface="Times New Roman" panose="02020603050405020304" pitchFamily="18" charset="0"/>
              </a:rPr>
              <a:t>на гласный</a:t>
            </a:r>
            <a:r>
              <a:rPr lang="ru-RU" dirty="0">
                <a:latin typeface="Times New Roman" panose="02020603050405020304" pitchFamily="18" charset="0"/>
                <a:cs typeface="Times New Roman" panose="02020603050405020304" pitchFamily="18" charset="0"/>
              </a:rPr>
              <a:t>, - </a:t>
            </a:r>
            <a:r>
              <a:rPr lang="ru-RU" b="1" i="1" dirty="0">
                <a:latin typeface="Times New Roman" panose="02020603050405020304" pitchFamily="18" charset="0"/>
                <a:cs typeface="Times New Roman" panose="02020603050405020304" pitchFamily="18" charset="0"/>
              </a:rPr>
              <a:t>среднего рода</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радио, кафе, какао</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Искл</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кофе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м.р</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ср.р</a:t>
            </a:r>
            <a:r>
              <a:rPr lang="ru-RU" dirty="0">
                <a:latin typeface="Times New Roman" panose="02020603050405020304" pitchFamily="18" charset="0"/>
                <a:cs typeface="Times New Roman" panose="02020603050405020304" pitchFamily="18" charset="0"/>
              </a:rPr>
              <a:t>.). Или род определяется по слову-соответствию в русском языке (родовое понятие): </a:t>
            </a:r>
            <a:r>
              <a:rPr lang="ru-RU" i="1" dirty="0">
                <a:latin typeface="Times New Roman" panose="02020603050405020304" pitchFamily="18" charset="0"/>
                <a:cs typeface="Times New Roman" panose="02020603050405020304" pitchFamily="18" charset="0"/>
              </a:rPr>
              <a:t>кольраби, брокколи</a:t>
            </a:r>
            <a:r>
              <a:rPr lang="ru-RU" dirty="0">
                <a:latin typeface="Times New Roman" panose="02020603050405020304" pitchFamily="18" charset="0"/>
                <a:cs typeface="Times New Roman" panose="02020603050405020304" pitchFamily="18" charset="0"/>
              </a:rPr>
              <a:t> – сущ. </a:t>
            </a:r>
            <a:r>
              <a:rPr lang="ru-RU" dirty="0" err="1">
                <a:latin typeface="Times New Roman" panose="02020603050405020304" pitchFamily="18" charset="0"/>
                <a:cs typeface="Times New Roman" panose="02020603050405020304" pitchFamily="18" charset="0"/>
              </a:rPr>
              <a:t>ж.р</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капуста</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авеню</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ж.р</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улица</a:t>
            </a:r>
            <a:r>
              <a:rPr lang="ru-RU" dirty="0">
                <a:latin typeface="Times New Roman" panose="02020603050405020304" pitchFamily="18" charset="0"/>
                <a:cs typeface="Times New Roman" panose="02020603050405020304" pitchFamily="18" charset="0"/>
              </a:rPr>
              <a:t>).</a:t>
            </a:r>
          </a:p>
          <a:p>
            <a:r>
              <a:rPr lang="ru-RU" b="1" i="1" dirty="0">
                <a:latin typeface="Times New Roman" panose="02020603050405020304" pitchFamily="18" charset="0"/>
                <a:cs typeface="Times New Roman" panose="02020603050405020304" pitchFamily="18" charset="0"/>
              </a:rPr>
              <a:t>неизменяемые географические названия –</a:t>
            </a:r>
            <a:r>
              <a:rPr lang="ru-RU" dirty="0">
                <a:latin typeface="Times New Roman" panose="02020603050405020304" pitchFamily="18" charset="0"/>
                <a:cs typeface="Times New Roman" panose="02020603050405020304" pitchFamily="18" charset="0"/>
              </a:rPr>
              <a:t> род определяется по соотносимому слову (</a:t>
            </a:r>
            <a:r>
              <a:rPr lang="ru-RU" i="1" dirty="0">
                <a:latin typeface="Times New Roman" panose="02020603050405020304" pitchFamily="18" charset="0"/>
                <a:cs typeface="Times New Roman" panose="02020603050405020304" pitchFamily="18" charset="0"/>
              </a:rPr>
              <a:t>Миссури – река, Гоби – пустыня, Тбилиси – город</a:t>
            </a:r>
            <a:r>
              <a:rPr lang="ru-RU" dirty="0">
                <a:latin typeface="Times New Roman" panose="02020603050405020304" pitchFamily="18" charset="0"/>
                <a:cs typeface="Times New Roman" panose="02020603050405020304" pitchFamily="18" charset="0"/>
              </a:rPr>
              <a:t>).</a:t>
            </a:r>
          </a:p>
          <a:p>
            <a:r>
              <a:rPr lang="ru-RU" b="1" i="1" dirty="0" smtClean="0">
                <a:latin typeface="Times New Roman" panose="02020603050405020304" pitchFamily="18" charset="0"/>
                <a:cs typeface="Times New Roman" panose="02020603050405020304" pitchFamily="18" charset="0"/>
              </a:rPr>
              <a:t>Определение </a:t>
            </a:r>
            <a:r>
              <a:rPr lang="ru-RU" b="1" i="1" dirty="0">
                <a:latin typeface="Times New Roman" panose="02020603050405020304" pitchFamily="18" charset="0"/>
                <a:cs typeface="Times New Roman" panose="02020603050405020304" pitchFamily="18" charset="0"/>
              </a:rPr>
              <a:t>рода аббревиатур</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определить, изменяется ли аббревиатура</a:t>
            </a:r>
          </a:p>
          <a:p>
            <a:r>
              <a:rPr lang="ru-RU" dirty="0">
                <a:latin typeface="Times New Roman" panose="02020603050405020304" pitchFamily="18" charset="0"/>
                <a:cs typeface="Times New Roman" panose="02020603050405020304" pitchFamily="18" charset="0"/>
              </a:rPr>
              <a:t>если не изменяется, то род определяется по опорному слову (</a:t>
            </a:r>
            <a:r>
              <a:rPr lang="ru-RU" i="1" dirty="0">
                <a:latin typeface="Times New Roman" panose="02020603050405020304" pitchFamily="18" charset="0"/>
                <a:cs typeface="Times New Roman" panose="02020603050405020304" pitchFamily="18" charset="0"/>
              </a:rPr>
              <a:t>ООН, ТЭЦ, ГАИ, МАПРЯЛ)</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если изменяется, род определяется по системе окончаний, которая соответствует определенному роду сущ.</a:t>
            </a:r>
            <a:r>
              <a:rPr lang="ru-RU" i="1" dirty="0">
                <a:latin typeface="Times New Roman" panose="02020603050405020304" pitchFamily="18" charset="0"/>
                <a:cs typeface="Times New Roman" panose="02020603050405020304" pitchFamily="18" charset="0"/>
              </a:rPr>
              <a:t>: вуз – вуза, вузу, вузом – </a:t>
            </a:r>
            <a:r>
              <a:rPr lang="ru-RU" i="1" dirty="0" err="1">
                <a:latin typeface="Times New Roman" panose="02020603050405020304" pitchFamily="18" charset="0"/>
                <a:cs typeface="Times New Roman" panose="02020603050405020304" pitchFamily="18" charset="0"/>
              </a:rPr>
              <a:t>м.р</a:t>
            </a:r>
            <a:r>
              <a:rPr lang="ru-RU" i="1" dirty="0">
                <a:latin typeface="Times New Roman" panose="02020603050405020304" pitchFamily="18" charset="0"/>
                <a:cs typeface="Times New Roman" panose="02020603050405020304" pitchFamily="18" charset="0"/>
              </a:rPr>
              <a:t>. (стол – стола, столу, столом)</a:t>
            </a:r>
            <a:endParaRPr lang="ru-RU" dirty="0">
              <a:latin typeface="Times New Roman" panose="02020603050405020304" pitchFamily="18" charset="0"/>
              <a:cs typeface="Times New Roman" panose="02020603050405020304" pitchFamily="18" charset="0"/>
            </a:endParaRPr>
          </a:p>
          <a:p>
            <a:r>
              <a:rPr lang="ru-RU" b="1" i="1" dirty="0" smtClean="0">
                <a:latin typeface="Times New Roman" panose="02020603050405020304" pitchFamily="18" charset="0"/>
                <a:cs typeface="Times New Roman" panose="02020603050405020304" pitchFamily="18" charset="0"/>
              </a:rPr>
              <a:t>Определение </a:t>
            </a:r>
            <a:r>
              <a:rPr lang="ru-RU" b="1" i="1" dirty="0">
                <a:latin typeface="Times New Roman" panose="02020603050405020304" pitchFamily="18" charset="0"/>
                <a:cs typeface="Times New Roman" panose="02020603050405020304" pitchFamily="18" charset="0"/>
              </a:rPr>
              <a:t>рода сложных слов</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если сущ., обозначает лицо, то род определяется по слову, указывающему на пол лица (</a:t>
            </a:r>
            <a:r>
              <a:rPr lang="ru-RU" i="1" dirty="0">
                <a:latin typeface="Times New Roman" panose="02020603050405020304" pitchFamily="18" charset="0"/>
                <a:cs typeface="Times New Roman" panose="02020603050405020304" pitchFamily="18" charset="0"/>
              </a:rPr>
              <a:t>чудо-богатырь, секретарь-машинистка)</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если сущ. обозначает </a:t>
            </a:r>
            <a:r>
              <a:rPr lang="ru-RU" dirty="0" err="1">
                <a:latin typeface="Times New Roman" panose="02020603050405020304" pitchFamily="18" charset="0"/>
                <a:cs typeface="Times New Roman" panose="02020603050405020304" pitchFamily="18" charset="0"/>
              </a:rPr>
              <a:t>неодуш</a:t>
            </a:r>
            <a:r>
              <a:rPr lang="ru-RU" dirty="0">
                <a:latin typeface="Times New Roman" panose="02020603050405020304" pitchFamily="18" charset="0"/>
                <a:cs typeface="Times New Roman" panose="02020603050405020304" pitchFamily="18" charset="0"/>
              </a:rPr>
              <a:t>. предмет, то род определяется по роду первого слова при условии, что оба сущ. изменяются в сложном слове (</a:t>
            </a:r>
            <a:r>
              <a:rPr lang="ru-RU" i="1" dirty="0">
                <a:latin typeface="Times New Roman" panose="02020603050405020304" pitchFamily="18" charset="0"/>
                <a:cs typeface="Times New Roman" panose="02020603050405020304" pitchFamily="18" charset="0"/>
              </a:rPr>
              <a:t>кресло-качалка, торт-мороженое, ракета-носитель</a:t>
            </a:r>
            <a:r>
              <a:rPr lang="ru-RU" i="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если </a:t>
            </a:r>
            <a:r>
              <a:rPr lang="ru-RU" dirty="0">
                <a:latin typeface="Times New Roman" panose="02020603050405020304" pitchFamily="18" charset="0"/>
                <a:cs typeface="Times New Roman" panose="02020603050405020304" pitchFamily="18" charset="0"/>
              </a:rPr>
              <a:t>сложное сущ. содержит несклоняемое сущ., то род определяется по роду склоняемого (</a:t>
            </a:r>
            <a:r>
              <a:rPr lang="ru-RU" i="1" dirty="0">
                <a:latin typeface="Times New Roman" panose="02020603050405020304" pitchFamily="18" charset="0"/>
                <a:cs typeface="Times New Roman" panose="02020603050405020304" pitchFamily="18" charset="0"/>
              </a:rPr>
              <a:t>кафе-бар, кафе-столовая, плащ-палатка</a:t>
            </a:r>
            <a:r>
              <a:rPr lang="ru-RU" i="1"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4" action="ppaction://hlinksldjump"/>
              </a:rPr>
              <a:t>Практическое занятие</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3528" y="59694"/>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5652120" y="3503206"/>
            <a:ext cx="3024336" cy="369332"/>
          </a:xfrm>
          <a:prstGeom prst="rect">
            <a:avLst/>
          </a:prstGeom>
          <a:noFill/>
        </p:spPr>
        <p:txBody>
          <a:bodyPr wrap="square" rtlCol="0">
            <a:spAutoFit/>
          </a:bodyPr>
          <a:lstStyle/>
          <a:p>
            <a:r>
              <a:rPr lang="ru-RU" b="1" dirty="0" smtClean="0">
                <a:solidFill>
                  <a:srgbClr val="7030A0"/>
                </a:solidFill>
                <a:hlinkClick r:id="rId6" action="ppaction://hlinksldjump"/>
              </a:rPr>
              <a:t>Продолжение</a:t>
            </a:r>
            <a:endParaRPr lang="ru-RU" b="1" dirty="0">
              <a:solidFill>
                <a:srgbClr val="7030A0"/>
              </a:solidFill>
            </a:endParaRPr>
          </a:p>
        </p:txBody>
      </p:sp>
    </p:spTree>
    <p:extLst>
      <p:ext uri="{BB962C8B-B14F-4D97-AF65-F5344CB8AC3E}">
        <p14:creationId xmlns:p14="http://schemas.microsoft.com/office/powerpoint/2010/main" val="24183096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51521" y="1305342"/>
            <a:ext cx="8613686" cy="1200329"/>
          </a:xfrm>
          <a:prstGeom prst="rect">
            <a:avLst/>
          </a:prstGeom>
        </p:spPr>
        <p:txBody>
          <a:bodyPr wrap="square">
            <a:spAutoFit/>
          </a:bodyPr>
          <a:lstStyle/>
          <a:p>
            <a:pPr marL="342900" indent="-342900" algn="just">
              <a:buAutoNum type="arabicPeriod"/>
            </a:pPr>
            <a:r>
              <a:rPr lang="ru-RU" b="1" dirty="0" smtClean="0">
                <a:latin typeface="Times New Roman" panose="02020603050405020304" pitchFamily="18" charset="0"/>
                <a:cs typeface="Times New Roman" panose="02020603050405020304" pitchFamily="18" charset="0"/>
              </a:rPr>
              <a:t>Определите род  у имен существительных.</a:t>
            </a:r>
          </a:p>
          <a:p>
            <a:pPr algn="just"/>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НИИ, ООН, МГУ, Миссисипи, пенальти, атташе, мсье, салями, фрау, крем-краска,  рантье, жалюзи, видео, табу, бунгало, бикини, мафиози, НЛО, зомби,  пани, миледи.     </a:t>
            </a:r>
            <a:r>
              <a:rPr lang="ru-RU" dirty="0" smtClean="0">
                <a:solidFill>
                  <a:srgbClr val="7030A0"/>
                </a:solidFill>
                <a:latin typeface="Times New Roman" panose="02020603050405020304" pitchFamily="18" charset="0"/>
                <a:cs typeface="Times New Roman" panose="02020603050405020304" pitchFamily="18" charset="0"/>
                <a:hlinkClick r:id="rId3" action="ppaction://hlinksldjump"/>
              </a:rPr>
              <a:t>Проверь себя!</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51521" y="217176"/>
            <a:ext cx="1440159" cy="369332"/>
          </a:xfrm>
          <a:prstGeom prst="rect">
            <a:avLst/>
          </a:prstGeom>
          <a:noFill/>
        </p:spPr>
        <p:txBody>
          <a:bodyPr wrap="square" rtlCol="0">
            <a:spAutoFit/>
          </a:bodyPr>
          <a:lstStyle/>
          <a:p>
            <a:r>
              <a:rPr lang="ru-RU" b="1" dirty="0" smtClean="0">
                <a:solidFill>
                  <a:srgbClr val="7030A0"/>
                </a:solidFill>
                <a:hlinkClick r:id="rId4"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980835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66652" y="266737"/>
            <a:ext cx="5393656"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err="1" smtClean="0">
                <a:solidFill>
                  <a:srgbClr val="FF0000"/>
                </a:solidFill>
                <a:latin typeface="Times New Roman" panose="02020603050405020304" pitchFamily="18" charset="0"/>
                <a:cs typeface="Times New Roman" panose="02020603050405020304" pitchFamily="18" charset="0"/>
              </a:rPr>
              <a:t>морфемике</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196752"/>
            <a:ext cx="8268290" cy="646331"/>
          </a:xfrm>
          <a:prstGeom prst="rect">
            <a:avLst/>
          </a:prstGeom>
        </p:spPr>
        <p:txBody>
          <a:bodyPr wrap="square">
            <a:spAutoFit/>
          </a:bodyPr>
          <a:lstStyle/>
          <a:p>
            <a:pPr lvl="0"/>
            <a:r>
              <a:rPr lang="ru-RU" dirty="0" smtClean="0">
                <a:latin typeface="Times New Roman" panose="02020603050405020304" pitchFamily="18" charset="0"/>
                <a:cs typeface="Times New Roman" panose="02020603050405020304" pitchFamily="18" charset="0"/>
              </a:rPr>
              <a:t>1. </a:t>
            </a:r>
            <a:r>
              <a:rPr lang="ru-RU" b="1" dirty="0" smtClean="0">
                <a:latin typeface="Times New Roman" panose="02020603050405020304" pitchFamily="18" charset="0"/>
                <a:cs typeface="Times New Roman" panose="02020603050405020304" pitchFamily="18" charset="0"/>
              </a:rPr>
              <a:t>Разберите </a:t>
            </a:r>
            <a:r>
              <a:rPr lang="ru-RU" b="1" dirty="0">
                <a:latin typeface="Times New Roman" panose="02020603050405020304" pitchFamily="18" charset="0"/>
                <a:cs typeface="Times New Roman" panose="02020603050405020304" pitchFamily="18" charset="0"/>
              </a:rPr>
              <a:t>слова по составу</a:t>
            </a:r>
            <a:r>
              <a:rPr lang="ru-RU" dirty="0">
                <a:latin typeface="Times New Roman" panose="02020603050405020304" pitchFamily="18" charset="0"/>
                <a:cs typeface="Times New Roman" panose="02020603050405020304" pitchFamily="18" charset="0"/>
              </a:rPr>
              <a:t>: стая, коробка, водица, учитель, слон, там, очень, переосмыслить.</a:t>
            </a:r>
          </a:p>
        </p:txBody>
      </p:sp>
      <p:sp>
        <p:nvSpPr>
          <p:cNvPr id="7" name="TextBox 6"/>
          <p:cNvSpPr txBox="1"/>
          <p:nvPr/>
        </p:nvSpPr>
        <p:spPr>
          <a:xfrm>
            <a:off x="2339752" y="1473751"/>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6" name="Прямоугольник 5"/>
          <p:cNvSpPr/>
          <p:nvPr/>
        </p:nvSpPr>
        <p:spPr>
          <a:xfrm>
            <a:off x="634779" y="2204864"/>
            <a:ext cx="7848872" cy="369332"/>
          </a:xfrm>
          <a:prstGeom prst="rect">
            <a:avLst/>
          </a:prstGeom>
        </p:spPr>
        <p:txBody>
          <a:bodyPr wrap="square">
            <a:spAutoFit/>
          </a:bodyPr>
          <a:lstStyle/>
          <a:p>
            <a:pPr lvl="0"/>
            <a:r>
              <a:rPr lang="ru-RU" dirty="0" smtClean="0">
                <a:latin typeface="Times New Roman" panose="02020603050405020304" pitchFamily="18" charset="0"/>
                <a:cs typeface="Times New Roman" panose="02020603050405020304" pitchFamily="18" charset="0"/>
              </a:rPr>
              <a:t>2. </a:t>
            </a:r>
            <a:r>
              <a:rPr lang="ru-RU" b="1" dirty="0" smtClean="0">
                <a:latin typeface="Times New Roman" panose="02020603050405020304" pitchFamily="18" charset="0"/>
                <a:cs typeface="Times New Roman" panose="02020603050405020304" pitchFamily="18" charset="0"/>
              </a:rPr>
              <a:t>Сколько </a:t>
            </a:r>
            <a:r>
              <a:rPr lang="ru-RU" b="1" dirty="0">
                <a:latin typeface="Times New Roman" panose="02020603050405020304" pitchFamily="18" charset="0"/>
                <a:cs typeface="Times New Roman" panose="02020603050405020304" pitchFamily="18" charset="0"/>
              </a:rPr>
              <a:t>суффиксов в слове «американизированный»?</a:t>
            </a:r>
          </a:p>
        </p:txBody>
      </p:sp>
      <p:sp>
        <p:nvSpPr>
          <p:cNvPr id="9" name="TextBox 8"/>
          <p:cNvSpPr txBox="1"/>
          <p:nvPr/>
        </p:nvSpPr>
        <p:spPr>
          <a:xfrm>
            <a:off x="6732240" y="2204864"/>
            <a:ext cx="2002964" cy="369332"/>
          </a:xfrm>
          <a:prstGeom prst="rect">
            <a:avLst/>
          </a:prstGeom>
          <a:noFill/>
        </p:spPr>
        <p:txBody>
          <a:bodyPr wrap="square" rtlCol="0">
            <a:spAutoFit/>
          </a:bodyPr>
          <a:lstStyle/>
          <a:p>
            <a:r>
              <a:rPr lang="ru-RU" dirty="0" smtClean="0">
                <a:solidFill>
                  <a:srgbClr val="7030A0"/>
                </a:solidFill>
                <a:hlinkClick r:id="rId4" action="ppaction://hlinksldjump"/>
              </a:rPr>
              <a:t>Проверь себя!</a:t>
            </a:r>
            <a:endParaRPr lang="ru-RU" dirty="0">
              <a:solidFill>
                <a:srgbClr val="7030A0"/>
              </a:solidFill>
            </a:endParaRPr>
          </a:p>
        </p:txBody>
      </p:sp>
      <p:sp>
        <p:nvSpPr>
          <p:cNvPr id="8" name="Прямоугольник 7"/>
          <p:cNvSpPr/>
          <p:nvPr/>
        </p:nvSpPr>
        <p:spPr>
          <a:xfrm>
            <a:off x="644767" y="2967335"/>
            <a:ext cx="7979628" cy="64633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3. Составь </a:t>
            </a:r>
            <a:r>
              <a:rPr lang="ru-RU" b="1" dirty="0">
                <a:latin typeface="Times New Roman" panose="02020603050405020304" pitchFamily="18" charset="0"/>
                <a:cs typeface="Times New Roman" panose="02020603050405020304" pitchFamily="18" charset="0"/>
              </a:rPr>
              <a:t>с помощью словообразовательных аффиксов однокоренные слова к слову «дом</a:t>
            </a:r>
            <a:r>
              <a:rPr lang="ru-RU" b="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3290500"/>
            <a:ext cx="2002964" cy="369332"/>
          </a:xfrm>
          <a:prstGeom prst="rect">
            <a:avLst/>
          </a:prstGeom>
          <a:noFill/>
        </p:spPr>
        <p:txBody>
          <a:bodyPr wrap="square" rtlCol="0">
            <a:spAutoFit/>
          </a:bodyPr>
          <a:lstStyle/>
          <a:p>
            <a:r>
              <a:rPr lang="ru-RU" dirty="0" smtClean="0">
                <a:solidFill>
                  <a:srgbClr val="7030A0"/>
                </a:solidFill>
                <a:hlinkClick r:id="rId5" action="ppaction://hlinksldjump"/>
              </a:rPr>
              <a:t>Проверь себя!</a:t>
            </a:r>
            <a:endParaRPr lang="ru-RU" dirty="0">
              <a:solidFill>
                <a:srgbClr val="7030A0"/>
              </a:solidFill>
            </a:endParaRPr>
          </a:p>
        </p:txBody>
      </p:sp>
      <p:sp>
        <p:nvSpPr>
          <p:cNvPr id="10" name="Прямоугольник 9"/>
          <p:cNvSpPr/>
          <p:nvPr/>
        </p:nvSpPr>
        <p:spPr>
          <a:xfrm>
            <a:off x="644766" y="3753906"/>
            <a:ext cx="8235083" cy="369332"/>
          </a:xfrm>
          <a:prstGeom prst="rect">
            <a:avLst/>
          </a:prstGeom>
        </p:spPr>
        <p:txBody>
          <a:bodyPr wrap="square">
            <a:spAutoFit/>
          </a:bodyPr>
          <a:lstStyle/>
          <a:p>
            <a:pPr lvl="0"/>
            <a:r>
              <a:rPr lang="ru-RU" b="1" dirty="0" smtClean="0">
                <a:latin typeface="Times New Roman" panose="02020603050405020304" pitchFamily="18" charset="0"/>
                <a:cs typeface="Times New Roman" panose="02020603050405020304" pitchFamily="18" charset="0"/>
              </a:rPr>
              <a:t>4. Выдели </a:t>
            </a:r>
            <a:r>
              <a:rPr lang="ru-RU" b="1" dirty="0">
                <a:latin typeface="Times New Roman" panose="02020603050405020304" pitchFamily="18" charset="0"/>
                <a:cs typeface="Times New Roman" panose="02020603050405020304" pitchFamily="18" charset="0"/>
              </a:rPr>
              <a:t>окончание у слов: </a:t>
            </a:r>
            <a:r>
              <a:rPr lang="ru-RU" dirty="0">
                <a:latin typeface="Times New Roman" panose="02020603050405020304" pitchFamily="18" charset="0"/>
                <a:cs typeface="Times New Roman" panose="02020603050405020304" pitchFamily="18" charset="0"/>
              </a:rPr>
              <a:t>прочитал, мать,  пиши, рад, здоров, ночь, машин.</a:t>
            </a:r>
          </a:p>
        </p:txBody>
      </p:sp>
      <p:sp>
        <p:nvSpPr>
          <p:cNvPr id="13" name="TextBox 12"/>
          <p:cNvSpPr txBox="1"/>
          <p:nvPr/>
        </p:nvSpPr>
        <p:spPr>
          <a:xfrm>
            <a:off x="6732240" y="4130211"/>
            <a:ext cx="2002964" cy="369332"/>
          </a:xfrm>
          <a:prstGeom prst="rect">
            <a:avLst/>
          </a:prstGeom>
          <a:noFill/>
        </p:spPr>
        <p:txBody>
          <a:bodyPr wrap="square" rtlCol="0">
            <a:spAutoFit/>
          </a:bodyPr>
          <a:lstStyle/>
          <a:p>
            <a:r>
              <a:rPr lang="ru-RU" dirty="0" smtClean="0">
                <a:solidFill>
                  <a:srgbClr val="7030A0"/>
                </a:solidFill>
                <a:hlinkClick r:id="rId6" action="ppaction://hlinksldjump"/>
              </a:rPr>
              <a:t>Проверь себя!</a:t>
            </a:r>
            <a:endParaRPr lang="ru-RU" dirty="0">
              <a:solidFill>
                <a:srgbClr val="7030A0"/>
              </a:solidFill>
            </a:endParaRPr>
          </a:p>
        </p:txBody>
      </p:sp>
      <p:sp>
        <p:nvSpPr>
          <p:cNvPr id="12" name="Прямоугольник 11"/>
          <p:cNvSpPr/>
          <p:nvPr/>
        </p:nvSpPr>
        <p:spPr>
          <a:xfrm>
            <a:off x="644767" y="4499543"/>
            <a:ext cx="8090437" cy="646331"/>
          </a:xfrm>
          <a:prstGeom prst="rect">
            <a:avLst/>
          </a:prstGeom>
        </p:spPr>
        <p:txBody>
          <a:bodyPr wrap="square">
            <a:spAutoFit/>
          </a:bodyPr>
          <a:lstStyle/>
          <a:p>
            <a:r>
              <a:rPr lang="ru-RU" dirty="0" smtClean="0"/>
              <a:t> </a:t>
            </a:r>
            <a:r>
              <a:rPr lang="ru-RU" b="1" dirty="0" smtClean="0">
                <a:latin typeface="Times New Roman" panose="02020603050405020304" pitchFamily="18" charset="0"/>
                <a:cs typeface="Times New Roman" panose="02020603050405020304" pitchFamily="18" charset="0"/>
              </a:rPr>
              <a:t>5.  Выдели </a:t>
            </a:r>
            <a:r>
              <a:rPr lang="ru-RU" b="1" dirty="0">
                <a:latin typeface="Times New Roman" panose="02020603050405020304" pitchFamily="18" charset="0"/>
                <a:cs typeface="Times New Roman" panose="02020603050405020304" pitchFamily="18" charset="0"/>
              </a:rPr>
              <a:t>суффиксы в словах: </a:t>
            </a:r>
            <a:r>
              <a:rPr lang="ru-RU" dirty="0">
                <a:latin typeface="Times New Roman" panose="02020603050405020304" pitchFamily="18" charset="0"/>
                <a:cs typeface="Times New Roman" panose="02020603050405020304" pitchFamily="18" charset="0"/>
              </a:rPr>
              <a:t>подкидыш, оборвыш, вкладыш, плясунья, зимовье.</a:t>
            </a:r>
          </a:p>
        </p:txBody>
      </p:sp>
      <p:sp>
        <p:nvSpPr>
          <p:cNvPr id="15" name="TextBox 14"/>
          <p:cNvSpPr txBox="1"/>
          <p:nvPr/>
        </p:nvSpPr>
        <p:spPr>
          <a:xfrm>
            <a:off x="1763688" y="4838119"/>
            <a:ext cx="2002964" cy="369332"/>
          </a:xfrm>
          <a:prstGeom prst="rect">
            <a:avLst/>
          </a:prstGeom>
          <a:noFill/>
        </p:spPr>
        <p:txBody>
          <a:bodyPr wrap="square" rtlCol="0">
            <a:spAutoFit/>
          </a:bodyPr>
          <a:lstStyle/>
          <a:p>
            <a:r>
              <a:rPr lang="ru-RU" dirty="0" smtClean="0">
                <a:solidFill>
                  <a:srgbClr val="7030A0"/>
                </a:solidFill>
                <a:hlinkClick r:id="rId7" action="ppaction://hlinksldjump"/>
              </a:rPr>
              <a:t>Проверь себя!</a:t>
            </a:r>
            <a:endParaRPr lang="ru-RU" dirty="0">
              <a:solidFill>
                <a:srgbClr val="7030A0"/>
              </a:solidFill>
            </a:endParaRPr>
          </a:p>
        </p:txBody>
      </p:sp>
      <p:sp>
        <p:nvSpPr>
          <p:cNvPr id="14" name="TextBox 13"/>
          <p:cNvSpPr txBox="1"/>
          <p:nvPr/>
        </p:nvSpPr>
        <p:spPr>
          <a:xfrm>
            <a:off x="395536" y="266737"/>
            <a:ext cx="1008112" cy="369332"/>
          </a:xfrm>
          <a:prstGeom prst="rect">
            <a:avLst/>
          </a:prstGeom>
          <a:noFill/>
        </p:spPr>
        <p:txBody>
          <a:bodyPr wrap="square" rtlCol="0">
            <a:spAutoFit/>
          </a:bodyPr>
          <a:lstStyle/>
          <a:p>
            <a:r>
              <a:rPr lang="ru-RU" b="1" dirty="0" smtClean="0">
                <a:solidFill>
                  <a:srgbClr val="7030A0"/>
                </a:solidFill>
                <a:hlinkClick r:id="rId8"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6010579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9632" y="2996952"/>
            <a:ext cx="7272808" cy="2585323"/>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НИИ (институт, </a:t>
            </a:r>
            <a:r>
              <a:rPr lang="ru-RU" dirty="0" err="1" smtClean="0">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ООН (организация, </a:t>
            </a:r>
            <a:r>
              <a:rPr lang="ru-RU" dirty="0" err="1" smtClean="0">
                <a:latin typeface="Times New Roman" panose="02020603050405020304" pitchFamily="18" charset="0"/>
                <a:cs typeface="Times New Roman" panose="02020603050405020304" pitchFamily="18" charset="0"/>
              </a:rPr>
              <a:t>Ж.р</a:t>
            </a:r>
            <a:r>
              <a:rPr lang="ru-RU" dirty="0" smtClean="0">
                <a:latin typeface="Times New Roman" panose="02020603050405020304" pitchFamily="18" charset="0"/>
                <a:cs typeface="Times New Roman" panose="02020603050405020304" pitchFamily="18" charset="0"/>
              </a:rPr>
              <a:t>.), МГУ (университет, </a:t>
            </a:r>
            <a:r>
              <a:rPr lang="ru-RU" dirty="0" err="1" smtClean="0">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Миссисипи (река, </a:t>
            </a:r>
            <a:r>
              <a:rPr lang="ru-RU" dirty="0" err="1" smtClean="0">
                <a:latin typeface="Times New Roman" panose="02020603050405020304" pitchFamily="18" charset="0"/>
                <a:cs typeface="Times New Roman" panose="02020603050405020304" pitchFamily="18" charset="0"/>
              </a:rPr>
              <a:t>Ж.р</a:t>
            </a:r>
            <a:r>
              <a:rPr lang="ru-RU" dirty="0" smtClean="0">
                <a:latin typeface="Times New Roman" panose="02020603050405020304" pitchFamily="18" charset="0"/>
                <a:cs typeface="Times New Roman" panose="02020603050405020304" pitchFamily="18" charset="0"/>
              </a:rPr>
              <a:t>.), пенальти (штрафной удар, </a:t>
            </a:r>
            <a:r>
              <a:rPr lang="ru-RU" dirty="0" err="1" smtClean="0">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атташе (вид занятий, </a:t>
            </a:r>
            <a:r>
              <a:rPr lang="ru-RU" dirty="0" err="1" smtClean="0">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мсье (лицо мужского пола, </a:t>
            </a:r>
            <a:r>
              <a:rPr lang="ru-RU" dirty="0" err="1" smtClean="0">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салями (сорт колбасы, </a:t>
            </a:r>
            <a:r>
              <a:rPr lang="ru-RU" dirty="0" err="1" smtClean="0">
                <a:latin typeface="Times New Roman" panose="02020603050405020304" pitchFamily="18" charset="0"/>
                <a:cs typeface="Times New Roman" panose="02020603050405020304" pitchFamily="18" charset="0"/>
              </a:rPr>
              <a:t>Ж.р</a:t>
            </a:r>
            <a:r>
              <a:rPr lang="ru-RU" dirty="0" smtClean="0">
                <a:latin typeface="Times New Roman" panose="02020603050405020304" pitchFamily="18" charset="0"/>
                <a:cs typeface="Times New Roman" panose="02020603050405020304" pitchFamily="18" charset="0"/>
              </a:rPr>
              <a:t>.), фрау (лицо женского пола, </a:t>
            </a:r>
            <a:r>
              <a:rPr lang="ru-RU" dirty="0" err="1" smtClean="0">
                <a:latin typeface="Times New Roman" panose="02020603050405020304" pitchFamily="18" charset="0"/>
                <a:cs typeface="Times New Roman" panose="02020603050405020304" pitchFamily="18" charset="0"/>
              </a:rPr>
              <a:t>Ж.р</a:t>
            </a:r>
            <a:r>
              <a:rPr lang="ru-RU" dirty="0" smtClean="0">
                <a:latin typeface="Times New Roman" panose="02020603050405020304" pitchFamily="18" charset="0"/>
                <a:cs typeface="Times New Roman" panose="02020603050405020304" pitchFamily="18" charset="0"/>
              </a:rPr>
              <a:t>.), крем-краска (по родовому признаку более значимого слова, </a:t>
            </a:r>
            <a:r>
              <a:rPr lang="ru-RU" dirty="0" err="1" smtClean="0">
                <a:latin typeface="Times New Roman" panose="02020603050405020304" pitchFamily="18" charset="0"/>
                <a:cs typeface="Times New Roman" panose="02020603050405020304" pitchFamily="18" charset="0"/>
              </a:rPr>
              <a:t>Ж.р</a:t>
            </a:r>
            <a:r>
              <a:rPr lang="ru-RU" dirty="0" smtClean="0">
                <a:latin typeface="Times New Roman" panose="02020603050405020304" pitchFamily="18" charset="0"/>
                <a:cs typeface="Times New Roman" panose="02020603050405020304" pitchFamily="18" charset="0"/>
              </a:rPr>
              <a:t>.), рантье (лицо мужского пола, </a:t>
            </a:r>
            <a:r>
              <a:rPr lang="ru-RU" dirty="0" err="1" smtClean="0">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жалюзи (</a:t>
            </a:r>
            <a:r>
              <a:rPr lang="ru-RU" dirty="0" err="1" smtClean="0">
                <a:latin typeface="Times New Roman" panose="02020603050405020304" pitchFamily="18" charset="0"/>
                <a:cs typeface="Times New Roman" panose="02020603050405020304" pitchFamily="18" charset="0"/>
              </a:rPr>
              <a:t>Ср.р</a:t>
            </a:r>
            <a:r>
              <a:rPr lang="ru-RU" dirty="0" smtClean="0">
                <a:latin typeface="Times New Roman" panose="02020603050405020304" pitchFamily="18" charset="0"/>
                <a:cs typeface="Times New Roman" panose="02020603050405020304" pitchFamily="18" charset="0"/>
              </a:rPr>
              <a:t>), видео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Ср.р</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табу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Ср.р</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бунгало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Ср.р</a:t>
            </a:r>
            <a:r>
              <a:rPr lang="ru-RU" dirty="0" smtClean="0">
                <a:latin typeface="Times New Roman" panose="02020603050405020304" pitchFamily="18" charset="0"/>
                <a:cs typeface="Times New Roman" panose="02020603050405020304" pitchFamily="18" charset="0"/>
              </a:rPr>
              <a:t>), бикини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Ср.р</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мафиози (</a:t>
            </a:r>
            <a:r>
              <a:rPr lang="ru-RU" dirty="0" err="1" smtClean="0">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НЛО (</a:t>
            </a:r>
            <a:r>
              <a:rPr lang="ru-RU" dirty="0" err="1" smtClean="0">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зомби  (</a:t>
            </a:r>
            <a:r>
              <a:rPr lang="ru-RU" dirty="0" err="1" smtClean="0">
                <a:latin typeface="Times New Roman" panose="02020603050405020304" pitchFamily="18" charset="0"/>
                <a:cs typeface="Times New Roman" panose="02020603050405020304" pitchFamily="18" charset="0"/>
              </a:rPr>
              <a:t>М.р</a:t>
            </a:r>
            <a:r>
              <a:rPr lang="ru-RU" dirty="0" smtClean="0">
                <a:latin typeface="Times New Roman" panose="02020603050405020304" pitchFamily="18" charset="0"/>
                <a:cs typeface="Times New Roman" panose="02020603050405020304" pitchFamily="18" charset="0"/>
              </a:rPr>
              <a:t>.), пани (</a:t>
            </a:r>
            <a:r>
              <a:rPr lang="ru-RU" dirty="0" err="1" smtClean="0">
                <a:latin typeface="Times New Roman" panose="02020603050405020304" pitchFamily="18" charset="0"/>
                <a:cs typeface="Times New Roman" panose="02020603050405020304" pitchFamily="18" charset="0"/>
              </a:rPr>
              <a:t>Ж.р</a:t>
            </a:r>
            <a:r>
              <a:rPr lang="ru-RU" dirty="0" smtClean="0">
                <a:latin typeface="Times New Roman" panose="02020603050405020304" pitchFamily="18" charset="0"/>
                <a:cs typeface="Times New Roman" panose="02020603050405020304" pitchFamily="18" charset="0"/>
              </a:rPr>
              <a:t>), миледи (</a:t>
            </a:r>
            <a:r>
              <a:rPr lang="ru-RU" dirty="0" err="1" smtClean="0">
                <a:latin typeface="Times New Roman" panose="02020603050405020304" pitchFamily="18" charset="0"/>
                <a:cs typeface="Times New Roman" panose="02020603050405020304" pitchFamily="18" charset="0"/>
              </a:rPr>
              <a:t>Ж.р</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5536" y="260648"/>
            <a:ext cx="1080120"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20610250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6" y="26137"/>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833376" y="6396335"/>
            <a:ext cx="3229419" cy="461665"/>
          </a:xfrm>
          <a:prstGeom prst="rect">
            <a:avLst/>
          </a:prstGeom>
          <a:noFill/>
        </p:spPr>
        <p:txBody>
          <a:bodyPr wrap="square" rtlCol="0">
            <a:spAutoFit/>
          </a:bodyPr>
          <a:lstStyle/>
          <a:p>
            <a:r>
              <a:rPr lang="ru-RU" sz="2400" b="1" dirty="0" smtClean="0">
                <a:solidFill>
                  <a:srgbClr val="7030A0"/>
                </a:solidFill>
                <a:hlinkClick r:id="rId4" action="ppaction://hlinksldjump"/>
              </a:rPr>
              <a:t>Продолжение</a:t>
            </a:r>
            <a:endParaRPr lang="ru-RU" sz="2400" b="1" dirty="0">
              <a:solidFill>
                <a:srgbClr val="7030A0"/>
              </a:solidFill>
            </a:endParaRPr>
          </a:p>
        </p:txBody>
      </p:sp>
      <p:sp>
        <p:nvSpPr>
          <p:cNvPr id="3" name="Прямоугольник 2"/>
          <p:cNvSpPr/>
          <p:nvPr/>
        </p:nvSpPr>
        <p:spPr>
          <a:xfrm>
            <a:off x="148793" y="449136"/>
            <a:ext cx="8685695" cy="5632311"/>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Многие </a:t>
            </a:r>
            <a:r>
              <a:rPr lang="ru-RU" b="1" dirty="0">
                <a:latin typeface="Times New Roman" panose="02020603050405020304" pitchFamily="18" charset="0"/>
                <a:cs typeface="Times New Roman" panose="02020603050405020304" pitchFamily="18" charset="0"/>
              </a:rPr>
              <a:t>прилагательные</a:t>
            </a:r>
            <a:r>
              <a:rPr lang="ru-RU" dirty="0">
                <a:latin typeface="Times New Roman" panose="02020603050405020304" pitchFamily="18" charset="0"/>
                <a:cs typeface="Times New Roman" panose="02020603050405020304" pitchFamily="18" charset="0"/>
              </a:rPr>
              <a:t> имеют полную и краткую </a:t>
            </a:r>
            <a:r>
              <a:rPr lang="ru-RU" dirty="0" smtClean="0">
                <a:latin typeface="Times New Roman" panose="02020603050405020304" pitchFamily="18" charset="0"/>
                <a:cs typeface="Times New Roman" panose="02020603050405020304" pitchFamily="18" charset="0"/>
              </a:rPr>
              <a:t>формы:</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свежий </a:t>
            </a:r>
            <a:r>
              <a:rPr lang="ru-RU" dirty="0">
                <a:latin typeface="Times New Roman" panose="02020603050405020304" pitchFamily="18" charset="0"/>
                <a:cs typeface="Times New Roman" panose="02020603050405020304" pitchFamily="18" charset="0"/>
              </a:rPr>
              <a:t>ветер – ветер свеж</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Краткие имена прилагательные ИЗМЕНЯЮТСЯ ПО РОДАМ И </a:t>
            </a:r>
            <a:r>
              <a:rPr lang="ru-RU" dirty="0" smtClean="0">
                <a:latin typeface="Times New Roman" panose="02020603050405020304" pitchFamily="18" charset="0"/>
                <a:cs typeface="Times New Roman" panose="02020603050405020304" pitchFamily="18" charset="0"/>
              </a:rPr>
              <a:t>ЧИСЛАМ:</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зелен </a:t>
            </a:r>
            <a:r>
              <a:rPr lang="ru-RU" dirty="0">
                <a:latin typeface="Times New Roman" panose="02020603050405020304" pitchFamily="18" charset="0"/>
                <a:cs typeface="Times New Roman" panose="02020603050405020304" pitchFamily="18" charset="0"/>
              </a:rPr>
              <a:t>–зелена –зелено –зелены</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Краткие имена прилагательные НЕ ИЗМЕНЯЮТСЯ ПО </a:t>
            </a:r>
            <a:r>
              <a:rPr lang="ru-RU" dirty="0" smtClean="0">
                <a:latin typeface="Times New Roman" panose="02020603050405020304" pitchFamily="18" charset="0"/>
                <a:cs typeface="Times New Roman" panose="02020603050405020304" pitchFamily="18" charset="0"/>
              </a:rPr>
              <a:t>ПАДЕЖАМ.</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предложении краткие имена прилагательные ВСЕГДА БЫВАЮТ СКАЗУЕМЫМИ. ( </a:t>
            </a:r>
            <a:r>
              <a:rPr lang="ru-RU" u="sng" dirty="0">
                <a:latin typeface="Times New Roman" panose="02020603050405020304" pitchFamily="18" charset="0"/>
                <a:cs typeface="Times New Roman" panose="02020603050405020304" pitchFamily="18" charset="0"/>
              </a:rPr>
              <a:t>Он</a:t>
            </a:r>
            <a:r>
              <a:rPr lang="ru-RU" dirty="0">
                <a:latin typeface="Times New Roman" panose="02020603050405020304" pitchFamily="18" charset="0"/>
                <a:cs typeface="Times New Roman" panose="02020603050405020304" pitchFamily="18" charset="0"/>
              </a:rPr>
              <a:t> </a:t>
            </a:r>
            <a:r>
              <a:rPr lang="ru-RU" u="sng" dirty="0">
                <a:latin typeface="Times New Roman" panose="02020603050405020304" pitchFamily="18" charset="0"/>
                <a:cs typeface="Times New Roman" panose="02020603050405020304" pitchFamily="18" charset="0"/>
              </a:rPr>
              <a:t>весел </a:t>
            </a:r>
            <a:r>
              <a:rPr lang="ru-RU" dirty="0">
                <a:latin typeface="Times New Roman" panose="02020603050405020304" pitchFamily="18" charset="0"/>
                <a:cs typeface="Times New Roman" panose="02020603050405020304" pitchFamily="18" charset="0"/>
              </a:rPr>
              <a:t>и</a:t>
            </a:r>
            <a:r>
              <a:rPr lang="ru-RU" u="sng" dirty="0">
                <a:latin typeface="Times New Roman" panose="02020603050405020304" pitchFamily="18" charset="0"/>
                <a:cs typeface="Times New Roman" panose="02020603050405020304" pitchFamily="18" charset="0"/>
              </a:rPr>
              <a:t> улыбчив</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Н </a:t>
            </a:r>
            <a:r>
              <a:rPr lang="ru-RU" b="1" dirty="0">
                <a:latin typeface="Times New Roman" panose="02020603050405020304" pitchFamily="18" charset="0"/>
                <a:cs typeface="Times New Roman" panose="02020603050405020304" pitchFamily="18" charset="0"/>
              </a:rPr>
              <a:t>и НН в суффиксах имён прилагательных</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суффиксах прилагательных</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Одна буква н пишется в суффиксах -ан-/-</a:t>
            </a:r>
            <a:r>
              <a:rPr lang="ru-RU" dirty="0" err="1">
                <a:latin typeface="Times New Roman" panose="02020603050405020304" pitchFamily="18" charset="0"/>
                <a:cs typeface="Times New Roman" panose="02020603050405020304" pitchFamily="18" charset="0"/>
              </a:rPr>
              <a:t>ян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ын</a:t>
            </a:r>
            <a:r>
              <a:rPr lang="ru-RU" dirty="0">
                <a:latin typeface="Times New Roman" panose="02020603050405020304" pitchFamily="18" charset="0"/>
                <a:cs typeface="Times New Roman" panose="02020603050405020304" pitchFamily="18" charset="0"/>
              </a:rPr>
              <a:t>-/-ин- отымённых прилагательных:</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ледяной (&lt; лед), песчаный (&lt; песок), серебряный (&lt; серебро), комариный (&lt; комар).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Исключения</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стеклянный</a:t>
            </a:r>
            <a:r>
              <a:rPr lang="ru-RU" dirty="0">
                <a:latin typeface="Times New Roman" panose="02020603050405020304" pitchFamily="18" charset="0"/>
                <a:cs typeface="Times New Roman" panose="02020603050405020304" pitchFamily="18" charset="0"/>
              </a:rPr>
              <a:t>, оловянный, деревянный.</a:t>
            </a:r>
            <a:br>
              <a:rPr lang="ru-RU"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прилагательных свиной, пряный, бараний, румяный, юный, тюлений и некоторых других звук [н] относится к корню.</a:t>
            </a:r>
            <a:br>
              <a:rPr lang="ru-RU"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Следует </a:t>
            </a:r>
            <a:r>
              <a:rPr lang="ru-RU" dirty="0">
                <a:latin typeface="Times New Roman" panose="02020603050405020304" pitchFamily="18" charset="0"/>
                <a:cs typeface="Times New Roman" panose="02020603050405020304" pitchFamily="18" charset="0"/>
              </a:rPr>
              <a:t>различать прилагательное масляный, образованное от существительного масло с помощью суффикса -</a:t>
            </a:r>
            <a:r>
              <a:rPr lang="ru-RU" dirty="0" err="1">
                <a:latin typeface="Times New Roman" panose="02020603050405020304" pitchFamily="18" charset="0"/>
                <a:cs typeface="Times New Roman" panose="02020603050405020304" pitchFamily="18" charset="0"/>
              </a:rPr>
              <a:t>ян</a:t>
            </a:r>
            <a:r>
              <a:rPr lang="ru-RU" dirty="0">
                <a:latin typeface="Times New Roman" panose="02020603050405020304" pitchFamily="18" charset="0"/>
                <a:cs typeface="Times New Roman" panose="02020603050405020304" pitchFamily="18" charset="0"/>
              </a:rPr>
              <a:t>, и масленый, образованное от глагола маслить при помощи суффикса -</a:t>
            </a:r>
            <a:r>
              <a:rPr lang="ru-RU" dirty="0" err="1" smtClean="0">
                <a:latin typeface="Times New Roman" panose="02020603050405020304" pitchFamily="18" charset="0"/>
                <a:cs typeface="Times New Roman" panose="02020603050405020304" pitchFamily="18" charset="0"/>
              </a:rPr>
              <a:t>ен</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Ср</a:t>
            </a:r>
            <a:r>
              <a:rPr lang="ru-RU" dirty="0">
                <a:latin typeface="Times New Roman" panose="02020603050405020304" pitchFamily="18" charset="0"/>
                <a:cs typeface="Times New Roman" panose="02020603050405020304" pitchFamily="18" charset="0"/>
              </a:rPr>
              <a:t>.: масляные краски (разведенные на масле), масляный насос (работающий на масле) и масленая каша (пропитанная маслом), масленые руки (испачканные маслом</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также: масленые глаза, масленый голос (льстивый).</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26645392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71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1" y="6070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7504" y="-21913"/>
            <a:ext cx="8685695" cy="3693319"/>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НН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суффиксах </a:t>
            </a:r>
            <a:r>
              <a:rPr lang="ru-RU" dirty="0" smtClean="0">
                <a:latin typeface="Times New Roman" panose="02020603050405020304" pitchFamily="18" charset="0"/>
                <a:cs typeface="Times New Roman" panose="02020603050405020304" pitchFamily="18" charset="0"/>
              </a:rPr>
              <a:t>прилагательных:</a:t>
            </a:r>
          </a:p>
          <a:p>
            <a:pPr algn="just"/>
            <a:r>
              <a:rPr lang="ru-RU" dirty="0" smtClean="0">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НН пишется в отымённых прилагательных, образованных </a:t>
            </a:r>
            <a:r>
              <a:rPr lang="ru-RU" dirty="0" smtClean="0">
                <a:latin typeface="Times New Roman" panose="02020603050405020304" pitchFamily="18" charset="0"/>
                <a:cs typeface="Times New Roman" panose="02020603050405020304" pitchFamily="18" charset="0"/>
              </a:rPr>
              <a:t>от</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основ </a:t>
            </a:r>
            <a:r>
              <a:rPr lang="ru-RU" dirty="0">
                <a:latin typeface="Times New Roman" panose="02020603050405020304" pitchFamily="18" charset="0"/>
                <a:cs typeface="Times New Roman" panose="02020603050405020304" pitchFamily="18" charset="0"/>
              </a:rPr>
              <a:t>на -н, -</a:t>
            </a:r>
            <a:r>
              <a:rPr lang="ru-RU" dirty="0" err="1">
                <a:latin typeface="Times New Roman" panose="02020603050405020304" pitchFamily="18" charset="0"/>
                <a:cs typeface="Times New Roman" panose="02020603050405020304" pitchFamily="18" charset="0"/>
              </a:rPr>
              <a:t>мя</a:t>
            </a:r>
            <a:r>
              <a:rPr lang="ru-RU" dirty="0">
                <a:latin typeface="Times New Roman" panose="02020603050405020304" pitchFamily="18" charset="0"/>
                <a:cs typeface="Times New Roman" panose="02020603050405020304" pitchFamily="18" charset="0"/>
              </a:rPr>
              <a:t> при помощи суффикса -н: </a:t>
            </a:r>
            <a:r>
              <a:rPr lang="ru-RU" dirty="0" smtClean="0">
                <a:latin typeface="Times New Roman" panose="02020603050405020304" pitchFamily="18" charset="0"/>
                <a:cs typeface="Times New Roman" panose="02020603050405020304" pitchFamily="18" charset="0"/>
              </a:rPr>
              <a:t>каменный </a:t>
            </a:r>
            <a:r>
              <a:rPr lang="ru-RU" dirty="0">
                <a:latin typeface="Times New Roman" panose="02020603050405020304" pitchFamily="18" charset="0"/>
                <a:cs typeface="Times New Roman" panose="02020603050405020304" pitchFamily="18" charset="0"/>
              </a:rPr>
              <a:t>(&lt; камень), пламенный (&lt; пламя), осенний (&lt; осень), весенний (&lt; весна</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б</a:t>
            </a:r>
            <a:r>
              <a:rPr lang="ru-RU" dirty="0">
                <a:latin typeface="Times New Roman" panose="02020603050405020304" pitchFamily="18" charset="0"/>
                <a:cs typeface="Times New Roman" panose="02020603050405020304" pitchFamily="18" charset="0"/>
              </a:rPr>
              <a:t>) в суффиксах -</a:t>
            </a:r>
            <a:r>
              <a:rPr lang="ru-RU" dirty="0" err="1">
                <a:latin typeface="Times New Roman" panose="02020603050405020304" pitchFamily="18" charset="0"/>
                <a:cs typeface="Times New Roman" panose="02020603050405020304" pitchFamily="18" charset="0"/>
              </a:rPr>
              <a:t>енн</a:t>
            </a:r>
            <a:r>
              <a:rPr lang="ru-RU" dirty="0">
                <a:latin typeface="Times New Roman" panose="02020603050405020304" pitchFamily="18" charset="0"/>
                <a:cs typeface="Times New Roman" panose="02020603050405020304" pitchFamily="18" charset="0"/>
              </a:rPr>
              <a:t>-, -они- отымённых </a:t>
            </a:r>
            <a:r>
              <a:rPr lang="ru-RU" dirty="0" smtClean="0">
                <a:latin typeface="Times New Roman" panose="02020603050405020304" pitchFamily="18" charset="0"/>
                <a:cs typeface="Times New Roman" panose="02020603050405020304" pitchFamily="18" charset="0"/>
              </a:rPr>
              <a:t>прилагательных:</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торжественный </a:t>
            </a:r>
            <a:r>
              <a:rPr lang="ru-RU" dirty="0">
                <a:latin typeface="Times New Roman" panose="02020603050405020304" pitchFamily="18" charset="0"/>
                <a:cs typeface="Times New Roman" panose="02020603050405020304" pitchFamily="18" charset="0"/>
              </a:rPr>
              <a:t>(&lt; торжество), традиционный (&lt; традиция</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Прилагательные </a:t>
            </a:r>
            <a:r>
              <a:rPr lang="ru-RU" dirty="0">
                <a:latin typeface="Times New Roman" panose="02020603050405020304" pitchFamily="18" charset="0"/>
                <a:cs typeface="Times New Roman" panose="02020603050405020304" pitchFamily="18" charset="0"/>
              </a:rPr>
              <a:t>с суффиксом -</a:t>
            </a:r>
            <a:r>
              <a:rPr lang="ru-RU" dirty="0" err="1">
                <a:latin typeface="Times New Roman" panose="02020603050405020304" pitchFamily="18" charset="0"/>
                <a:cs typeface="Times New Roman" panose="02020603050405020304" pitchFamily="18" charset="0"/>
              </a:rPr>
              <a:t>енн</a:t>
            </a:r>
            <a:r>
              <a:rPr lang="ru-RU" dirty="0">
                <a:latin typeface="Times New Roman" panose="02020603050405020304" pitchFamily="18" charset="0"/>
                <a:cs typeface="Times New Roman" panose="02020603050405020304" pitchFamily="18" charset="0"/>
              </a:rPr>
              <a:t> могут выражать субъективную оценку(большую меру признака</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здоровенный</a:t>
            </a:r>
            <a:r>
              <a:rPr lang="ru-RU" dirty="0">
                <a:latin typeface="Times New Roman" panose="02020603050405020304" pitchFamily="18" charset="0"/>
                <a:cs typeface="Times New Roman" panose="02020603050405020304" pitchFamily="18" charset="0"/>
              </a:rPr>
              <a:t>, тяжеленный, </a:t>
            </a:r>
            <a:r>
              <a:rPr lang="ru-RU" dirty="0" smtClean="0">
                <a:latin typeface="Times New Roman" panose="02020603050405020304" pitchFamily="18" charset="0"/>
                <a:cs typeface="Times New Roman" panose="02020603050405020304" pitchFamily="18" charset="0"/>
              </a:rPr>
              <a:t>высоченный</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(ср</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здоровый,</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тяжелый</a:t>
            </a:r>
            <a:r>
              <a:rPr lang="ru-RU" dirty="0">
                <a:latin typeface="Times New Roman" panose="02020603050405020304" pitchFamily="18" charset="0"/>
                <a:cs typeface="Times New Roman" panose="02020603050405020304" pitchFamily="18" charset="0"/>
              </a:rPr>
              <a:t>, высокий</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Исключение: </a:t>
            </a:r>
            <a:r>
              <a:rPr lang="ru-RU" dirty="0" smtClean="0">
                <a:latin typeface="Times New Roman" panose="02020603050405020304" pitchFamily="18" charset="0"/>
                <a:cs typeface="Times New Roman" panose="02020603050405020304" pitchFamily="18" charset="0"/>
              </a:rPr>
              <a:t>ветреный</a:t>
            </a:r>
            <a:r>
              <a:rPr lang="ru-RU" dirty="0">
                <a:latin typeface="Times New Roman" panose="02020603050405020304" pitchFamily="18" charset="0"/>
                <a:cs typeface="Times New Roman" panose="02020603050405020304" pitchFamily="18" charset="0"/>
              </a:rPr>
              <a:t>, однако в приставочных образованиях пишется -</a:t>
            </a:r>
            <a:r>
              <a:rPr lang="ru-RU" dirty="0" err="1">
                <a:latin typeface="Times New Roman" panose="02020603050405020304" pitchFamily="18" charset="0"/>
                <a:cs typeface="Times New Roman" panose="02020603050405020304" pitchFamily="18" charset="0"/>
              </a:rPr>
              <a:t>нн</a:t>
            </a:r>
            <a:r>
              <a:rPr lang="ru-RU" dirty="0">
                <a:latin typeface="Times New Roman" panose="02020603050405020304" pitchFamily="18" charset="0"/>
                <a:cs typeface="Times New Roman" panose="02020603050405020304" pitchFamily="18" charset="0"/>
              </a:rPr>
              <a:t>-: обветренный, безветренный и </a:t>
            </a:r>
            <a:r>
              <a:rPr lang="ru-RU" dirty="0" smtClean="0">
                <a:latin typeface="Times New Roman" panose="02020603050405020304" pitchFamily="18" charset="0"/>
                <a:cs typeface="Times New Roman" panose="02020603050405020304" pitchFamily="18" charset="0"/>
              </a:rPr>
              <a:t>т.д.</a:t>
            </a:r>
            <a:endParaRPr lang="en-US"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кратких прилагательных пишется столько же Н, сколько их было в полной форме, </a:t>
            </a:r>
            <a:r>
              <a:rPr lang="ru-RU" dirty="0" smtClean="0">
                <a:latin typeface="Times New Roman" panose="02020603050405020304" pitchFamily="18" charset="0"/>
                <a:cs typeface="Times New Roman" panose="02020603050405020304" pitchFamily="18" charset="0"/>
              </a:rPr>
              <a:t>например: речь </a:t>
            </a:r>
            <a:r>
              <a:rPr lang="ru-RU" dirty="0">
                <a:latin typeface="Times New Roman" panose="02020603050405020304" pitchFamily="18" charset="0"/>
                <a:cs typeface="Times New Roman" panose="02020603050405020304" pitchFamily="18" charset="0"/>
              </a:rPr>
              <a:t>торжественна, девушка ветрена.</a:t>
            </a:r>
          </a:p>
        </p:txBody>
      </p:sp>
      <p:sp>
        <p:nvSpPr>
          <p:cNvPr id="2" name="Прямоугольник 1"/>
          <p:cNvSpPr/>
          <p:nvPr/>
        </p:nvSpPr>
        <p:spPr>
          <a:xfrm>
            <a:off x="0" y="3489306"/>
            <a:ext cx="9083351" cy="3693319"/>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Слитно пишутся</a:t>
            </a:r>
            <a:r>
              <a:rPr lang="ru-RU" b="1"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1) имена прилагательные, образованные от сложных существительных, </a:t>
            </a:r>
            <a:r>
              <a:rPr lang="ru-RU" dirty="0" err="1">
                <a:latin typeface="Times New Roman" panose="02020603050405020304" pitchFamily="18" charset="0"/>
                <a:cs typeface="Times New Roman" panose="02020603050405020304" pitchFamily="18" charset="0"/>
              </a:rPr>
              <a:t>пишущихся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слитно: водосточный</a:t>
            </a:r>
            <a:r>
              <a:rPr lang="ru-RU" dirty="0">
                <a:latin typeface="Times New Roman" panose="02020603050405020304" pitchFamily="18" charset="0"/>
                <a:cs typeface="Times New Roman" panose="02020603050405020304" pitchFamily="18" charset="0"/>
              </a:rPr>
              <a:t> (&lt; водосток),железобетонный (&lt; железобетон</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2) прилагательные, у которых одна из составляющих частей отдельно не </a:t>
            </a:r>
            <a:r>
              <a:rPr lang="ru-RU" dirty="0" smtClean="0">
                <a:latin typeface="Times New Roman" panose="02020603050405020304" pitchFamily="18" charset="0"/>
                <a:cs typeface="Times New Roman" panose="02020603050405020304" pitchFamily="18" charset="0"/>
              </a:rPr>
              <a:t>употребляется: белобрысый, всеядный, быстротечный, машинописный</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3) прилагательные, образованные из сочетаний слов с подчинительной </a:t>
            </a:r>
            <a:r>
              <a:rPr lang="ru-RU" dirty="0" smtClean="0">
                <a:latin typeface="Times New Roman" panose="02020603050405020304" pitchFamily="18" charset="0"/>
                <a:cs typeface="Times New Roman" panose="02020603050405020304" pitchFamily="18" charset="0"/>
              </a:rPr>
              <a:t>связью: белокаменный</a:t>
            </a:r>
            <a:r>
              <a:rPr lang="ru-RU" dirty="0">
                <a:latin typeface="Times New Roman" panose="02020603050405020304" pitchFamily="18" charset="0"/>
                <a:cs typeface="Times New Roman" panose="02020603050405020304" pitchFamily="18" charset="0"/>
              </a:rPr>
              <a:t> (&lt; белый камень - согласование);машиностроительный (&lt; строить машины - управление);дикорастущий (&lt; растущий дико - примыкание);</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4) прилагательные, первой частью которых является наречие на о или </a:t>
            </a:r>
            <a:r>
              <a:rPr lang="ru-RU" dirty="0" smtClean="0">
                <a:latin typeface="Times New Roman" panose="02020603050405020304" pitchFamily="18" charset="0"/>
                <a:cs typeface="Times New Roman" panose="02020603050405020304" pitchFamily="18" charset="0"/>
              </a:rPr>
              <a:t>е: высоконравственный, нижеперечисленный.                                         </a:t>
            </a:r>
            <a:r>
              <a:rPr lang="ru-RU" b="1" dirty="0" smtClean="0">
                <a:solidFill>
                  <a:srgbClr val="7030A0"/>
                </a:solidFill>
                <a:latin typeface="Times New Roman" panose="02020603050405020304" pitchFamily="18" charset="0"/>
                <a:cs typeface="Times New Roman" panose="02020603050405020304" pitchFamily="18" charset="0"/>
                <a:hlinkClick r:id="rId4" action="ppaction://hlinksldjump"/>
              </a:rPr>
              <a:t>Продолжение</a:t>
            </a:r>
            <a:r>
              <a:rPr lang="ru-RU" b="1" dirty="0">
                <a:solidFill>
                  <a:srgbClr val="7030A0"/>
                </a:solidFill>
                <a:latin typeface="Times New Roman" panose="02020603050405020304" pitchFamily="18" charset="0"/>
                <a:cs typeface="Times New Roman" panose="02020603050405020304" pitchFamily="18" charset="0"/>
                <a:hlinkClick r:id="rId4" action="ppaction://hlinksldjump"/>
              </a:rPr>
              <a:t/>
            </a:r>
            <a:br>
              <a:rPr lang="ru-RU" b="1" dirty="0">
                <a:solidFill>
                  <a:srgbClr val="7030A0"/>
                </a:solidFill>
                <a:latin typeface="Times New Roman" panose="02020603050405020304" pitchFamily="18" charset="0"/>
                <a:cs typeface="Times New Roman" panose="02020603050405020304" pitchFamily="18" charset="0"/>
                <a:hlinkClick r:id="rId4" action="ppaction://hlinksldjump"/>
              </a:rPr>
            </a:br>
            <a:r>
              <a:rPr lang="ru-RU" dirty="0">
                <a:latin typeface="Times New Roman" panose="02020603050405020304" pitchFamily="18" charset="0"/>
                <a:cs typeface="Times New Roman" panose="02020603050405020304" pitchFamily="18" charset="0"/>
              </a:rPr>
              <a:t>5) прилагательные, первой частью которых является имя </a:t>
            </a:r>
            <a:r>
              <a:rPr lang="ru-RU" dirty="0" smtClean="0">
                <a:latin typeface="Times New Roman" panose="02020603050405020304" pitchFamily="18" charset="0"/>
                <a:cs typeface="Times New Roman" panose="02020603050405020304" pitchFamily="18" charset="0"/>
              </a:rPr>
              <a:t>числительное: сорокаградусный</a:t>
            </a:r>
            <a:r>
              <a:rPr lang="ru-RU" dirty="0">
                <a:latin typeface="Times New Roman" panose="02020603050405020304" pitchFamily="18" charset="0"/>
                <a:cs typeface="Times New Roman" panose="02020603050405020304" pitchFamily="18" charset="0"/>
              </a:rPr>
              <a:t>, трехэтажный, двухсотграммовый. </a:t>
            </a:r>
            <a:r>
              <a:rPr lang="ru-RU"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5" action="ppaction://hlinksldjump"/>
              </a:rPr>
              <a:t>Назад                </a:t>
            </a:r>
            <a:r>
              <a:rPr lang="ru-RU" b="1" dirty="0">
                <a:solidFill>
                  <a:srgbClr val="7030A0"/>
                </a:solidFill>
                <a:latin typeface="Times New Roman" panose="02020603050405020304" pitchFamily="18" charset="0"/>
                <a:cs typeface="Times New Roman" panose="02020603050405020304" pitchFamily="18" charset="0"/>
                <a:hlinkClick r:id="rId5" action="ppaction://hlinksldjump"/>
              </a:rPr>
              <a:t/>
            </a:r>
            <a:br>
              <a:rPr lang="ru-RU" b="1" dirty="0">
                <a:solidFill>
                  <a:srgbClr val="7030A0"/>
                </a:solidFill>
                <a:latin typeface="Times New Roman" panose="02020603050405020304" pitchFamily="18" charset="0"/>
                <a:cs typeface="Times New Roman" panose="02020603050405020304" pitchFamily="18" charset="0"/>
                <a:hlinkClick r:id="rId5" action="ppaction://hlinksldjump"/>
              </a:rPr>
            </a:br>
            <a:endParaRPr lang="ru-RU" b="1" dirty="0">
              <a:solidFill>
                <a:srgbClr val="7030A0"/>
              </a:solidFill>
            </a:endParaRPr>
          </a:p>
        </p:txBody>
      </p:sp>
      <p:sp>
        <p:nvSpPr>
          <p:cNvPr id="12" name="Прямоугольник 11"/>
          <p:cNvSpPr/>
          <p:nvPr/>
        </p:nvSpPr>
        <p:spPr>
          <a:xfrm>
            <a:off x="0" y="32510"/>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6"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31437343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1" y="6070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099" y="45709"/>
            <a:ext cx="8809778" cy="7294305"/>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Через </a:t>
            </a:r>
            <a:r>
              <a:rPr lang="ru-RU" b="1" dirty="0">
                <a:latin typeface="Times New Roman" panose="02020603050405020304" pitchFamily="18" charset="0"/>
                <a:cs typeface="Times New Roman" panose="02020603050405020304" pitchFamily="18" charset="0"/>
              </a:rPr>
              <a:t>дефис</a:t>
            </a:r>
            <a:r>
              <a:rPr lang="ru-RU" dirty="0">
                <a:latin typeface="Times New Roman" panose="02020603050405020304" pitchFamily="18" charset="0"/>
                <a:cs typeface="Times New Roman" panose="02020603050405020304" pitchFamily="18" charset="0"/>
              </a:rPr>
              <a:t> пишутся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1) прилагательные, обозначающие оттенки цветов, дополнительные оттенки качества или </a:t>
            </a:r>
            <a:r>
              <a:rPr lang="ru-RU" dirty="0" smtClean="0">
                <a:latin typeface="Times New Roman" panose="02020603050405020304" pitchFamily="18" charset="0"/>
                <a:cs typeface="Times New Roman" panose="02020603050405020304" pitchFamily="18" charset="0"/>
              </a:rPr>
              <a:t>признака: бледно-голубой, сладко-кислый, уныло-однообразный и </a:t>
            </a:r>
            <a:r>
              <a:rPr lang="ru-RU" dirty="0">
                <a:latin typeface="Times New Roman" panose="02020603050405020304" pitchFamily="18" charset="0"/>
                <a:cs typeface="Times New Roman" panose="02020603050405020304" pitchFamily="18" charset="0"/>
              </a:rPr>
              <a:t>т. п.;</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2) прилагательные, образованные из сочетаний слов с сочинительной </a:t>
            </a:r>
            <a:r>
              <a:rPr lang="ru-RU" dirty="0" smtClean="0">
                <a:latin typeface="Times New Roman" panose="02020603050405020304" pitchFamily="18" charset="0"/>
                <a:cs typeface="Times New Roman" panose="02020603050405020304" pitchFamily="18" charset="0"/>
              </a:rPr>
              <a:t>связью: русско-английский</a:t>
            </a:r>
            <a:r>
              <a:rPr lang="ru-RU" dirty="0">
                <a:latin typeface="Times New Roman" panose="02020603050405020304" pitchFamily="18" charset="0"/>
                <a:cs typeface="Times New Roman" panose="02020603050405020304" pitchFamily="18" charset="0"/>
              </a:rPr>
              <a:t> (русский и английский</a:t>
            </a:r>
            <a:r>
              <a:rPr lang="ru-RU" dirty="0" smtClean="0">
                <a:latin typeface="Times New Roman" panose="02020603050405020304" pitchFamily="18" charset="0"/>
                <a:cs typeface="Times New Roman" panose="02020603050405020304" pitchFamily="18" charset="0"/>
              </a:rPr>
              <a:t>), отчетно-выборный</a:t>
            </a:r>
            <a:r>
              <a:rPr lang="ru-RU" dirty="0">
                <a:latin typeface="Times New Roman" panose="02020603050405020304" pitchFamily="18" charset="0"/>
                <a:cs typeface="Times New Roman" panose="02020603050405020304" pitchFamily="18" charset="0"/>
              </a:rPr>
              <a:t> (отчетный и выборный);</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Необходимо </a:t>
            </a:r>
            <a:r>
              <a:rPr lang="ru-RU" b="1" dirty="0">
                <a:latin typeface="Times New Roman" panose="02020603050405020304" pitchFamily="18" charset="0"/>
                <a:cs typeface="Times New Roman" panose="02020603050405020304" pitchFamily="18" charset="0"/>
              </a:rPr>
              <a:t>запомнить</a:t>
            </a:r>
            <a:r>
              <a:rPr lang="ru-RU" dirty="0">
                <a:latin typeface="Times New Roman" panose="02020603050405020304" pitchFamily="18" charset="0"/>
                <a:cs typeface="Times New Roman" panose="02020603050405020304" pitchFamily="18" charset="0"/>
              </a:rPr>
              <a:t> правописание слов с первой частью общественно- и словосочетаний с наречием </a:t>
            </a:r>
            <a:r>
              <a:rPr lang="ru-RU" dirty="0" smtClean="0">
                <a:latin typeface="Times New Roman" panose="02020603050405020304" pitchFamily="18" charset="0"/>
                <a:cs typeface="Times New Roman" panose="02020603050405020304" pitchFamily="18" charset="0"/>
              </a:rPr>
              <a:t>общественно: общественно-политический, общественно-экономический, общественно-исторический, общественно-трудовой, </a:t>
            </a:r>
            <a:r>
              <a:rPr lang="ru-RU" b="1" dirty="0" smtClean="0">
                <a:latin typeface="Times New Roman" panose="02020603050405020304" pitchFamily="18" charset="0"/>
                <a:cs typeface="Times New Roman" panose="02020603050405020304" pitchFamily="18" charset="0"/>
              </a:rPr>
              <a:t>но</a:t>
            </a:r>
            <a:r>
              <a:rPr lang="ru-RU" dirty="0">
                <a:latin typeface="Times New Roman" panose="02020603050405020304" pitchFamily="18" charset="0"/>
                <a:cs typeface="Times New Roman" panose="02020603050405020304" pitchFamily="18" charset="0"/>
              </a:rPr>
              <a:t>: общественно полезный, общественно необходимый.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3) имена прилагательные, образованные от имен существительных, которые пишутся через </a:t>
            </a:r>
            <a:r>
              <a:rPr lang="ru-RU" dirty="0" smtClean="0">
                <a:latin typeface="Times New Roman" panose="02020603050405020304" pitchFamily="18" charset="0"/>
                <a:cs typeface="Times New Roman" panose="02020603050405020304" pitchFamily="18" charset="0"/>
              </a:rPr>
              <a:t>дефис: юго-восточный</a:t>
            </a:r>
            <a:r>
              <a:rPr lang="ru-RU" dirty="0">
                <a:latin typeface="Times New Roman" panose="02020603050405020304" pitchFamily="18" charset="0"/>
                <a:cs typeface="Times New Roman" panose="02020603050405020304" pitchFamily="18" charset="0"/>
              </a:rPr>
              <a:t> (&lt; юго-восток</a:t>
            </a:r>
            <a:r>
              <a:rPr lang="ru-RU" dirty="0" smtClean="0">
                <a:latin typeface="Times New Roman" panose="02020603050405020304" pitchFamily="18" charset="0"/>
                <a:cs typeface="Times New Roman" panose="02020603050405020304" pitchFamily="18" charset="0"/>
              </a:rPr>
              <a:t>), пол-литровый</a:t>
            </a:r>
            <a:r>
              <a:rPr lang="ru-RU" dirty="0">
                <a:latin typeface="Times New Roman" panose="02020603050405020304" pitchFamily="18" charset="0"/>
                <a:cs typeface="Times New Roman" panose="02020603050405020304" pitchFamily="18" charset="0"/>
              </a:rPr>
              <a:t> (&lt; пол-литра);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4) прилагательные, начинающиеся со слов юго-, южно-,западно-, восточно-, севера-, северно-, входящих в состав географических и административных </a:t>
            </a:r>
            <a:r>
              <a:rPr lang="ru-RU" dirty="0" smtClean="0">
                <a:latin typeface="Times New Roman" panose="02020603050405020304" pitchFamily="18" charset="0"/>
                <a:cs typeface="Times New Roman" panose="02020603050405020304" pitchFamily="18" charset="0"/>
              </a:rPr>
              <a:t>названий: Западно-Сибирская </a:t>
            </a:r>
            <a:r>
              <a:rPr lang="ru-RU" dirty="0">
                <a:latin typeface="Times New Roman" panose="02020603050405020304" pitchFamily="18" charset="0"/>
                <a:cs typeface="Times New Roman" panose="02020603050405020304" pitchFamily="18" charset="0"/>
              </a:rPr>
              <a:t>низменность</a:t>
            </a:r>
            <a:r>
              <a:rPr lang="ru-RU" dirty="0" smtClean="0">
                <a:latin typeface="Times New Roman" panose="02020603050405020304" pitchFamily="18" charset="0"/>
                <a:cs typeface="Times New Roman" panose="02020603050405020304" pitchFamily="18" charset="0"/>
              </a:rPr>
              <a:t>, Восточно-Европейская </a:t>
            </a:r>
            <a:r>
              <a:rPr lang="ru-RU" dirty="0">
                <a:latin typeface="Times New Roman" panose="02020603050405020304" pitchFamily="18" charset="0"/>
                <a:cs typeface="Times New Roman" panose="02020603050405020304" pitchFamily="18" charset="0"/>
              </a:rPr>
              <a:t>равнина и т. п</a:t>
            </a:r>
            <a:r>
              <a:rPr lang="ru-RU"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4" action="ppaction://hlinksldjump"/>
              </a:rPr>
              <a:t>Продолжение</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Примечание. Если </a:t>
            </a:r>
            <a:r>
              <a:rPr lang="ru-RU" dirty="0">
                <a:latin typeface="Times New Roman" panose="02020603050405020304" pitchFamily="18" charset="0"/>
                <a:cs typeface="Times New Roman" panose="02020603050405020304" pitchFamily="18" charset="0"/>
              </a:rPr>
              <a:t>подобные прилагательные являются нарицательными, то они пишутся слитно и со строчной буквы</a:t>
            </a:r>
            <a:r>
              <a:rPr lang="ru-RU" dirty="0" smtClean="0">
                <a:latin typeface="Times New Roman" panose="02020603050405020304" pitchFamily="18" charset="0"/>
                <a:cs typeface="Times New Roman" panose="02020603050405020304" pitchFamily="18" charset="0"/>
              </a:rPr>
              <a:t>: западносибирские </a:t>
            </a:r>
            <a:r>
              <a:rPr lang="ru-RU" dirty="0">
                <a:latin typeface="Times New Roman" panose="02020603050405020304" pitchFamily="18" charset="0"/>
                <a:cs typeface="Times New Roman" panose="02020603050405020304" pitchFamily="18" charset="0"/>
              </a:rPr>
              <a:t>реки, южноамериканская природа</a:t>
            </a:r>
            <a:r>
              <a:rPr lang="ru-RU"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5" action="ppaction://hlinksldjump"/>
              </a:rPr>
              <a:t>Назад</a:t>
            </a:r>
            <a:endParaRPr lang="ru-RU" b="1" dirty="0" smtClean="0">
              <a:solidFill>
                <a:srgbClr val="7030A0"/>
              </a:solidFill>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5</a:t>
            </a:r>
            <a:r>
              <a:rPr lang="ru-RU" dirty="0">
                <a:latin typeface="Times New Roman" panose="02020603050405020304" pitchFamily="18" charset="0"/>
                <a:cs typeface="Times New Roman" panose="02020603050405020304" pitchFamily="18" charset="0"/>
              </a:rPr>
              <a:t>) сложные прилагательные, которые образованы от сочетаний имени и фамилии, имени и отчества, двух </a:t>
            </a:r>
            <a:r>
              <a:rPr lang="ru-RU" dirty="0" smtClean="0">
                <a:latin typeface="Times New Roman" panose="02020603050405020304" pitchFamily="18" charset="0"/>
                <a:cs typeface="Times New Roman" panose="02020603050405020304" pitchFamily="18" charset="0"/>
              </a:rPr>
              <a:t>фамилий: жюль-верновский, ильфо-петровский</a:t>
            </a:r>
            <a:r>
              <a:rPr lang="ru-RU" dirty="0">
                <a:latin typeface="Times New Roman" panose="02020603050405020304" pitchFamily="18" charset="0"/>
                <a:cs typeface="Times New Roman" panose="02020603050405020304" pitchFamily="18" charset="0"/>
              </a:rPr>
              <a:t> и т. д.;</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6) сложные прилагательные, основа первой части которых оканчивается на -</a:t>
            </a:r>
            <a:r>
              <a:rPr lang="ru-RU" dirty="0" err="1" smtClean="0">
                <a:latin typeface="Times New Roman" panose="02020603050405020304" pitchFamily="18" charset="0"/>
                <a:cs typeface="Times New Roman" panose="02020603050405020304" pitchFamily="18" charset="0"/>
              </a:rPr>
              <a:t>ико</a:t>
            </a:r>
            <a:r>
              <a:rPr lang="ru-RU" dirty="0" smtClean="0">
                <a:latin typeface="Times New Roman" panose="02020603050405020304" pitchFamily="18" charset="0"/>
                <a:cs typeface="Times New Roman" panose="02020603050405020304" pitchFamily="18" charset="0"/>
              </a:rPr>
              <a:t>: историко-архивный, физико-математический, но</a:t>
            </a:r>
            <a:r>
              <a:rPr lang="ru-RU" dirty="0">
                <a:latin typeface="Times New Roman" panose="02020603050405020304" pitchFamily="18" charset="0"/>
                <a:cs typeface="Times New Roman" panose="02020603050405020304" pitchFamily="18" charset="0"/>
              </a:rPr>
              <a:t>: великорусский (&lt; великая Русь), великосветский (&lt; великий свет</a:t>
            </a:r>
            <a:r>
              <a:rPr lang="ru-RU"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hlinkClick r:id="rId6" action="ppaction://hlinksldjump"/>
              </a:rPr>
              <a:t>Практическое занятие </a:t>
            </a:r>
            <a:r>
              <a:rPr lang="ru-RU" b="1" dirty="0">
                <a:solidFill>
                  <a:srgbClr val="7030A0"/>
                </a:solidFill>
                <a:latin typeface="Times New Roman" panose="02020603050405020304" pitchFamily="18" charset="0"/>
                <a:cs typeface="Times New Roman" panose="02020603050405020304" pitchFamily="18" charset="0"/>
                <a:hlinkClick r:id="rId6" action="ppaction://hlinksldjump"/>
              </a:rPr>
              <a:t/>
            </a:r>
            <a:br>
              <a:rPr lang="ru-RU" b="1" dirty="0">
                <a:solidFill>
                  <a:srgbClr val="7030A0"/>
                </a:solidFill>
                <a:latin typeface="Times New Roman" panose="02020603050405020304" pitchFamily="18" charset="0"/>
                <a:cs typeface="Times New Roman" panose="02020603050405020304" pitchFamily="18" charset="0"/>
                <a:hlinkClick r:id="rId6" action="ppaction://hlinksldjump"/>
              </a:rPr>
            </a:br>
            <a:r>
              <a:rPr lang="ru-RU" dirty="0">
                <a:latin typeface="Times New Roman" panose="02020603050405020304" pitchFamily="18" charset="0"/>
                <a:cs typeface="Times New Roman" panose="02020603050405020304" pitchFamily="18" charset="0"/>
              </a:rPr>
              <a:t>7) сложные прилагательные, части которых указывают на неоднородные </a:t>
            </a:r>
            <a:r>
              <a:rPr lang="ru-RU" dirty="0" smtClean="0">
                <a:latin typeface="Times New Roman" panose="02020603050405020304" pitchFamily="18" charset="0"/>
                <a:cs typeface="Times New Roman" panose="02020603050405020304" pitchFamily="18" charset="0"/>
              </a:rPr>
              <a:t>признаки: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военно-медицинская </a:t>
            </a:r>
            <a:r>
              <a:rPr lang="ru-RU" dirty="0">
                <a:latin typeface="Times New Roman" panose="02020603050405020304" pitchFamily="18" charset="0"/>
                <a:cs typeface="Times New Roman" panose="02020603050405020304" pitchFamily="18" charset="0"/>
              </a:rPr>
              <a:t>академия, </a:t>
            </a:r>
            <a:r>
              <a:rPr lang="ru-RU" dirty="0" smtClean="0">
                <a:latin typeface="Times New Roman" panose="02020603050405020304" pitchFamily="18" charset="0"/>
                <a:cs typeface="Times New Roman" panose="02020603050405020304" pitchFamily="18" charset="0"/>
              </a:rPr>
              <a:t>официально-деловой стиль, сравнительно-исторический </a:t>
            </a:r>
            <a:r>
              <a:rPr lang="ru-RU" dirty="0">
                <a:latin typeface="Times New Roman" panose="02020603050405020304" pitchFamily="18" charset="0"/>
                <a:cs typeface="Times New Roman" panose="02020603050405020304" pitchFamily="18" charset="0"/>
              </a:rPr>
              <a:t>метод</a:t>
            </a:r>
            <a:r>
              <a:rPr lang="ru-RU" dirty="0" smtClean="0">
                <a:latin typeface="Times New Roman" panose="02020603050405020304" pitchFamily="18" charset="0"/>
                <a:cs typeface="Times New Roman" panose="02020603050405020304" pitchFamily="18" charset="0"/>
              </a:rPr>
              <a:t>, феодально-крепостнический </a:t>
            </a:r>
            <a:r>
              <a:rPr lang="ru-RU" dirty="0">
                <a:latin typeface="Times New Roman" panose="02020603050405020304" pitchFamily="18" charset="0"/>
                <a:cs typeface="Times New Roman" panose="02020603050405020304" pitchFamily="18" charset="0"/>
              </a:rPr>
              <a:t>строй</a:t>
            </a:r>
            <a:r>
              <a:rPr lang="ru-RU" dirty="0" smtClean="0">
                <a:latin typeface="Times New Roman" panose="02020603050405020304" pitchFamily="18" charset="0"/>
                <a:cs typeface="Times New Roman" panose="02020603050405020304" pitchFamily="18" charset="0"/>
              </a:rPr>
              <a:t>, научно-исследовательский </a:t>
            </a:r>
            <a:r>
              <a:rPr lang="ru-RU" dirty="0">
                <a:latin typeface="Times New Roman" panose="02020603050405020304" pitchFamily="18" charset="0"/>
                <a:cs typeface="Times New Roman" panose="02020603050405020304" pitchFamily="18" charset="0"/>
              </a:rPr>
              <a:t>институт.</a:t>
            </a:r>
          </a:p>
        </p:txBody>
      </p:sp>
      <p:sp>
        <p:nvSpPr>
          <p:cNvPr id="9" name="Прямоугольник 8"/>
          <p:cNvSpPr/>
          <p:nvPr/>
        </p:nvSpPr>
        <p:spPr>
          <a:xfrm>
            <a:off x="34099" y="0"/>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7" action="ppaction://hlinksldjump"/>
              </a:rPr>
              <a:t>Ромашка</a:t>
            </a:r>
            <a:endParaRPr lang="ru-RU" b="1" dirty="0">
              <a:solidFill>
                <a:srgbClr val="7030A0"/>
              </a:solidFill>
              <a:cs typeface="Aharoni" panose="02010803020104030203" pitchFamily="2" charset="-79"/>
            </a:endParaRPr>
          </a:p>
        </p:txBody>
      </p:sp>
    </p:spTree>
    <p:extLst>
      <p:ext uri="{BB962C8B-B14F-4D97-AF65-F5344CB8AC3E}">
        <p14:creationId xmlns:p14="http://schemas.microsoft.com/office/powerpoint/2010/main" val="82235176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0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308304" y="2819381"/>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3" name="Прямоугольник 2"/>
          <p:cNvSpPr/>
          <p:nvPr/>
        </p:nvSpPr>
        <p:spPr>
          <a:xfrm>
            <a:off x="251521" y="836339"/>
            <a:ext cx="8613686" cy="2031325"/>
          </a:xfrm>
          <a:prstGeom prst="rect">
            <a:avLst/>
          </a:prstGeom>
        </p:spPr>
        <p:txBody>
          <a:bodyPr wrap="square">
            <a:spAutoFit/>
          </a:bodyPr>
          <a:lstStyle/>
          <a:p>
            <a:pPr marL="342900" indent="-342900" algn="just">
              <a:buAutoNum type="arabicPeriod"/>
            </a:pPr>
            <a:r>
              <a:rPr lang="ru-RU" b="1" dirty="0">
                <a:latin typeface="Times New Roman" panose="02020603050405020304" pitchFamily="18" charset="0"/>
                <a:cs typeface="Times New Roman" panose="02020603050405020304" pitchFamily="18" charset="0"/>
              </a:rPr>
              <a:t>Перепишите сложные прилагательные, раскрывая скобки и объясняя их правописание</a:t>
            </a:r>
            <a:r>
              <a:rPr lang="ru-RU" b="1"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Хлопчато</a:t>
            </a:r>
            <a:r>
              <a:rPr lang="ru-RU" dirty="0" smtClean="0">
                <a:latin typeface="Times New Roman" panose="02020603050405020304" pitchFamily="18" charset="0"/>
                <a:cs typeface="Times New Roman" panose="02020603050405020304" pitchFamily="18" charset="0"/>
              </a:rPr>
              <a:t>)бумажный</a:t>
            </a:r>
            <a:r>
              <a:rPr lang="ru-RU" dirty="0">
                <a:latin typeface="Times New Roman" panose="02020603050405020304" pitchFamily="18" charset="0"/>
                <a:cs typeface="Times New Roman" panose="02020603050405020304" pitchFamily="18" charset="0"/>
              </a:rPr>
              <a:t>, (двух)комнатный, (</a:t>
            </a:r>
            <a:r>
              <a:rPr lang="ru-RU" dirty="0" err="1">
                <a:latin typeface="Times New Roman" panose="02020603050405020304" pitchFamily="18" charset="0"/>
                <a:cs typeface="Times New Roman" panose="02020603050405020304" pitchFamily="18" charset="0"/>
              </a:rPr>
              <a:t>физико</a:t>
            </a:r>
            <a:r>
              <a:rPr lang="ru-RU" dirty="0">
                <a:latin typeface="Times New Roman" panose="02020603050405020304" pitchFamily="18" charset="0"/>
                <a:cs typeface="Times New Roman" panose="02020603050405020304" pitchFamily="18" charset="0"/>
              </a:rPr>
              <a:t>)математический, (</a:t>
            </a:r>
            <a:r>
              <a:rPr lang="ru-RU" dirty="0" err="1">
                <a:latin typeface="Times New Roman" panose="02020603050405020304" pitchFamily="18" charset="0"/>
                <a:cs typeface="Times New Roman" panose="02020603050405020304" pitchFamily="18" charset="0"/>
              </a:rPr>
              <a:t>плодово</a:t>
            </a:r>
            <a:r>
              <a:rPr lang="ru-RU" dirty="0">
                <a:latin typeface="Times New Roman" panose="02020603050405020304" pitchFamily="18" charset="0"/>
                <a:cs typeface="Times New Roman" panose="02020603050405020304" pitchFamily="18" charset="0"/>
              </a:rPr>
              <a:t>)ягодный, (</a:t>
            </a:r>
            <a:r>
              <a:rPr lang="ru-RU" dirty="0" err="1">
                <a:latin typeface="Times New Roman" panose="02020603050405020304" pitchFamily="18" charset="0"/>
                <a:cs typeface="Times New Roman" panose="02020603050405020304" pitchFamily="18" charset="0"/>
              </a:rPr>
              <a:t>стале</a:t>
            </a:r>
            <a:r>
              <a:rPr lang="ru-RU" dirty="0">
                <a:latin typeface="Times New Roman" panose="02020603050405020304" pitchFamily="18" charset="0"/>
                <a:cs typeface="Times New Roman" panose="02020603050405020304" pitchFamily="18" charset="0"/>
              </a:rPr>
              <a:t>)литейный, (</a:t>
            </a:r>
            <a:r>
              <a:rPr lang="ru-RU" dirty="0" err="1">
                <a:latin typeface="Times New Roman" panose="02020603050405020304" pitchFamily="18" charset="0"/>
                <a:cs typeface="Times New Roman" panose="02020603050405020304" pitchFamily="18" charset="0"/>
              </a:rPr>
              <a:t>англо</a:t>
            </a:r>
            <a:r>
              <a:rPr lang="ru-RU" dirty="0">
                <a:latin typeface="Times New Roman" panose="02020603050405020304" pitchFamily="18" charset="0"/>
                <a:cs typeface="Times New Roman" panose="02020603050405020304" pitchFamily="18" charset="0"/>
              </a:rPr>
              <a:t>)русский, (</a:t>
            </a:r>
            <a:r>
              <a:rPr lang="ru-RU" dirty="0" err="1">
                <a:latin typeface="Times New Roman" panose="02020603050405020304" pitchFamily="18" charset="0"/>
                <a:cs typeface="Times New Roman" panose="02020603050405020304" pitchFamily="18" charset="0"/>
              </a:rPr>
              <a:t>учебно</a:t>
            </a:r>
            <a:r>
              <a:rPr lang="ru-RU" dirty="0">
                <a:latin typeface="Times New Roman" panose="02020603050405020304" pitchFamily="18" charset="0"/>
                <a:cs typeface="Times New Roman" panose="02020603050405020304" pitchFamily="18" charset="0"/>
              </a:rPr>
              <a:t>)производственный, (средне)</a:t>
            </a:r>
            <a:r>
              <a:rPr lang="ru-RU" dirty="0" err="1">
                <a:latin typeface="Times New Roman" panose="02020603050405020304" pitchFamily="18" charset="0"/>
                <a:cs typeface="Times New Roman" panose="02020603050405020304" pitchFamily="18" charset="0"/>
              </a:rPr>
              <a:t>вековый</a:t>
            </a:r>
            <a:r>
              <a:rPr lang="ru-RU" dirty="0">
                <a:latin typeface="Times New Roman" panose="02020603050405020304" pitchFamily="18" charset="0"/>
                <a:cs typeface="Times New Roman" panose="02020603050405020304" pitchFamily="18" charset="0"/>
              </a:rPr>
              <a:t>, (зеленовато)серый, (научно)исследовательский, (</a:t>
            </a:r>
            <a:r>
              <a:rPr lang="ru-RU" dirty="0" err="1">
                <a:latin typeface="Times New Roman" panose="02020603050405020304" pitchFamily="18" charset="0"/>
                <a:cs typeface="Times New Roman" panose="02020603050405020304" pitchFamily="18" charset="0"/>
              </a:rPr>
              <a:t>электронно</a:t>
            </a:r>
            <a:r>
              <a:rPr lang="ru-RU" dirty="0">
                <a:latin typeface="Times New Roman" panose="02020603050405020304" pitchFamily="18" charset="0"/>
                <a:cs typeface="Times New Roman" panose="02020603050405020304" pitchFamily="18" charset="0"/>
              </a:rPr>
              <a:t>)вычислительный, (</a:t>
            </a:r>
            <a:r>
              <a:rPr lang="ru-RU" dirty="0" err="1">
                <a:latin typeface="Times New Roman" panose="02020603050405020304" pitchFamily="18" charset="0"/>
                <a:cs typeface="Times New Roman" panose="02020603050405020304" pitchFamily="18" charset="0"/>
              </a:rPr>
              <a:t>паровозо</a:t>
            </a:r>
            <a:r>
              <a:rPr lang="ru-RU" dirty="0">
                <a:latin typeface="Times New Roman" panose="02020603050405020304" pitchFamily="18" charset="0"/>
                <a:cs typeface="Times New Roman" panose="02020603050405020304" pitchFamily="18" charset="0"/>
              </a:rPr>
              <a:t>)ремонтный, (</a:t>
            </a:r>
            <a:r>
              <a:rPr lang="ru-RU" dirty="0" err="1">
                <a:latin typeface="Times New Roman" panose="02020603050405020304" pitchFamily="18" charset="0"/>
                <a:cs typeface="Times New Roman" panose="02020603050405020304" pitchFamily="18" charset="0"/>
              </a:rPr>
              <a:t>хлопко</a:t>
            </a:r>
            <a:r>
              <a:rPr lang="ru-RU" dirty="0">
                <a:latin typeface="Times New Roman" panose="02020603050405020304" pitchFamily="18" charset="0"/>
                <a:cs typeface="Times New Roman" panose="02020603050405020304" pitchFamily="18" charset="0"/>
              </a:rPr>
              <a:t>)уборочный, (</a:t>
            </a:r>
            <a:r>
              <a:rPr lang="ru-RU" dirty="0" err="1">
                <a:latin typeface="Times New Roman" panose="02020603050405020304" pitchFamily="18" charset="0"/>
                <a:cs typeface="Times New Roman" panose="02020603050405020304" pitchFamily="18" charset="0"/>
              </a:rPr>
              <a:t>юго</a:t>
            </a:r>
            <a:r>
              <a:rPr lang="ru-RU" dirty="0">
                <a:latin typeface="Times New Roman" panose="02020603050405020304" pitchFamily="18" charset="0"/>
                <a:cs typeface="Times New Roman" panose="02020603050405020304" pitchFamily="18" charset="0"/>
              </a:rPr>
              <a:t>)восточный, (трех)метровый, (старо)славянский (язык), (фабрично)заводской, (</a:t>
            </a:r>
            <a:r>
              <a:rPr lang="ru-RU" dirty="0" err="1">
                <a:latin typeface="Times New Roman" panose="02020603050405020304" pitchFamily="18" charset="0"/>
                <a:cs typeface="Times New Roman" panose="02020603050405020304" pitchFamily="18" charset="0"/>
              </a:rPr>
              <a:t>приемо</a:t>
            </a:r>
            <a:r>
              <a:rPr lang="ru-RU" dirty="0">
                <a:latin typeface="Times New Roman" panose="02020603050405020304" pitchFamily="18" charset="0"/>
                <a:cs typeface="Times New Roman" panose="02020603050405020304" pitchFamily="18" charset="0"/>
              </a:rPr>
              <a:t>)сдаточный (пункт</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65157" y="3198054"/>
            <a:ext cx="8600050" cy="1200329"/>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2. Образуйте от </a:t>
            </a:r>
            <a:r>
              <a:rPr lang="ru-RU" b="1" dirty="0">
                <a:latin typeface="Times New Roman" panose="02020603050405020304" pitchFamily="18" charset="0"/>
                <a:cs typeface="Times New Roman" panose="02020603050405020304" pitchFamily="18" charset="0"/>
              </a:rPr>
              <a:t>данных существительных прилагательные с Н или </a:t>
            </a:r>
            <a:r>
              <a:rPr lang="ru-RU" b="1" dirty="0" smtClean="0">
                <a:latin typeface="Times New Roman" panose="02020603050405020304" pitchFamily="18" charset="0"/>
                <a:cs typeface="Times New Roman" panose="02020603050405020304" pitchFamily="18" charset="0"/>
              </a:rPr>
              <a:t>НН</a:t>
            </a:r>
            <a:r>
              <a:rPr lang="ru-RU" b="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Сон, длина, хозяйство, грач, мужество, голубь</a:t>
            </a:r>
            <a:r>
              <a:rPr lang="ru-RU" dirty="0" smtClean="0">
                <a:latin typeface="Times New Roman" panose="02020603050405020304" pitchFamily="18" charset="0"/>
                <a:cs typeface="Times New Roman" panose="02020603050405020304" pitchFamily="18" charset="0"/>
              </a:rPr>
              <a:t>, струна</a:t>
            </a:r>
            <a:r>
              <a:rPr lang="ru-RU" dirty="0">
                <a:latin typeface="Times New Roman" panose="02020603050405020304" pitchFamily="18" charset="0"/>
                <a:cs typeface="Times New Roman" panose="02020603050405020304" pitchFamily="18" charset="0"/>
              </a:rPr>
              <a:t>, глубина, авиация, шерсть, окно, закон</a:t>
            </a:r>
            <a:r>
              <a:rPr lang="ru-RU" dirty="0" smtClean="0">
                <a:latin typeface="Times New Roman" panose="02020603050405020304" pitchFamily="18" charset="0"/>
                <a:cs typeface="Times New Roman" panose="02020603050405020304" pitchFamily="18" charset="0"/>
              </a:rPr>
              <a:t>, истина</a:t>
            </a:r>
            <a:r>
              <a:rPr lang="ru-RU" dirty="0">
                <a:latin typeface="Times New Roman" panose="02020603050405020304" pitchFamily="18" charset="0"/>
                <a:cs typeface="Times New Roman" panose="02020603050405020304" pitchFamily="18" charset="0"/>
              </a:rPr>
              <a:t>, полотно, цена, лед, корень, дерево, торф, конь</a:t>
            </a:r>
            <a:r>
              <a:rPr lang="ru-RU" dirty="0" smtClean="0">
                <a:latin typeface="Times New Roman" panose="02020603050405020304" pitchFamily="18" charset="0"/>
                <a:cs typeface="Times New Roman" panose="02020603050405020304" pitchFamily="18" charset="0"/>
              </a:rPr>
              <a:t>, гора</a:t>
            </a:r>
            <a:r>
              <a:rPr lang="ru-RU" dirty="0">
                <a:latin typeface="Times New Roman" panose="02020603050405020304" pitchFamily="18" charset="0"/>
                <a:cs typeface="Times New Roman" panose="02020603050405020304" pitchFamily="18" charset="0"/>
              </a:rPr>
              <a:t>, осень, </a:t>
            </a:r>
            <a:r>
              <a:rPr lang="ru-RU" dirty="0" smtClean="0">
                <a:latin typeface="Times New Roman" panose="02020603050405020304" pitchFamily="18" charset="0"/>
                <a:cs typeface="Times New Roman" panose="02020603050405020304" pitchFamily="18" charset="0"/>
              </a:rPr>
              <a:t>торжество</a:t>
            </a:r>
            <a:r>
              <a:rPr lang="ru-RU" dirty="0">
                <a:latin typeface="Times New Roman" panose="02020603050405020304" pitchFamily="18" charset="0"/>
                <a:cs typeface="Times New Roman" panose="02020603050405020304" pitchFamily="18" charset="0"/>
              </a:rPr>
              <a:t>, ветер, олово</a:t>
            </a:r>
            <a:r>
              <a:rPr lang="ru-RU" i="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15816" y="4029051"/>
            <a:ext cx="2002964" cy="369332"/>
          </a:xfrm>
          <a:prstGeom prst="rect">
            <a:avLst/>
          </a:prstGeom>
          <a:noFill/>
        </p:spPr>
        <p:txBody>
          <a:bodyPr wrap="square" rtlCol="0">
            <a:spAutoFit/>
          </a:bodyPr>
          <a:lstStyle/>
          <a:p>
            <a:r>
              <a:rPr lang="ru-RU" dirty="0" smtClean="0">
                <a:solidFill>
                  <a:srgbClr val="7030A0"/>
                </a:solidFill>
                <a:hlinkClick r:id="rId4" action="ppaction://hlinksldjump"/>
              </a:rPr>
              <a:t>Проверь себя!</a:t>
            </a:r>
            <a:endParaRPr lang="ru-RU" dirty="0">
              <a:solidFill>
                <a:srgbClr val="7030A0"/>
              </a:solidFill>
            </a:endParaRPr>
          </a:p>
        </p:txBody>
      </p:sp>
      <p:sp>
        <p:nvSpPr>
          <p:cNvPr id="4" name="TextBox 3"/>
          <p:cNvSpPr txBox="1"/>
          <p:nvPr/>
        </p:nvSpPr>
        <p:spPr>
          <a:xfrm>
            <a:off x="395536" y="332656"/>
            <a:ext cx="1584176"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479149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6"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9632" y="2996952"/>
            <a:ext cx="7272808" cy="2031325"/>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Хлопчатобумажный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двухкомнатный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физико-математический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плодово-ягодный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сталелитейный, англо-русский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учебно</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производственный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средневековый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зеленовато-серый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научно-исследовательский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электронно-вычислительный, паровозоремонтный, хлопкоуборочный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(-юго-восточный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трехметровый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старославянский </a:t>
            </a:r>
            <a:r>
              <a:rPr lang="ru-RU" dirty="0">
                <a:latin typeface="Times New Roman" panose="02020603050405020304" pitchFamily="18" charset="0"/>
                <a:cs typeface="Times New Roman" panose="02020603050405020304" pitchFamily="18" charset="0"/>
              </a:rPr>
              <a:t>(язык), </a:t>
            </a:r>
            <a:r>
              <a:rPr lang="ru-RU" dirty="0" smtClean="0">
                <a:latin typeface="Times New Roman" panose="02020603050405020304" pitchFamily="18" charset="0"/>
                <a:cs typeface="Times New Roman" panose="02020603050405020304" pitchFamily="18" charset="0"/>
              </a:rPr>
              <a:t>фабрично-заводской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приемосдаточный </a:t>
            </a:r>
            <a:r>
              <a:rPr lang="ru-RU" dirty="0">
                <a:latin typeface="Times New Roman" panose="02020603050405020304" pitchFamily="18" charset="0"/>
                <a:cs typeface="Times New Roman" panose="02020603050405020304" pitchFamily="18" charset="0"/>
              </a:rPr>
              <a:t>(пункт).</a:t>
            </a:r>
          </a:p>
          <a:p>
            <a:pPr algn="just"/>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7504" y="404664"/>
            <a:ext cx="1152128"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8643614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zy night\Desktop\Курсы для подготовки к олимпиадам\000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6" y="24879"/>
            <a:ext cx="9119739" cy="6833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4248" y="404664"/>
            <a:ext cx="1533516"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Ответ</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9632" y="2996952"/>
            <a:ext cx="7272808" cy="2585323"/>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Сон - сонный, длина - длинный, хозяйство - хозяйственный, грач - грачиный, мужество - мужественный, голубь - голубиный, струна - струнный, глубина - глубинный, авиация - авиационный, шерсть - шерстяной, окно - оконный, закон - законный, истина - истинный, полотно - полотняный, цена - ценный, лед - ледяной, корень - коренной, дерево - деревянный, торф - торфяной, конь - конный, гора - гористый, осень - осенний, торжество - торжественный, ветер - ветреный, олово - оловянный</a:t>
            </a:r>
            <a:r>
              <a:rPr lang="ru-RU" i="1"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7504" y="404664"/>
            <a:ext cx="1152128" cy="369332"/>
          </a:xfrm>
          <a:prstGeom prst="rect">
            <a:avLst/>
          </a:prstGeom>
          <a:noFill/>
        </p:spPr>
        <p:txBody>
          <a:bodyPr wrap="square" rtlCol="0">
            <a:spAutoFit/>
          </a:bodyPr>
          <a:lstStyle/>
          <a:p>
            <a:r>
              <a:rPr lang="ru-RU" b="1" dirty="0" smtClean="0">
                <a:solidFill>
                  <a:srgbClr val="7030A0"/>
                </a:solidFill>
                <a:hlinkClick r:id="rId3"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18106929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1" y="6070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896477" y="6396335"/>
            <a:ext cx="3229419" cy="461665"/>
          </a:xfrm>
          <a:prstGeom prst="rect">
            <a:avLst/>
          </a:prstGeom>
          <a:noFill/>
        </p:spPr>
        <p:txBody>
          <a:bodyPr wrap="square" rtlCol="0">
            <a:spAutoFit/>
          </a:bodyPr>
          <a:lstStyle/>
          <a:p>
            <a:r>
              <a:rPr lang="ru-RU" sz="2400" b="1" dirty="0" smtClean="0">
                <a:solidFill>
                  <a:srgbClr val="7030A0"/>
                </a:solidFill>
                <a:hlinkClick r:id="rId4" action="ppaction://hlinksldjump"/>
              </a:rPr>
              <a:t>Продолжение</a:t>
            </a:r>
            <a:endParaRPr lang="ru-RU" sz="2400" b="1" dirty="0">
              <a:solidFill>
                <a:srgbClr val="7030A0"/>
              </a:solidFill>
            </a:endParaRPr>
          </a:p>
        </p:txBody>
      </p:sp>
      <p:sp>
        <p:nvSpPr>
          <p:cNvPr id="2" name="Прямоугольник 1"/>
          <p:cNvSpPr/>
          <p:nvPr/>
        </p:nvSpPr>
        <p:spPr>
          <a:xfrm>
            <a:off x="179511" y="695296"/>
            <a:ext cx="8685695" cy="5355312"/>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Вид</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это постоянный морфологический признак </a:t>
            </a:r>
            <a:r>
              <a:rPr lang="ru-RU" b="1" dirty="0">
                <a:latin typeface="Times New Roman" panose="02020603050405020304" pitchFamily="18" charset="0"/>
                <a:cs typeface="Times New Roman" panose="02020603050405020304" pitchFamily="18" charset="0"/>
              </a:rPr>
              <a:t>глагола.</a:t>
            </a:r>
            <a:r>
              <a:rPr lang="ru-RU" dirty="0">
                <a:latin typeface="Times New Roman" panose="02020603050405020304" pitchFamily="18" charset="0"/>
                <a:cs typeface="Times New Roman" panose="02020603050405020304" pitchFamily="18" charset="0"/>
              </a:rPr>
              <a:t> Все глаголы относятся к совершенному или несовершенному виду. Общепринятым является обозначение</a:t>
            </a:r>
            <a:r>
              <a:rPr lang="ru-RU" dirty="0" smtClean="0">
                <a:latin typeface="Times New Roman" panose="02020603050405020304" pitchFamily="18" charset="0"/>
                <a:cs typeface="Times New Roman" panose="02020603050405020304" pitchFamily="18" charset="0"/>
              </a:rPr>
              <a:t>: СВ </a:t>
            </a:r>
            <a:r>
              <a:rPr lang="ru-RU" dirty="0">
                <a:latin typeface="Times New Roman" panose="02020603050405020304" pitchFamily="18" charset="0"/>
                <a:cs typeface="Times New Roman" panose="02020603050405020304" pitchFamily="18" charset="0"/>
              </a:rPr>
              <a:t>– для глаголов совершенного вида, </a:t>
            </a:r>
            <a:r>
              <a:rPr lang="ru-RU" dirty="0" smtClean="0">
                <a:latin typeface="Times New Roman" panose="02020603050405020304" pitchFamily="18" charset="0"/>
                <a:cs typeface="Times New Roman" panose="02020603050405020304" pitchFamily="18" charset="0"/>
              </a:rPr>
              <a:t>НСВ </a:t>
            </a:r>
            <a:r>
              <a:rPr lang="ru-RU" dirty="0">
                <a:latin typeface="Times New Roman" panose="02020603050405020304" pitchFamily="18" charset="0"/>
                <a:cs typeface="Times New Roman" panose="02020603050405020304" pitchFamily="18" charset="0"/>
              </a:rPr>
              <a:t>– для глаголов несовершенного вида</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русском языке есть  </a:t>
            </a:r>
            <a:r>
              <a:rPr lang="ru-RU" b="1" dirty="0">
                <a:latin typeface="Times New Roman" panose="02020603050405020304" pitchFamily="18" charset="0"/>
                <a:cs typeface="Times New Roman" panose="02020603050405020304" pitchFamily="18" charset="0"/>
              </a:rPr>
              <a:t>двувидовые глаголы</a:t>
            </a:r>
            <a:r>
              <a:rPr lang="ru-RU" dirty="0">
                <a:latin typeface="Times New Roman" panose="02020603050405020304" pitchFamily="18" charset="0"/>
                <a:cs typeface="Times New Roman" panose="02020603050405020304" pitchFamily="18" charset="0"/>
              </a:rPr>
              <a:t>. Это глаголы, у которых значение вида можно определить только в контексте. В одних контекстах они выступают как глаголы СВ, а в других как НСВ, например</a:t>
            </a:r>
            <a:r>
              <a:rPr lang="ru-RU" dirty="0" smtClean="0">
                <a:latin typeface="Times New Roman" panose="02020603050405020304" pitchFamily="18" charset="0"/>
                <a:cs typeface="Times New Roman" panose="02020603050405020304" pitchFamily="18" charset="0"/>
              </a:rPr>
              <a:t>: </a:t>
            </a: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конце концов преступников </a:t>
            </a:r>
            <a:r>
              <a:rPr lang="ru-RU" i="1" dirty="0">
                <a:latin typeface="Times New Roman" panose="02020603050405020304" pitchFamily="18" charset="0"/>
                <a:cs typeface="Times New Roman" panose="02020603050405020304" pitchFamily="18" charset="0"/>
              </a:rPr>
              <a:t>казнили</a:t>
            </a:r>
            <a:r>
              <a:rPr lang="ru-RU" dirty="0">
                <a:latin typeface="Times New Roman" panose="02020603050405020304" pitchFamily="18" charset="0"/>
                <a:cs typeface="Times New Roman" panose="02020603050405020304" pitchFamily="18" charset="0"/>
              </a:rPr>
              <a:t> (СВ</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Преступников</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казнили</a:t>
            </a:r>
            <a:r>
              <a:rPr lang="ru-RU" dirty="0">
                <a:latin typeface="Times New Roman" panose="02020603050405020304" pitchFamily="18" charset="0"/>
                <a:cs typeface="Times New Roman" panose="02020603050405020304" pitchFamily="18" charset="0"/>
              </a:rPr>
              <a:t> целый месяц (НСВ</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Вчера </a:t>
            </a:r>
            <a:r>
              <a:rPr lang="ru-RU" dirty="0">
                <a:latin typeface="Times New Roman" panose="02020603050405020304" pitchFamily="18" charset="0"/>
                <a:cs typeface="Times New Roman" panose="02020603050405020304" pitchFamily="18" charset="0"/>
              </a:rPr>
              <a:t>он </a:t>
            </a:r>
            <a:r>
              <a:rPr lang="ru-RU" i="1" dirty="0">
                <a:latin typeface="Times New Roman" panose="02020603050405020304" pitchFamily="18" charset="0"/>
                <a:cs typeface="Times New Roman" panose="02020603050405020304" pitchFamily="18" charset="0"/>
              </a:rPr>
              <a:t>обещал</a:t>
            </a:r>
            <a:r>
              <a:rPr lang="ru-RU" dirty="0">
                <a:latin typeface="Times New Roman" panose="02020603050405020304" pitchFamily="18" charset="0"/>
                <a:cs typeface="Times New Roman" panose="02020603050405020304" pitchFamily="18" charset="0"/>
              </a:rPr>
              <a:t> (СВ), что заедет к нам </a:t>
            </a:r>
            <a:r>
              <a:rPr lang="ru-RU" dirty="0" smtClean="0">
                <a:latin typeface="Times New Roman" panose="02020603050405020304" pitchFamily="18" charset="0"/>
                <a:cs typeface="Times New Roman" panose="02020603050405020304" pitchFamily="18" charset="0"/>
              </a:rPr>
              <a:t>сегодня.</a:t>
            </a:r>
          </a:p>
          <a:p>
            <a:pPr algn="just"/>
            <a:r>
              <a:rPr lang="ru-RU" dirty="0" smtClean="0">
                <a:latin typeface="Times New Roman" panose="02020603050405020304" pitchFamily="18" charset="0"/>
                <a:cs typeface="Times New Roman" panose="02020603050405020304" pitchFamily="18" charset="0"/>
              </a:rPr>
              <a:t>Каждый </a:t>
            </a:r>
            <a:r>
              <a:rPr lang="ru-RU" dirty="0">
                <a:latin typeface="Times New Roman" panose="02020603050405020304" pitchFamily="18" charset="0"/>
                <a:cs typeface="Times New Roman" panose="02020603050405020304" pitchFamily="18" charset="0"/>
              </a:rPr>
              <a:t>день он </a:t>
            </a:r>
            <a:r>
              <a:rPr lang="ru-RU" i="1" dirty="0">
                <a:latin typeface="Times New Roman" panose="02020603050405020304" pitchFamily="18" charset="0"/>
                <a:cs typeface="Times New Roman" panose="02020603050405020304" pitchFamily="18" charset="0"/>
              </a:rPr>
              <a:t>обещал</a:t>
            </a:r>
            <a:r>
              <a:rPr lang="ru-RU" dirty="0">
                <a:latin typeface="Times New Roman" panose="02020603050405020304" pitchFamily="18" charset="0"/>
                <a:cs typeface="Times New Roman" panose="02020603050405020304" pitchFamily="18" charset="0"/>
              </a:rPr>
              <a:t> (НСВ) заехать, но всякий раз откладывал свой визит</a:t>
            </a:r>
            <a:r>
              <a:rPr lang="ru-RU" dirty="0" smtClean="0">
                <a:latin typeface="Times New Roman" panose="02020603050405020304" pitchFamily="18" charset="0"/>
                <a:cs typeface="Times New Roman" panose="02020603050405020304" pitchFamily="18" charset="0"/>
              </a:rPr>
              <a:t>.</a:t>
            </a:r>
          </a:p>
          <a:p>
            <a:r>
              <a:rPr lang="ru-RU" dirty="0" smtClean="0"/>
              <a:t>	</a:t>
            </a:r>
            <a:r>
              <a:rPr lang="ru-RU" dirty="0" smtClean="0">
                <a:latin typeface="Times New Roman" panose="02020603050405020304" pitchFamily="18" charset="0"/>
                <a:cs typeface="Times New Roman" panose="02020603050405020304" pitchFamily="18" charset="0"/>
              </a:rPr>
              <a:t>Если </a:t>
            </a:r>
            <a:r>
              <a:rPr lang="ru-RU" dirty="0">
                <a:latin typeface="Times New Roman" panose="02020603050405020304" pitchFamily="18" charset="0"/>
                <a:cs typeface="Times New Roman" panose="02020603050405020304" pitchFamily="18" charset="0"/>
              </a:rPr>
              <a:t>у глагола разные лексические значения, то и видовые пары могут быть разные</a:t>
            </a:r>
            <a:r>
              <a:rPr lang="ru-RU" dirty="0" smtClean="0">
                <a:latin typeface="Times New Roman" panose="02020603050405020304" pitchFamily="18" charset="0"/>
                <a:cs typeface="Times New Roman" panose="02020603050405020304" pitchFamily="18" charset="0"/>
              </a:rPr>
              <a:t>. Например</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Учить (НСВ) – </a:t>
            </a:r>
            <a:r>
              <a:rPr lang="ru-RU" i="1" dirty="0">
                <a:latin typeface="Times New Roman" panose="02020603050405020304" pitchFamily="18" charset="0"/>
                <a:cs typeface="Times New Roman" panose="02020603050405020304" pitchFamily="18" charset="0"/>
              </a:rPr>
              <a:t>выучить</a:t>
            </a:r>
            <a:r>
              <a:rPr lang="ru-RU" dirty="0">
                <a:latin typeface="Times New Roman" panose="02020603050405020304" pitchFamily="18" charset="0"/>
                <a:cs typeface="Times New Roman" panose="02020603050405020304" pitchFamily="18" charset="0"/>
              </a:rPr>
              <a:t> (СВ) что? (слова, стихотворение, песню), т.е. учить что-то самому(-ой).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Учить (НСВ) – </a:t>
            </a:r>
            <a:r>
              <a:rPr lang="ru-RU" i="1" dirty="0">
                <a:latin typeface="Times New Roman" panose="02020603050405020304" pitchFamily="18" charset="0"/>
                <a:cs typeface="Times New Roman" panose="02020603050405020304" pitchFamily="18" charset="0"/>
              </a:rPr>
              <a:t>научить</a:t>
            </a:r>
            <a:r>
              <a:rPr lang="ru-RU" dirty="0">
                <a:latin typeface="Times New Roman" panose="02020603050405020304" pitchFamily="18" charset="0"/>
                <a:cs typeface="Times New Roman" panose="02020603050405020304" pitchFamily="18" charset="0"/>
              </a:rPr>
              <a:t> (СВ)  кого? (сына, детей, старшеклассников, спортсменов), т.е. учить кого-то чему-то.</a:t>
            </a: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3" name="TextBox 2"/>
          <p:cNvSpPr txBox="1"/>
          <p:nvPr/>
        </p:nvSpPr>
        <p:spPr>
          <a:xfrm>
            <a:off x="2195736" y="129961"/>
            <a:ext cx="1800200"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52637873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62606" y="4613365"/>
            <a:ext cx="2002964" cy="369332"/>
          </a:xfrm>
          <a:prstGeom prst="rect">
            <a:avLst/>
          </a:prstGeom>
          <a:noFill/>
        </p:spPr>
        <p:txBody>
          <a:bodyPr wrap="square" rtlCol="0">
            <a:spAutoFit/>
          </a:bodyPr>
          <a:lstStyle/>
          <a:p>
            <a:r>
              <a:rPr lang="ru-RU" dirty="0" smtClean="0">
                <a:solidFill>
                  <a:srgbClr val="7030A0"/>
                </a:solidFill>
              </a:rPr>
              <a:t>Проверь себя!</a:t>
            </a:r>
            <a:endParaRPr lang="ru-RU" dirty="0">
              <a:solidFill>
                <a:srgbClr val="7030A0"/>
              </a:solidFill>
            </a:endParaRPr>
          </a:p>
        </p:txBody>
      </p:sp>
      <p:pic>
        <p:nvPicPr>
          <p:cNvPr id="10" name="Picture 2" descr="C:\Users\Crazy night\Desktop\Курсы для подготовки к олимпиадам\detskiy-fon-dlya-prezentaci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1" y="60708"/>
            <a:ext cx="9134663" cy="6877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871" y="-21913"/>
            <a:ext cx="4752528" cy="523220"/>
          </a:xfrm>
          <a:prstGeom prst="rect">
            <a:avLst/>
          </a:prstGeom>
          <a:noFill/>
        </p:spPr>
        <p:txBody>
          <a:bodyPr wrap="square" rtlCol="0">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Информационная  справка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914581" y="6525344"/>
            <a:ext cx="3229419" cy="461665"/>
          </a:xfrm>
          <a:prstGeom prst="rect">
            <a:avLst/>
          </a:prstGeom>
          <a:noFill/>
        </p:spPr>
        <p:txBody>
          <a:bodyPr wrap="square" rtlCol="0">
            <a:spAutoFit/>
          </a:bodyPr>
          <a:lstStyle/>
          <a:p>
            <a:r>
              <a:rPr lang="ru-RU" sz="2400" b="1" dirty="0" smtClean="0">
                <a:solidFill>
                  <a:srgbClr val="7030A0"/>
                </a:solidFill>
                <a:hlinkClick r:id="rId4" action="ppaction://hlinksldjump"/>
              </a:rPr>
              <a:t>Практическое занятие</a:t>
            </a:r>
            <a:endParaRPr lang="ru-RU" sz="2400" b="1" dirty="0">
              <a:solidFill>
                <a:srgbClr val="7030A0"/>
              </a:solidFill>
            </a:endParaRPr>
          </a:p>
        </p:txBody>
      </p:sp>
      <p:sp>
        <p:nvSpPr>
          <p:cNvPr id="2" name="Прямоугольник 1"/>
          <p:cNvSpPr/>
          <p:nvPr/>
        </p:nvSpPr>
        <p:spPr>
          <a:xfrm>
            <a:off x="179511" y="695296"/>
            <a:ext cx="8685695" cy="5078313"/>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Спряжение</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это изменение глагола по лицам и </a:t>
            </a:r>
            <a:r>
              <a:rPr lang="ru-RU" dirty="0" smtClean="0">
                <a:latin typeface="Times New Roman" panose="02020603050405020304" pitchFamily="18" charset="0"/>
                <a:cs typeface="Times New Roman" panose="02020603050405020304" pitchFamily="18" charset="0"/>
              </a:rPr>
              <a:t>числам. В </a:t>
            </a:r>
            <a:r>
              <a:rPr lang="ru-RU" dirty="0">
                <a:latin typeface="Times New Roman" panose="02020603050405020304" pitchFamily="18" charset="0"/>
                <a:cs typeface="Times New Roman" panose="02020603050405020304" pitchFamily="18" charset="0"/>
              </a:rPr>
              <a:t>зависимости от личных окончаний в русском языке принято различать два спряжения - I и II , которые отличаются друг от друга гласными звуками в </a:t>
            </a:r>
            <a:r>
              <a:rPr lang="ru-RU" dirty="0" smtClean="0">
                <a:latin typeface="Times New Roman" panose="02020603050405020304" pitchFamily="18" charset="0"/>
                <a:cs typeface="Times New Roman" panose="02020603050405020304" pitchFamily="18" charset="0"/>
              </a:rPr>
              <a:t>окончаниях.</a:t>
            </a: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русском языке есть и разноспрягаемые глаголы, у которых одни формы образуются по I спряжению</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а другие - по II . К ним относятся: 1) </a:t>
            </a:r>
            <a:r>
              <a:rPr lang="ru-RU" i="1" dirty="0">
                <a:latin typeface="Times New Roman" panose="02020603050405020304" pitchFamily="18" charset="0"/>
                <a:cs typeface="Times New Roman" panose="02020603050405020304" pitchFamily="18" charset="0"/>
              </a:rPr>
              <a:t>хотеть </a:t>
            </a:r>
            <a:r>
              <a:rPr lang="ru-RU" dirty="0">
                <a:latin typeface="Times New Roman" panose="02020603050405020304" pitchFamily="18" charset="0"/>
                <a:cs typeface="Times New Roman" panose="02020603050405020304" pitchFamily="18" charset="0"/>
              </a:rPr>
              <a:t>- в единственном числе изменяется по I спряжению</a:t>
            </a:r>
            <a:r>
              <a:rPr lang="ru-RU" b="1"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(хочу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хочешь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хочет), </a:t>
            </a:r>
            <a:r>
              <a:rPr lang="ru-RU" dirty="0">
                <a:latin typeface="Times New Roman" panose="02020603050405020304" pitchFamily="18" charset="0"/>
                <a:cs typeface="Times New Roman" panose="02020603050405020304" pitchFamily="18" charset="0"/>
              </a:rPr>
              <a:t>а во множественном числе - по II </a:t>
            </a:r>
            <a:r>
              <a:rPr lang="ru-RU" i="1" dirty="0">
                <a:latin typeface="Times New Roman" panose="02020603050405020304" pitchFamily="18" charset="0"/>
                <a:cs typeface="Times New Roman" panose="02020603050405020304" pitchFamily="18" charset="0"/>
              </a:rPr>
              <a:t>(хотим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хотите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хотят); </a:t>
            </a:r>
            <a:r>
              <a:rPr lang="ru-RU" dirty="0">
                <a:latin typeface="Times New Roman" panose="02020603050405020304" pitchFamily="18" charset="0"/>
                <a:cs typeface="Times New Roman" panose="02020603050405020304" pitchFamily="18" charset="0"/>
              </a:rPr>
              <a:t>2) </a:t>
            </a:r>
            <a:r>
              <a:rPr lang="ru-RU" i="1" dirty="0">
                <a:latin typeface="Times New Roman" panose="02020603050405020304" pitchFamily="18" charset="0"/>
                <a:cs typeface="Times New Roman" panose="02020603050405020304" pitchFamily="18" charset="0"/>
              </a:rPr>
              <a:t>бежать, </a:t>
            </a:r>
            <a:r>
              <a:rPr lang="ru-RU" dirty="0">
                <a:latin typeface="Times New Roman" panose="02020603050405020304" pitchFamily="18" charset="0"/>
                <a:cs typeface="Times New Roman" panose="02020603050405020304" pitchFamily="18" charset="0"/>
              </a:rPr>
              <a:t>который имеет все формы, как у глаголов II спряжения </a:t>
            </a:r>
            <a:r>
              <a:rPr lang="ru-RU" i="1" dirty="0">
                <a:latin typeface="Times New Roman" panose="02020603050405020304" pitchFamily="18" charset="0"/>
                <a:cs typeface="Times New Roman" panose="02020603050405020304" pitchFamily="18" charset="0"/>
              </a:rPr>
              <a:t>(бегу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бежишь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бежит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бежим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бежите), </a:t>
            </a:r>
            <a:r>
              <a:rPr lang="ru-RU" dirty="0">
                <a:latin typeface="Times New Roman" panose="02020603050405020304" pitchFamily="18" charset="0"/>
                <a:cs typeface="Times New Roman" panose="02020603050405020304" pitchFamily="18" charset="0"/>
              </a:rPr>
              <a:t>кроме 3 лица </a:t>
            </a:r>
            <a:r>
              <a:rPr lang="ru-RU" dirty="0" err="1">
                <a:latin typeface="Times New Roman" panose="02020603050405020304" pitchFamily="18" charset="0"/>
                <a:cs typeface="Times New Roman" panose="02020603050405020304" pitchFamily="18" charset="0"/>
              </a:rPr>
              <a:t>множ</a:t>
            </a:r>
            <a:r>
              <a:rPr lang="ru-RU" dirty="0">
                <a:latin typeface="Times New Roman" panose="02020603050405020304" pitchFamily="18" charset="0"/>
                <a:cs typeface="Times New Roman" panose="02020603050405020304" pitchFamily="18" charset="0"/>
              </a:rPr>
              <a:t>. числа - </a:t>
            </a:r>
            <a:r>
              <a:rPr lang="ru-RU" i="1" dirty="0">
                <a:latin typeface="Times New Roman" panose="02020603050405020304" pitchFamily="18" charset="0"/>
                <a:cs typeface="Times New Roman" panose="02020603050405020304" pitchFamily="18" charset="0"/>
              </a:rPr>
              <a:t>бегут </a:t>
            </a:r>
            <a:r>
              <a:rPr lang="ru-RU" dirty="0">
                <a:latin typeface="Times New Roman" panose="02020603050405020304" pitchFamily="18" charset="0"/>
                <a:cs typeface="Times New Roman" panose="02020603050405020304" pitchFamily="18" charset="0"/>
              </a:rPr>
              <a:t>(по I спряжению</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3) </a:t>
            </a:r>
            <a:r>
              <a:rPr lang="ru-RU" i="1" dirty="0">
                <a:latin typeface="Times New Roman" panose="02020603050405020304" pitchFamily="18" charset="0"/>
                <a:cs typeface="Times New Roman" panose="02020603050405020304" pitchFamily="18" charset="0"/>
              </a:rPr>
              <a:t>чтить </a:t>
            </a:r>
            <a:r>
              <a:rPr lang="ru-RU" dirty="0">
                <a:latin typeface="Times New Roman" panose="02020603050405020304" pitchFamily="18" charset="0"/>
                <a:cs typeface="Times New Roman" panose="02020603050405020304" pitchFamily="18" charset="0"/>
              </a:rPr>
              <a:t>- изменяется по II спряжению</a:t>
            </a:r>
            <a:r>
              <a:rPr lang="ru-RU" b="1"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(чтишь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чтит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чтим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чтите), </a:t>
            </a:r>
            <a:r>
              <a:rPr lang="ru-RU" dirty="0">
                <a:latin typeface="Times New Roman" panose="02020603050405020304" pitchFamily="18" charset="0"/>
                <a:cs typeface="Times New Roman" panose="02020603050405020304" pitchFamily="18" charset="0"/>
              </a:rPr>
              <a:t>кроме 3 лица </a:t>
            </a:r>
            <a:r>
              <a:rPr lang="ru-RU" dirty="0" err="1">
                <a:latin typeface="Times New Roman" panose="02020603050405020304" pitchFamily="18" charset="0"/>
                <a:cs typeface="Times New Roman" panose="02020603050405020304" pitchFamily="18" charset="0"/>
              </a:rPr>
              <a:t>множ</a:t>
            </a:r>
            <a:r>
              <a:rPr lang="ru-RU" dirty="0">
                <a:latin typeface="Times New Roman" panose="02020603050405020304" pitchFamily="18" charset="0"/>
                <a:cs typeface="Times New Roman" panose="02020603050405020304" pitchFamily="18" charset="0"/>
              </a:rPr>
              <a:t>. числа </a:t>
            </a:r>
            <a:r>
              <a:rPr lang="ru-RU" i="1" dirty="0">
                <a:latin typeface="Times New Roman" panose="02020603050405020304" pitchFamily="18" charset="0"/>
                <a:cs typeface="Times New Roman" panose="02020603050405020304" pitchFamily="18" charset="0"/>
              </a:rPr>
              <a:t>(чтут), </a:t>
            </a:r>
            <a:r>
              <a:rPr lang="ru-RU" dirty="0">
                <a:latin typeface="Times New Roman" panose="02020603050405020304" pitchFamily="18" charset="0"/>
                <a:cs typeface="Times New Roman" panose="02020603050405020304" pitchFamily="18" charset="0"/>
              </a:rPr>
              <a:t>хотя есть и форма </a:t>
            </a:r>
            <a:r>
              <a:rPr lang="ru-RU" i="1" dirty="0">
                <a:latin typeface="Times New Roman" panose="02020603050405020304" pitchFamily="18" charset="0"/>
                <a:cs typeface="Times New Roman" panose="02020603050405020304" pitchFamily="18" charset="0"/>
              </a:rPr>
              <a:t>чтят, </a:t>
            </a:r>
            <a:r>
              <a:rPr lang="ru-RU" dirty="0">
                <a:latin typeface="Times New Roman" panose="02020603050405020304" pitchFamily="18" charset="0"/>
                <a:cs typeface="Times New Roman" panose="02020603050405020304" pitchFamily="18" charset="0"/>
              </a:rPr>
              <a:t>которая сейчас употребляется реже, чем </a:t>
            </a:r>
            <a:r>
              <a:rPr lang="ru-RU" i="1" dirty="0">
                <a:latin typeface="Times New Roman" panose="02020603050405020304" pitchFamily="18" charset="0"/>
                <a:cs typeface="Times New Roman" panose="02020603050405020304" pitchFamily="18" charset="0"/>
              </a:rPr>
              <a:t>чтут; </a:t>
            </a:r>
            <a:r>
              <a:rPr lang="ru-RU" dirty="0">
                <a:latin typeface="Times New Roman" panose="02020603050405020304" pitchFamily="18" charset="0"/>
                <a:cs typeface="Times New Roman" panose="02020603050405020304" pitchFamily="18" charset="0"/>
              </a:rPr>
              <a:t>4) </a:t>
            </a:r>
            <a:r>
              <a:rPr lang="ru-RU" i="1" dirty="0">
                <a:latin typeface="Times New Roman" panose="02020603050405020304" pitchFamily="18" charset="0"/>
                <a:cs typeface="Times New Roman" panose="02020603050405020304" pitchFamily="18" charset="0"/>
              </a:rPr>
              <a:t>брезжить </a:t>
            </a:r>
            <a:r>
              <a:rPr lang="ru-RU" dirty="0">
                <a:latin typeface="Times New Roman" panose="02020603050405020304" pitchFamily="18" charset="0"/>
                <a:cs typeface="Times New Roman" panose="02020603050405020304" pitchFamily="18" charset="0"/>
              </a:rPr>
              <a:t>(«рассветать, чуть светиться») - употребляется только в форме 3 лица единственного числа </a:t>
            </a:r>
            <a:r>
              <a:rPr lang="ru-RU" i="1" dirty="0">
                <a:latin typeface="Times New Roman" panose="02020603050405020304" pitchFamily="18" charset="0"/>
                <a:cs typeface="Times New Roman" panose="02020603050405020304" pitchFamily="18" charset="0"/>
              </a:rPr>
              <a:t>(брезжит </a:t>
            </a:r>
            <a:r>
              <a:rPr lang="ru-RU" dirty="0">
                <a:latin typeface="Times New Roman" panose="02020603050405020304" pitchFamily="18" charset="0"/>
                <a:cs typeface="Times New Roman" panose="02020603050405020304" pitchFamily="18" charset="0"/>
              </a:rPr>
              <a:t>- II спряжение ) и множественного числа </a:t>
            </a:r>
            <a:r>
              <a:rPr lang="ru-RU" i="1"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брезжут</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I спряжение</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Рассвет чуть брезжит; Слабо </a:t>
            </a:r>
            <a:r>
              <a:rPr lang="ru-RU" i="1" dirty="0" err="1">
                <a:latin typeface="Times New Roman" panose="02020603050405020304" pitchFamily="18" charset="0"/>
                <a:cs typeface="Times New Roman" panose="02020603050405020304" pitchFamily="18" charset="0"/>
              </a:rPr>
              <a:t>брезжут</a:t>
            </a:r>
            <a:r>
              <a:rPr lang="ru-RU" i="1" dirty="0">
                <a:latin typeface="Times New Roman" panose="02020603050405020304" pitchFamily="18" charset="0"/>
                <a:cs typeface="Times New Roman" panose="02020603050405020304" pitchFamily="18" charset="0"/>
              </a:rPr>
              <a:t> звёзды на небе</a:t>
            </a:r>
            <a:r>
              <a:rPr lang="ru-RU" i="1" dirty="0" smtClean="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45115215"/>
              </p:ext>
            </p:extLst>
          </p:nvPr>
        </p:nvGraphicFramePr>
        <p:xfrm>
          <a:off x="433543" y="5743912"/>
          <a:ext cx="7858125" cy="853440"/>
        </p:xfrm>
        <a:graphic>
          <a:graphicData uri="http://schemas.openxmlformats.org/drawingml/2006/table">
            <a:tbl>
              <a:tblPr/>
              <a:tblGrid>
                <a:gridCol w="1052044"/>
                <a:gridCol w="3714360"/>
                <a:gridCol w="3091721"/>
              </a:tblGrid>
              <a:tr h="0">
                <a:tc>
                  <a:txBody>
                    <a:bodyPr/>
                    <a:lstStyle/>
                    <a:p>
                      <a:r>
                        <a:rPr lang="ru-RU" dirty="0">
                          <a:effectLst/>
                        </a:rPr>
                        <a:t>ед. ч.</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FEF"/>
                    </a:solidFill>
                  </a:tcPr>
                </a:tc>
                <a:tc>
                  <a:txBody>
                    <a:bodyPr/>
                    <a:lstStyle/>
                    <a:p>
                      <a:r>
                        <a:rPr lang="ru-RU" i="1" dirty="0">
                          <a:effectLst/>
                        </a:rPr>
                        <a:t>е-м е-</a:t>
                      </a:r>
                      <a:r>
                        <a:rPr lang="ru-RU" i="1" dirty="0" err="1">
                          <a:effectLst/>
                        </a:rPr>
                        <a:t>шь</a:t>
                      </a:r>
                      <a:r>
                        <a:rPr lang="ru-RU" i="1" dirty="0">
                          <a:effectLst/>
                        </a:rPr>
                        <a:t> ест</a:t>
                      </a:r>
                      <a:endParaRPr lang="ru-RU"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FEF"/>
                    </a:solidFill>
                  </a:tcPr>
                </a:tc>
                <a:tc>
                  <a:txBody>
                    <a:bodyPr/>
                    <a:lstStyle/>
                    <a:p>
                      <a:r>
                        <a:rPr lang="ru-RU" i="1" dirty="0">
                          <a:effectLst/>
                        </a:rPr>
                        <a:t>дам дашь даст</a:t>
                      </a:r>
                      <a:endParaRPr lang="ru-RU"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FEF"/>
                    </a:solidFill>
                  </a:tcPr>
                </a:tc>
              </a:tr>
              <a:tr h="0">
                <a:tc>
                  <a:txBody>
                    <a:bodyPr/>
                    <a:lstStyle/>
                    <a:p>
                      <a:r>
                        <a:rPr lang="ru-RU">
                          <a:effectLst/>
                        </a:rPr>
                        <a:t>мн.ч.</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ru-RU" i="1" dirty="0">
                          <a:effectLst/>
                        </a:rPr>
                        <a:t>едите едим </a:t>
                      </a:r>
                      <a:r>
                        <a:rPr lang="ru-RU" i="1" dirty="0" err="1">
                          <a:effectLst/>
                        </a:rPr>
                        <a:t>ед-ят</a:t>
                      </a:r>
                      <a:endParaRPr lang="ru-RU"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ru-RU" i="1" dirty="0">
                          <a:effectLst/>
                        </a:rPr>
                        <a:t>дадите </a:t>
                      </a:r>
                      <a:r>
                        <a:rPr lang="ru-RU" i="1" dirty="0" err="1">
                          <a:effectLst/>
                        </a:rPr>
                        <a:t>дад</a:t>
                      </a:r>
                      <a:r>
                        <a:rPr lang="ru-RU" i="1" dirty="0">
                          <a:effectLst/>
                        </a:rPr>
                        <a:t>-им дадут</a:t>
                      </a:r>
                      <a:endParaRPr lang="ru-RU"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
        <p:nvSpPr>
          <p:cNvPr id="4" name="Rectangle 1"/>
          <p:cNvSpPr>
            <a:spLocks noChangeArrowheads="1"/>
          </p:cNvSpPr>
          <p:nvPr/>
        </p:nvSpPr>
        <p:spPr bwMode="auto">
          <a:xfrm>
            <a:off x="179510" y="4766170"/>
            <a:ext cx="8685695"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effectLst/>
                <a:latin typeface="Times New Roman" panose="02020603050405020304" pitchFamily="18" charset="0"/>
                <a:cs typeface="Times New Roman" panose="02020603050405020304" pitchFamily="18" charset="0"/>
              </a:rPr>
              <a:t>	Нехарактерную для глаголов I и II </a:t>
            </a:r>
            <a:r>
              <a:rPr kumimoji="0" lang="ru-RU" altLang="ru-RU" i="0" u="none" strike="noStrike" cap="none" normalizeH="0" baseline="0" dirty="0" smtClean="0">
                <a:ln>
                  <a:noFill/>
                </a:ln>
                <a:effectLst/>
                <a:latin typeface="Times New Roman" panose="02020603050405020304" pitchFamily="18" charset="0"/>
                <a:cs typeface="Times New Roman" panose="02020603050405020304" pitchFamily="18" charset="0"/>
              </a:rPr>
              <a:t>спряжений </a:t>
            </a:r>
            <a:r>
              <a:rPr kumimoji="0" lang="ru-RU" altLang="ru-RU" b="0" i="0" u="none" strike="noStrike" cap="none" normalizeH="0" baseline="0" dirty="0" smtClean="0">
                <a:ln>
                  <a:noFill/>
                </a:ln>
                <a:effectLst/>
                <a:latin typeface="Times New Roman" panose="02020603050405020304" pitchFamily="18" charset="0"/>
                <a:cs typeface="Times New Roman" panose="02020603050405020304" pitchFamily="18" charset="0"/>
              </a:rPr>
              <a:t>систему окончаний (архаическую) имеют глаголы </a:t>
            </a:r>
            <a:r>
              <a:rPr kumimoji="0" lang="ru-RU" altLang="ru-RU" b="0" i="1" u="none" strike="noStrike" cap="none" normalizeH="0" baseline="0" dirty="0" smtClean="0">
                <a:ln>
                  <a:noFill/>
                </a:ln>
                <a:effectLst/>
                <a:latin typeface="Times New Roman" panose="02020603050405020304" pitchFamily="18" charset="0"/>
                <a:cs typeface="Times New Roman" panose="02020603050405020304" pitchFamily="18" charset="0"/>
              </a:rPr>
              <a:t>есть, надоесть, дать, создать </a:t>
            </a:r>
            <a:r>
              <a:rPr kumimoji="0" lang="ru-RU" altLang="ru-RU" b="0" i="0" u="none" strike="noStrike" cap="none" normalizeH="0" baseline="0" dirty="0" smtClean="0">
                <a:ln>
                  <a:noFill/>
                </a:ln>
                <a:effectLst/>
                <a:latin typeface="Times New Roman" panose="02020603050405020304" pitchFamily="18" charset="0"/>
                <a:cs typeface="Times New Roman" panose="02020603050405020304" pitchFamily="18" charset="0"/>
              </a:rPr>
              <a:t>(и их приставочные производные: </a:t>
            </a:r>
            <a:r>
              <a:rPr kumimoji="0" lang="ru-RU" altLang="ru-RU" b="0" i="1" u="none" strike="noStrike" cap="none" normalizeH="0" baseline="0" dirty="0" smtClean="0">
                <a:ln>
                  <a:noFill/>
                </a:ln>
                <a:effectLst/>
                <a:latin typeface="Times New Roman" panose="02020603050405020304" pitchFamily="18" charset="0"/>
                <a:cs typeface="Times New Roman" panose="02020603050405020304" pitchFamily="18" charset="0"/>
              </a:rPr>
              <a:t>переесть, заесть, сдать, отдать, предать, воссоздать </a:t>
            </a:r>
            <a:r>
              <a:rPr kumimoji="0" lang="ru-RU" altLang="ru-RU" b="0" i="0" u="none" strike="noStrike" cap="none" normalizeH="0" baseline="0" dirty="0" smtClean="0">
                <a:ln>
                  <a:noFill/>
                </a:ln>
                <a:effectLst/>
                <a:latin typeface="Times New Roman" panose="02020603050405020304" pitchFamily="18" charset="0"/>
                <a:cs typeface="Times New Roman" panose="02020603050405020304" pitchFamily="18" charset="0"/>
              </a:rPr>
              <a:t>и др.).</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cs typeface="Arial" pitchFamily="34" charset="0"/>
              </a:rPr>
              <a:t/>
            </a:r>
            <a:br>
              <a:rPr kumimoji="0" lang="ru-RU" altLang="ru-RU" sz="1400" b="0" i="0" u="none" strike="noStrike" cap="none" normalizeH="0" baseline="0" dirty="0" smtClean="0">
                <a:ln>
                  <a:noFill/>
                </a:ln>
                <a:solidFill>
                  <a:schemeClr val="tx1"/>
                </a:solidFill>
                <a:effectLst/>
                <a:cs typeface="Arial" pitchFamily="34" charset="0"/>
              </a:rPr>
            </a:br>
            <a:r>
              <a:rPr kumimoji="0" lang="ru-RU" altLang="ru-RU" sz="1400" b="0" i="0" u="none" strike="noStrike" cap="none" normalizeH="0" baseline="0" dirty="0" smtClean="0">
                <a:ln>
                  <a:noFill/>
                </a:ln>
                <a:solidFill>
                  <a:schemeClr val="tx1"/>
                </a:solidFill>
                <a:effectLst/>
                <a:cs typeface="Arial" pitchFamily="34" charset="0"/>
              </a:rPr>
              <a:t>  </a:t>
            </a:r>
          </a:p>
        </p:txBody>
      </p:sp>
      <p:sp>
        <p:nvSpPr>
          <p:cNvPr id="12" name="Прямоугольник 11"/>
          <p:cNvSpPr/>
          <p:nvPr/>
        </p:nvSpPr>
        <p:spPr>
          <a:xfrm>
            <a:off x="323528" y="131975"/>
            <a:ext cx="1109406" cy="369332"/>
          </a:xfrm>
          <a:prstGeom prst="rect">
            <a:avLst/>
          </a:prstGeom>
        </p:spPr>
        <p:txBody>
          <a:bodyPr wrap="none">
            <a:spAutoFit/>
          </a:bodyPr>
          <a:lstStyle/>
          <a:p>
            <a:r>
              <a:rPr lang="ru-RU" b="1" dirty="0">
                <a:solidFill>
                  <a:srgbClr val="7030A0"/>
                </a:solidFill>
                <a:cs typeface="Aharoni" panose="02010803020104030203" pitchFamily="2" charset="-79"/>
                <a:hlinkClick r:id="rId5" action="ppaction://hlinksldjump"/>
              </a:rPr>
              <a:t>Ромашка</a:t>
            </a:r>
            <a:endParaRPr lang="ru-RU" b="1" dirty="0">
              <a:solidFill>
                <a:srgbClr val="7030A0"/>
              </a:solidFill>
              <a:cs typeface="Aharoni" panose="02010803020104030203" pitchFamily="2" charset="-79"/>
            </a:endParaRPr>
          </a:p>
        </p:txBody>
      </p:sp>
      <p:sp>
        <p:nvSpPr>
          <p:cNvPr id="7" name="TextBox 6"/>
          <p:cNvSpPr txBox="1"/>
          <p:nvPr/>
        </p:nvSpPr>
        <p:spPr>
          <a:xfrm>
            <a:off x="1792288" y="131975"/>
            <a:ext cx="1566349" cy="369332"/>
          </a:xfrm>
          <a:prstGeom prst="rect">
            <a:avLst/>
          </a:prstGeom>
          <a:noFill/>
        </p:spPr>
        <p:txBody>
          <a:bodyPr wrap="square" rtlCol="0">
            <a:spAutoFit/>
          </a:bodyPr>
          <a:lstStyle/>
          <a:p>
            <a:r>
              <a:rPr lang="ru-RU" b="1" dirty="0" smtClean="0">
                <a:solidFill>
                  <a:srgbClr val="7030A0"/>
                </a:solidFill>
                <a:hlinkClick r:id="rId6" action="ppaction://hlinksldjump"/>
              </a:rPr>
              <a:t>Назад</a:t>
            </a:r>
            <a:endParaRPr lang="ru-RU" b="1" dirty="0">
              <a:solidFill>
                <a:srgbClr val="7030A0"/>
              </a:solidFill>
            </a:endParaRPr>
          </a:p>
        </p:txBody>
      </p:sp>
      <p:sp>
        <p:nvSpPr>
          <p:cNvPr id="9" name="TextBox 8"/>
          <p:cNvSpPr txBox="1"/>
          <p:nvPr/>
        </p:nvSpPr>
        <p:spPr>
          <a:xfrm>
            <a:off x="2699792" y="202303"/>
            <a:ext cx="1872208" cy="369332"/>
          </a:xfrm>
          <a:prstGeom prst="rect">
            <a:avLst/>
          </a:prstGeom>
          <a:noFill/>
        </p:spPr>
        <p:txBody>
          <a:bodyPr wrap="square" rtlCol="0">
            <a:spAutoFit/>
          </a:bodyPr>
          <a:lstStyle/>
          <a:p>
            <a:r>
              <a:rPr lang="ru-RU" b="1" dirty="0" smtClean="0">
                <a:solidFill>
                  <a:srgbClr val="7030A0"/>
                </a:solidFill>
                <a:hlinkClick r:id="rId7" action="ppaction://hlinksldjump"/>
              </a:rPr>
              <a:t>Продолжение</a:t>
            </a:r>
            <a:endParaRPr lang="ru-RU" b="1" dirty="0">
              <a:solidFill>
                <a:srgbClr val="7030A0"/>
              </a:solidFill>
            </a:endParaRPr>
          </a:p>
        </p:txBody>
      </p:sp>
    </p:spTree>
    <p:extLst>
      <p:ext uri="{BB962C8B-B14F-4D97-AF65-F5344CB8AC3E}">
        <p14:creationId xmlns:p14="http://schemas.microsoft.com/office/powerpoint/2010/main" val="17262413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azy night\Desktop\Курсы для подготовки к олимпиадам\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30037" y="217176"/>
            <a:ext cx="5535170"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Практическое занятие по </a:t>
            </a:r>
            <a:r>
              <a:rPr lang="ru-RU" sz="2400" b="1" dirty="0" smtClean="0">
                <a:solidFill>
                  <a:srgbClr val="FF0000"/>
                </a:solidFill>
                <a:latin typeface="Times New Roman" panose="02020603050405020304" pitchFamily="18" charset="0"/>
                <a:cs typeface="Times New Roman" panose="02020603050405020304" pitchFamily="18" charset="0"/>
              </a:rPr>
              <a:t>морфологии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699929" y="2397081"/>
            <a:ext cx="2002964" cy="369332"/>
          </a:xfrm>
          <a:prstGeom prst="rect">
            <a:avLst/>
          </a:prstGeom>
          <a:noFill/>
        </p:spPr>
        <p:txBody>
          <a:bodyPr wrap="square" rtlCol="0">
            <a:spAutoFit/>
          </a:bodyPr>
          <a:lstStyle/>
          <a:p>
            <a:r>
              <a:rPr lang="ru-RU" dirty="0" smtClean="0">
                <a:solidFill>
                  <a:srgbClr val="7030A0"/>
                </a:solidFill>
                <a:hlinkClick r:id="rId3" action="ppaction://hlinksldjump"/>
              </a:rPr>
              <a:t>Проверь себя!</a:t>
            </a:r>
            <a:endParaRPr lang="ru-RU" dirty="0">
              <a:solidFill>
                <a:srgbClr val="7030A0"/>
              </a:solidFill>
            </a:endParaRPr>
          </a:p>
        </p:txBody>
      </p:sp>
      <p:sp>
        <p:nvSpPr>
          <p:cNvPr id="4" name="Прямоугольник 3"/>
          <p:cNvSpPr/>
          <p:nvPr/>
        </p:nvSpPr>
        <p:spPr>
          <a:xfrm>
            <a:off x="489132" y="1196752"/>
            <a:ext cx="8183138" cy="1200329"/>
          </a:xfrm>
          <a:prstGeom prst="rect">
            <a:avLst/>
          </a:prstGeom>
        </p:spPr>
        <p:txBody>
          <a:bodyPr wrap="none">
            <a:spAutoFit/>
          </a:bodyPr>
          <a:lstStyle/>
          <a:p>
            <a:pPr marL="342900" indent="-342900">
              <a:buAutoNum type="arabicPeriod"/>
            </a:pPr>
            <a:r>
              <a:rPr lang="ru-RU" b="1" dirty="0" smtClean="0">
                <a:latin typeface="Times New Roman" panose="02020603050405020304" pitchFamily="18" charset="0"/>
                <a:cs typeface="Times New Roman" panose="02020603050405020304" pitchFamily="18" charset="0"/>
              </a:rPr>
              <a:t>Определите  вид глагола и обоснуйте ответ: </a:t>
            </a:r>
            <a:r>
              <a:rPr lang="ru-RU" dirty="0" smtClean="0">
                <a:latin typeface="Times New Roman" panose="02020603050405020304" pitchFamily="18" charset="0"/>
                <a:cs typeface="Times New Roman" panose="02020603050405020304" pitchFamily="18" charset="0"/>
              </a:rPr>
              <a:t>вырезать, насыпать.</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endParaRPr lang="ru-RU" dirty="0" smtClean="0">
              <a:latin typeface="Times New Roman" panose="02020603050405020304" pitchFamily="18" charset="0"/>
              <a:cs typeface="Times New Roman" panose="02020603050405020304" pitchFamily="18" charset="0"/>
            </a:endParaRPr>
          </a:p>
          <a:p>
            <a:pPr marL="342900" indent="-342900">
              <a:buAutoNum type="arabicPeriod"/>
            </a:pPr>
            <a:r>
              <a:rPr lang="ru-RU" b="1" dirty="0" smtClean="0">
                <a:latin typeface="Times New Roman" panose="02020603050405020304" pitchFamily="18" charset="0"/>
                <a:cs typeface="Times New Roman" panose="02020603050405020304" pitchFamily="18" charset="0"/>
              </a:rPr>
              <a:t>Запишите пары глаголов, обозначая их вид: </a:t>
            </a:r>
            <a:r>
              <a:rPr lang="ru-RU" dirty="0" smtClean="0">
                <a:latin typeface="Times New Roman" panose="02020603050405020304" pitchFamily="18" charset="0"/>
                <a:cs typeface="Times New Roman" panose="02020603050405020304" pitchFamily="18" charset="0"/>
              </a:rPr>
              <a:t>положить - …,  ловить - …, </a:t>
            </a:r>
          </a:p>
          <a:p>
            <a:r>
              <a:rPr lang="ru-RU" dirty="0" smtClean="0">
                <a:latin typeface="Times New Roman" panose="02020603050405020304" pitchFamily="18" charset="0"/>
                <a:cs typeface="Times New Roman" panose="02020603050405020304" pitchFamily="18" charset="0"/>
              </a:rPr>
              <a:t>садиться - …, лечь - …, взять - …, говорить- …, находить - ….,  становиться - ….</a:t>
            </a:r>
            <a:endParaRPr lang="ru-RU"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699929" y="1475492"/>
            <a:ext cx="2002964" cy="369332"/>
          </a:xfrm>
          <a:prstGeom prst="rect">
            <a:avLst/>
          </a:prstGeom>
          <a:noFill/>
        </p:spPr>
        <p:txBody>
          <a:bodyPr wrap="square" rtlCol="0">
            <a:spAutoFit/>
          </a:bodyPr>
          <a:lstStyle/>
          <a:p>
            <a:r>
              <a:rPr lang="ru-RU" dirty="0" smtClean="0">
                <a:solidFill>
                  <a:srgbClr val="7030A0"/>
                </a:solidFill>
                <a:hlinkClick r:id="rId4" action="ppaction://hlinksldjump"/>
              </a:rPr>
              <a:t>Проверь себя!</a:t>
            </a:r>
            <a:endParaRPr lang="ru-RU" dirty="0">
              <a:solidFill>
                <a:srgbClr val="7030A0"/>
              </a:solidFill>
            </a:endParaRPr>
          </a:p>
        </p:txBody>
      </p:sp>
      <p:sp>
        <p:nvSpPr>
          <p:cNvPr id="2" name="TextBox 1"/>
          <p:cNvSpPr txBox="1"/>
          <p:nvPr/>
        </p:nvSpPr>
        <p:spPr>
          <a:xfrm>
            <a:off x="489132" y="448008"/>
            <a:ext cx="2138652" cy="369332"/>
          </a:xfrm>
          <a:prstGeom prst="rect">
            <a:avLst/>
          </a:prstGeom>
          <a:noFill/>
        </p:spPr>
        <p:txBody>
          <a:bodyPr wrap="square" rtlCol="0">
            <a:spAutoFit/>
          </a:bodyPr>
          <a:lstStyle/>
          <a:p>
            <a:r>
              <a:rPr lang="ru-RU" b="1" dirty="0" smtClean="0">
                <a:solidFill>
                  <a:srgbClr val="7030A0"/>
                </a:solidFill>
                <a:hlinkClick r:id="rId5" action="ppaction://hlinksldjump"/>
              </a:rPr>
              <a:t>Назад</a:t>
            </a:r>
            <a:endParaRPr lang="ru-RU" b="1" dirty="0">
              <a:solidFill>
                <a:srgbClr val="7030A0"/>
              </a:solidFill>
            </a:endParaRPr>
          </a:p>
        </p:txBody>
      </p:sp>
    </p:spTree>
    <p:extLst>
      <p:ext uri="{BB962C8B-B14F-4D97-AF65-F5344CB8AC3E}">
        <p14:creationId xmlns:p14="http://schemas.microsoft.com/office/powerpoint/2010/main" val="3738588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8242</TotalTime>
  <Words>4634</Words>
  <Application>Microsoft Office PowerPoint</Application>
  <PresentationFormat>Экран (4:3)</PresentationFormat>
  <Paragraphs>1031</Paragraphs>
  <Slides>122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122</vt:i4>
      </vt:variant>
    </vt:vector>
  </HeadingPairs>
  <TitlesOfParts>
    <vt:vector size="123" baseType="lpstr">
      <vt:lpstr>Тема Office</vt:lpstr>
      <vt:lpstr>Курс по Подготовке к олимпиаде по русскому языку в 5 классе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 по Подготовке к олимпиаде по русскому языку в 5 классе </dc:title>
  <dc:creator>Crazy night</dc:creator>
  <cp:lastModifiedBy>Crazy night</cp:lastModifiedBy>
  <cp:revision>271</cp:revision>
  <dcterms:created xsi:type="dcterms:W3CDTF">2019-02-05T09:41:20Z</dcterms:created>
  <dcterms:modified xsi:type="dcterms:W3CDTF">2019-12-19T00:23:09Z</dcterms:modified>
</cp:coreProperties>
</file>