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52" r:id="rId3"/>
    <p:sldId id="356" r:id="rId4"/>
    <p:sldId id="325" r:id="rId5"/>
    <p:sldId id="326" r:id="rId6"/>
    <p:sldId id="327" r:id="rId7"/>
    <p:sldId id="392" r:id="rId8"/>
    <p:sldId id="393" r:id="rId9"/>
    <p:sldId id="394" r:id="rId10"/>
    <p:sldId id="328" r:id="rId11"/>
    <p:sldId id="329" r:id="rId12"/>
    <p:sldId id="388" r:id="rId13"/>
    <p:sldId id="389" r:id="rId14"/>
    <p:sldId id="334" r:id="rId15"/>
    <p:sldId id="335" r:id="rId16"/>
    <p:sldId id="390" r:id="rId17"/>
    <p:sldId id="395" r:id="rId18"/>
    <p:sldId id="396" r:id="rId19"/>
    <p:sldId id="391" r:id="rId20"/>
    <p:sldId id="3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75A4DD"/>
    <a:srgbClr val="003399"/>
    <a:srgbClr val="FFCCFF"/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03" d="100"/>
          <a:sy n="10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F6B07-E4BA-4433-8CB9-B853ED9766C8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B8120-9E2C-4BB7-BFA0-9A3526D37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0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8120-9E2C-4BB7-BFA0-9A3526D378F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0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6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9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6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8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0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7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0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3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8BCE-87DF-4A4D-B1CA-60AC462925A9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1FA4-BC76-4B7E-821D-C98EEF0E2B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8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avkoptelov@ramble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F64857458F71CBEE65AD7C6E7AE91748118B6A7732AA03BC79F954D0294B905CEBA3F3B6D7553DDDB1B17A3B3254608016578F80EBB4CB7M5YCE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430" y="1628750"/>
            <a:ext cx="8276470" cy="27969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Нормативно-правовые основания реализации мер превентивной и адресной поддержки школ с низкими результатами обучения и школ, функционирующих в неблагоприятных социальных условиях, на муниципальном уровне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429264"/>
            <a:ext cx="6400800" cy="12040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Коптелов Алексей Викторович,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кафедрой управления, экономики и права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ГБУ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ДПО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ЧИППКРО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 к.п.н., Почетный работник общего образования РФ,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avkoptelov@rambler.ru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" y="71414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70BC89-B591-45C8-BEB6-DF5874FDA6F2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520" y="-171500"/>
            <a:ext cx="7259917" cy="1174047"/>
          </a:xfrm>
        </p:spPr>
        <p:txBody>
          <a:bodyPr>
            <a:normAutofit fontScale="90000"/>
          </a:bodyPr>
          <a:lstStyle/>
          <a:p>
            <a:r>
              <a:rPr lang="ru-RU" altLang="ru-RU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ГОСУДАРСТВЕННОЙ ПРОГРАММЫ РОССИЙСКОЙ ФЕДЕРАЦИИ "РАЗВИТИЕ</a:t>
            </a:r>
            <a:b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ОБРАЗОВАНИЯ" НА 2019 - 2025 ГОДЫ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488"/>
            <a:ext cx="8455054" cy="44180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16469"/>
              </p:ext>
            </p:extLst>
          </p:nvPr>
        </p:nvGraphicFramePr>
        <p:xfrm>
          <a:off x="0" y="1213996"/>
          <a:ext cx="9036621" cy="5685898"/>
        </p:xfrm>
        <a:graphic>
          <a:graphicData uri="http://schemas.openxmlformats.org/drawingml/2006/table">
            <a:tbl>
              <a:tblPr/>
              <a:tblGrid>
                <a:gridCol w="1626845"/>
                <a:gridCol w="2441085"/>
                <a:gridCol w="234187"/>
                <a:gridCol w="1444458"/>
                <a:gridCol w="3290046"/>
              </a:tblGrid>
              <a:tr h="3804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Проекты (программы)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Ведомственные целевые программы, отдельные мероприятия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наименование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цель, сроки (этапы)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наименование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цель, сроки (этапы)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8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Направление (подпрограмма) "Развитие дошкольного и общего образования"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6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Федеральный проект "Современная школа"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вхождение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РФ к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2024 году в число 10 ведущих стран мира по качеству общего образования посредством обновления содержания и технологий преподавания общеобразовательных программ, вовлечения всех участников системы образования (обучающиеся, педагоги, родители (законные представители), работодатели и представители общественных объединений) в развитие системы общего образования, а также за счет обновления материально-технической базы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ведомственная целевая 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3"/>
                        </a:rPr>
                        <a:t>программа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"Развитие современных механизмов и технологий дошкольного и общего образования"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Обеспечение условий для обновления российского общего образования, соответствующего основным требованиям современного инновационного, социально-ориентированного развития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РФ,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которое характеризуется в том числе увеличением численности обучающихся в общеобразовательных организациях в соответствии с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ФГОС в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общей численности обучающихся в общеобразовательных организациях до 100 процентов в 2025 году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Увеличение до 50 процентов к 2024 году и сохранение в 2025 году доли учителей, осуществляющих непрерывное повышение уровня профессионального мастерства и компетентности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2019 - 2025 годы</a:t>
                      </a:r>
                    </a:p>
                  </a:txBody>
                  <a:tcPr marL="15415" marR="15415" marT="25360" marB="253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D6FA84-127C-434F-B29D-EA9FD3FB5CCE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44880"/>
            <a:ext cx="7606748" cy="1439850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аспоряжение Министерства просвещения РФ </a:t>
            </a:r>
            <a:b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февраля 2019 г. </a:t>
            </a: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 Р-8</a:t>
            </a:r>
            <a:r>
              <a:rPr lang="ru-RU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«Об утверждении ведомственной целевой программы</a:t>
            </a:r>
            <a:b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«Развитие современных механизмов и технологий</a:t>
            </a:r>
            <a:b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дошкольного и общего образования»</a:t>
            </a:r>
            <a:endParaRPr lang="ru-RU" alt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2820"/>
            <a:ext cx="8808020" cy="48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Целью N 1 ведомственной целевой программы (далее - ВЦП) является обеспечение условий для обновления российского общего образования, соответствующего основным требованиям современного инновационного, социально ориентированного развития Российской Федерации, которые </a:t>
            </a:r>
            <a:r>
              <a:rPr lang="ru-RU" sz="2200" dirty="0" smtClean="0"/>
              <a:t>характеризуются, в </a:t>
            </a:r>
            <a:r>
              <a:rPr lang="ru-RU" sz="2200" dirty="0" err="1" smtClean="0"/>
              <a:t>т.ч</a:t>
            </a:r>
            <a:r>
              <a:rPr lang="ru-RU" sz="2200" dirty="0" smtClean="0"/>
              <a:t>.:</a:t>
            </a:r>
          </a:p>
          <a:p>
            <a:pPr algn="just"/>
            <a:r>
              <a:rPr lang="ru-RU" sz="2200" dirty="0" smtClean="0"/>
              <a:t>увеличением </a:t>
            </a:r>
            <a:r>
              <a:rPr lang="ru-RU" sz="2200" dirty="0"/>
              <a:t>доли </a:t>
            </a:r>
            <a:r>
              <a:rPr lang="ru-RU" sz="2200" b="1" dirty="0"/>
              <a:t>региональных систем общего образования, в которых разработаны и реализуются мероприятия по повышению качества образования в общеобразовательных организациях, показавших низкие образовательные результаты по итогам учебного года, и в общеобразовательных организациях, функционирующих в неблагоприятных социальных условиях,</a:t>
            </a:r>
            <a:r>
              <a:rPr lang="ru-RU" sz="2200" dirty="0"/>
              <a:t> в общем количестве региональных систем общего образования к 2025 году - 100 процентов.</a:t>
            </a:r>
          </a:p>
          <a:p>
            <a:pPr algn="just"/>
            <a:endParaRPr lang="ru-RU" sz="2000" dirty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D4347F-8519-4ACA-94AE-D7B4D0BBDE4E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28600"/>
            <a:ext cx="7578748" cy="125613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образование». </a:t>
            </a:r>
            <a:b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i="1" dirty="0" smtClean="0">
              <a:solidFill>
                <a:srgbClr val="0000CC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90" y="1124680"/>
            <a:ext cx="8775698" cy="464778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800" dirty="0"/>
              <a:t>Приложение № 7</a:t>
            </a:r>
          </a:p>
          <a:p>
            <a:pPr marL="0" indent="0" algn="r">
              <a:buNone/>
            </a:pPr>
            <a:r>
              <a:rPr lang="ru-RU" sz="1800" dirty="0"/>
              <a:t>к государственной </a:t>
            </a:r>
            <a:r>
              <a:rPr lang="ru-RU" sz="1800" dirty="0" smtClean="0"/>
              <a:t>программе РФ </a:t>
            </a:r>
            <a:endParaRPr lang="ru-RU" sz="1800" dirty="0"/>
          </a:p>
          <a:p>
            <a:pPr marL="0" indent="0" algn="r">
              <a:buNone/>
            </a:pPr>
            <a:r>
              <a:rPr lang="ru-RU" sz="1800" dirty="0" smtClean="0"/>
              <a:t>"</a:t>
            </a:r>
            <a:r>
              <a:rPr lang="ru-RU" sz="1800" dirty="0"/>
              <a:t>Развитие образования"</a:t>
            </a:r>
          </a:p>
          <a:p>
            <a:pPr marL="0" indent="0" algn="ctr">
              <a:lnSpc>
                <a:spcPts val="2880"/>
              </a:lnSpc>
              <a:buNone/>
            </a:pPr>
            <a:r>
              <a:rPr lang="ru-RU" sz="2400" i="1" dirty="0" smtClean="0"/>
              <a:t>Правила</a:t>
            </a:r>
          </a:p>
          <a:p>
            <a:pPr marL="0" indent="0" algn="ctr">
              <a:lnSpc>
                <a:spcPts val="2880"/>
              </a:lnSpc>
              <a:buNone/>
            </a:pPr>
            <a:r>
              <a:rPr lang="ru-RU" sz="2400" i="1" dirty="0" smtClean="0"/>
              <a:t>предоставления </a:t>
            </a:r>
            <a:r>
              <a:rPr lang="ru-RU" sz="2400" i="1" dirty="0"/>
              <a:t>и распределения субсидий из федерального</a:t>
            </a:r>
            <a:endParaRPr lang="ru-RU" sz="2400" b="1" dirty="0"/>
          </a:p>
          <a:p>
            <a:pPr marL="0" indent="0" algn="ctr">
              <a:lnSpc>
                <a:spcPts val="2880"/>
              </a:lnSpc>
              <a:buNone/>
            </a:pPr>
            <a:r>
              <a:rPr lang="ru-RU" sz="2400" i="1" dirty="0"/>
              <a:t>бюджета бюджетам субъектов российской федерации на </a:t>
            </a:r>
            <a:r>
              <a:rPr lang="ru-RU" sz="2400" i="1" dirty="0" err="1"/>
              <a:t>софинансирование</a:t>
            </a:r>
            <a:r>
              <a:rPr lang="ru-RU" sz="2400" i="1" dirty="0"/>
              <a:t> расходов, возникающих при реализации государственных программ субъектов Российской Федерации, на реализацию мероприятий по повышению качества образования в школах с низкими результатами обучения и в школах, функционирующих в неблагоприятных социальных условиях, путем реализации региональных проектов и распространения их результатов в рамках государственной программы Российской Федерации "Развитие образования"</a:t>
            </a:r>
            <a:endParaRPr lang="ru-RU" sz="2400" b="1" dirty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D4347F-8519-4ACA-94AE-D7B4D0BBDE4E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28600"/>
            <a:ext cx="7578748" cy="125613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образование». </a:t>
            </a:r>
            <a:b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i="1" dirty="0" smtClean="0">
              <a:solidFill>
                <a:srgbClr val="0000CC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90" y="1124680"/>
            <a:ext cx="8775698" cy="464778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600" dirty="0"/>
              <a:t>Приложение № 7</a:t>
            </a:r>
          </a:p>
          <a:p>
            <a:pPr marL="0" indent="0" algn="r">
              <a:buNone/>
            </a:pPr>
            <a:r>
              <a:rPr lang="ru-RU" sz="1600" dirty="0"/>
              <a:t>к государственной </a:t>
            </a:r>
            <a:r>
              <a:rPr lang="ru-RU" sz="1600" dirty="0" smtClean="0"/>
              <a:t>программе РФ </a:t>
            </a:r>
            <a:endParaRPr lang="ru-RU" sz="1600" dirty="0"/>
          </a:p>
          <a:p>
            <a:pPr marL="0" indent="0" algn="r">
              <a:buNone/>
            </a:pPr>
            <a:r>
              <a:rPr lang="ru-RU" sz="1600" dirty="0" smtClean="0"/>
              <a:t>"</a:t>
            </a:r>
            <a:r>
              <a:rPr lang="ru-RU" sz="1600" dirty="0"/>
              <a:t>Развитие образования"</a:t>
            </a:r>
          </a:p>
          <a:p>
            <a:pPr marL="0" indent="0" algn="ctr">
              <a:lnSpc>
                <a:spcPts val="2880"/>
              </a:lnSpc>
              <a:buNone/>
            </a:pPr>
            <a:r>
              <a:rPr lang="ru-RU" sz="2200" i="1" dirty="0" smtClean="0"/>
              <a:t>Правила….</a:t>
            </a:r>
          </a:p>
          <a:p>
            <a:pPr algn="just">
              <a:lnSpc>
                <a:spcPts val="2880"/>
              </a:lnSpc>
            </a:pPr>
            <a:r>
              <a:rPr lang="ru-RU" sz="2200" dirty="0" smtClean="0"/>
              <a:t>Устанавливают порядок предоставления </a:t>
            </a:r>
            <a:r>
              <a:rPr lang="ru-RU" sz="2200" b="1" dirty="0" smtClean="0"/>
              <a:t>субсидий на </a:t>
            </a:r>
            <a:r>
              <a:rPr lang="ru-RU" sz="2200" b="1" dirty="0" err="1" smtClean="0"/>
              <a:t>софинансирование</a:t>
            </a:r>
            <a:r>
              <a:rPr lang="ru-RU" sz="2200" b="1" dirty="0" smtClean="0"/>
              <a:t> расходов</a:t>
            </a:r>
            <a:endParaRPr lang="ru-RU" sz="2200" b="1" dirty="0" smtClean="0"/>
          </a:p>
          <a:p>
            <a:pPr algn="just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наличие </a:t>
            </a:r>
            <a:r>
              <a:rPr lang="ru-RU" sz="2000" dirty="0"/>
              <a:t>в субъектах РФ финансируемых региональных программ, которые должны включать в себя мероприятия по повышению качества образования в данных школах, путем реализации региональных проектов и распространения их результатов. </a:t>
            </a:r>
            <a:endParaRPr lang="ru-RU" sz="2000" dirty="0" smtClean="0"/>
          </a:p>
          <a:p>
            <a:pPr algn="just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субсидии </a:t>
            </a:r>
            <a:r>
              <a:rPr lang="ru-RU" sz="2000" dirty="0"/>
              <a:t>предоставляются по результатам отбора субъектов Российской Федерации в порядке, устанавливаемом Министерством просвещения Российской Федерации. </a:t>
            </a:r>
            <a:endParaRPr lang="ru-RU" sz="2000" dirty="0" smtClean="0"/>
          </a:p>
          <a:p>
            <a:pPr algn="just">
              <a:lnSpc>
                <a:spcPts val="2880"/>
              </a:lnSpc>
            </a:pPr>
            <a:r>
              <a:rPr lang="ru-RU" sz="2200" dirty="0" smtClean="0"/>
              <a:t>Определяют  критерии </a:t>
            </a:r>
            <a:r>
              <a:rPr lang="ru-RU" sz="2200" dirty="0"/>
              <a:t>отбора субъектов Российской Федерации </a:t>
            </a:r>
            <a:endParaRPr lang="ru-RU" sz="2200" dirty="0" smtClean="0"/>
          </a:p>
          <a:p>
            <a:pPr algn="just">
              <a:lnSpc>
                <a:spcPts val="2880"/>
              </a:lnSpc>
            </a:pPr>
            <a:r>
              <a:rPr lang="ru-RU" sz="2200" dirty="0" smtClean="0"/>
              <a:t>Устанавливают </a:t>
            </a:r>
            <a:r>
              <a:rPr lang="ru-RU" sz="2400" dirty="0" smtClean="0"/>
              <a:t>условия </a:t>
            </a:r>
            <a:r>
              <a:rPr lang="ru-RU" sz="2400" dirty="0"/>
              <a:t>предоставления субсидии </a:t>
            </a:r>
            <a:endParaRPr lang="ru-RU" sz="2200" dirty="0" smtClean="0"/>
          </a:p>
          <a:p>
            <a:pPr algn="just">
              <a:lnSpc>
                <a:spcPts val="2880"/>
              </a:lnSpc>
            </a:pPr>
            <a:endParaRPr lang="ru-RU" sz="2400" i="1" dirty="0" smtClean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4414" y="214313"/>
            <a:ext cx="7729561" cy="1774487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Челябинской области «Развитие образования в Челябинской области» на 2018-2025 </a:t>
            </a:r>
            <a:r>
              <a:rPr lang="ru-RU" alt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br>
              <a:rPr lang="ru-RU" alt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Челябинской области от 28.12.2017 N 732-П (ред. от 09.09.2019</a:t>
            </a: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dirty="0" smtClean="0">
              <a:solidFill>
                <a:srgbClr val="0000CC"/>
              </a:solidFill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609600" y="2122590"/>
            <a:ext cx="8345488" cy="41148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2800" b="1" dirty="0" smtClean="0"/>
              <a:t>Основная цель государственной программы </a:t>
            </a:r>
            <a:r>
              <a:rPr lang="ru-RU" altLang="ru-RU" sz="2800" dirty="0" smtClean="0"/>
              <a:t>- создание условий для эффективного развития образования, направленного на обеспечение доступности качественного образования, соответствующего требованиям современного инновационного социально ориентированного развития Челябинской области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119D2-BFA5-4C72-91A8-9BE6A4F87677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728" y="214313"/>
            <a:ext cx="7515247" cy="1462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Челябинской области «Развитие образования в Челябинской области» на 2018-2025 годы</a:t>
            </a:r>
            <a:endParaRPr lang="ru-RU" altLang="ru-RU" sz="3200" dirty="0" smtClean="0">
              <a:solidFill>
                <a:srgbClr val="0000CC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304800" y="2017713"/>
            <a:ext cx="8650288" cy="45354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b="1" dirty="0" smtClean="0"/>
              <a:t>Основные задачи государственной программы</a:t>
            </a:r>
            <a:r>
              <a:rPr lang="ru-RU" altLang="ru-RU" sz="2200" b="1" dirty="0" smtClean="0"/>
              <a:t>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400" dirty="0" smtClean="0"/>
              <a:t>- содействие развитию общего и дополнительного образования;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200" dirty="0" smtClean="0"/>
              <a:t>- </a:t>
            </a:r>
            <a:r>
              <a:rPr lang="ru-RU" altLang="ru-RU" sz="2400" dirty="0" smtClean="0"/>
              <a:t>развитие современных механизмов и технологий общего образования;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400" dirty="0" smtClean="0"/>
              <a:t>- развитие системы воспитания и дополнительного образования детей;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400" dirty="0" smtClean="0"/>
              <a:t>- формирование востребованной системы оценки качества образования и образовательных результатов</a:t>
            </a:r>
            <a:endParaRPr lang="ru-RU" altLang="ru-RU" sz="2200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91BF64-BA49-4D19-B23A-8B96C6BD99C3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4414" y="214313"/>
            <a:ext cx="7729561" cy="1774487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Челябинской области «Развитие образования в Челябинской области» на 2018-2025 </a:t>
            </a:r>
            <a:r>
              <a:rPr lang="ru-RU" alt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br>
              <a:rPr lang="ru-RU" alt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Челябинской области от 28.12.2017 N 732-П (ред. от 09.09.2019</a:t>
            </a:r>
            <a:r>
              <a:rPr lang="ru-RU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dirty="0" smtClean="0">
              <a:solidFill>
                <a:srgbClr val="0000CC"/>
              </a:solidFill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609600" y="2122590"/>
            <a:ext cx="8345488" cy="4114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2800" b="1" dirty="0"/>
              <a:t>Целевые показатели (индикаторы) государственной </a:t>
            </a:r>
            <a:r>
              <a:rPr lang="ru-RU" sz="2800" b="1" dirty="0" smtClean="0"/>
              <a:t>программы, </a:t>
            </a:r>
            <a:r>
              <a:rPr lang="ru-RU" sz="2800" b="1" dirty="0" err="1" smtClean="0"/>
              <a:t>т.ч</a:t>
            </a:r>
            <a:r>
              <a:rPr lang="ru-RU" sz="2800" b="1" dirty="0" smtClean="0"/>
              <a:t>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2800" dirty="0"/>
              <a:t>доля муниципальных образований Челябинской области, в которых разработаны и реализуются мероприятия по повышению качества образования в общеобразовательных организациях, показавших низкие образовательные результаты по итогам учебного года, и в общеобразовательных организациях, функционирующих в неблагоприятных социальных условиях, в общем количестве муниципальных образований Челябинской области (в процентах)</a:t>
            </a:r>
            <a:endParaRPr lang="ru-RU" altLang="ru-RU" sz="2800" b="1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119D2-BFA5-4C72-91A8-9BE6A4F87677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D4347F-8519-4ACA-94AE-D7B4D0BBDE4E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28600"/>
            <a:ext cx="7578748" cy="125613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образование». </a:t>
            </a:r>
            <a:b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i="1" dirty="0" smtClean="0">
              <a:solidFill>
                <a:srgbClr val="0000CC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90" y="1124680"/>
            <a:ext cx="8775698" cy="464778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600" dirty="0"/>
              <a:t>Приложение № 7</a:t>
            </a:r>
          </a:p>
          <a:p>
            <a:pPr marL="0" indent="0" algn="r">
              <a:buNone/>
            </a:pPr>
            <a:r>
              <a:rPr lang="ru-RU" sz="1600" dirty="0"/>
              <a:t>к государственной </a:t>
            </a:r>
            <a:r>
              <a:rPr lang="ru-RU" sz="1600" dirty="0" smtClean="0"/>
              <a:t>программе РФ </a:t>
            </a:r>
            <a:endParaRPr lang="ru-RU" sz="1600" dirty="0"/>
          </a:p>
          <a:p>
            <a:pPr marL="0" indent="0" algn="r">
              <a:buNone/>
            </a:pPr>
            <a:r>
              <a:rPr lang="ru-RU" sz="1600" dirty="0" smtClean="0"/>
              <a:t>"</a:t>
            </a:r>
            <a:r>
              <a:rPr lang="ru-RU" sz="1600" dirty="0"/>
              <a:t>Развитие образования"</a:t>
            </a:r>
          </a:p>
          <a:p>
            <a:pPr marL="0" indent="0" algn="ctr">
              <a:lnSpc>
                <a:spcPts val="2880"/>
              </a:lnSpc>
              <a:buNone/>
            </a:pPr>
            <a:r>
              <a:rPr lang="ru-RU" sz="2200" i="1" dirty="0" smtClean="0"/>
              <a:t>Правила….</a:t>
            </a:r>
          </a:p>
          <a:p>
            <a:pPr algn="just">
              <a:lnSpc>
                <a:spcPts val="2880"/>
              </a:lnSpc>
            </a:pPr>
            <a:r>
              <a:rPr lang="ru-RU" sz="2200" dirty="0" smtClean="0"/>
              <a:t>Устанавливают порядок предоставления </a:t>
            </a:r>
            <a:r>
              <a:rPr lang="ru-RU" sz="2200" b="1" dirty="0" smtClean="0"/>
              <a:t>субсидий на </a:t>
            </a:r>
            <a:r>
              <a:rPr lang="ru-RU" sz="2200" b="1" dirty="0" err="1" smtClean="0"/>
              <a:t>софинансирование</a:t>
            </a:r>
            <a:r>
              <a:rPr lang="ru-RU" sz="2200" b="1" dirty="0" smtClean="0"/>
              <a:t> расходов</a:t>
            </a:r>
            <a:endParaRPr lang="ru-RU" sz="2200" b="1" dirty="0" smtClean="0"/>
          </a:p>
          <a:p>
            <a:pPr algn="just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наличие </a:t>
            </a:r>
            <a:r>
              <a:rPr lang="ru-RU" sz="2000" dirty="0"/>
              <a:t>в субъектах РФ финансируемых региональных программ, которые должны включать в себя мероприятия по повышению качества образования в данных школах, путем реализации региональных проектов и распространения их результатов. </a:t>
            </a:r>
            <a:endParaRPr lang="ru-RU" sz="2000" dirty="0" smtClean="0"/>
          </a:p>
          <a:p>
            <a:pPr algn="just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субсидии </a:t>
            </a:r>
            <a:r>
              <a:rPr lang="ru-RU" sz="2000" dirty="0"/>
              <a:t>предоставляются по результатам отбора субъектов Российской Федерации в порядке, устанавливаемом Министерством просвещения Российской Федерации. </a:t>
            </a:r>
            <a:endParaRPr lang="ru-RU" sz="2000" dirty="0" smtClean="0"/>
          </a:p>
          <a:p>
            <a:pPr algn="just">
              <a:lnSpc>
                <a:spcPts val="2880"/>
              </a:lnSpc>
            </a:pPr>
            <a:r>
              <a:rPr lang="ru-RU" sz="2200" dirty="0" smtClean="0"/>
              <a:t>Определяют  критерии </a:t>
            </a:r>
            <a:r>
              <a:rPr lang="ru-RU" sz="2200" dirty="0"/>
              <a:t>отбора субъектов Российской Федерации </a:t>
            </a:r>
            <a:endParaRPr lang="ru-RU" sz="2200" dirty="0" smtClean="0"/>
          </a:p>
          <a:p>
            <a:pPr algn="just">
              <a:lnSpc>
                <a:spcPts val="2880"/>
              </a:lnSpc>
            </a:pPr>
            <a:r>
              <a:rPr lang="ru-RU" sz="2200" dirty="0" smtClean="0"/>
              <a:t>Устанавливают </a:t>
            </a:r>
            <a:r>
              <a:rPr lang="ru-RU" sz="2400" dirty="0" smtClean="0"/>
              <a:t>условия </a:t>
            </a:r>
            <a:r>
              <a:rPr lang="ru-RU" sz="2400" dirty="0"/>
              <a:t>предоставления субсидии </a:t>
            </a:r>
            <a:endParaRPr lang="ru-RU" sz="2200" dirty="0" smtClean="0"/>
          </a:p>
          <a:p>
            <a:pPr algn="just">
              <a:lnSpc>
                <a:spcPts val="2880"/>
              </a:lnSpc>
            </a:pPr>
            <a:endParaRPr lang="ru-RU" sz="2400" i="1" dirty="0" smtClean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4414" y="214313"/>
            <a:ext cx="7729561" cy="1774487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ЗАЯВКА 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b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участие в 2019 году в отборе субъектов Российской Федерации  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предоставление в 2020 – 2022 годах субсидий из федерального 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altLang="ru-RU" sz="2400" dirty="0" smtClean="0">
              <a:solidFill>
                <a:srgbClr val="0000CC"/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119D2-BFA5-4C72-91A8-9BE6A4F87677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8204" t="26123" r="8359" b="29758"/>
          <a:stretch/>
        </p:blipFill>
        <p:spPr bwMode="auto">
          <a:xfrm>
            <a:off x="0" y="1844780"/>
            <a:ext cx="8955088" cy="4896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4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4414" y="-27480"/>
            <a:ext cx="7729561" cy="1774487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 </a:t>
            </a:r>
            <a:b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решение коллегии от 22.11.2018. № 3/2</a:t>
            </a:r>
            <a:endParaRPr lang="ru-RU" altLang="ru-RU" sz="2800" dirty="0" smtClean="0">
              <a:solidFill>
                <a:srgbClr val="0000CC"/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119D2-BFA5-4C72-91A8-9BE6A4F87677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4"/>
          <a:srcRect l="18971" t="21700" r="20258" b="16450"/>
          <a:stretch/>
        </p:blipFill>
        <p:spPr bwMode="auto">
          <a:xfrm>
            <a:off x="4283960" y="1628750"/>
            <a:ext cx="4608640" cy="4896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00" y="1772770"/>
            <a:ext cx="3960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Перечень  </a:t>
            </a:r>
            <a:r>
              <a:rPr lang="ru-RU" dirty="0"/>
              <a:t>региональных показателей оценки деятельности органов местного самоуправления городских округов и муниципальных районов по реализации задач государственной политики в сфере образования и молодежной политики, установленных </a:t>
            </a:r>
            <a:r>
              <a:rPr lang="ru-RU" dirty="0" err="1" smtClean="0"/>
              <a:t>МОиН</a:t>
            </a:r>
            <a:r>
              <a:rPr lang="ru-RU" dirty="0" smtClean="0"/>
              <a:t> Челябинской области: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показатель </a:t>
            </a:r>
            <a:r>
              <a:rPr lang="ru-RU" b="1" dirty="0"/>
              <a:t>«Доля муниципальных общеобразовательных организаций, отнесенных по результатам идентификации к категории школ с низкими результатами обучения, в общем количестве муниципальных общеобразовательных организаций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96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B29441-0C23-40D7-913E-D091D4DBCB9E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Современные нормативные основания государственной политики в области развития образования </a:t>
            </a:r>
            <a:endParaRPr lang="ru-RU" altLang="ru-RU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58166" cy="49530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1. Федеральный закон от 29 декабря 2012 № 273-ФЗ «Об образовании в Российской Федерации»</a:t>
            </a:r>
          </a:p>
          <a:p>
            <a:pPr marL="0" indent="0" algn="just"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года»</a:t>
            </a: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3. «Об утверждении государственной программы Российской Федерации «Развитие образования» (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26.12.2017 г. № 1642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«О государственной программе Челябинской области «Развитие образования в Челябинской области» на 2018-2025 годы (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Постановление Правительства Челябинской области от 28.12.2017 г. № 732-П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" y="71210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14414" y="-27480"/>
            <a:ext cx="7729561" cy="1774487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Муниципальные модели организации превентивной и 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адресной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поддержки школам с низкими результатами обучения и школам, функционирующим в неблагоприятных социальных условиях</a:t>
            </a:r>
            <a:endParaRPr lang="ru-RU" altLang="ru-RU" sz="2400" dirty="0" smtClean="0">
              <a:solidFill>
                <a:srgbClr val="0000CC"/>
              </a:solidFill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119D2-BFA5-4C72-91A8-9BE6A4F87677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83437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err="1" smtClean="0"/>
              <a:t>Компетентностно</a:t>
            </a:r>
            <a:r>
              <a:rPr lang="ru-RU" b="1" i="1" dirty="0" smtClean="0"/>
              <a:t>-управлен­ческие    ресурсы</a:t>
            </a:r>
            <a:r>
              <a:rPr lang="ru-RU" b="1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потенциала органов власти, конкретных организационных структур и должностных лиц, наделенных в соответствии с действующим законодательством определенными компетенциями, которые могут быть эффективно применены при разработке стратегий поддержки </a:t>
            </a:r>
            <a:r>
              <a:rPr lang="ru-RU" dirty="0" smtClean="0"/>
              <a:t>школ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8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B29441-0C23-40D7-913E-D091D4DBCB9E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Современные нормативные основания государственной политики в области развития образования </a:t>
            </a:r>
            <a:endParaRPr lang="ru-RU" altLang="ru-RU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58166" cy="49530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07.05.2018 № 204 «О национальных целях и стратегических задачах развития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Федерации на период до 2024 года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400" b="1" dirty="0" smtClean="0"/>
              <a:t>НАЦИОНАЛЬНЫЙ </a:t>
            </a:r>
            <a:r>
              <a:rPr lang="ru-RU" sz="2400" b="1" dirty="0"/>
              <a:t>ПРОЕКТ В СФЕРЕ </a:t>
            </a:r>
            <a:r>
              <a:rPr lang="ru-RU" sz="2400" b="1" dirty="0" smtClean="0"/>
              <a:t>ОБРАЗОВАНИЯ</a:t>
            </a:r>
          </a:p>
          <a:p>
            <a:pPr marL="0" indent="0" algn="just">
              <a:buNone/>
            </a:pPr>
            <a:r>
              <a:rPr lang="ru-RU" sz="2400" dirty="0" smtClean="0"/>
              <a:t>ЦЕЛИ:</a:t>
            </a:r>
          </a:p>
          <a:p>
            <a:pPr marL="0" indent="0" algn="just">
              <a:buNone/>
            </a:pPr>
            <a:r>
              <a:rPr lang="ru-RU" sz="2400" dirty="0" smtClean="0"/>
              <a:t>1. ОБЕСПЕЧИТЬ </a:t>
            </a:r>
            <a:r>
              <a:rPr lang="ru-RU" sz="2400" dirty="0"/>
              <a:t>ГЛОБАЛЬНУЮ КОНКУРЕНТОСПОСОБНОСТЬ РОССИЙСКОГО ОБРАЗОВАНИЯ </a:t>
            </a:r>
            <a:r>
              <a:rPr lang="ru-RU" sz="2400" dirty="0" smtClean="0"/>
              <a:t>ОБЕСПЕЧИТЬ </a:t>
            </a:r>
            <a:r>
              <a:rPr lang="ru-RU" sz="2400" dirty="0"/>
              <a:t>ВХОЖДЕНИЕ РОССИЙСКОЙ ФЕДЕРАЦИИ В ЧИСЛО 10 ВЕДУЩИХ СТРАН МИРА ПО КАЧЕСТВУ ОБЩЕГО </a:t>
            </a:r>
            <a:r>
              <a:rPr lang="ru-RU" sz="2400" dirty="0" smtClean="0"/>
              <a:t>ОБРАЗОВАНИЯ</a:t>
            </a:r>
          </a:p>
          <a:p>
            <a:pPr marL="0" indent="0" algn="just">
              <a:buNone/>
            </a:pPr>
            <a:r>
              <a:rPr lang="ru-RU" sz="2400" dirty="0" smtClean="0"/>
              <a:t>2. </a:t>
            </a:r>
            <a:r>
              <a:rPr lang="ru-RU" sz="2400" dirty="0"/>
              <a:t>ВОСПИТАТЬ ГАРМОНИЧНО РАЗВИТЫЕ И СОЦИАЛЬНО ОТВЕТСТВЕННЫЕ ЛИЧНОСТИ НА ОСНОВЕ ДУХОВНО-НРАВСТВЕННЫХ ЦЕННОСТЕЙ</a:t>
            </a: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" y="71210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D4347F-8519-4ACA-94AE-D7B4D0BBDE4E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28600"/>
            <a:ext cx="7578748" cy="170020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образование». </a:t>
            </a:r>
            <a:b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Цели Программы </a:t>
            </a:r>
            <a:r>
              <a:rPr lang="ru-RU" alt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(в части общего образования)</a:t>
            </a:r>
            <a:endParaRPr lang="ru-RU" altLang="ru-RU" sz="3200" i="1" dirty="0" smtClean="0">
              <a:solidFill>
                <a:srgbClr val="0000CC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90" y="2017713"/>
            <a:ext cx="8775698" cy="4114800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Цель 1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качество образования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которое характеризуется:</a:t>
            </a:r>
          </a:p>
          <a:p>
            <a:pPr marL="0" indent="0" algn="just">
              <a:buNone/>
            </a:pPr>
            <a:r>
              <a:rPr lang="ru-RU" sz="2400" dirty="0"/>
              <a:t>обеспечением глобальной конкурентоспособности российского образования, вхождением Российской Федерации в число 10 ведущих стран мира по качеству общего образования, в том числе:</a:t>
            </a:r>
          </a:p>
          <a:p>
            <a:pPr algn="just"/>
            <a:r>
              <a:rPr lang="ru-RU" sz="2400" dirty="0"/>
              <a:t>обеспечением средневзвешенного результата Российской Федерации в группе международных исследований </a:t>
            </a:r>
            <a:r>
              <a:rPr lang="ru-RU" sz="2400" dirty="0" smtClean="0"/>
              <a:t>не </a:t>
            </a:r>
            <a:r>
              <a:rPr lang="ru-RU" sz="2400" dirty="0"/>
              <a:t>ниже 14 места в 2018 году, не ниже 12,5 места в 2019 году, не ниже 12 места в 2020 году, не ниже 11,5 места в 2021 году</a:t>
            </a:r>
            <a:r>
              <a:rPr lang="ru-RU" sz="2400" dirty="0" smtClean="0"/>
              <a:t>; не </a:t>
            </a:r>
            <a:r>
              <a:rPr lang="ru-RU" sz="2400" dirty="0"/>
              <a:t>ниже 11 места в 2022 </a:t>
            </a:r>
            <a:r>
              <a:rPr lang="ru-RU" sz="2400" dirty="0" smtClean="0"/>
              <a:t>году; не </a:t>
            </a:r>
            <a:r>
              <a:rPr lang="ru-RU" sz="2400" dirty="0"/>
              <a:t>ниже 10,5 места в 2023 году; не ниже 10 места в 2024 </a:t>
            </a:r>
            <a:r>
              <a:rPr lang="ru-RU" sz="2400" dirty="0" smtClean="0"/>
              <a:t>году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E2B381-A4B1-4ABD-824B-DC347D296B7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700202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образование». </a:t>
            </a:r>
            <a:b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Цели Программы </a:t>
            </a:r>
            <a:b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(в части общего образования)</a:t>
            </a:r>
            <a:endParaRPr lang="ru-RU" altLang="ru-RU" sz="3200" dirty="0" smtClean="0">
              <a:solidFill>
                <a:srgbClr val="0000CC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383087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Цель 2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– доступность образования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/>
              <a:t>которая </a:t>
            </a:r>
            <a:r>
              <a:rPr lang="ru-RU" sz="2400" dirty="0"/>
              <a:t>характеризуется в том числе доступностью дошкольного образования для детей в возрасте от 2 месяцев до 3 лет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в 2019 году - 94,02 процента;</a:t>
            </a:r>
          </a:p>
          <a:p>
            <a:r>
              <a:rPr lang="ru-RU" sz="2400" dirty="0"/>
              <a:t>в 2020 году - 100 процентов;</a:t>
            </a:r>
          </a:p>
          <a:p>
            <a:r>
              <a:rPr lang="ru-RU" sz="2400" dirty="0"/>
              <a:t>в 2021 году - 100 процентов;</a:t>
            </a:r>
          </a:p>
          <a:p>
            <a:r>
              <a:rPr lang="ru-RU" sz="2400" dirty="0"/>
              <a:t>в 2022 году - 100 процентов;</a:t>
            </a:r>
          </a:p>
          <a:p>
            <a:r>
              <a:rPr lang="ru-RU" sz="2400" dirty="0"/>
              <a:t>в 2023 году - 100 процентов;</a:t>
            </a:r>
          </a:p>
          <a:p>
            <a:r>
              <a:rPr lang="ru-RU" sz="2400" dirty="0"/>
              <a:t>в 2024 году - 100 процентов;</a:t>
            </a:r>
          </a:p>
          <a:p>
            <a:r>
              <a:rPr lang="ru-RU" sz="2400" dirty="0"/>
              <a:t>в 2025 году - 100 процентов;</a:t>
            </a:r>
          </a:p>
          <a:p>
            <a:r>
              <a:rPr lang="ru-RU" sz="2400" dirty="0"/>
              <a:t>от 3 до 7 лет </a:t>
            </a:r>
            <a:r>
              <a:rPr lang="ru-RU" sz="2400" dirty="0" smtClean="0"/>
              <a:t>– сохранение 100 </a:t>
            </a:r>
            <a:r>
              <a:rPr lang="ru-RU" sz="2400" dirty="0"/>
              <a:t>процентов;</a:t>
            </a:r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31EEF8-66D8-4D9F-B64D-7DDBC5A6AB0E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93038" cy="1928802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образование». </a:t>
            </a:r>
            <a:b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  <a:r>
              <a:rPr lang="ru-RU" alt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(в части общего образования)</a:t>
            </a:r>
            <a:endParaRPr lang="ru-RU" altLang="ru-RU" sz="3200" dirty="0" smtClean="0">
              <a:solidFill>
                <a:srgbClr val="0000CC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29680" cy="48149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Цель 3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/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традиций, которое обеспечивается:</a:t>
            </a:r>
          </a:p>
          <a:p>
            <a:r>
              <a:rPr lang="ru-RU" sz="2400" dirty="0"/>
              <a:t>увеличением охвата детей в возрасте от 5 до 18 лет программами дополнительного </a:t>
            </a:r>
            <a:r>
              <a:rPr lang="ru-RU" sz="2400" dirty="0" smtClean="0"/>
              <a:t>образования</a:t>
            </a:r>
            <a:endParaRPr lang="ru-RU" sz="2400" dirty="0"/>
          </a:p>
          <a:p>
            <a:r>
              <a:rPr lang="ru-RU" sz="2400" dirty="0" smtClean="0"/>
              <a:t>численностью </a:t>
            </a:r>
            <a:r>
              <a:rPr lang="ru-RU" sz="2400" dirty="0"/>
              <a:t>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</a:t>
            </a:r>
            <a:r>
              <a:rPr lang="ru-RU" sz="2400" dirty="0" smtClean="0"/>
              <a:t>образования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70BC89-B591-45C8-BEB6-DF5874FDA6F2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14313"/>
            <a:ext cx="7515247" cy="1462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Российской Федерации «Развитие образование»</a:t>
            </a:r>
            <a:endParaRPr lang="ru-RU" altLang="ru-RU" sz="3400" dirty="0" smtClean="0">
              <a:solidFill>
                <a:srgbClr val="0000CC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488"/>
            <a:ext cx="8455054" cy="44180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(подпрограммы) Программы</a:t>
            </a: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Содействие развитию дошкольного и общего образования.</a:t>
            </a: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дополнительного образования детей и реализация мероприятий молодежной политики.</a:t>
            </a: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Совершенствования управления системой образования.</a:t>
            </a:r>
          </a:p>
          <a:p>
            <a:pPr marL="0" indent="0" algn="just"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и распространение русского языка как основы гражданской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самоидентичности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языка международного диалога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:\Организационный отдел\эмблемы, открытки, таблички\чиппкро_лого_фон456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1026"/>
            <a:ext cx="1178925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1" name="Picture 2" descr="C:\Users\abramovskiht\Desktop\0d6aefb8767e3589becb_20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640" y="91420"/>
            <a:ext cx="9073260" cy="6794060"/>
          </a:xfrm>
          <a:noFill/>
        </p:spPr>
      </p:pic>
    </p:spTree>
    <p:extLst>
      <p:ext uri="{BB962C8B-B14F-4D97-AF65-F5344CB8AC3E}">
        <p14:creationId xmlns:p14="http://schemas.microsoft.com/office/powerpoint/2010/main" val="28411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36713"/>
            <a:ext cx="3452813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1" name="CustomShape 1"/>
          <p:cNvSpPr/>
          <p:nvPr/>
        </p:nvSpPr>
        <p:spPr>
          <a:xfrm>
            <a:off x="457200" y="1052513"/>
            <a:ext cx="7823200" cy="7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defRPr/>
            </a:pPr>
            <a:endParaRPr lang="ru-RU" b="1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662" name="CustomShape 2"/>
          <p:cNvSpPr/>
          <p:nvPr/>
        </p:nvSpPr>
        <p:spPr>
          <a:xfrm>
            <a:off x="349250" y="393700"/>
            <a:ext cx="7823200" cy="520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defRPr/>
            </a:pPr>
            <a:r>
              <a:rPr lang="ru-RU" b="1" spc="-1" dirty="0">
                <a:solidFill>
                  <a:srgbClr val="376092"/>
                </a:solidFill>
                <a:latin typeface="Arial"/>
              </a:rPr>
              <a:t>Перечень региональных </a:t>
            </a:r>
            <a:r>
              <a:rPr lang="ru-RU" b="1" spc="-1" dirty="0" smtClean="0">
                <a:solidFill>
                  <a:srgbClr val="376092"/>
                </a:solidFill>
                <a:latin typeface="Arial"/>
              </a:rPr>
              <a:t>проектов </a:t>
            </a:r>
            <a:r>
              <a:rPr lang="ru-RU" b="1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национального проекта «Образование»</a:t>
            </a:r>
          </a:p>
          <a:p>
            <a:pPr>
              <a:defRPr/>
            </a:pPr>
            <a:endParaRPr lang="ru-RU" b="1" spc="-1" dirty="0">
              <a:latin typeface="Arial"/>
            </a:endParaRPr>
          </a:p>
        </p:txBody>
      </p:sp>
      <p:sp>
        <p:nvSpPr>
          <p:cNvPr id="663" name="CustomShape 3"/>
          <p:cNvSpPr/>
          <p:nvPr/>
        </p:nvSpPr>
        <p:spPr>
          <a:xfrm>
            <a:off x="1217613" y="4608513"/>
            <a:ext cx="7127875" cy="63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 spc="-1">
              <a:latin typeface="Arial"/>
            </a:endParaRPr>
          </a:p>
          <a:p>
            <a:pPr>
              <a:defRPr/>
            </a:pPr>
            <a:endParaRPr lang="ru-RU" spc="-1">
              <a:latin typeface="Arial"/>
            </a:endParaRPr>
          </a:p>
        </p:txBody>
      </p:sp>
      <p:sp>
        <p:nvSpPr>
          <p:cNvPr id="664" name="CustomShape 4"/>
          <p:cNvSpPr/>
          <p:nvPr/>
        </p:nvSpPr>
        <p:spPr>
          <a:xfrm>
            <a:off x="2630488" y="1968500"/>
            <a:ext cx="3470275" cy="3470275"/>
          </a:xfrm>
          <a:prstGeom prst="ellipse">
            <a:avLst/>
          </a:prstGeom>
          <a:noFill/>
          <a:ln w="28440">
            <a:solidFill>
              <a:srgbClr val="4968A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65" name="Group 5"/>
          <p:cNvGrpSpPr>
            <a:grpSpLocks/>
          </p:cNvGrpSpPr>
          <p:nvPr/>
        </p:nvGrpSpPr>
        <p:grpSpPr bwMode="auto">
          <a:xfrm>
            <a:off x="101600" y="1804988"/>
            <a:ext cx="9067800" cy="4562475"/>
            <a:chOff x="101520" y="1805760"/>
            <a:chExt cx="9067680" cy="4562280"/>
          </a:xfrm>
        </p:grpSpPr>
        <p:grpSp>
          <p:nvGrpSpPr>
            <p:cNvPr id="4106" name="Group 6"/>
            <p:cNvGrpSpPr>
              <a:grpSpLocks/>
            </p:cNvGrpSpPr>
            <p:nvPr/>
          </p:nvGrpSpPr>
          <p:grpSpPr bwMode="auto">
            <a:xfrm>
              <a:off x="945360" y="1805760"/>
              <a:ext cx="2657520" cy="816120"/>
              <a:chOff x="945360" y="1805760"/>
              <a:chExt cx="2657520" cy="816120"/>
            </a:xfrm>
          </p:grpSpPr>
          <p:sp>
            <p:nvSpPr>
              <p:cNvPr id="667" name="CustomShape 7"/>
              <p:cNvSpPr/>
              <p:nvPr/>
            </p:nvSpPr>
            <p:spPr>
              <a:xfrm>
                <a:off x="946059" y="1805760"/>
                <a:ext cx="1912913" cy="5762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r"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Современная школа</a:t>
                </a:r>
                <a:endParaRPr lang="ru-RU" sz="1600" spc="-1">
                  <a:latin typeface="Arial"/>
                </a:endParaRPr>
              </a:p>
            </p:txBody>
          </p:sp>
          <p:grpSp>
            <p:nvGrpSpPr>
              <p:cNvPr id="4143" name="Group 8"/>
              <p:cNvGrpSpPr>
                <a:grpSpLocks/>
              </p:cNvGrpSpPr>
              <p:nvPr/>
            </p:nvGrpSpPr>
            <p:grpSpPr bwMode="auto">
              <a:xfrm>
                <a:off x="2949120" y="1968120"/>
                <a:ext cx="653760" cy="653760"/>
                <a:chOff x="2949120" y="1968120"/>
                <a:chExt cx="653760" cy="653760"/>
              </a:xfrm>
            </p:grpSpPr>
            <p:sp>
              <p:nvSpPr>
                <p:cNvPr id="669" name="CustomShape 9"/>
                <p:cNvSpPr/>
                <p:nvPr/>
              </p:nvSpPr>
              <p:spPr>
                <a:xfrm>
                  <a:off x="2949458" y="1967678"/>
                  <a:ext cx="654041" cy="654022"/>
                </a:xfrm>
                <a:prstGeom prst="ellipse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70" name="CustomShape 10"/>
                <p:cNvSpPr/>
                <p:nvPr/>
              </p:nvSpPr>
              <p:spPr>
                <a:xfrm>
                  <a:off x="3058994" y="2008951"/>
                  <a:ext cx="425444" cy="5175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/>
                <a:lstStyle/>
                <a:p>
                  <a:pPr>
                    <a:defRPr/>
                  </a:pPr>
                  <a:r>
                    <a:rPr lang="ru-RU" sz="2800" b="1" spc="-1">
                      <a:solidFill>
                        <a:srgbClr val="FFFFFF"/>
                      </a:solidFill>
                      <a:latin typeface="Century Gothic"/>
                    </a:rPr>
                    <a:t>1</a:t>
                  </a:r>
                  <a:endParaRPr lang="ru-RU" sz="2800" spc="-1">
                    <a:latin typeface="Arial"/>
                  </a:endParaRPr>
                </a:p>
              </p:txBody>
            </p:sp>
          </p:grpSp>
        </p:grpSp>
        <p:grpSp>
          <p:nvGrpSpPr>
            <p:cNvPr id="4107" name="Group 11"/>
            <p:cNvGrpSpPr>
              <a:grpSpLocks/>
            </p:cNvGrpSpPr>
            <p:nvPr/>
          </p:nvGrpSpPr>
          <p:grpSpPr bwMode="auto">
            <a:xfrm>
              <a:off x="221400" y="2901600"/>
              <a:ext cx="2778120" cy="653760"/>
              <a:chOff x="221400" y="2901600"/>
              <a:chExt cx="2778120" cy="653760"/>
            </a:xfrm>
          </p:grpSpPr>
          <p:sp>
            <p:nvSpPr>
              <p:cNvPr id="672" name="CustomShape 12"/>
              <p:cNvSpPr/>
              <p:nvPr/>
            </p:nvSpPr>
            <p:spPr>
              <a:xfrm>
                <a:off x="222168" y="2950298"/>
                <a:ext cx="2084360" cy="577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r"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Успех каждого ребенка</a:t>
                </a:r>
                <a:endParaRPr lang="ru-RU" sz="1600" spc="-1">
                  <a:latin typeface="Arial"/>
                </a:endParaRPr>
              </a:p>
            </p:txBody>
          </p:sp>
          <p:grpSp>
            <p:nvGrpSpPr>
              <p:cNvPr id="4139" name="Group 13"/>
              <p:cNvGrpSpPr>
                <a:grpSpLocks/>
              </p:cNvGrpSpPr>
              <p:nvPr/>
            </p:nvGrpSpPr>
            <p:grpSpPr bwMode="auto">
              <a:xfrm>
                <a:off x="2345760" y="2901600"/>
                <a:ext cx="653760" cy="653760"/>
                <a:chOff x="2345760" y="2901600"/>
                <a:chExt cx="653760" cy="653760"/>
              </a:xfrm>
            </p:grpSpPr>
            <p:sp>
              <p:nvSpPr>
                <p:cNvPr id="674" name="CustomShape 14"/>
                <p:cNvSpPr/>
                <p:nvPr/>
              </p:nvSpPr>
              <p:spPr>
                <a:xfrm>
                  <a:off x="2346215" y="2901088"/>
                  <a:ext cx="654041" cy="6540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75" name="CustomShape 15"/>
                <p:cNvSpPr/>
                <p:nvPr/>
              </p:nvSpPr>
              <p:spPr>
                <a:xfrm>
                  <a:off x="2455751" y="2943948"/>
                  <a:ext cx="425444" cy="5175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/>
                <a:lstStyle/>
                <a:p>
                  <a:pPr>
                    <a:defRPr/>
                  </a:pPr>
                  <a:r>
                    <a:rPr lang="ru-RU" sz="2800" b="1" spc="-1">
                      <a:solidFill>
                        <a:srgbClr val="FFFFFF"/>
                      </a:solidFill>
                      <a:latin typeface="Century Gothic"/>
                    </a:rPr>
                    <a:t>2</a:t>
                  </a:r>
                  <a:endParaRPr lang="ru-RU" sz="2800" spc="-1">
                    <a:latin typeface="Arial"/>
                  </a:endParaRPr>
                </a:p>
              </p:txBody>
            </p:sp>
          </p:grpSp>
        </p:grpSp>
        <p:grpSp>
          <p:nvGrpSpPr>
            <p:cNvPr id="4108" name="Group 16"/>
            <p:cNvGrpSpPr>
              <a:grpSpLocks/>
            </p:cNvGrpSpPr>
            <p:nvPr/>
          </p:nvGrpSpPr>
          <p:grpSpPr bwMode="auto">
            <a:xfrm>
              <a:off x="101520" y="3880080"/>
              <a:ext cx="2885400" cy="653760"/>
              <a:chOff x="101520" y="3880080"/>
              <a:chExt cx="2885400" cy="653760"/>
            </a:xfrm>
          </p:grpSpPr>
          <p:sp>
            <p:nvSpPr>
              <p:cNvPr id="677" name="CustomShape 17"/>
              <p:cNvSpPr/>
              <p:nvPr/>
            </p:nvSpPr>
            <p:spPr>
              <a:xfrm>
                <a:off x="101520" y="3913870"/>
                <a:ext cx="2168496" cy="5778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r"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Поддержка семей, имеющих детей</a:t>
                </a:r>
                <a:endParaRPr lang="ru-RU" sz="1600" spc="-1">
                  <a:latin typeface="Arial"/>
                </a:endParaRPr>
              </a:p>
            </p:txBody>
          </p:sp>
          <p:grpSp>
            <p:nvGrpSpPr>
              <p:cNvPr id="4135" name="Group 18"/>
              <p:cNvGrpSpPr>
                <a:grpSpLocks/>
              </p:cNvGrpSpPr>
              <p:nvPr/>
            </p:nvGrpSpPr>
            <p:grpSpPr bwMode="auto">
              <a:xfrm>
                <a:off x="2333160" y="3880080"/>
                <a:ext cx="653760" cy="653760"/>
                <a:chOff x="2333160" y="3880080"/>
                <a:chExt cx="653760" cy="653760"/>
              </a:xfrm>
            </p:grpSpPr>
            <p:sp>
              <p:nvSpPr>
                <p:cNvPr id="679" name="CustomShape 19"/>
                <p:cNvSpPr/>
                <p:nvPr/>
              </p:nvSpPr>
              <p:spPr>
                <a:xfrm>
                  <a:off x="2333516" y="3880533"/>
                  <a:ext cx="654041" cy="654022"/>
                </a:xfrm>
                <a:prstGeom prst="ellipse">
                  <a:avLst/>
                </a:prstGeom>
                <a:solidFill>
                  <a:srgbClr val="E31E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80" name="CustomShape 20"/>
                <p:cNvSpPr/>
                <p:nvPr/>
              </p:nvSpPr>
              <p:spPr>
                <a:xfrm>
                  <a:off x="2438290" y="3926569"/>
                  <a:ext cx="427032" cy="5175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/>
                <a:lstStyle/>
                <a:p>
                  <a:pPr>
                    <a:defRPr/>
                  </a:pPr>
                  <a:r>
                    <a:rPr lang="ru-RU" sz="2800" b="1" spc="-1">
                      <a:solidFill>
                        <a:srgbClr val="FFFFFF"/>
                      </a:solidFill>
                      <a:latin typeface="Century Gothic"/>
                    </a:rPr>
                    <a:t>3</a:t>
                  </a:r>
                  <a:endParaRPr lang="ru-RU" sz="2800" spc="-1">
                    <a:latin typeface="Arial"/>
                  </a:endParaRPr>
                </a:p>
              </p:txBody>
            </p:sp>
          </p:grpSp>
        </p:grpSp>
        <p:grpSp>
          <p:nvGrpSpPr>
            <p:cNvPr id="4109" name="Group 21"/>
            <p:cNvGrpSpPr>
              <a:grpSpLocks/>
            </p:cNvGrpSpPr>
            <p:nvPr/>
          </p:nvGrpSpPr>
          <p:grpSpPr bwMode="auto">
            <a:xfrm>
              <a:off x="179280" y="4763520"/>
              <a:ext cx="3423600" cy="664200"/>
              <a:chOff x="179280" y="4763520"/>
              <a:chExt cx="3423600" cy="664200"/>
            </a:xfrm>
          </p:grpSpPr>
          <p:sp>
            <p:nvSpPr>
              <p:cNvPr id="682" name="CustomShape 22"/>
              <p:cNvSpPr/>
              <p:nvPr/>
            </p:nvSpPr>
            <p:spPr>
              <a:xfrm>
                <a:off x="179307" y="4850455"/>
                <a:ext cx="2644740" cy="5778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r"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Цифровая образовательная  среда</a:t>
                </a:r>
                <a:endParaRPr lang="ru-RU" sz="1600" spc="-1">
                  <a:latin typeface="Arial"/>
                </a:endParaRPr>
              </a:p>
            </p:txBody>
          </p:sp>
          <p:grpSp>
            <p:nvGrpSpPr>
              <p:cNvPr id="4131" name="Group 23"/>
              <p:cNvGrpSpPr>
                <a:grpSpLocks/>
              </p:cNvGrpSpPr>
              <p:nvPr/>
            </p:nvGrpSpPr>
            <p:grpSpPr bwMode="auto">
              <a:xfrm>
                <a:off x="2949120" y="4763520"/>
                <a:ext cx="653760" cy="653760"/>
                <a:chOff x="2949120" y="4763520"/>
                <a:chExt cx="653760" cy="653760"/>
              </a:xfrm>
            </p:grpSpPr>
            <p:sp>
              <p:nvSpPr>
                <p:cNvPr id="684" name="CustomShape 24"/>
                <p:cNvSpPr/>
                <p:nvPr/>
              </p:nvSpPr>
              <p:spPr>
                <a:xfrm>
                  <a:off x="2949458" y="4763146"/>
                  <a:ext cx="654041" cy="654022"/>
                </a:xfrm>
                <a:prstGeom prst="ellipse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85" name="CustomShape 25"/>
                <p:cNvSpPr/>
                <p:nvPr/>
              </p:nvSpPr>
              <p:spPr>
                <a:xfrm>
                  <a:off x="3030420" y="4804419"/>
                  <a:ext cx="427031" cy="5175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/>
                <a:lstStyle/>
                <a:p>
                  <a:pPr>
                    <a:defRPr/>
                  </a:pPr>
                  <a:r>
                    <a:rPr lang="ru-RU" sz="2800" b="1" spc="-1">
                      <a:solidFill>
                        <a:srgbClr val="FFFFFF"/>
                      </a:solidFill>
                      <a:latin typeface="Century Gothic"/>
                    </a:rPr>
                    <a:t>4</a:t>
                  </a:r>
                  <a:endParaRPr lang="ru-RU" sz="2800" spc="-1">
                    <a:latin typeface="Arial"/>
                  </a:endParaRPr>
                </a:p>
              </p:txBody>
            </p:sp>
          </p:grpSp>
        </p:grpSp>
        <p:grpSp>
          <p:nvGrpSpPr>
            <p:cNvPr id="4110" name="Group 26"/>
            <p:cNvGrpSpPr>
              <a:grpSpLocks/>
            </p:cNvGrpSpPr>
            <p:nvPr/>
          </p:nvGrpSpPr>
          <p:grpSpPr bwMode="auto">
            <a:xfrm>
              <a:off x="5361480" y="2266920"/>
              <a:ext cx="3150720" cy="653760"/>
              <a:chOff x="5361480" y="2266920"/>
              <a:chExt cx="3150720" cy="653760"/>
            </a:xfrm>
          </p:grpSpPr>
          <p:sp>
            <p:nvSpPr>
              <p:cNvPr id="687" name="CustomShape 27"/>
              <p:cNvSpPr/>
              <p:nvPr/>
            </p:nvSpPr>
            <p:spPr>
              <a:xfrm>
                <a:off x="6076790" y="2323263"/>
                <a:ext cx="2435193" cy="5762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Социальная активность</a:t>
                </a:r>
                <a:endParaRPr lang="ru-RU" sz="1600" spc="-1">
                  <a:latin typeface="Arial"/>
                </a:endParaRPr>
              </a:p>
            </p:txBody>
          </p:sp>
          <p:grpSp>
            <p:nvGrpSpPr>
              <p:cNvPr id="4127" name="Group 28"/>
              <p:cNvGrpSpPr>
                <a:grpSpLocks/>
              </p:cNvGrpSpPr>
              <p:nvPr/>
            </p:nvGrpSpPr>
            <p:grpSpPr bwMode="auto">
              <a:xfrm>
                <a:off x="5361480" y="2266920"/>
                <a:ext cx="653760" cy="653760"/>
                <a:chOff x="5361480" y="2266920"/>
                <a:chExt cx="653760" cy="653760"/>
              </a:xfrm>
            </p:grpSpPr>
            <p:sp>
              <p:nvSpPr>
                <p:cNvPr id="689" name="CustomShape 29"/>
                <p:cNvSpPr/>
                <p:nvPr/>
              </p:nvSpPr>
              <p:spPr>
                <a:xfrm>
                  <a:off x="5360838" y="2267702"/>
                  <a:ext cx="654041" cy="652435"/>
                </a:xfrm>
                <a:prstGeom prst="ellipse">
                  <a:avLst/>
                </a:prstGeom>
                <a:solidFill>
                  <a:srgbClr val="E31E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90" name="CustomShape 30"/>
                <p:cNvSpPr/>
                <p:nvPr/>
              </p:nvSpPr>
              <p:spPr>
                <a:xfrm>
                  <a:off x="5487836" y="2328024"/>
                  <a:ext cx="427031" cy="5159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/>
                <a:lstStyle/>
                <a:p>
                  <a:pPr>
                    <a:defRPr/>
                  </a:pPr>
                  <a:r>
                    <a:rPr lang="ru-RU" sz="2800" b="1" spc="-1">
                      <a:solidFill>
                        <a:srgbClr val="FFFFFF"/>
                      </a:solidFill>
                      <a:latin typeface="Century Gothic"/>
                    </a:rPr>
                    <a:t>8</a:t>
                  </a:r>
                  <a:endParaRPr lang="ru-RU" sz="2800" spc="-1">
                    <a:latin typeface="Arial"/>
                  </a:endParaRPr>
                </a:p>
              </p:txBody>
            </p:sp>
          </p:grpSp>
        </p:grpSp>
        <p:grpSp>
          <p:nvGrpSpPr>
            <p:cNvPr id="4111" name="Group 31"/>
            <p:cNvGrpSpPr>
              <a:grpSpLocks/>
            </p:cNvGrpSpPr>
            <p:nvPr/>
          </p:nvGrpSpPr>
          <p:grpSpPr bwMode="auto">
            <a:xfrm>
              <a:off x="5799240" y="3346560"/>
              <a:ext cx="3369960" cy="653760"/>
              <a:chOff x="5799240" y="3346560"/>
              <a:chExt cx="3369960" cy="653760"/>
            </a:xfrm>
          </p:grpSpPr>
          <p:sp>
            <p:nvSpPr>
              <p:cNvPr id="692" name="CustomShape 32"/>
              <p:cNvSpPr/>
              <p:nvPr/>
            </p:nvSpPr>
            <p:spPr>
              <a:xfrm>
                <a:off x="6497474" y="3401129"/>
                <a:ext cx="2671726" cy="5762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Новые возможности </a:t>
                </a:r>
                <a:endParaRPr lang="ru-RU" sz="1600" spc="-1">
                  <a:latin typeface="Arial"/>
                </a:endParaRPr>
              </a:p>
              <a:p>
                <a:pPr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для каждого</a:t>
                </a:r>
                <a:endParaRPr lang="ru-RU" sz="1600" spc="-1">
                  <a:latin typeface="Arial"/>
                </a:endParaRPr>
              </a:p>
            </p:txBody>
          </p:sp>
          <p:grpSp>
            <p:nvGrpSpPr>
              <p:cNvPr id="4123" name="Group 33"/>
              <p:cNvGrpSpPr>
                <a:grpSpLocks/>
              </p:cNvGrpSpPr>
              <p:nvPr/>
            </p:nvGrpSpPr>
            <p:grpSpPr bwMode="auto">
              <a:xfrm>
                <a:off x="5799240" y="3346560"/>
                <a:ext cx="653760" cy="653760"/>
                <a:chOff x="5799240" y="3346560"/>
                <a:chExt cx="653760" cy="653760"/>
              </a:xfrm>
            </p:grpSpPr>
            <p:sp>
              <p:nvSpPr>
                <p:cNvPr id="694" name="CustomShape 34"/>
                <p:cNvSpPr/>
                <p:nvPr/>
              </p:nvSpPr>
              <p:spPr>
                <a:xfrm>
                  <a:off x="5798983" y="3347156"/>
                  <a:ext cx="654041" cy="652435"/>
                </a:xfrm>
                <a:prstGeom prst="ellipse">
                  <a:avLst/>
                </a:prstGeom>
                <a:solidFill>
                  <a:srgbClr val="EF7F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695" name="CustomShape 35"/>
                <p:cNvSpPr/>
                <p:nvPr/>
              </p:nvSpPr>
              <p:spPr>
                <a:xfrm>
                  <a:off x="5916456" y="3402717"/>
                  <a:ext cx="427031" cy="5159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/>
                <a:lstStyle/>
                <a:p>
                  <a:pPr>
                    <a:defRPr/>
                  </a:pPr>
                  <a:r>
                    <a:rPr lang="ru-RU" sz="2800" b="1" spc="-1">
                      <a:solidFill>
                        <a:srgbClr val="FFFFFF"/>
                      </a:solidFill>
                      <a:latin typeface="Century Gothic"/>
                    </a:rPr>
                    <a:t>7</a:t>
                  </a:r>
                  <a:endParaRPr lang="ru-RU" sz="2800" spc="-1">
                    <a:latin typeface="Arial"/>
                  </a:endParaRPr>
                </a:p>
              </p:txBody>
            </p:sp>
          </p:grpSp>
        </p:grpSp>
        <p:grpSp>
          <p:nvGrpSpPr>
            <p:cNvPr id="4112" name="Group 36"/>
            <p:cNvGrpSpPr>
              <a:grpSpLocks/>
            </p:cNvGrpSpPr>
            <p:nvPr/>
          </p:nvGrpSpPr>
          <p:grpSpPr bwMode="auto">
            <a:xfrm>
              <a:off x="5299920" y="4406760"/>
              <a:ext cx="3745800" cy="1497600"/>
              <a:chOff x="5299920" y="4406760"/>
              <a:chExt cx="3745800" cy="1497600"/>
            </a:xfrm>
          </p:grpSpPr>
          <p:sp>
            <p:nvSpPr>
              <p:cNvPr id="697" name="CustomShape 37"/>
              <p:cNvSpPr/>
              <p:nvPr/>
            </p:nvSpPr>
            <p:spPr>
              <a:xfrm>
                <a:off x="5300514" y="5083807"/>
                <a:ext cx="3744862" cy="8207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Молодые профессионалы </a:t>
                </a:r>
                <a:endParaRPr lang="ru-RU" sz="1600" spc="-1">
                  <a:latin typeface="Arial"/>
                </a:endParaRPr>
              </a:p>
              <a:p>
                <a:pPr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(повышение конкурентоспособности профессионального образования)</a:t>
                </a:r>
                <a:endParaRPr lang="ru-RU" sz="1600" spc="-1">
                  <a:latin typeface="Arial"/>
                </a:endParaRPr>
              </a:p>
            </p:txBody>
          </p:sp>
          <p:grpSp>
            <p:nvGrpSpPr>
              <p:cNvPr id="4119" name="Group 38"/>
              <p:cNvGrpSpPr>
                <a:grpSpLocks/>
              </p:cNvGrpSpPr>
              <p:nvPr/>
            </p:nvGrpSpPr>
            <p:grpSpPr bwMode="auto">
              <a:xfrm>
                <a:off x="5490720" y="4406760"/>
                <a:ext cx="653760" cy="653760"/>
                <a:chOff x="5490720" y="4406760"/>
                <a:chExt cx="653760" cy="653760"/>
              </a:xfrm>
            </p:grpSpPr>
            <p:sp>
              <p:nvSpPr>
                <p:cNvPr id="699" name="CustomShape 39"/>
                <p:cNvSpPr/>
                <p:nvPr/>
              </p:nvSpPr>
              <p:spPr>
                <a:xfrm>
                  <a:off x="5491011" y="4405974"/>
                  <a:ext cx="654041" cy="654022"/>
                </a:xfrm>
                <a:prstGeom prst="ellipse">
                  <a:avLst/>
                </a:prstGeom>
                <a:solidFill>
                  <a:srgbClr val="E31E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00" name="CustomShape 40"/>
                <p:cNvSpPr/>
                <p:nvPr/>
              </p:nvSpPr>
              <p:spPr>
                <a:xfrm>
                  <a:off x="5586260" y="4459947"/>
                  <a:ext cx="427031" cy="5175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/>
                <a:lstStyle/>
                <a:p>
                  <a:pPr>
                    <a:defRPr/>
                  </a:pPr>
                  <a:r>
                    <a:rPr lang="ru-RU" sz="2800" b="1" spc="-1">
                      <a:solidFill>
                        <a:srgbClr val="FFFFFF"/>
                      </a:solidFill>
                      <a:latin typeface="Century Gothic"/>
                    </a:rPr>
                    <a:t>6</a:t>
                  </a:r>
                  <a:endParaRPr lang="ru-RU" sz="2800" spc="-1">
                    <a:latin typeface="Arial"/>
                  </a:endParaRPr>
                </a:p>
              </p:txBody>
            </p:sp>
          </p:grpSp>
        </p:grpSp>
        <p:grpSp>
          <p:nvGrpSpPr>
            <p:cNvPr id="4113" name="Group 41"/>
            <p:cNvGrpSpPr>
              <a:grpSpLocks/>
            </p:cNvGrpSpPr>
            <p:nvPr/>
          </p:nvGrpSpPr>
          <p:grpSpPr bwMode="auto">
            <a:xfrm>
              <a:off x="3045240" y="5094720"/>
              <a:ext cx="1869480" cy="1273320"/>
              <a:chOff x="3045240" y="5094720"/>
              <a:chExt cx="1869480" cy="1273320"/>
            </a:xfrm>
          </p:grpSpPr>
          <p:sp>
            <p:nvSpPr>
              <p:cNvPr id="702" name="CustomShape 42"/>
              <p:cNvSpPr/>
              <p:nvPr/>
            </p:nvSpPr>
            <p:spPr>
              <a:xfrm>
                <a:off x="3044706" y="5791801"/>
                <a:ext cx="1550967" cy="576239"/>
              </a:xfrm>
              <a:prstGeom prst="rect">
                <a:avLst/>
              </a:prstGeom>
              <a:noFill/>
              <a:ln w="1908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/>
              <a:lstStyle/>
              <a:p>
                <a:pPr algn="r">
                  <a:defRPr/>
                </a:pPr>
                <a:r>
                  <a:rPr lang="ru-RU" sz="1600" spc="-1">
                    <a:solidFill>
                      <a:srgbClr val="000000"/>
                    </a:solidFill>
                    <a:latin typeface="Arial"/>
                  </a:rPr>
                  <a:t>Учитель будущего</a:t>
                </a:r>
                <a:endParaRPr lang="ru-RU" sz="1600" spc="-1">
                  <a:latin typeface="Arial"/>
                </a:endParaRPr>
              </a:p>
            </p:txBody>
          </p:sp>
          <p:grpSp>
            <p:nvGrpSpPr>
              <p:cNvPr id="4115" name="Group 43"/>
              <p:cNvGrpSpPr>
                <a:grpSpLocks/>
              </p:cNvGrpSpPr>
              <p:nvPr/>
            </p:nvGrpSpPr>
            <p:grpSpPr bwMode="auto">
              <a:xfrm>
                <a:off x="4260960" y="5094720"/>
                <a:ext cx="653760" cy="653760"/>
                <a:chOff x="4260960" y="5094720"/>
                <a:chExt cx="653760" cy="653760"/>
              </a:xfrm>
            </p:grpSpPr>
            <p:sp>
              <p:nvSpPr>
                <p:cNvPr id="704" name="CustomShape 44"/>
                <p:cNvSpPr/>
                <p:nvPr/>
              </p:nvSpPr>
              <p:spPr>
                <a:xfrm>
                  <a:off x="4260715" y="5094919"/>
                  <a:ext cx="654041" cy="65402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705" name="CustomShape 45"/>
                <p:cNvSpPr/>
                <p:nvPr/>
              </p:nvSpPr>
              <p:spPr>
                <a:xfrm>
                  <a:off x="4370251" y="5148892"/>
                  <a:ext cx="425444" cy="5175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/>
                <a:lstStyle/>
                <a:p>
                  <a:pPr>
                    <a:defRPr/>
                  </a:pPr>
                  <a:r>
                    <a:rPr lang="ru-RU" sz="2800" b="1" spc="-1">
                      <a:solidFill>
                        <a:srgbClr val="FFFFFF"/>
                      </a:solidFill>
                      <a:latin typeface="Century Gothic"/>
                    </a:rPr>
                    <a:t>5</a:t>
                  </a:r>
                  <a:endParaRPr lang="ru-RU" sz="2800" spc="-1">
                    <a:latin typeface="Arial"/>
                  </a:endParaRPr>
                </a:p>
              </p:txBody>
            </p:sp>
          </p:grpSp>
        </p:grpSp>
      </p:grpSp>
      <p:pic>
        <p:nvPicPr>
          <p:cNvPr id="706" name="Рисунок 63"/>
          <p:cNvPicPr/>
          <p:nvPr/>
        </p:nvPicPr>
        <p:blipFill>
          <a:blip r:embed="rId3"/>
          <a:stretch/>
        </p:blipFill>
        <p:spPr>
          <a:xfrm>
            <a:off x="7833519" y="260560"/>
            <a:ext cx="923131" cy="12961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440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25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ЧИППКРО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ЧИППКРО 2</Template>
  <TotalTime>3957</TotalTime>
  <Words>1419</Words>
  <Application>Microsoft Office PowerPoint</Application>
  <PresentationFormat>Экран (4:3)</PresentationFormat>
  <Paragraphs>137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ЧИППКРО 2</vt:lpstr>
      <vt:lpstr>Нормативно-правовые основания реализации мер превентивной и адресной поддержки школ с низкими результатами обучения и школ, функционирующих в неблагоприятных социальных условиях, на муниципальном уровне</vt:lpstr>
      <vt:lpstr>Современные нормативные основания государственной политики в области развития образования </vt:lpstr>
      <vt:lpstr>Современные нормативные основания государственной политики в области развития образования </vt:lpstr>
      <vt:lpstr>Государственная программа Российской Федерации «Развитие образование».  Цели Программы (в части общего образования)</vt:lpstr>
      <vt:lpstr>Государственная программа Российской Федерации «Развитие образование».  Цели Программы  (в части общего образования)</vt:lpstr>
      <vt:lpstr>Государственная программа Российской Федерации «Развитие образование».  Цели Программы (в части общего образования)</vt:lpstr>
      <vt:lpstr>Государственная программа Российской Федерации «Развитие образование»</vt:lpstr>
      <vt:lpstr>Презентация PowerPoint</vt:lpstr>
      <vt:lpstr>Презентация PowerPoint</vt:lpstr>
      <vt:lpstr> СТРУКТУРА ГОСУДАРСТВЕННОЙ ПРОГРАММЫ РОССИЙСКОЙ ФЕДЕРАЦИИ "РАЗВИТИЕ ОБРАЗОВАНИЯ" НА 2019 - 2025 ГОДЫ</vt:lpstr>
      <vt:lpstr>Распоряжение Министерства просвещения РФ  от 15 февраля 2019 г. № Р-8 «Об утверждении ведомственной целевой программы «Развитие современных механизмов и технологий дошкольного и общего образования»</vt:lpstr>
      <vt:lpstr>Государственная программа Российской Федерации «Развитие образование».  </vt:lpstr>
      <vt:lpstr>Государственная программа Российской Федерации «Развитие образование».  </vt:lpstr>
      <vt:lpstr>Государственная программа Челябинской области «Развитие образования в Челябинской области» на 2018-2025 годы Постановление Правительства Челябинской области от 28.12.2017 N 732-П (ред. от 09.09.2019)</vt:lpstr>
      <vt:lpstr>Государственная программа Челябинской области «Развитие образования в Челябинской области» на 2018-2025 годы</vt:lpstr>
      <vt:lpstr>Государственная программа Челябинской области «Развитие образования в Челябинской области» на 2018-2025 годы Постановление Правительства Челябинской области от 28.12.2017 N 732-П (ред. от 09.09.2019)</vt:lpstr>
      <vt:lpstr>Государственная программа Российской Федерации «Развитие образование».  </vt:lpstr>
      <vt:lpstr>ЗАЯВКА ЧЕЛЯБИНСКОЙ ОБЛАСТИ на участие в 2019 году в отборе субъектов Российской Федерации  на предоставление в 2020 – 2022 годах субсидий из федерального бюджета</vt:lpstr>
      <vt:lpstr>Министерство образования и науки Челябинской области  решение коллегии от 22.11.2018. № 3/2</vt:lpstr>
      <vt:lpstr>Муниципальные модели организации превентивной и адресной поддержки школам с низкими результатами обучения и школам, функционирующим в неблагоприятных социальных условиях</vt:lpstr>
    </vt:vector>
  </TitlesOfParts>
  <Company>ЧИППКРО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koptelov_av</dc:creator>
  <cp:lastModifiedBy>Коптелов</cp:lastModifiedBy>
  <cp:revision>154</cp:revision>
  <dcterms:created xsi:type="dcterms:W3CDTF">2015-08-17T10:20:10Z</dcterms:created>
  <dcterms:modified xsi:type="dcterms:W3CDTF">2019-10-25T06:33:48Z</dcterms:modified>
</cp:coreProperties>
</file>