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64"/>
  </p:notesMasterIdLst>
  <p:handoutMasterIdLst>
    <p:handoutMasterId r:id="rId65"/>
  </p:handoutMasterIdLst>
  <p:sldIdLst>
    <p:sldId id="346" r:id="rId4"/>
    <p:sldId id="359" r:id="rId5"/>
    <p:sldId id="421" r:id="rId6"/>
    <p:sldId id="424" r:id="rId7"/>
    <p:sldId id="425" r:id="rId8"/>
    <p:sldId id="426" r:id="rId9"/>
    <p:sldId id="427" r:id="rId10"/>
    <p:sldId id="428" r:id="rId11"/>
    <p:sldId id="429" r:id="rId12"/>
    <p:sldId id="39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87" r:id="rId23"/>
    <p:sldId id="457" r:id="rId24"/>
    <p:sldId id="458" r:id="rId25"/>
    <p:sldId id="459" r:id="rId26"/>
    <p:sldId id="460" r:id="rId27"/>
    <p:sldId id="461" r:id="rId28"/>
    <p:sldId id="462" r:id="rId29"/>
    <p:sldId id="463" r:id="rId30"/>
    <p:sldId id="464" r:id="rId31"/>
    <p:sldId id="488" r:id="rId32"/>
    <p:sldId id="465" r:id="rId33"/>
    <p:sldId id="466" r:id="rId34"/>
    <p:sldId id="467" r:id="rId35"/>
    <p:sldId id="468" r:id="rId36"/>
    <p:sldId id="444" r:id="rId37"/>
    <p:sldId id="469" r:id="rId38"/>
    <p:sldId id="470" r:id="rId39"/>
    <p:sldId id="471" r:id="rId40"/>
    <p:sldId id="472" r:id="rId41"/>
    <p:sldId id="473" r:id="rId42"/>
    <p:sldId id="489" r:id="rId43"/>
    <p:sldId id="474" r:id="rId44"/>
    <p:sldId id="475" r:id="rId45"/>
    <p:sldId id="476" r:id="rId46"/>
    <p:sldId id="477" r:id="rId47"/>
    <p:sldId id="491" r:id="rId48"/>
    <p:sldId id="492" r:id="rId49"/>
    <p:sldId id="493" r:id="rId50"/>
    <p:sldId id="494" r:id="rId51"/>
    <p:sldId id="478" r:id="rId52"/>
    <p:sldId id="495" r:id="rId53"/>
    <p:sldId id="496" r:id="rId54"/>
    <p:sldId id="479" r:id="rId55"/>
    <p:sldId id="480" r:id="rId56"/>
    <p:sldId id="481" r:id="rId57"/>
    <p:sldId id="490" r:id="rId58"/>
    <p:sldId id="482" r:id="rId59"/>
    <p:sldId id="483" r:id="rId60"/>
    <p:sldId id="484" r:id="rId61"/>
    <p:sldId id="485" r:id="rId62"/>
    <p:sldId id="486" r:id="rId63"/>
  </p:sldIdLst>
  <p:sldSz cx="9144000" cy="5143500" type="screen16x9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97" d="100"/>
          <a:sy n="97" d="100"/>
        </p:scale>
        <p:origin x="-1158" y="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506" cy="3383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685" y="0"/>
            <a:ext cx="4309506" cy="3383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700"/>
            <a:ext cx="4309506" cy="3383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685" y="6421700"/>
            <a:ext cx="4309506" cy="3383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2" y="1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08000"/>
            <a:ext cx="450373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2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19388" y="508000"/>
            <a:ext cx="4503737" cy="2533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t>21.11.2019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t>21.11.2019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t>21.11.2019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t>21.11.2019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t>21.11.2019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chemeClr val="tx2"/>
                </a:solidFill>
              </a:rPr>
              <a:t>Особенности построения муниципальных моделей организации превентивной и адресной поддержки </a:t>
            </a:r>
            <a:r>
              <a:rPr lang="ru-RU" sz="2500" b="1" dirty="0" smtClean="0">
                <a:solidFill>
                  <a:schemeClr val="tx2"/>
                </a:solidFill>
              </a:rPr>
              <a:t>школ </a:t>
            </a:r>
            <a:r>
              <a:rPr lang="ru-RU" sz="2500" b="1" dirty="0">
                <a:solidFill>
                  <a:schemeClr val="tx2"/>
                </a:solidFill>
              </a:rPr>
              <a:t>с низкими результатами обучения и </a:t>
            </a:r>
            <a:r>
              <a:rPr lang="ru-RU" sz="2500" b="1" dirty="0" smtClean="0">
                <a:solidFill>
                  <a:schemeClr val="tx2"/>
                </a:solidFill>
              </a:rPr>
              <a:t>школ, </a:t>
            </a:r>
            <a:r>
              <a:rPr lang="ru-RU" sz="2500" b="1" dirty="0">
                <a:solidFill>
                  <a:schemeClr val="tx2"/>
                </a:solidFill>
              </a:rPr>
              <a:t>функционирующим в неблагоприятных социальных условиях</a:t>
            </a:r>
            <a: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.</a:t>
            </a:r>
            <a:b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500" b="1" dirty="0">
                <a:solidFill>
                  <a:schemeClr val="tx2"/>
                </a:solidFill>
              </a:rPr>
              <a:t>Муниципальная модель организации превентивной и адресной </a:t>
            </a:r>
            <a:r>
              <a:rPr lang="ru-RU" sz="2500" b="1">
                <a:solidFill>
                  <a:schemeClr val="tx2"/>
                </a:solidFill>
              </a:rPr>
              <a:t>поддержки школ с низкими результатами обучения</a:t>
            </a:r>
            <a:endParaRPr lang="ru-RU" sz="2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Машуков Александр Васильевич, заведующий учебно-методическим центром проектирования инноваций</a:t>
            </a:r>
            <a:endParaRPr lang="ru-RU" sz="20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8554"/>
            <a:ext cx="8568952" cy="3437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Нормативный подход обеспечивает разработку и функционирование муниципальной модели в нормативном поле с учетом действующего законодательства в сфере образования, позволяет определить полномочия органов местного самоуправления, осуществляющих управление в сфере образования, образовательных организаций, должностных лиц, иных участников реализации муниципальной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модели.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8554"/>
            <a:ext cx="8568952" cy="301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Тактико-ориентированный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подход - согласованность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усилий всех участников, привлекаемых к реализации муниципальной модели, при принятии конкретных управленческих решений на разных этапах реализации модели, их преемственности и последовательности, а также планирования мероприятий и детализации процедур по оказанию адресной/превентивной поддержки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школам.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0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8554"/>
            <a:ext cx="8568952" cy="3437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Ресурсный подход отражает комплексный и целесообразный отбор необходимых ресурсов для оказания адресной/пре­вентивной поддержки школ с низкими результатами обучения на муниципальном уровне, которые позволят обеспечить достижение основополагающей цели муниципальной модели. Данный подход позволяет осуществить концентрацию усилий по отбору, прежде всего, внутренних ресурсов муниципалитета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0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1198554"/>
            <a:ext cx="8910228" cy="3930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Персоналистский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подход позволяет: </a:t>
            </a:r>
          </a:p>
          <a:p>
            <a:pPr algn="just">
              <a:lnSpc>
                <a:spcPct val="114000"/>
              </a:lnSpc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 акцентировать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внимание,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 школах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, которые нуждаются в первую очередь в адресной/превентивной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поддержке;</a:t>
            </a:r>
          </a:p>
          <a:p>
            <a:pPr algn="just">
              <a:lnSpc>
                <a:spcPct val="114000"/>
              </a:lnSpc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 принимать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решения по оказанию адресной/превентивной поддержки данным школам с учетом их специфики функционирования и имеющихся профессиональных дефицитов у педагогов 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управленцев;</a:t>
            </a:r>
          </a:p>
          <a:p>
            <a:pPr algn="just">
              <a:lnSpc>
                <a:spcPct val="114000"/>
              </a:lnSpc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 осуществлять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отбор образовательных организаций и должностных лиц, чей потенциал будет использоваться для оказания адресной/превентивной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поддержки.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6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Принципы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1198554"/>
            <a:ext cx="89102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аналоговое моделирование;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нормативное регулирование;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превентивный характер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поддержки школ, демонстрирующих отрицательную динамику по результатам обучения;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адресный характер;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ресурсное многообразие;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управленческое содействие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как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инструмент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сопровождения деятельности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– мобильность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адаптивность. 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9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855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1. Наличие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моделей образовательных систем, обеспечива­ющих современное качество общего образования, в том числе модели государственно-общественного управления качеством образования на муниципальном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уровне, разработанной и реализованной в рамках мероприятий Федеральной целевой программы развития образования на 2011–2015 годы.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2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855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2. Наличие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эффективной практики реализации образовательными организациями совместных научно-прикладных проектов, аккумулирующих организационно-управленческие, научно-методические, информационно-методические, кадровые ресурсы для обеспечения достижения современного качества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образования.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5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Основания разработки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муниципальной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модели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855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1338"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 Функционирование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специально организованного виртуального пространства совместной деятельности образовательных организаций по разработке и продвижению инновационных образовательных продуктов, обеспечивающего разработку и продвижение продуктов совместной инновационной деятельности, а также возможность непрерывного повышения профессиональной компетентности педагогических работников образовательных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организаций.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2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Модель организации превентивной и адресной поддержки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муниципальном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уровне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8554"/>
            <a:ext cx="86409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1338" algn="just"/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Полотно 76"/>
          <p:cNvGrpSpPr/>
          <p:nvPr/>
        </p:nvGrpSpPr>
        <p:grpSpPr>
          <a:xfrm>
            <a:off x="245604" y="857979"/>
            <a:ext cx="8214828" cy="4090035"/>
            <a:chOff x="0" y="0"/>
            <a:chExt cx="8773531" cy="492806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6119495" cy="3498215"/>
            </a:xfrm>
            <a:prstGeom prst="rect">
              <a:avLst/>
            </a:prstGeom>
          </p:spPr>
        </p:sp>
        <p:grpSp>
          <p:nvGrpSpPr>
            <p:cNvPr id="9" name="Группа 8"/>
            <p:cNvGrpSpPr/>
            <p:nvPr/>
          </p:nvGrpSpPr>
          <p:grpSpPr>
            <a:xfrm>
              <a:off x="799882" y="91756"/>
              <a:ext cx="7973649" cy="4836305"/>
              <a:chOff x="341837" y="91769"/>
              <a:chExt cx="7974625" cy="5278378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342900" y="93699"/>
                <a:ext cx="1762125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Подготовительный этап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408850" y="91769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Проектировочный этап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454482" y="93991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Реализационный</a:t>
                </a:r>
                <a:b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этап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546422" y="91769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Обобщающий</a:t>
                </a:r>
                <a:b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этап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42681" y="749949"/>
                <a:ext cx="7966390" cy="264407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ЦЕЛЕВОЙ БЛОК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43530" y="1149932"/>
                <a:ext cx="1761490" cy="448838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Задачи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408001" y="1151700"/>
                <a:ext cx="1760855" cy="448838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Задачи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456727" y="1149932"/>
                <a:ext cx="1760855" cy="448838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Задачи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6547916" y="1153467"/>
                <a:ext cx="1760855" cy="448838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Задачи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42686" y="1700102"/>
                <a:ext cx="7966075" cy="264130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СОДЕРЖАТЕЛЬНЫЙ БЛОК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341837" y="2690650"/>
                <a:ext cx="7966075" cy="264130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ПРОЦЕССУАЛЬНЫЙ БЛОК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342686" y="3758056"/>
                <a:ext cx="7966075" cy="264130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РЕЗУЛЬТАТИВНЫЙ БЛОК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342686" y="2102804"/>
                <a:ext cx="1761490" cy="47148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Содержание деятельности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2407152" y="2102802"/>
                <a:ext cx="1761490" cy="47148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Содержание деятельности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455878" y="2102804"/>
                <a:ext cx="1761490" cy="47148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Содержание деятельности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6546422" y="2102801"/>
                <a:ext cx="1761490" cy="47148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Содержание деятельности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343535" y="3079480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Организационные формы, методы и средства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408850" y="3079571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Организационные формы, методы и средства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4454482" y="3079480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Организационные формы, методы и средства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6548115" y="3079478"/>
                <a:ext cx="1761490" cy="547149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Организационные формы, методы и средства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342686" y="4140549"/>
                <a:ext cx="1761490" cy="392907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Результаты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416765" y="4140549"/>
                <a:ext cx="1761490" cy="392907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Результаты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4456727" y="4140550"/>
                <a:ext cx="1761490" cy="392907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Результаты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6554972" y="4140549"/>
                <a:ext cx="1761490" cy="392907"/>
              </a:xfrm>
              <a:prstGeom prst="rect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Результаты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36" name="Соединитель: уступ 3"/>
              <p:cNvCxnSpPr>
                <a:stCxn id="12" idx="1"/>
                <a:endCxn id="17" idx="1"/>
              </p:cNvCxnSpPr>
              <p:nvPr/>
            </p:nvCxnSpPr>
            <p:spPr>
              <a:xfrm rot="10800000" flipH="1" flipV="1">
                <a:off x="342900" y="367272"/>
                <a:ext cx="630" cy="1007077"/>
              </a:xfrm>
              <a:prstGeom prst="bentConnector3">
                <a:avLst>
                  <a:gd name="adj1" fmla="val -36285714"/>
                </a:avLst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7" name="Соединитель: уступ 27"/>
              <p:cNvCxnSpPr>
                <a:stCxn id="17" idx="1"/>
                <a:endCxn id="24" idx="1"/>
              </p:cNvCxnSpPr>
              <p:nvPr/>
            </p:nvCxnSpPr>
            <p:spPr>
              <a:xfrm rot="10800000" flipV="1">
                <a:off x="342686" y="1374349"/>
                <a:ext cx="844" cy="964198"/>
              </a:xfrm>
              <a:prstGeom prst="bentConnector3">
                <a:avLst>
                  <a:gd name="adj1" fmla="val 27185308"/>
                </a:avLst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8" name="Соединитель: уступ 28"/>
              <p:cNvCxnSpPr>
                <a:stCxn id="24" idx="1"/>
                <a:endCxn id="28" idx="1"/>
              </p:cNvCxnSpPr>
              <p:nvPr/>
            </p:nvCxnSpPr>
            <p:spPr>
              <a:xfrm rot="10800000" flipH="1" flipV="1">
                <a:off x="342685" y="2338548"/>
                <a:ext cx="849" cy="1014506"/>
              </a:xfrm>
              <a:prstGeom prst="bentConnector3">
                <a:avLst>
                  <a:gd name="adj1" fmla="val -26925795"/>
                </a:avLst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9" name="Соединитель: уступ 29"/>
              <p:cNvCxnSpPr>
                <a:stCxn id="28" idx="1"/>
                <a:endCxn id="32" idx="1"/>
              </p:cNvCxnSpPr>
              <p:nvPr/>
            </p:nvCxnSpPr>
            <p:spPr>
              <a:xfrm rot="10800000" flipV="1">
                <a:off x="342687" y="3353054"/>
                <a:ext cx="849" cy="983948"/>
              </a:xfrm>
              <a:prstGeom prst="bentConnector3">
                <a:avLst>
                  <a:gd name="adj1" fmla="val 27025795"/>
                </a:avLst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0" name="Соединитель: уступ 30"/>
              <p:cNvCxnSpPr>
                <a:stCxn id="32" idx="2"/>
                <a:endCxn id="13" idx="1"/>
              </p:cNvCxnSpPr>
              <p:nvPr/>
            </p:nvCxnSpPr>
            <p:spPr>
              <a:xfrm rot="5400000" flipH="1" flipV="1">
                <a:off x="-267916" y="1856691"/>
                <a:ext cx="4168113" cy="1185419"/>
              </a:xfrm>
              <a:prstGeom prst="bentConnector4">
                <a:avLst>
                  <a:gd name="adj1" fmla="val -3492"/>
                  <a:gd name="adj2" fmla="val 87149"/>
                </a:avLst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1" name="Соединитель: уступ 31"/>
              <p:cNvCxnSpPr>
                <a:stCxn id="13" idx="2"/>
                <a:endCxn id="18" idx="0"/>
              </p:cNvCxnSpPr>
              <p:nvPr/>
            </p:nvCxnSpPr>
            <p:spPr>
              <a:xfrm rot="5400000">
                <a:off x="3032621" y="894725"/>
                <a:ext cx="512782" cy="1166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2" name="Соединитель: уступ 1024"/>
              <p:cNvCxnSpPr>
                <a:stCxn id="18" idx="2"/>
                <a:endCxn id="25" idx="0"/>
              </p:cNvCxnSpPr>
              <p:nvPr/>
            </p:nvCxnSpPr>
            <p:spPr>
              <a:xfrm rot="5400000">
                <a:off x="3037030" y="1851404"/>
                <a:ext cx="502264" cy="532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3" name="Соединитель: уступ 1027"/>
              <p:cNvCxnSpPr/>
              <p:nvPr/>
            </p:nvCxnSpPr>
            <p:spPr>
              <a:xfrm rot="16200000" flipH="1">
                <a:off x="3057882" y="3890525"/>
                <a:ext cx="479253" cy="1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4" name="Соединитель: уступ 1028"/>
              <p:cNvCxnSpPr>
                <a:stCxn id="33" idx="2"/>
                <a:endCxn id="14" idx="1"/>
              </p:cNvCxnSpPr>
              <p:nvPr/>
            </p:nvCxnSpPr>
            <p:spPr>
              <a:xfrm rot="5400000" flipH="1" flipV="1">
                <a:off x="1793050" y="1872025"/>
                <a:ext cx="4165890" cy="1156973"/>
              </a:xfrm>
              <a:prstGeom prst="bentConnector4">
                <a:avLst>
                  <a:gd name="adj1" fmla="val -3743"/>
                  <a:gd name="adj2" fmla="val 88062"/>
                </a:avLst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5" name="Соединитель: уступ 1029"/>
              <p:cNvCxnSpPr>
                <a:stCxn id="14" idx="2"/>
                <a:endCxn id="19" idx="0"/>
              </p:cNvCxnSpPr>
              <p:nvPr/>
            </p:nvCxnSpPr>
            <p:spPr>
              <a:xfrm rot="16200000" flipH="1">
                <a:off x="5081795" y="894571"/>
                <a:ext cx="508792" cy="1927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6" name="Соединитель: уступ 1030"/>
              <p:cNvCxnSpPr>
                <a:stCxn id="19" idx="2"/>
                <a:endCxn id="26" idx="0"/>
              </p:cNvCxnSpPr>
              <p:nvPr/>
            </p:nvCxnSpPr>
            <p:spPr>
              <a:xfrm rot="5400000">
                <a:off x="5084871" y="1850521"/>
                <a:ext cx="504035" cy="532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7" name="Соединитель: уступ 1032"/>
              <p:cNvCxnSpPr/>
              <p:nvPr/>
            </p:nvCxnSpPr>
            <p:spPr>
              <a:xfrm rot="16200000" flipH="1">
                <a:off x="5096724" y="3889405"/>
                <a:ext cx="479252" cy="2243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8" name="Соединитель: уступ 1033"/>
              <p:cNvCxnSpPr>
                <a:stCxn id="34" idx="2"/>
                <a:endCxn id="15" idx="1"/>
              </p:cNvCxnSpPr>
              <p:nvPr/>
            </p:nvCxnSpPr>
            <p:spPr>
              <a:xfrm rot="5400000" flipH="1" flipV="1">
                <a:off x="3857890" y="1844925"/>
                <a:ext cx="4168114" cy="1208951"/>
              </a:xfrm>
              <a:prstGeom prst="bentConnector4">
                <a:avLst>
                  <a:gd name="adj1" fmla="val -3991"/>
                  <a:gd name="adj2" fmla="val 86426"/>
                </a:avLst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9" name="Соединитель: уступ 1034"/>
              <p:cNvCxnSpPr>
                <a:stCxn id="15" idx="2"/>
                <a:endCxn id="20" idx="0"/>
              </p:cNvCxnSpPr>
              <p:nvPr/>
            </p:nvCxnSpPr>
            <p:spPr>
              <a:xfrm rot="16200000" flipH="1">
                <a:off x="7170481" y="895604"/>
                <a:ext cx="514549" cy="1176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0" name="Соединитель: уступ 1035"/>
              <p:cNvCxnSpPr>
                <a:stCxn id="20" idx="2"/>
                <a:endCxn id="27" idx="0"/>
              </p:cNvCxnSpPr>
              <p:nvPr/>
            </p:nvCxnSpPr>
            <p:spPr>
              <a:xfrm rot="5400000">
                <a:off x="7177507" y="1851965"/>
                <a:ext cx="500496" cy="1176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1" name="Соединитель: уступ 1037"/>
              <p:cNvCxnSpPr/>
              <p:nvPr/>
            </p:nvCxnSpPr>
            <p:spPr>
              <a:xfrm rot="16200000" flipH="1">
                <a:off x="7187665" y="3890403"/>
                <a:ext cx="479006" cy="3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2" name="Соединитель: уступ 1038"/>
              <p:cNvCxnSpPr>
                <a:stCxn id="12" idx="3"/>
                <a:endCxn id="13" idx="1"/>
              </p:cNvCxnSpPr>
              <p:nvPr/>
            </p:nvCxnSpPr>
            <p:spPr>
              <a:xfrm flipV="1">
                <a:off x="2105025" y="365344"/>
                <a:ext cx="303825" cy="1930"/>
              </a:xfrm>
              <a:prstGeom prst="bentConnector3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3" name="Соединитель: уступ 1039"/>
              <p:cNvCxnSpPr>
                <a:stCxn id="13" idx="3"/>
                <a:endCxn id="14" idx="1"/>
              </p:cNvCxnSpPr>
              <p:nvPr/>
            </p:nvCxnSpPr>
            <p:spPr>
              <a:xfrm>
                <a:off x="4170340" y="365344"/>
                <a:ext cx="284142" cy="2222"/>
              </a:xfrm>
              <a:prstGeom prst="bentConnector3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4" name="Соединитель: уступ 1040"/>
              <p:cNvCxnSpPr>
                <a:stCxn id="14" idx="3"/>
                <a:endCxn id="15" idx="1"/>
              </p:cNvCxnSpPr>
              <p:nvPr/>
            </p:nvCxnSpPr>
            <p:spPr>
              <a:xfrm flipV="1">
                <a:off x="6215972" y="365344"/>
                <a:ext cx="330450" cy="2222"/>
              </a:xfrm>
              <a:prstGeom prst="bentConnector3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5" name="Соединитель: уступ 1041"/>
              <p:cNvCxnSpPr>
                <a:stCxn id="17" idx="3"/>
                <a:endCxn id="18" idx="1"/>
              </p:cNvCxnSpPr>
              <p:nvPr/>
            </p:nvCxnSpPr>
            <p:spPr>
              <a:xfrm>
                <a:off x="2105020" y="1374351"/>
                <a:ext cx="302981" cy="1768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6" name="Соединитель: уступ 1042"/>
              <p:cNvCxnSpPr>
                <a:stCxn id="18" idx="3"/>
                <a:endCxn id="19" idx="1"/>
              </p:cNvCxnSpPr>
              <p:nvPr/>
            </p:nvCxnSpPr>
            <p:spPr>
              <a:xfrm flipV="1">
                <a:off x="4168855" y="1374351"/>
                <a:ext cx="287871" cy="1768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7" name="Соединитель: уступ 1043"/>
              <p:cNvCxnSpPr>
                <a:stCxn id="19" idx="3"/>
                <a:endCxn id="20" idx="1"/>
              </p:cNvCxnSpPr>
              <p:nvPr/>
            </p:nvCxnSpPr>
            <p:spPr>
              <a:xfrm>
                <a:off x="6217581" y="1374351"/>
                <a:ext cx="330334" cy="3535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8" name="Соединитель: уступ 1044"/>
              <p:cNvCxnSpPr>
                <a:stCxn id="24" idx="3"/>
                <a:endCxn id="25" idx="1"/>
              </p:cNvCxnSpPr>
              <p:nvPr/>
            </p:nvCxnSpPr>
            <p:spPr>
              <a:xfrm flipV="1">
                <a:off x="2104176" y="2338546"/>
                <a:ext cx="302976" cy="2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9" name="Соединитель: уступ 1045"/>
              <p:cNvCxnSpPr>
                <a:stCxn id="25" idx="3"/>
                <a:endCxn id="26" idx="1"/>
              </p:cNvCxnSpPr>
              <p:nvPr/>
            </p:nvCxnSpPr>
            <p:spPr>
              <a:xfrm>
                <a:off x="4168641" y="2338546"/>
                <a:ext cx="287236" cy="2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0" name="Соединитель: уступ 1046"/>
              <p:cNvCxnSpPr>
                <a:stCxn id="26" idx="3"/>
                <a:endCxn id="27" idx="1"/>
              </p:cNvCxnSpPr>
              <p:nvPr/>
            </p:nvCxnSpPr>
            <p:spPr>
              <a:xfrm flipV="1">
                <a:off x="6217367" y="2338545"/>
                <a:ext cx="329055" cy="3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1" name="Соединитель: уступ 1047"/>
              <p:cNvCxnSpPr>
                <a:stCxn id="28" idx="3"/>
                <a:endCxn id="29" idx="1"/>
              </p:cNvCxnSpPr>
              <p:nvPr/>
            </p:nvCxnSpPr>
            <p:spPr>
              <a:xfrm>
                <a:off x="2105025" y="3353055"/>
                <a:ext cx="303825" cy="91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2" name="Соединитель: уступ 1048"/>
              <p:cNvCxnSpPr>
                <a:stCxn id="29" idx="3"/>
                <a:endCxn id="30" idx="1"/>
              </p:cNvCxnSpPr>
              <p:nvPr/>
            </p:nvCxnSpPr>
            <p:spPr>
              <a:xfrm flipV="1">
                <a:off x="4170340" y="3353055"/>
                <a:ext cx="284143" cy="91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3" name="Соединитель: уступ 1049"/>
              <p:cNvCxnSpPr>
                <a:stCxn id="30" idx="3"/>
                <a:endCxn id="31" idx="1"/>
              </p:cNvCxnSpPr>
              <p:nvPr/>
            </p:nvCxnSpPr>
            <p:spPr>
              <a:xfrm flipV="1">
                <a:off x="6215972" y="3353053"/>
                <a:ext cx="332143" cy="2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4" name="Соединитель: уступ 1051"/>
              <p:cNvCxnSpPr>
                <a:stCxn id="33" idx="3"/>
                <a:endCxn id="34" idx="1"/>
              </p:cNvCxnSpPr>
              <p:nvPr/>
            </p:nvCxnSpPr>
            <p:spPr>
              <a:xfrm>
                <a:off x="4178255" y="4337003"/>
                <a:ext cx="278472" cy="1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65" name="Соединитель: уступ 1052"/>
              <p:cNvCxnSpPr>
                <a:stCxn id="34" idx="3"/>
                <a:endCxn id="35" idx="1"/>
              </p:cNvCxnSpPr>
              <p:nvPr/>
            </p:nvCxnSpPr>
            <p:spPr>
              <a:xfrm flipV="1">
                <a:off x="6218216" y="4337003"/>
                <a:ext cx="336756" cy="1"/>
              </a:xfrm>
              <a:prstGeom prst="bentConnector3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66" name="Прямоугольник 65"/>
              <p:cNvSpPr/>
              <p:nvPr/>
            </p:nvSpPr>
            <p:spPr>
              <a:xfrm>
                <a:off x="343535" y="4820078"/>
                <a:ext cx="7966075" cy="550069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Стратегии обеспечения на муниципальном уровне достижения качества образования в школах, </a:t>
                </a:r>
                <a:b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ru-RU" sz="1100" b="1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которым оказывается поддержка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67" name="Соединитель: уступ 1053"/>
              <p:cNvCxnSpPr>
                <a:stCxn id="35" idx="3"/>
                <a:endCxn id="66" idx="3"/>
              </p:cNvCxnSpPr>
              <p:nvPr/>
            </p:nvCxnSpPr>
            <p:spPr>
              <a:xfrm flipH="1">
                <a:off x="8309610" y="4337002"/>
                <a:ext cx="6852" cy="758110"/>
              </a:xfrm>
              <a:prstGeom prst="bentConnector3">
                <a:avLst>
                  <a:gd name="adj1" fmla="val -3336739"/>
                </a:avLst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</p:grpSp>
        <p:cxnSp>
          <p:nvCxnSpPr>
            <p:cNvPr id="10" name="Соединитель: уступ 1044"/>
            <p:cNvCxnSpPr/>
            <p:nvPr/>
          </p:nvCxnSpPr>
          <p:spPr>
            <a:xfrm flipV="1">
              <a:off x="2571661" y="3971541"/>
              <a:ext cx="302895" cy="0"/>
            </a:xfrm>
            <a:prstGeom prst="bentConnector3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" name="Соединитель: уступ 1024"/>
            <p:cNvCxnSpPr/>
            <p:nvPr/>
          </p:nvCxnSpPr>
          <p:spPr>
            <a:xfrm rot="5400000">
              <a:off x="3525321" y="2589353"/>
              <a:ext cx="459740" cy="0"/>
            </a:xfrm>
            <a:prstGeom prst="bentConnector3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triangle"/>
            </a:ln>
            <a:effectLst/>
          </p:spPr>
        </p:cxnSp>
      </p:grpSp>
      <p:sp>
        <p:nvSpPr>
          <p:cNvPr id="4" name="Rectangle 88"/>
          <p:cNvSpPr>
            <a:spLocks noChangeArrowheads="1"/>
          </p:cNvSpPr>
          <p:nvPr/>
        </p:nvSpPr>
        <p:spPr bwMode="auto">
          <a:xfrm>
            <a:off x="0" y="3956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524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Подготовительный этап -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1198554"/>
            <a:ext cx="8730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1338"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описание деятельности органов местного самоуправления, осуществляющих управление в сфере образования, по определению и созданию таких организационных форм, которые обеспечивали бы координацию мероприятий по организации и реализации превентивных и адресных программ поддержки школ, выявленных в ходе идентификации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1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endParaRPr lang="ru-RU" sz="2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1221600"/>
            <a:ext cx="7848872" cy="3870430"/>
          </a:xfrm>
        </p:spPr>
        <p:txBody>
          <a:bodyPr>
            <a:noAutofit/>
          </a:bodyPr>
          <a:lstStyle/>
          <a:p>
            <a:pPr marL="0" indent="0" algn="just" eaLnBrk="0" hangingPunct="0">
              <a:buNone/>
            </a:pPr>
            <a:r>
              <a:rPr lang="ru-RU" sz="24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Правительства РФ от 26 декабря 2017 г. N 1642  «Об утверждении государственной программы Российской Федерации </a:t>
            </a:r>
            <a:r>
              <a:rPr lang="ru-RU" sz="24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«Развитие образования» </a:t>
            </a:r>
            <a:r>
              <a:rPr lang="ru-RU" sz="24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(«Повышение </a:t>
            </a:r>
            <a:r>
              <a:rPr lang="ru-RU" sz="2400" dirty="0">
                <a:solidFill>
                  <a:srgbClr val="003366"/>
                </a:solidFill>
                <a:latin typeface="Book Antiqua" panose="02040602050305030304" pitchFamily="18" charset="0"/>
              </a:rPr>
              <a:t>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</a:t>
            </a:r>
            <a:r>
              <a:rPr lang="ru-RU" sz="24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результатов»).</a:t>
            </a:r>
            <a:endParaRPr lang="ru-RU" sz="2400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1198554"/>
            <a:ext cx="873071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1338"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algn="just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сформировать перечень критериев идентификации на основе федеральных/региональ­ных (инвариантных) и муниципальных (вариативных) критериев, определить их значения с учетом специфики муниципального образования;</a:t>
            </a:r>
          </a:p>
          <a:p>
            <a:pPr algn="just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выявить на основе установленных на муниципальном уровне критериев идентификации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школы: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демонстрирующие стабильно высокие результаты обучения;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2) демонстрирующие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стабильно низкие результаты обучения;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3) демонстрирующие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отрицательную динамику результатов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обучения.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2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95485"/>
            <a:ext cx="8892480" cy="69694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1198554"/>
            <a:ext cx="873071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1338"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Содержание деятельности: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1. Анализ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практик идентификации, имеющихся на федеральном и региональном уровнях; образовательной ситуации в муниципальном образовании, муниципальных программ развития с целью формирования перечня критериев идентификации и определения их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значений.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2. Проведение идентификации школ на основе установленных критериев идентификации и их значений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3. Выделение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группы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8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58105"/>
            <a:ext cx="7931225" cy="6414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435364"/>
              </p:ext>
            </p:extLst>
          </p:nvPr>
        </p:nvGraphicFramePr>
        <p:xfrm>
          <a:off x="179512" y="843558"/>
          <a:ext cx="8856984" cy="433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11"/>
                <a:gridCol w="2071599"/>
                <a:gridCol w="5428574"/>
              </a:tblGrid>
              <a:tr h="404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Тип школы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Критерии отнесения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Показатели для расчёта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  <a:tr h="23314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Школа с низкими результатами обучения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Устойчивые низкие результаты обучения учащихся на всех ступенях образования, ведущие к </a:t>
                      </a:r>
                      <a:r>
                        <a:rPr lang="ru-RU" sz="1600" b="1" dirty="0" err="1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дезадаптации</a:t>
                      </a: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самыми низкими результатами ЕГЭ, ОГЭ и ВПР за последние 3 года.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Менее 60% учащихся, продолжающих обучение на уровне среднего общего образования.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Расхождение между средним баллом ЕГЭ, ОГЭ и ВПР по региону и средним балом школы составляет более 20 баллов.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выпускников 11-х классов, набравших по результатам ЕГЭ по предметам по выбору балл ниже минимально установленного значения.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0,5% учащихся, за последние 3 года принимавших участие в региональных и всероссийских олимпиадах и конкурсах.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6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Критерии идентификации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15566"/>
            <a:ext cx="8712968" cy="3679057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единого государственного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экзамена;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основного государственного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экзамена;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всероссийских проверочных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работ;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не получивших аттестаты об основном и среднем общем образовании;</a:t>
            </a: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набравших по результатам ЕГЭ по предметам по выбору балл ниже минимально установленного значения;</a:t>
            </a:r>
          </a:p>
          <a:p>
            <a:pPr marL="0" indent="0" algn="just">
              <a:buFontTx/>
              <a:buChar char="-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принимавших участие в региональном этапе всероссийской олимпиады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школьников;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доля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учащихся,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состоящих на учете в комиссии по делам несовершеннолетних (КДН) или подразделении по делам несовершеннолетних (ПДН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результаты независимой оценки качества условий осуществления образовательной деятельности общеобразовательными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организациями.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117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Организационные формы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деятельности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рабочая группа (проектная группа, Координационный совет, «проектный офис» и др.) на муниципальном уровне, в состав которой входят специалисты органов местного самоуправления, осуществляющих управление в сфере образования; муниципальных методических служб; представители органов государственно-общественного управления (Общественного совета и пр.); руководители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общеобразовательных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организаций,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демонстрирующих стабильно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высокие результаты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обучения…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391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</a:t>
            </a:r>
          </a:p>
          <a:p>
            <a:pPr marL="0" indent="452438" algn="just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Идентификация, включающая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анализ, систематизацию и обобщение данных служебной статистики (ЕГЭ, ОГЭ, ВПР и пр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2. Проблемно-ориентированный анализ.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 Контент-анализ…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344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Средства: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регламенты работ (Положение о рабочей группе, положение о проектной группе, Положение о «проектном офисе», Положение о Координационном совете и др.);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планы исследования (дорожные карты);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служебная статистика (ЕГЭ, ОГЭ, ВПР и пр.);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профили школ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698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576064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43558"/>
            <a:ext cx="8856984" cy="3751065"/>
          </a:xfrm>
        </p:spPr>
        <p:txBody>
          <a:bodyPr/>
          <a:lstStyle/>
          <a:p>
            <a:pPr marL="0" indent="452438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Результаты: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созданы организационные формы (рабочая группа, проектная группа, Координационный совет, «проектный офис» и др.), обеспечива­ющие координацию мероприятий по организации и осуществлению превентивной и адресной поддержки общеобразовательных организаций;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определен перечень критериев идентификации и их значений, утвержденный на муниципальном уровне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проведена идентификация общеобразовательных организаций;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сформированы перечни: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1) школ, демонстрирующих стабильно высокие результаты обучения;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2) школ, демонстрирующих стабильно низкие результаты обучения;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3) школ, демонстрирующих отрицательную динамику результатов обучения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57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57606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этап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7614"/>
            <a:ext cx="8856984" cy="3247009"/>
          </a:xfrm>
        </p:spPr>
        <p:txBody>
          <a:bodyPr/>
          <a:lstStyle/>
          <a:p>
            <a:pPr marL="0" indent="452438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детальное описание деятельности по разработке превентивных и адресных программ поддержки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школ. По разработке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конкретных стратегий поддержки школ, включающих конкретизированные планы (дорожные карты) и механизмы их реализации, разработанные на основе тщательного анализа и отбора имеющихся потенциальных ресурсов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736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57606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43558"/>
            <a:ext cx="8856984" cy="3751065"/>
          </a:xfrm>
        </p:spPr>
        <p:txBody>
          <a:bodyPr/>
          <a:lstStyle/>
          <a:p>
            <a:pPr marL="0" indent="452438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проанализировать имеющиеся на федеральном, региональном и муниципальном уровнях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проектировочно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-управленческие,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компетентностно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-управленческие и информационные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ресурсы;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оценить возможности использования внешних и внутренних ресурсов и описать комплекс доступных ресурсов для осуществления адресной/превентивной поддержки;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разработать стратегии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адресной/превентивной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поддержки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 учетом комплекса доступных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ресурсов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41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6" y="58105"/>
            <a:ext cx="8004175" cy="850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Нормативно-правовые основания для проектирования моделей управления качеством </a:t>
            </a: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endParaRPr lang="ru-RU" sz="2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33772" y="1045494"/>
            <a:ext cx="8298668" cy="4046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Постановление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Правительство Челябинской области  от 28 декабря 2017 г. N 732-П О государственной программе Челябинской области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«Развитие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</a:rPr>
              <a:t>образования в Челябинской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области»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</a:rPr>
              <a:t>на 2018 - 2025 годы </a:t>
            </a:r>
            <a:r>
              <a:rPr lang="ru-RU" sz="22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(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Доля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муниципальных образований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Челябинской области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, в которых разработаны 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реализуются мероприятия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по повышению качества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образования 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общеобразовательных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организациях, показавших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низкие образовательные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результаты по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итогам учебного года, 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в общеобразовательных организациях, функционирующих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неблагоприятных социальных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условиях, в общем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количестве муниципальных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образований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Челябинской области</a:t>
            </a:r>
            <a:r>
              <a:rPr lang="ru-RU" sz="22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).</a:t>
            </a:r>
            <a:endParaRPr lang="ru-RU" sz="22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3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57606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43558"/>
            <a:ext cx="8856984" cy="4104456"/>
          </a:xfrm>
        </p:spPr>
        <p:txBody>
          <a:bodyPr/>
          <a:lstStyle/>
          <a:p>
            <a:pPr marL="0" indent="452438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Содержание деятельности: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анализ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проектировочно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-управленческих,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компетентностно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-управленческих и информационных ресурсов, имеющихся на федеральном, региональном и муниципальном уровнях;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оценка возможности использования внешних и внутренних ресурсов;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отбор комплекса доступных для осуществления поддержки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школ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ресурсов;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разработка стратегий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адресной/превентивной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поддержки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школ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 учетом комплекса доступных ресурсов;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разработка процедур аттестации руководителей образовательных организаций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262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Ресурсы реализации адресных программ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Проектировочно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-управленческие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Под данным видом ресурсов понимается наличие ресурсов, сформировавшихся в результате проектной деятельности в системе образования на различных уровнях (от федерального до институционального) и которые могут быть использованы в качестве управленческого инструмента воздействия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адресной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поддержке школ по достижению качества общего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образования.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439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Ресурсы реализации адресных программ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Компетентностно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-управлен­ческие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данном случае подразумевается использование потенциала органов власти, конкретных организационных структур и должностных лиц, наделенных в соответствии с действующим законодательством определенными компетенциями, которые могут быть эффективно применены при разработке стратегий поддержки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29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Ресурсы реализации адресных программ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x-none" sz="2400" b="1" smtClean="0">
                <a:solidFill>
                  <a:schemeClr val="tx2">
                    <a:lumMod val="75000"/>
                  </a:schemeClr>
                </a:solidFill>
              </a:rPr>
              <a:t>нформационны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x-none" sz="2400" b="1">
                <a:solidFill>
                  <a:schemeClr val="tx2">
                    <a:lumMod val="75000"/>
                  </a:schemeClr>
                </a:solidFill>
              </a:rPr>
              <a:t> ресурс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ы</a:t>
            </a:r>
            <a:r>
              <a:rPr lang="x-none" sz="2400" b="1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x-none" sz="2400">
                <a:solidFill>
                  <a:schemeClr val="tx2">
                    <a:lumMod val="75000"/>
                  </a:schemeClr>
                </a:solidFill>
              </a:rPr>
              <a:t>связанны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е как с</a:t>
            </a:r>
            <a:r>
              <a:rPr lang="x-none" sz="2400">
                <a:solidFill>
                  <a:schemeClr val="tx2">
                    <a:lumMod val="75000"/>
                  </a:schemeClr>
                </a:solidFill>
              </a:rPr>
              <a:t> ролью информации в управлении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образовательной организацией</a:t>
            </a:r>
            <a:r>
              <a:rPr lang="x-none" sz="2400">
                <a:solidFill>
                  <a:schemeClr val="tx2">
                    <a:lumMod val="75000"/>
                  </a:schemeClr>
                </a:solidFill>
              </a:rPr>
              <a:t>, так и с внедрением современных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информационно-коммуникационных, цифровых технологий, в том числе с использованием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интернет-ресурсов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и</a:t>
            </a:r>
            <a:r>
              <a:rPr lang="x-none" sz="2400">
                <a:solidFill>
                  <a:schemeClr val="tx2">
                    <a:lumMod val="75000"/>
                  </a:schemeClr>
                </a:solidFill>
              </a:rPr>
              <a:t> сетевых </a:t>
            </a:r>
            <a:r>
              <a:rPr lang="x-none" sz="2400" smtClean="0">
                <a:solidFill>
                  <a:schemeClr val="tx2">
                    <a:lumMod val="75000"/>
                  </a:schemeClr>
                </a:solidFill>
              </a:rPr>
              <a:t>тех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­</a:t>
            </a:r>
            <a:r>
              <a:rPr lang="x-none" sz="2400" smtClean="0">
                <a:solidFill>
                  <a:schemeClr val="tx2">
                    <a:lumMod val="75000"/>
                  </a:schemeClr>
                </a:solidFill>
              </a:rPr>
              <a:t>нологий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601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Выбор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стратегий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адресной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поддержки 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Управленческие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предполагают выделение полномочий участников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адресной поддержки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соответствии с действующим законодательством, их нормативное закрепление соответствующими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актами,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а также отбор наиболее действенных управленческих механизмов и необходимых ресурсов.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Методические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будут отражать особенности совершенствования методической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работы,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направленной на достижение результатов, связанных с профессиональным развитием педагогов.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Педагогические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будут ориентированы на отбор и использование психолого-педагогических технологий при организации образовательного процесса со сложным контингентом обучающихся.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395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3944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Организационные формы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деятельности: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рабочая группа (проектная группа, Координационный совет, «проектный офис» и др.) на муниципальном уровне;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сетевое сообщество школ,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включенных в проект;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фокус-группы;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проектные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сессии…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262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3944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Методы: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методы анализа, систематизации и обобщения данных о ресурсах (SWOT-анализ);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метод проектирования;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методы экспертизы, в том числе с привлечение профессионально-педагогической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общественности…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6964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Средства: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показатели оценки деятельности органов местного самоуправления городских округов и муниципальных районов Челябинской области по реализации задач государственной политики в сфере образования и молодежной политики;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служебная статистика;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экспертные карты (листы) для оценки разработанных стратегий;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дорожная карта осуществления поддержки выделенных групп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школ; 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аттестация руководителей;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муниципальное задание;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программы развития школ;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результаты 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</a:rPr>
              <a:t>самообследования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адресная программа поддержки / программа превентивной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поддержки…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458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Проектировочный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Результаты: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сформирован комплекс доступных ресурсов для осуществления поддержки выделенных групп школ;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определен перечень возможных управленческих решений, позволяющих осуществлять реализацию выбранных стратегий поддержки выделенных группам школ;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– в стратегиях адресной/превентивной поддержки: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1) определены механизмы осуществления поддержки;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2)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разработаны и утверждены на муниципальном уровне дорожные карты оказания поддержки выделенным группам школ с учетом комплекса доступных ресурсов;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3) определены приоритетные направления развития профессиональных компетенций руководящих и педагогических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работников.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542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 -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63638"/>
            <a:ext cx="8640960" cy="3030985"/>
          </a:xfrm>
        </p:spPr>
        <p:txBody>
          <a:bodyPr/>
          <a:lstStyle/>
          <a:p>
            <a:pPr marL="0" indent="452438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описание возможных вариантов реализации адресных/превенти­вных программ с использованием как внешних, так и внутренних ресурсов муниципалитета и самой школы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16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Состав работ в рамках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9582"/>
            <a:ext cx="8640960" cy="353504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внедрения муниципальных моделей поддержки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школ,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разработки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внедрения региональной концепции поддержки школ, функционирующих в неблагоприятных социальных условиях, в которых имеется предрасположенность контингента обучающихся к агрессивному и противоправному поведению;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разработки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внедрения каскадной модели организации консультационного и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тьюторского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сопровождения повышения профессиональной компетентности педагогов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школ.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209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реализовать дорожную карту адресной поддержки школ, демонстрирующих стабильно низкие результаты обучения;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реализовать дорожную карту превентивной поддержки школ, демонстрирующих отрицательную динамику результатов обучения;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заключить соглашения о сотрудничестве (договоры) с организациями, обладающими ресурсами для осуществления адресной/превентивной поддержки (ФИП, РИП, бизнес-сообщество и др.)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607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7574"/>
            <a:ext cx="8856984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Содержание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деятельности :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исполнение регламентов оказания поддержки выделенным группам школ в соответствии с полномочиями;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проведение мероприятий адресной поддержки школ, демонстрирующих стабильно низкие результаты обучения;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проведение мероприятий по превентивной поддержке школ, демонстрирующих отрицательную динамику результатов обучения;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использование ресурсов, предоставленных организациями для осуществления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адресной/превентивной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поддержки (ФИП, РИП, бизнес-сообщество и др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.);</a:t>
            </a: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305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Содержание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деятельности :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проведение аттестации руководителей образовательных организаций;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инициирование персонифицированного повышения квалификации руководящих и педагогических работников;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информационная и методическая поддержка сетевого сообщества школ, демонстрирующих стабильно высокие результаты обучения; школ, демонстрирующих стабильно низкие результаты обучения; школ, демонстриру­ющих отрицательную динамику результатов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обучения.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584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7574"/>
            <a:ext cx="8712968" cy="36070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Организационные формы деятельности 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рабочая группа (проектная группа, Координационный совет, «проектный офис» и др.) на муниципальном уровне;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интеграция сетевых сообществ школ, демонстрирующих стабильно высокие результаты обучения; демонстрирующих стабильно низкие результаты обучения; демонстрирующих отрицательную динамику результатов обучения;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формальное и неформальное повышение квалификации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фокус-группы;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проектные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сессии…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7511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Методы: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аудит качества управления в выделенных группах школ;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методы анализа, систематизации и обобщения информации (исполнение мероприятий дорожных карт поддержки выделенных групп школ; информации, размещенной в открытых источниках и др.);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мониторинг;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консалтинг (индивидуальный, групповой);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командное наставничество;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– метод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интеграции…</a:t>
            </a:r>
            <a:endParaRPr lang="ru-RU" sz="23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962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Аудит качества управления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</a:rPr>
              <a:t>Целью аудита является выявление наиболее актуальных проблем в управлении качеством образования в школах с низкими результатами обучения и школах, функционирующих в неблагоприятных социальных условиях (далее – участники проекта), и подготовка рекомендаций по совершенствованию системы управления в указанных школах.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180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5" y="47514"/>
            <a:ext cx="8004175" cy="139387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Нормативно-правовые и методические основания управленческого аудита </a:t>
            </a:r>
            <a:endParaRPr lang="ru-RU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203598"/>
            <a:ext cx="8640960" cy="3203171"/>
          </a:xfrm>
        </p:spPr>
        <p:txBody>
          <a:bodyPr>
            <a:noAutofit/>
          </a:bodyPr>
          <a:lstStyle/>
          <a:p>
            <a:pPr marL="0" indent="452438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Федеральный закон «Об образовании в Российской Федерации» № 273 –ФЗ (п. 2 ст. 30 «Локальные нормативные акты, содержащие нормы, регулирующие образовательные отношения»)</a:t>
            </a:r>
            <a:endParaRPr lang="ru-RU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452438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Постановление Правительства Российской Федерации от 17 мая 2017 г. № 575 «О внесении изменений в пункт 3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</a:p>
          <a:p>
            <a:pPr marL="0" indent="452438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Письмо </a:t>
            </a:r>
            <a:r>
              <a:rPr lang="ru-RU" sz="20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МОиН</a:t>
            </a:r>
            <a:r>
              <a:rPr lang="ru-RU" sz="2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Челябинской области от 11 июля 2017 г. № 1201 / 6420 «О результатах федерального государственного контроля качества образования общеобразовательных организаций в 2016/2017 учебном году»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682625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9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7152"/>
            <a:ext cx="8229600" cy="27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" y="362451"/>
            <a:ext cx="9043122" cy="453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0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052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Объекты аудита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682625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79512" y="750082"/>
            <a:ext cx="8784976" cy="3394472"/>
          </a:xfrm>
        </p:spPr>
        <p:txBody>
          <a:bodyPr/>
          <a:lstStyle/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Информация о структуре и об органах управления образовательной организацией, в том числе сведении о наличии положений о структурных подразделениях (об органах управления образовательной организацией)</a:t>
            </a: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Положение о режиме работы</a:t>
            </a: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Положение о текущем контроле успеваемости и промежуточной аттестации обучающихся</a:t>
            </a: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Отчет о результатах </a:t>
            </a:r>
            <a:r>
              <a:rPr lang="ru-RU" sz="2000" dirty="0" err="1" smtClean="0">
                <a:solidFill>
                  <a:srgbClr val="002060"/>
                </a:solidFill>
              </a:rPr>
              <a:t>самообследования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Предписания органов, осуществляющих государственный контроль (надзор) в сфере образования</a:t>
            </a: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Основные образовательные программы</a:t>
            </a:r>
          </a:p>
          <a:p>
            <a:pPr marL="0" indent="265113" algn="just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Методические и иные документы, разработанные образовательной организации для обеспечения образовательного процесса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30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Средства: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дорожная карта осуществления поддержки;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аттестация руководителей;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муниципальное задание;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карта аудита качества управления;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программы развития школ;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результаты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самообследования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– программы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поддержки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мониторинг реализации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программ поддержки;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персонифицированные программы повышения квалификации руководящих и педагогических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работников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86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Состав работ в рамках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9582"/>
            <a:ext cx="8640960" cy="353504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разработка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реализация адресных программ поддержки и программ адресного консалтинга, проведение мониторинга их результативности (стартовый уровень, промежуточный мониторинг и мониторинг результатов, оценка динамики по показателям, установленным в ходе стартовой диагностики);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разработка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реализация программ повышения квалификации по тематике обеспечения качества образования в соответствии с требованиями ФГОС для педагогов, команд общеобразовательных организаций и муниципальных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команд;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поддержка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обеспечение развития сетевых сообществ педагогов для совершенствования технологий преподавания учебных предметов;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606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Мониторинг реализации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адресных программ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Целью мониторинга является определение влияния мероприятий адресных программ поддержки школ с низкими результатами обучения и школ, функционирующих в неблагоприятных социальных условиях (далее – адресные программы), на выравнивание возможностей получения учащимися в указанных школах качественного образования с точки зрения достижения критериев идентификации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153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Объекты мониторинга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непосредственные </a:t>
            </a:r>
            <a:r>
              <a:rPr lang="ru-RU" sz="2400" dirty="0">
                <a:solidFill>
                  <a:srgbClr val="002060"/>
                </a:solidFill>
              </a:rPr>
              <a:t>показатели, по динамике изменения которых можно судить о характере влияния мероприятий адресных программ на выравнивание возможностей получения учащимися качественного образования; </a:t>
            </a: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обеспечивающие </a:t>
            </a:r>
            <a:r>
              <a:rPr lang="ru-RU" sz="2400" dirty="0">
                <a:solidFill>
                  <a:srgbClr val="002060"/>
                </a:solidFill>
              </a:rPr>
              <a:t>показатели, содержание которых позволяет установить природу изменений, приведших к демонстрации более высоких результатов по критериям идентификации.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561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Результаты: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повысился уровень компетентности руководящих и педагогических работников школ, которым оказывалась поддержка в части управления образовательными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организациями,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выстраивания системы преподавания;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сформирована мотивационная готовность к быстрому обмену знаниями у всех участников проекта – школ, демонстрирующих стабильно высокие результаты обучения; школ, демонстрирующих стабильно низкие результаты обучения; школ, демонстрирующих отрицательную динамику результатов обучения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391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Реализационный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Результаты:</a:t>
            </a:r>
          </a:p>
          <a:p>
            <a:pPr marL="0" indent="0" algn="just">
              <a:buNone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оказана поддержка школам, демонстриру­ющим стабильно низкие результаты обучения или отрицательную динамику результатов обучения, на основе высокой профессиональной готовности руководящих и педагогических работников школ, демонстрирующих стабильно высокие результаты обучения;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– сформирован пакет персонифицированных программ повышения квалификации руководящих и педагогических работников по вопросам достижения современного качества общего образования;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– школы, которым оказывалась поддержка, демонстрируют стабильную положительную динамику результатов обучения (в течение последующих 3-х лет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743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 -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1779662"/>
            <a:ext cx="8802724" cy="2814961"/>
          </a:xfrm>
        </p:spPr>
        <p:txBody>
          <a:bodyPr/>
          <a:lstStyle/>
          <a:p>
            <a:pPr marL="0" indent="541338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формирование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уникальной практики адресной/превен­тивной поддержки школ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ее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представление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транслирование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 другие муниципальные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системы, определение оснований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для проектирования развития муниципальной образовательной системы на среднесрочную перспективу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5229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выявить эффективные стратегии управления, способствующие профилактике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сформировать эффективные практики адресной/превентивной поддержки школ, демонстрирующих низкие результаты обучения или отрицательную динамику результатов обучения;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представить эффективные практики адресной/превентивной поддержки школ, демонстрирующих низкие результаты обучения или отрицательную динамику результатов обучения в рамках методических (научно-мето­дических)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мероприятий.</a:t>
            </a: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4578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915566"/>
            <a:ext cx="8802724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Содержание деятельности: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отбор и обобщение эффективных практик управления, способствующих профилактике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инициирование разработки практико-ориентированных инновационных продуктов, отражающих эффективные практики управления, способствующие профилактике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инициирование профессионально-общест­венной экспертизы инновационных продуктов, отражающих эффективные практики управления, способствующие профилактике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распространение эффективных практик управления, способствующих профилактике снижения результатов обучения в школах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8898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771550"/>
            <a:ext cx="8802724" cy="38230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Организационные формы деятельности: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рабочая группа (проектная группа, Координационный совет, «проектный офис» и др.) на муниципальном уровне;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интеграция сетевых сообществ школ, демонстрирующих стабильно высокие результаты обучения; школ, демонстрирующих стабильно низкие результаты обучения; школ, демонстрирующих отрицательную динамику результатов обучения;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фокус-группы;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– проектные сессии;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стажировки на базе муниципальных образований;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формы методического (научно-методиче­ского) характера: конкурсы профессионального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мастерства, конференции…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476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772" y="771550"/>
            <a:ext cx="8802724" cy="38230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методы анализа, систематизации и обобщения результатов поддержки;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методы презентации практик управления, способствующих профилактике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методы проектирования и прогнозирования;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методы экспертизы, в том числе с привлечение профессионально-педагогической общественности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4224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03598"/>
            <a:ext cx="7704856" cy="33910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Средства: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презентации;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публикации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– муниципальная программа развития;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программы развития образовательных организаций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96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Состав работ в рамках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9582"/>
            <a:ext cx="8640960" cy="353504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-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использование ресурса сетевой школы консультантов для развития инфраструктуры консультационных центров, пунктов на уровне муниципальных образований; разработка, апробация и реализация модели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тьюторского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сопровождения реализации персонифицированных программ повышения квалификации педагогов, испытывающих затруднения при подготовке обучающихся к государственной итоговой аттестации;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использование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технологии командного наставничества посредством заключения договоров о сотрудничестве между школами, которым оказывается поддержка, и организациями, входящими в  инфраструктуру (региональную, муниципальную) оказания информационно-методической, консультационной и организационной помощи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школам;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9435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Обобщающий этап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45494"/>
            <a:ext cx="8208912" cy="354912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Результаты: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представлены эффективные стратегии уп­равления, технологии, обеспечивающие профилактику снижения результатов обучения в школах;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сформирован пул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StartUp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для развития муниципальной образовательной системы;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– определены основания для разработки муниципальной программы развития, программ развития образовательных организаций на среднесрочную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перспективу.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57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Состав работ в рамках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15566"/>
            <a:ext cx="8712968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1900" dirty="0" smtClean="0"/>
              <a:t>-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развитие и совершенствование инфраструктуры, которая позволит общеобразовательным организациям иметь актуальную статистическую информацию из всех используемых на территории Челябинской области информационных систем и на ее основе получать информационно-методическую помощь для повышения качества образования;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- методическое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сопровождение формирования и (или) совершенствования программ повышения качества образования в школах, которым оказывается поддержка;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- реализация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комплекса мероприятий по распространению и обмену опытом по вопросам обеспечения повышения качества образования в школах с низкими результатами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обучения: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региональные и межрегиональные конференции, фокус-группы, проблемные семинары, профессионально-общественные экспертизы; публикации статей и сборников материалов по тематике проекта;</a:t>
            </a:r>
          </a:p>
          <a:p>
            <a:pPr marL="0" indent="0"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70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Состав работ в рамках реализации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15566"/>
            <a:ext cx="8712968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-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реализация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мероприятий по распространению в других регионах моделей поддержки школ с низкими результатами обучения и школ, функционирующих в неблагоприятных социальных условиях, разработанных и реализуемых в Челябинской области;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- организация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информирования общественности о ходе и результатах проекта, в том числе с использованием ресурса официальных сайтов организаций и органов управления образованием, участвующих в проекте, а также в средствах массовой информации. 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28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365240"/>
            <a:ext cx="8820472" cy="8500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Муниципальная модель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организации превентивной и адресной поддержки школам с низкими результатами обучения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99764"/>
            <a:ext cx="87849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Цель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обеспечение современного качества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 общего образования в школах, демонстрирующих стабильно низкие результаты обучения или отрицательную динамику результатов обучения, на основе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оказания им адресной/</a:t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превентивной поддержки с учетом выбранной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стратегии.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3108</TotalTime>
  <Words>3485</Words>
  <Application>Microsoft Office PowerPoint</Application>
  <PresentationFormat>Экран (16:9)</PresentationFormat>
  <Paragraphs>320</Paragraphs>
  <Slides>60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ЧИППКРО</vt:lpstr>
      <vt:lpstr>1_ЧИППКРО</vt:lpstr>
      <vt:lpstr>2_ЧИППКРО</vt:lpstr>
      <vt:lpstr>Особенности построения муниципальных моделей организации превентивной и адресной поддержки школ с низкими результатами обучения и школ, функционирующим в неблагоприятных социальных условиях. Муниципальная модель организации превентивной и адресной поддержки школ с низкими результатами обучения</vt:lpstr>
      <vt:lpstr> Нормативно-правовые основания для проектирования моделей управления качеством образования</vt:lpstr>
      <vt:lpstr> Нормативно-правовые основания для проектирования моделей управления качеством образования</vt:lpstr>
      <vt:lpstr>Состав работ в рамках реализации Мероприятия</vt:lpstr>
      <vt:lpstr>Состав работ в рамках реализации Мероприятия</vt:lpstr>
      <vt:lpstr>Состав работ в рамках реализации Мероприятия</vt:lpstr>
      <vt:lpstr>Состав работ в рамках реализации Мероприятия</vt:lpstr>
      <vt:lpstr>Состав работ в рамках реализации Мероприятия</vt:lpstr>
      <vt:lpstr>Муниципальная модель организации превентивной и адресной поддержки школам с низкими результатами обучения </vt:lpstr>
      <vt:lpstr>Основания разработки и реализации  муниципальной модели</vt:lpstr>
      <vt:lpstr>Основания разработки и реализации  муниципальной модели</vt:lpstr>
      <vt:lpstr>Основания разработки и реализации  муниципальной модели</vt:lpstr>
      <vt:lpstr>Основания разработки и реализации  муниципальной модели</vt:lpstr>
      <vt:lpstr>Принципы разработки и реализации  муниципальной модели</vt:lpstr>
      <vt:lpstr>Основания разработки и реализации  муниципальной модели</vt:lpstr>
      <vt:lpstr>Основания разработки и реализации  муниципальной модели</vt:lpstr>
      <vt:lpstr>Основания разработки и реализации  муниципальной модели</vt:lpstr>
      <vt:lpstr>Модель организации превентивной и адресной поддержки  на муниципальном уровне</vt:lpstr>
      <vt:lpstr>Подготовительный этап -</vt:lpstr>
      <vt:lpstr>Подготовительный этап</vt:lpstr>
      <vt:lpstr>Подготовительный этап</vt:lpstr>
      <vt:lpstr> Нормативно-правовые основания для проектирования моделей управления качеством образования</vt:lpstr>
      <vt:lpstr>Критерии идентификации</vt:lpstr>
      <vt:lpstr>Подготовительный этап</vt:lpstr>
      <vt:lpstr>Подготовительный этап</vt:lpstr>
      <vt:lpstr>Подготовительный этап</vt:lpstr>
      <vt:lpstr>Подготовительный этап</vt:lpstr>
      <vt:lpstr>Проектировочный этап -</vt:lpstr>
      <vt:lpstr>Проектировочный этап</vt:lpstr>
      <vt:lpstr>Проектировочный этап</vt:lpstr>
      <vt:lpstr>Ресурсы реализации адресных программ</vt:lpstr>
      <vt:lpstr>Ресурсы реализации адресных программ</vt:lpstr>
      <vt:lpstr>Ресурсы реализации адресных программ</vt:lpstr>
      <vt:lpstr>Выбор стратегий  адресной поддержки школ</vt:lpstr>
      <vt:lpstr>Проектировочный этап</vt:lpstr>
      <vt:lpstr>Проектировочный этап</vt:lpstr>
      <vt:lpstr>Проектировочный этап</vt:lpstr>
      <vt:lpstr>Проектировочный этап</vt:lpstr>
      <vt:lpstr>Реализационный этап -</vt:lpstr>
      <vt:lpstr>Реализационный этап</vt:lpstr>
      <vt:lpstr>Реализационный этап</vt:lpstr>
      <vt:lpstr>Реализационный этап</vt:lpstr>
      <vt:lpstr>Реализационный этап</vt:lpstr>
      <vt:lpstr>Реализационный этап</vt:lpstr>
      <vt:lpstr>Аудит качества управления</vt:lpstr>
      <vt:lpstr>Нормативно-правовые и методические основания управленческого аудита </vt:lpstr>
      <vt:lpstr>Аудит качества управления в школах</vt:lpstr>
      <vt:lpstr>Объекты аудита </vt:lpstr>
      <vt:lpstr>Реализационный этап</vt:lpstr>
      <vt:lpstr>Мониторинг реализации  адресных программ</vt:lpstr>
      <vt:lpstr>Объекты мониторинга</vt:lpstr>
      <vt:lpstr>Реализационный этап</vt:lpstr>
      <vt:lpstr>Реализационный этап</vt:lpstr>
      <vt:lpstr>Обобщающий этап -</vt:lpstr>
      <vt:lpstr>Обобщающий этап</vt:lpstr>
      <vt:lpstr>Обобщающий этап</vt:lpstr>
      <vt:lpstr>Обобщающий этап</vt:lpstr>
      <vt:lpstr>Обобщающий этап</vt:lpstr>
      <vt:lpstr>Обобщающий этап</vt:lpstr>
      <vt:lpstr>Обобщающий этап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И. Солодкова</dc:creator>
  <cp:lastModifiedBy>Машуков</cp:lastModifiedBy>
  <cp:revision>256</cp:revision>
  <cp:lastPrinted>2019-09-13T03:59:59Z</cp:lastPrinted>
  <dcterms:modified xsi:type="dcterms:W3CDTF">2019-11-21T04:36:23Z</dcterms:modified>
</cp:coreProperties>
</file>