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95" r:id="rId2"/>
    <p:sldId id="402" r:id="rId3"/>
    <p:sldId id="382" r:id="rId4"/>
    <p:sldId id="383" r:id="rId5"/>
    <p:sldId id="380" r:id="rId6"/>
    <p:sldId id="377" r:id="rId7"/>
    <p:sldId id="378" r:id="rId8"/>
    <p:sldId id="379" r:id="rId9"/>
    <p:sldId id="299" r:id="rId10"/>
    <p:sldId id="300" r:id="rId11"/>
    <p:sldId id="301" r:id="rId12"/>
    <p:sldId id="397" r:id="rId13"/>
    <p:sldId id="396" r:id="rId14"/>
    <p:sldId id="398" r:id="rId15"/>
    <p:sldId id="399" r:id="rId16"/>
    <p:sldId id="400" r:id="rId17"/>
    <p:sldId id="401" r:id="rId18"/>
    <p:sldId id="302" r:id="rId19"/>
    <p:sldId id="305" r:id="rId20"/>
    <p:sldId id="390" r:id="rId21"/>
    <p:sldId id="391" r:id="rId22"/>
    <p:sldId id="392" r:id="rId23"/>
    <p:sldId id="393" r:id="rId24"/>
    <p:sldId id="403" r:id="rId25"/>
    <p:sldId id="389" r:id="rId26"/>
    <p:sldId id="367" r:id="rId27"/>
    <p:sldId id="368" r:id="rId28"/>
    <p:sldId id="369" r:id="rId29"/>
    <p:sldId id="370" r:id="rId30"/>
    <p:sldId id="388" r:id="rId31"/>
    <p:sldId id="309" r:id="rId32"/>
    <p:sldId id="308" r:id="rId33"/>
    <p:sldId id="387" r:id="rId34"/>
    <p:sldId id="306" r:id="rId3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D92"/>
    <a:srgbClr val="235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59" autoAdjust="0"/>
    <p:restoredTop sz="94660"/>
  </p:normalViewPr>
  <p:slideViewPr>
    <p:cSldViewPr>
      <p:cViewPr varScale="1">
        <p:scale>
          <a:sx n="122" d="100"/>
          <a:sy n="122" d="100"/>
        </p:scale>
        <p:origin x="576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C0C91-4BD4-4D62-AA94-FF68D1D90558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470C0-B73B-4636-8227-99C4BC601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384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011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EA9E30-D122-4E45-9E39-965ED9ED073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027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7E3A2C-6CED-4B31-9D78-B85B19453CA4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50794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z="1200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30000"/>
              </a:spcBef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>
              <a:spcBef>
                <a:spcPct val="30000"/>
              </a:spcBef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10287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10287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10287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10287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C83296-34C9-41D0-8EDD-61B0F0D5D924}" type="slidenum">
              <a:rPr lang="ru-RU" sz="1200"/>
              <a:pPr>
                <a:spcBef>
                  <a:spcPct val="0"/>
                </a:spcBef>
              </a:pPr>
              <a:t>30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769297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0D46B-289F-4B2D-B673-6268C297DD92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CFD9-F779-4D9A-9AA0-0ADA6A70C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0D46B-289F-4B2D-B673-6268C297DD92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CFD9-F779-4D9A-9AA0-0ADA6A70C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0D46B-289F-4B2D-B673-6268C297DD92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CFD9-F779-4D9A-9AA0-0ADA6A70C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54390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0D46B-289F-4B2D-B673-6268C297DD92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CFD9-F779-4D9A-9AA0-0ADA6A70C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0D46B-289F-4B2D-B673-6268C297DD92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CFD9-F779-4D9A-9AA0-0ADA6A70C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0D46B-289F-4B2D-B673-6268C297DD92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CFD9-F779-4D9A-9AA0-0ADA6A70C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0D46B-289F-4B2D-B673-6268C297DD92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CFD9-F779-4D9A-9AA0-0ADA6A70C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0D46B-289F-4B2D-B673-6268C297DD92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CFD9-F779-4D9A-9AA0-0ADA6A70C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0D46B-289F-4B2D-B673-6268C297DD92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CFD9-F779-4D9A-9AA0-0ADA6A70C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0D46B-289F-4B2D-B673-6268C297DD92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CFD9-F779-4D9A-9AA0-0ADA6A70C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0D46B-289F-4B2D-B673-6268C297DD92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CFD9-F779-4D9A-9AA0-0ADA6A70C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0D46B-289F-4B2D-B673-6268C297DD92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8CFD9-F779-4D9A-9AA0-0ADA6A70C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Презентация для Шаронова\фон-ми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" y="-14056"/>
            <a:ext cx="9142364" cy="51435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7541" y="-701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ФГБОУ ВО</a:t>
            </a:r>
            <a:r>
              <a:rPr lang="ru-RU" alt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alt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«БГПУ им. </a:t>
            </a:r>
            <a:r>
              <a:rPr lang="ru-RU" alt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М.Акмуллы</a:t>
            </a:r>
            <a:r>
              <a:rPr lang="ru-RU" alt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59632" y="-28575"/>
            <a:ext cx="2987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200" b="1" dirty="0" smtClean="0">
                <a:solidFill>
                  <a:srgbClr val="2358A8"/>
                </a:solidFill>
              </a:rPr>
              <a:t>«МЕЖДУНАРОДНЫЙ ПРОЕКТ»</a:t>
            </a:r>
            <a:endParaRPr lang="ru-RU" sz="1200" dirty="0">
              <a:solidFill>
                <a:srgbClr val="2358A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3588" y="992798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235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«ЯЗЫКОВОЙ ПОРТРЕТ СОВРЕМЕННОЙ ЛИЧНОСТИ ДОШКОЛЬНИКА В УСЛОВИЯХ ПОЛИЛИНГВАЛЬНОСТИ И БИЛИНГВИЗМА»</a:t>
            </a:r>
            <a:endParaRPr lang="ru-RU" sz="2000" dirty="0">
              <a:solidFill>
                <a:srgbClr val="2358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28292" y="2022980"/>
            <a:ext cx="669674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 smtClean="0"/>
              <a:t>ШАБАЕВА ГУЗЕЛЬ ФАГИМОВНА</a:t>
            </a:r>
            <a:r>
              <a:rPr lang="ru-RU" altLang="ru-RU" sz="1600" b="1" dirty="0" smtClean="0"/>
              <a:t>,</a:t>
            </a:r>
          </a:p>
          <a:p>
            <a:pPr algn="ctr"/>
            <a:r>
              <a:rPr lang="ru-RU" altLang="ru-RU" sz="1600" dirty="0"/>
              <a:t>к</a:t>
            </a:r>
            <a:r>
              <a:rPr lang="ru-RU" altLang="ru-RU" sz="1600" dirty="0" smtClean="0"/>
              <a:t>андидат педагогических наук, доцент </a:t>
            </a:r>
          </a:p>
          <a:p>
            <a:pPr algn="ctr"/>
            <a:r>
              <a:rPr lang="ru-RU" altLang="ru-RU" sz="1600" dirty="0" smtClean="0"/>
              <a:t>кафедры дошкольной педагогики и психологии </a:t>
            </a:r>
          </a:p>
          <a:p>
            <a:pPr algn="ctr"/>
            <a:r>
              <a:rPr lang="ru-RU" altLang="ru-RU" sz="1600" dirty="0" smtClean="0"/>
              <a:t>Института педагогики</a:t>
            </a:r>
          </a:p>
          <a:p>
            <a:pPr algn="ctr"/>
            <a:r>
              <a:rPr lang="ru-RU" altLang="ru-RU" sz="1600" dirty="0" smtClean="0"/>
              <a:t>ФГБОУ ВО «БГПУ </a:t>
            </a:r>
            <a:r>
              <a:rPr lang="ru-RU" altLang="ru-RU" sz="1600" dirty="0" err="1" smtClean="0"/>
              <a:t>им.М.Акмуллы</a:t>
            </a:r>
            <a:endParaRPr lang="ru-RU" altLang="ru-RU" sz="1600" dirty="0" smtClean="0"/>
          </a:p>
          <a:p>
            <a:pPr algn="ctr"/>
            <a:endParaRPr lang="ru-RU" altLang="ru-RU" sz="1400" dirty="0"/>
          </a:p>
          <a:p>
            <a:pPr algn="ctr"/>
            <a:r>
              <a:rPr lang="ru-RU" altLang="ru-RU" sz="2400" b="1" dirty="0"/>
              <a:t>Контактная информация</a:t>
            </a:r>
            <a:r>
              <a:rPr lang="ru-RU" altLang="ru-RU" sz="2400" b="1" dirty="0" smtClean="0"/>
              <a:t>: </a:t>
            </a:r>
            <a:endParaRPr lang="ru-RU" altLang="ru-RU" sz="2400" b="1" dirty="0" smtClean="0"/>
          </a:p>
          <a:p>
            <a:pPr algn="ctr"/>
            <a:r>
              <a:rPr lang="ru-RU" altLang="ru-RU" sz="2400" b="1" dirty="0" smtClean="0"/>
              <a:t>89649645959</a:t>
            </a:r>
            <a:r>
              <a:rPr lang="en-US" altLang="ru-RU" sz="2400" b="1" dirty="0" smtClean="0"/>
              <a:t>@mail.ru</a:t>
            </a:r>
            <a:endParaRPr lang="ru-RU" altLang="ru-RU" sz="2400" b="1" dirty="0" smtClean="0"/>
          </a:p>
          <a:p>
            <a:pPr algn="ctr"/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инстаграм</a:t>
            </a:r>
            <a:r>
              <a:rPr lang="ru-RU" altLang="ru-RU" sz="2400" dirty="0" smtClean="0"/>
              <a:t> </a:t>
            </a:r>
            <a:r>
              <a:rPr lang="en-US" altLang="ru-RU" sz="2400" dirty="0" smtClean="0"/>
              <a:t>@</a:t>
            </a:r>
            <a:r>
              <a:rPr lang="en-US" altLang="ru-RU" sz="2400" dirty="0" err="1" smtClean="0"/>
              <a:t>shabaeva_guzel</a:t>
            </a:r>
            <a:endParaRPr lang="en-US" altLang="ru-RU" sz="2400" dirty="0" smtClean="0"/>
          </a:p>
          <a:p>
            <a:pPr algn="ctr"/>
            <a:r>
              <a:rPr lang="en-US" altLang="ru-RU" sz="2400" dirty="0" smtClean="0"/>
              <a:t>@</a:t>
            </a:r>
            <a:r>
              <a:rPr lang="en-US" altLang="ru-RU" sz="2400" dirty="0" err="1" smtClean="0"/>
              <a:t>kurs_preschool_online</a:t>
            </a:r>
            <a:endParaRPr lang="ru-RU" altLang="ru-RU" sz="2400" dirty="0" smtClean="0"/>
          </a:p>
        </p:txBody>
      </p:sp>
      <p:pic>
        <p:nvPicPr>
          <p:cNvPr id="8" name="Picture 2" descr="C:\Users\Администратор\Desktop\Презентация для Шаронова\фон-ми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203" y="6317635"/>
            <a:ext cx="2427779" cy="1365870"/>
          </a:xfrm>
          <a:prstGeom prst="rect">
            <a:avLst/>
          </a:prstGeom>
          <a:noFill/>
        </p:spPr>
      </p:pic>
      <p:pic>
        <p:nvPicPr>
          <p:cNvPr id="13" name="Picture 2" descr="https://sun7-8.userapi.com/c850724/v850724335/a482b/HNAlS2FYCy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53" y="1850323"/>
            <a:ext cx="1547307" cy="141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Картинки по запросу республика башкортостан березовый листок картин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21" y="3561863"/>
            <a:ext cx="1728698" cy="12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7761" y="435756"/>
            <a:ext cx="1116753" cy="106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Презентация для Шаронова\фон-ми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364" cy="51435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716016" y="3298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ФГБОУ ВО "БГПУ им. М.Акмуллы"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627534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В научной литературе используются следующие </a:t>
            </a:r>
            <a:r>
              <a:rPr lang="ru-RU" sz="2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трактовки речи</a:t>
            </a:r>
            <a:r>
              <a:rPr lang="ru-RU" sz="2400" i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sz="2400" i="1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indent="342900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2400" b="1" spc="65" dirty="0">
                <a:latin typeface="Times New Roman" panose="02020603050405020304" pitchFamily="18" charset="0"/>
                <a:ea typeface="SimSun" panose="02010600030101010101" pitchFamily="2" charset="-122"/>
              </a:rPr>
              <a:t>речь - способ </a:t>
            </a:r>
            <a:r>
              <a:rPr lang="ru-RU" sz="2400" spc="65" dirty="0">
                <a:latin typeface="Times New Roman" panose="02020603050405020304" pitchFamily="18" charset="0"/>
                <a:ea typeface="SimSun" panose="02010600030101010101" pitchFamily="2" charset="-122"/>
              </a:rPr>
              <a:t>пользования языком, способ реализации речевой деятельности </a:t>
            </a:r>
            <a:r>
              <a:rPr lang="ru-RU" sz="2400" spc="25" dirty="0"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ru-RU" sz="2400" spc="25" dirty="0" err="1">
                <a:latin typeface="Times New Roman" panose="02020603050405020304" pitchFamily="18" charset="0"/>
                <a:ea typeface="SimSun" panose="02010600030101010101" pitchFamily="2" charset="-122"/>
              </a:rPr>
              <a:t>И.А.Зимняя</a:t>
            </a:r>
            <a:r>
              <a:rPr lang="ru-RU" sz="2400" spc="25" dirty="0">
                <a:latin typeface="Times New Roman" panose="02020603050405020304" pitchFamily="18" charset="0"/>
                <a:ea typeface="SimSun" panose="02010600030101010101" pitchFamily="2" charset="-122"/>
              </a:rPr>
              <a:t>), </a:t>
            </a:r>
            <a:endParaRPr lang="en-US" sz="2400" spc="25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indent="342900" algn="just">
              <a:spcAft>
                <a:spcPts val="0"/>
              </a:spcAft>
            </a:pPr>
            <a:r>
              <a:rPr lang="ru-RU" sz="2400" b="1" spc="25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речь </a:t>
            </a:r>
            <a:r>
              <a:rPr lang="ru-RU" sz="2400" b="1" spc="25" dirty="0">
                <a:latin typeface="Times New Roman" panose="02020603050405020304" pitchFamily="18" charset="0"/>
                <a:ea typeface="SimSun" panose="02010600030101010101" pitchFamily="2" charset="-122"/>
              </a:rPr>
              <a:t>- процесс </a:t>
            </a:r>
            <a:r>
              <a:rPr lang="ru-RU" sz="2400" spc="25" dirty="0">
                <a:latin typeface="Times New Roman" panose="02020603050405020304" pitchFamily="18" charset="0"/>
                <a:ea typeface="SimSun" panose="02010600030101010101" pitchFamily="2" charset="-122"/>
              </a:rPr>
              <a:t>пользования языком, процесс общения посредством </a:t>
            </a:r>
            <a:r>
              <a:rPr lang="ru-RU" sz="2400" spc="30" dirty="0">
                <a:latin typeface="Times New Roman" panose="02020603050405020304" pitchFamily="18" charset="0"/>
                <a:ea typeface="SimSun" panose="02010600030101010101" pitchFamily="2" charset="-122"/>
              </a:rPr>
              <a:t>языка, процесс психического отражения (</a:t>
            </a:r>
            <a:r>
              <a:rPr lang="ru-RU" sz="2400" spc="3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С.Л.Рубинштейн</a:t>
            </a:r>
            <a:r>
              <a:rPr lang="ru-RU" sz="2400" spc="30" dirty="0">
                <a:latin typeface="Times New Roman" panose="02020603050405020304" pitchFamily="18" charset="0"/>
                <a:ea typeface="SimSun" panose="02010600030101010101" pitchFamily="2" charset="-122"/>
              </a:rPr>
              <a:t>), </a:t>
            </a:r>
            <a:endParaRPr lang="en-US" sz="2400" spc="30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indent="342900" algn="just">
              <a:spcAft>
                <a:spcPts val="0"/>
              </a:spcAft>
            </a:pPr>
            <a:r>
              <a:rPr lang="ru-RU" sz="2400" spc="3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процесс </a:t>
            </a:r>
            <a:r>
              <a:rPr lang="ru-RU" sz="2400" spc="30" dirty="0">
                <a:latin typeface="Times New Roman" panose="02020603050405020304" pitchFamily="18" charset="0"/>
                <a:ea typeface="SimSun" panose="02010600030101010101" pitchFamily="2" charset="-122"/>
              </a:rPr>
              <a:t>выражения </a:t>
            </a:r>
            <a:r>
              <a:rPr lang="ru-RU" sz="2400" spc="70" dirty="0">
                <a:latin typeface="Times New Roman" panose="02020603050405020304" pitchFamily="18" charset="0"/>
                <a:ea typeface="SimSun" panose="02010600030101010101" pitchFamily="2" charset="-122"/>
              </a:rPr>
              <a:t>мыслей, чувств, волеизъявлений посредством языка в процессе общения </a:t>
            </a:r>
            <a:r>
              <a:rPr lang="ru-RU" sz="2400" spc="10" dirty="0"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ru-RU" sz="2400" spc="1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С.Л.Рубинштейн</a:t>
            </a:r>
            <a:r>
              <a:rPr lang="ru-RU" sz="2400" spc="1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ru-RU" sz="2400" spc="1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В.А.Артемов</a:t>
            </a:r>
            <a:r>
              <a:rPr lang="ru-RU" sz="2400" spc="10" dirty="0">
                <a:latin typeface="Times New Roman" panose="02020603050405020304" pitchFamily="18" charset="0"/>
                <a:ea typeface="SimSun" panose="02010600030101010101" pitchFamily="2" charset="-122"/>
              </a:rPr>
              <a:t>); </a:t>
            </a:r>
            <a:endParaRPr lang="en-US" sz="2400" spc="10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indent="342900" algn="just">
              <a:spcAft>
                <a:spcPts val="0"/>
              </a:spcAft>
            </a:pPr>
            <a:r>
              <a:rPr lang="ru-RU" sz="2400" b="1" spc="1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речь </a:t>
            </a:r>
            <a:r>
              <a:rPr lang="ru-RU" sz="2400" b="1" spc="10" dirty="0">
                <a:latin typeface="Times New Roman" panose="02020603050405020304" pitchFamily="18" charset="0"/>
                <a:ea typeface="SimSun" panose="02010600030101010101" pitchFamily="2" charset="-122"/>
              </a:rPr>
              <a:t>- акт </a:t>
            </a:r>
            <a:r>
              <a:rPr lang="ru-RU" sz="2400" spc="10" dirty="0">
                <a:latin typeface="Times New Roman" panose="02020603050405020304" pitchFamily="18" charset="0"/>
                <a:ea typeface="SimSun" panose="02010600030101010101" pitchFamily="2" charset="-122"/>
              </a:rPr>
              <a:t>индивидуального пользования языком (</a:t>
            </a:r>
            <a:r>
              <a:rPr lang="ru-RU" sz="2400" spc="1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Ф.де</a:t>
            </a:r>
            <a:r>
              <a:rPr lang="ru-RU" sz="2400" spc="10" dirty="0">
                <a:latin typeface="Times New Roman" panose="02020603050405020304" pitchFamily="18" charset="0"/>
                <a:ea typeface="SimSun" panose="02010600030101010101" pitchFamily="2" charset="-122"/>
              </a:rPr>
              <a:t> Соссюр). </a:t>
            </a:r>
            <a:endParaRPr lang="ru-RU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Презентация для Шаронова\фон-ми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" y="32980"/>
            <a:ext cx="9142364" cy="51435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716016" y="3298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ФГБОУ ВО "БГПУ им. М.Акмуллы"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15616" y="-39702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altLang="ru-RU" sz="1400" b="1" dirty="0" smtClean="0">
              <a:solidFill>
                <a:srgbClr val="2358A8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402312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spc="15" dirty="0">
                <a:latin typeface="Times New Roman" panose="02020603050405020304" pitchFamily="18" charset="0"/>
                <a:ea typeface="SimSun" panose="02010600030101010101" pitchFamily="2" charset="-122"/>
              </a:rPr>
              <a:t>Сравнивая указанные подходы, характеризующие речь с разных точек зрения, </a:t>
            </a:r>
            <a:r>
              <a:rPr lang="ru-RU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можно выделить </a:t>
            </a:r>
            <a:r>
              <a:rPr lang="ru-RU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общие особенности речи </a:t>
            </a:r>
            <a:r>
              <a:rPr lang="ru-RU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как объекта научного изучения. </a:t>
            </a:r>
            <a:endParaRPr lang="en-US" sz="2400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indent="342900" algn="just">
              <a:spcAft>
                <a:spcPts val="0"/>
              </a:spcAft>
            </a:pPr>
            <a:r>
              <a:rPr lang="ru-RU" sz="2400" spc="45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Во-первых</a:t>
            </a:r>
            <a:r>
              <a:rPr lang="ru-RU" sz="2400" spc="45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ru-RU" sz="2400" b="1" spc="45" dirty="0">
                <a:latin typeface="Times New Roman" panose="02020603050405020304" pitchFamily="18" charset="0"/>
                <a:ea typeface="SimSun" panose="02010600030101010101" pitchFamily="2" charset="-122"/>
              </a:rPr>
              <a:t>речь - это процесс </a:t>
            </a:r>
            <a:r>
              <a:rPr lang="ru-RU" sz="2400" spc="45" dirty="0">
                <a:latin typeface="Times New Roman" panose="02020603050405020304" pitchFamily="18" charset="0"/>
                <a:ea typeface="SimSun" panose="02010600030101010101" pitchFamily="2" charset="-122"/>
              </a:rPr>
              <a:t>применения языка в действии (</a:t>
            </a:r>
            <a:r>
              <a:rPr lang="ru-RU" sz="2400" spc="45" dirty="0" err="1">
                <a:latin typeface="Times New Roman" panose="02020603050405020304" pitchFamily="18" charset="0"/>
                <a:ea typeface="SimSun" panose="02010600030101010101" pitchFamily="2" charset="-122"/>
              </a:rPr>
              <a:t>И.А.Зимняя</a:t>
            </a:r>
            <a:r>
              <a:rPr lang="ru-RU" sz="2400" spc="45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ru-RU" sz="2400" spc="-3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В.М.Солнцев</a:t>
            </a:r>
            <a:r>
              <a:rPr lang="ru-RU" sz="2400" spc="-30" dirty="0">
                <a:latin typeface="Times New Roman" panose="02020603050405020304" pitchFamily="18" charset="0"/>
                <a:ea typeface="SimSun" panose="02010600030101010101" pitchFamily="2" charset="-122"/>
              </a:rPr>
              <a:t>). </a:t>
            </a:r>
            <a:r>
              <a:rPr lang="ru-RU" sz="2400" spc="-3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Речевая </a:t>
            </a:r>
            <a:r>
              <a:rPr lang="ru-RU" sz="2400" spc="-30" dirty="0">
                <a:latin typeface="Times New Roman" panose="02020603050405020304" pitchFamily="18" charset="0"/>
                <a:ea typeface="SimSun" panose="02010600030101010101" pitchFamily="2" charset="-122"/>
              </a:rPr>
              <a:t>деятельность субъекта включает язык и речь как внутренние </a:t>
            </a:r>
            <a:r>
              <a:rPr lang="ru-RU" sz="2400" spc="-35" dirty="0">
                <a:latin typeface="Times New Roman" panose="02020603050405020304" pitchFamily="18" charset="0"/>
                <a:ea typeface="SimSun" panose="02010600030101010101" pitchFamily="2" charset="-122"/>
              </a:rPr>
              <a:t>средства и способы ее реализации.</a:t>
            </a:r>
            <a:r>
              <a:rPr lang="ru-RU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400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indent="342900" algn="just">
              <a:spcAft>
                <a:spcPts val="0"/>
              </a:spcAft>
            </a:pPr>
            <a:r>
              <a:rPr lang="ru-RU" sz="2400" spc="-35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Во-вторых</a:t>
            </a:r>
            <a:r>
              <a:rPr lang="ru-RU" sz="2400" spc="-35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ru-RU" sz="2400" b="1" spc="-35" dirty="0">
                <a:latin typeface="Times New Roman" panose="02020603050405020304" pitchFamily="18" charset="0"/>
                <a:ea typeface="SimSun" panose="02010600030101010101" pitchFamily="2" charset="-122"/>
              </a:rPr>
              <a:t>речь - это психическое явление</a:t>
            </a:r>
            <a:r>
              <a:rPr lang="ru-RU" sz="2400" spc="-35" dirty="0">
                <a:latin typeface="Times New Roman" panose="02020603050405020304" pitchFamily="18" charset="0"/>
                <a:ea typeface="SimSun" panose="02010600030101010101" pitchFamily="2" charset="-122"/>
              </a:rPr>
              <a:t>, как достояние личности, имеющее </a:t>
            </a:r>
            <a:r>
              <a:rPr lang="ru-RU" sz="2400" spc="-40" dirty="0">
                <a:latin typeface="Times New Roman" panose="02020603050405020304" pitchFamily="18" charset="0"/>
                <a:ea typeface="SimSun" panose="02010600030101010101" pitchFamily="2" charset="-122"/>
              </a:rPr>
              <a:t>индивидуальные характеристики, развивающееся в конкретных условиях межлич</a:t>
            </a:r>
            <a:r>
              <a:rPr lang="ru-RU" sz="2400" spc="-25" dirty="0">
                <a:latin typeface="Times New Roman" panose="02020603050405020304" pitchFamily="18" charset="0"/>
                <a:ea typeface="SimSun" panose="02010600030101010101" pitchFamily="2" charset="-122"/>
              </a:rPr>
              <a:t>ностного взаимодействия людей, в отличие от языка - явления социального, достояния народа, развивающегося в общественно-исторических условиях.</a:t>
            </a:r>
            <a:endParaRPr lang="ru-RU" sz="2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AutoShape 2" descr="Пергамент"/>
          <p:cNvSpPr>
            <a:spLocks noChangeArrowheads="1"/>
          </p:cNvSpPr>
          <p:nvPr/>
        </p:nvSpPr>
        <p:spPr bwMode="auto">
          <a:xfrm>
            <a:off x="1771650" y="228600"/>
            <a:ext cx="5657850" cy="1085850"/>
          </a:xfrm>
          <a:prstGeom prst="wedgeRectCallout">
            <a:avLst>
              <a:gd name="adj1" fmla="val -49918"/>
              <a:gd name="adj2" fmla="val 12391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b="1" dirty="0">
                <a:latin typeface="Times New Roman" pitchFamily="18" charset="0"/>
              </a:rPr>
              <a:t>Цель педагогической деятельности: </a:t>
            </a:r>
          </a:p>
          <a:p>
            <a:pPr algn="ctr" eaLnBrk="0" hangingPunct="0">
              <a:defRPr/>
            </a:pPr>
            <a:r>
              <a:rPr lang="ru-RU" b="1" dirty="0">
                <a:latin typeface="Times New Roman" pitchFamily="18" charset="0"/>
              </a:rPr>
              <a:t>создание условий для развития </a:t>
            </a:r>
          </a:p>
          <a:p>
            <a:pPr algn="ctr" eaLnBrk="0" hangingPunct="0">
              <a:defRPr/>
            </a:pPr>
            <a:r>
              <a:rPr lang="ru-RU" sz="2700" b="1" dirty="0">
                <a:latin typeface="Times New Roman" pitchFamily="18" charset="0"/>
              </a:rPr>
              <a:t>ГАРМОНИЧНОЙ ЛИЧНОСТИ</a:t>
            </a:r>
            <a:r>
              <a:rPr lang="ru-RU" b="1" dirty="0">
                <a:latin typeface="Times New Roman" pitchFamily="18" charset="0"/>
              </a:rPr>
              <a:t> </a:t>
            </a: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1543050" y="1371600"/>
            <a:ext cx="1828800" cy="685800"/>
          </a:xfrm>
          <a:prstGeom prst="wedgeEllipseCallout">
            <a:avLst>
              <a:gd name="adj1" fmla="val -25912"/>
              <a:gd name="adj2" fmla="val 42014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b="1">
                <a:latin typeface="Times New Roman" panose="02020603050405020304" pitchFamily="18" charset="0"/>
              </a:rPr>
              <a:t>уверенной </a:t>
            </a:r>
          </a:p>
          <a:p>
            <a:pPr algn="ctr"/>
            <a:r>
              <a:rPr lang="ru-RU" b="1">
                <a:latin typeface="Times New Roman" panose="02020603050405020304" pitchFamily="18" charset="0"/>
              </a:rPr>
              <a:t>в себе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2457450" y="1885950"/>
            <a:ext cx="1714500" cy="685800"/>
          </a:xfrm>
          <a:prstGeom prst="wedgeEllipseCallout">
            <a:avLst>
              <a:gd name="adj1" fmla="val -22083"/>
              <a:gd name="adj2" fmla="val 43579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b="1">
                <a:latin typeface="Times New Roman" panose="02020603050405020304" pitchFamily="18" charset="0"/>
              </a:rPr>
              <a:t>успешной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3200400" y="2343150"/>
            <a:ext cx="2057400" cy="1028700"/>
          </a:xfrm>
          <a:prstGeom prst="wedgeEllipseCallout">
            <a:avLst>
              <a:gd name="adj1" fmla="val -44907"/>
              <a:gd name="adj2" fmla="val 2419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b="1">
                <a:latin typeface="Times New Roman" panose="02020603050405020304" pitchFamily="18" charset="0"/>
              </a:rPr>
              <a:t>выносливой, </a:t>
            </a:r>
          </a:p>
          <a:p>
            <a:pPr algn="ctr"/>
            <a:r>
              <a:rPr lang="ru-RU" b="1">
                <a:latin typeface="Times New Roman" panose="02020603050405020304" pitchFamily="18" charset="0"/>
              </a:rPr>
              <a:t>здоровой </a:t>
            </a:r>
          </a:p>
          <a:p>
            <a:pPr algn="ctr"/>
            <a:r>
              <a:rPr lang="ru-RU" b="1">
                <a:latin typeface="Times New Roman" panose="02020603050405020304" pitchFamily="18" charset="0"/>
              </a:rPr>
              <a:t>и крепкой</a:t>
            </a: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4572000" y="3028950"/>
            <a:ext cx="2000250" cy="800100"/>
          </a:xfrm>
          <a:prstGeom prst="wedgeEllipseCallout">
            <a:avLst>
              <a:gd name="adj1" fmla="val -46847"/>
              <a:gd name="adj2" fmla="val 1577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b="1">
                <a:latin typeface="Times New Roman" panose="02020603050405020304" pitchFamily="18" charset="0"/>
              </a:rPr>
              <a:t>эмоционально </a:t>
            </a:r>
          </a:p>
          <a:p>
            <a:pPr algn="ctr"/>
            <a:r>
              <a:rPr lang="ru-RU" b="1">
                <a:latin typeface="Times New Roman" panose="02020603050405020304" pitchFamily="18" charset="0"/>
              </a:rPr>
              <a:t>устойчивой</a:t>
            </a: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5543550" y="3543300"/>
            <a:ext cx="2228850" cy="1485900"/>
          </a:xfrm>
          <a:prstGeom prst="wedgeEllipseCallout">
            <a:avLst>
              <a:gd name="adj1" fmla="val -8065"/>
              <a:gd name="adj2" fmla="val 50801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b="1">
                <a:latin typeface="Times New Roman" panose="02020603050405020304" pitchFamily="18" charset="0"/>
              </a:rPr>
              <a:t>легко </a:t>
            </a:r>
          </a:p>
          <a:p>
            <a:pPr algn="ctr"/>
            <a:r>
              <a:rPr lang="ru-RU" b="1">
                <a:latin typeface="Times New Roman" panose="02020603050405020304" pitchFamily="18" charset="0"/>
              </a:rPr>
              <a:t>адаптирующейся </a:t>
            </a:r>
          </a:p>
          <a:p>
            <a:pPr algn="ctr"/>
            <a:r>
              <a:rPr lang="ru-RU" b="1">
                <a:latin typeface="Times New Roman" panose="02020603050405020304" pitchFamily="18" charset="0"/>
              </a:rPr>
              <a:t>к изменяющимся </a:t>
            </a:r>
          </a:p>
          <a:p>
            <a:pPr algn="ctr"/>
            <a:r>
              <a:rPr lang="ru-RU" b="1">
                <a:latin typeface="Times New Roman" panose="02020603050405020304" pitchFamily="18" charset="0"/>
              </a:rPr>
              <a:t>социальным </a:t>
            </a:r>
          </a:p>
          <a:p>
            <a:pPr algn="ctr"/>
            <a:r>
              <a:rPr lang="ru-RU" b="1">
                <a:latin typeface="Times New Roman" panose="02020603050405020304" pitchFamily="18" charset="0"/>
              </a:rPr>
              <a:t>условиям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277541" y="2356247"/>
            <a:ext cx="23229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ru-RU">
              <a:latin typeface="Times New Roman" panose="02020603050405020304" pitchFamily="18" charset="0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436394" y="1437085"/>
            <a:ext cx="22133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ru-RU">
              <a:latin typeface="Times New Roman" panose="02020603050405020304" pitchFamily="18" charset="0"/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1143001" y="0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sz="1350"/>
          </a:p>
        </p:txBody>
      </p:sp>
      <p:graphicFrame>
        <p:nvGraphicFramePr>
          <p:cNvPr id="136203" name="Group 11"/>
          <p:cNvGraphicFramePr>
            <a:graphicFrameLocks noGrp="1"/>
          </p:cNvGraphicFramePr>
          <p:nvPr/>
        </p:nvGraphicFramePr>
        <p:xfrm>
          <a:off x="1143000" y="0"/>
          <a:ext cx="162352" cy="4814888"/>
        </p:xfrm>
        <a:graphic>
          <a:graphicData uri="http://schemas.openxmlformats.org/drawingml/2006/table">
            <a:tbl>
              <a:tblPr/>
              <a:tblGrid>
                <a:gridCol w="162352"/>
              </a:tblGrid>
              <a:tr h="4814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476" marR="68476" marT="34290" marB="342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397" name="Rectangle 17"/>
          <p:cNvSpPr>
            <a:spLocks noChangeArrowheads="1"/>
          </p:cNvSpPr>
          <p:nvPr/>
        </p:nvSpPr>
        <p:spPr bwMode="auto">
          <a:xfrm>
            <a:off x="1143001" y="4798516"/>
            <a:ext cx="18473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>
                <a:latin typeface="Times New Roman" panose="02020603050405020304" pitchFamily="18" charset="0"/>
              </a:rPr>
              <a:t/>
            </a:r>
            <a:br>
              <a:rPr lang="ru-RU">
                <a:latin typeface="Times New Roman" panose="02020603050405020304" pitchFamily="18" charset="0"/>
              </a:rPr>
            </a:br>
            <a:endParaRPr lang="ru-RU">
              <a:latin typeface="Times New Roman" panose="02020603050405020304" pitchFamily="18" charset="0"/>
            </a:endParaRPr>
          </a:p>
          <a:p>
            <a:endParaRPr 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01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2357438" y="1600200"/>
            <a:ext cx="4374356" cy="669414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sz="1500" b="1">
                <a:solidFill>
                  <a:srgbClr val="000000"/>
                </a:solidFill>
                <a:latin typeface="Bookman Old Style" panose="02050604050505020204" pitchFamily="18" charset="0"/>
              </a:rPr>
              <a:t>Основные образовательные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sz="1500" b="1">
                <a:solidFill>
                  <a:srgbClr val="000000"/>
                </a:solidFill>
                <a:latin typeface="Arial" panose="020B0604020202020204" pitchFamily="34" charset="0"/>
              </a:rPr>
              <a:t>области</a:t>
            </a:r>
            <a:r>
              <a:rPr lang="ru-RU" sz="1500" b="1">
                <a:solidFill>
                  <a:srgbClr val="000000"/>
                </a:solidFill>
                <a:latin typeface="Bookman Old Style" panose="02050604050505020204" pitchFamily="18" charset="0"/>
              </a:rPr>
              <a:t> развития детей</a:t>
            </a:r>
          </a:p>
        </p:txBody>
      </p:sp>
      <p:sp>
        <p:nvSpPr>
          <p:cNvPr id="59395" name="AutoShape 3"/>
          <p:cNvSpPr>
            <a:spLocks noChangeArrowheads="1"/>
          </p:cNvSpPr>
          <p:nvPr/>
        </p:nvSpPr>
        <p:spPr bwMode="auto">
          <a:xfrm>
            <a:off x="1277541" y="789385"/>
            <a:ext cx="2700338" cy="377428"/>
          </a:xfrm>
          <a:prstGeom prst="wedgeRectCallout">
            <a:avLst>
              <a:gd name="adj1" fmla="val 51412"/>
              <a:gd name="adj2" fmla="val 159148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b="1">
                <a:solidFill>
                  <a:srgbClr val="000000"/>
                </a:solidFill>
                <a:latin typeface="Times New Roman" panose="02020603050405020304" pitchFamily="18" charset="0"/>
              </a:rPr>
              <a:t>Физическое развитие</a:t>
            </a:r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683419" y="1869281"/>
            <a:ext cx="2484835" cy="647700"/>
          </a:xfrm>
          <a:prstGeom prst="wedgeRectCallout">
            <a:avLst>
              <a:gd name="adj1" fmla="val 66435"/>
              <a:gd name="adj2" fmla="val -100000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b="1">
                <a:solidFill>
                  <a:srgbClr val="000000"/>
                </a:solidFill>
                <a:latin typeface="Times New Roman" panose="02020603050405020304" pitchFamily="18" charset="0"/>
              </a:rPr>
              <a:t>Познавательное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b="1">
                <a:solidFill>
                  <a:srgbClr val="000000"/>
                </a:solidFill>
                <a:latin typeface="Times New Roman" panose="02020603050405020304" pitchFamily="18" charset="0"/>
              </a:rPr>
              <a:t>развитие</a:t>
            </a:r>
          </a:p>
        </p:txBody>
      </p:sp>
      <p:sp>
        <p:nvSpPr>
          <p:cNvPr id="59397" name="AutoShape 5"/>
          <p:cNvSpPr>
            <a:spLocks noChangeArrowheads="1"/>
          </p:cNvSpPr>
          <p:nvPr/>
        </p:nvSpPr>
        <p:spPr bwMode="auto">
          <a:xfrm>
            <a:off x="4950619" y="735807"/>
            <a:ext cx="2484835" cy="702469"/>
          </a:xfrm>
          <a:prstGeom prst="wedgeRectCallout">
            <a:avLst>
              <a:gd name="adj1" fmla="val -63847"/>
              <a:gd name="adj2" fmla="val 70676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b="1">
                <a:solidFill>
                  <a:srgbClr val="000000"/>
                </a:solidFill>
                <a:latin typeface="Times New Roman" panose="02020603050405020304" pitchFamily="18" charset="0"/>
              </a:rPr>
              <a:t>Художественно-эстетическое развитие</a:t>
            </a:r>
          </a:p>
        </p:txBody>
      </p:sp>
      <p:sp>
        <p:nvSpPr>
          <p:cNvPr id="59398" name="AutoShape 6"/>
          <p:cNvSpPr>
            <a:spLocks noChangeArrowheads="1"/>
          </p:cNvSpPr>
          <p:nvPr/>
        </p:nvSpPr>
        <p:spPr bwMode="auto">
          <a:xfrm>
            <a:off x="4733926" y="2463404"/>
            <a:ext cx="3078956" cy="648890"/>
          </a:xfrm>
          <a:prstGeom prst="wedgeRectCallout">
            <a:avLst>
              <a:gd name="adj1" fmla="val -70310"/>
              <a:gd name="adj2" fmla="val -99815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b="1">
                <a:solidFill>
                  <a:srgbClr val="000000"/>
                </a:solidFill>
                <a:latin typeface="Times New Roman" panose="02020603050405020304" pitchFamily="18" charset="0"/>
              </a:rPr>
              <a:t>Социально-коммуникативное развитие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1277542" y="195262"/>
            <a:ext cx="1296590" cy="553998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sz="1500" b="1">
                <a:solidFill>
                  <a:srgbClr val="000000"/>
                </a:solidFill>
                <a:latin typeface="Times New Roman" panose="02020603050405020304" pitchFamily="18" charset="0"/>
              </a:rPr>
              <a:t>Физическая культура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2681288" y="303610"/>
            <a:ext cx="1296591" cy="323165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sz="1500" b="1">
                <a:solidFill>
                  <a:srgbClr val="000000"/>
                </a:solidFill>
                <a:latin typeface="Times New Roman" panose="02020603050405020304" pitchFamily="18" charset="0"/>
              </a:rPr>
              <a:t>Здоровье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6246019" y="141685"/>
            <a:ext cx="1620441" cy="553998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sz="1500" b="1">
                <a:solidFill>
                  <a:srgbClr val="000000"/>
                </a:solidFill>
                <a:latin typeface="Times New Roman" panose="02020603050405020304" pitchFamily="18" charset="0"/>
              </a:rPr>
              <a:t>Художественное творчество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2100293" y="3057525"/>
            <a:ext cx="415498" cy="1512094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sz="1500" b="1">
                <a:solidFill>
                  <a:srgbClr val="000000"/>
                </a:solidFill>
                <a:latin typeface="Times New Roman" panose="02020603050405020304" pitchFamily="18" charset="0"/>
              </a:rPr>
              <a:t>Развитие речи</a:t>
            </a: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4787504" y="250032"/>
            <a:ext cx="1296590" cy="323165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sz="1500" b="1">
                <a:solidFill>
                  <a:srgbClr val="000000"/>
                </a:solidFill>
                <a:latin typeface="Times New Roman" panose="02020603050405020304" pitchFamily="18" charset="0"/>
              </a:rPr>
              <a:t>Музыка</a:t>
            </a: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2797254" y="3057525"/>
            <a:ext cx="1107996" cy="1512094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sz="1500" b="1">
                <a:solidFill>
                  <a:srgbClr val="000000"/>
                </a:solidFill>
                <a:latin typeface="Times New Roman" panose="02020603050405020304" pitchFamily="18" charset="0"/>
              </a:rPr>
              <a:t>Восприятие художественной литературы и фольклора</a:t>
            </a:r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912050" y="2518173"/>
            <a:ext cx="415498" cy="1512094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sz="1500" b="1">
                <a:solidFill>
                  <a:srgbClr val="000000"/>
                </a:solidFill>
                <a:latin typeface="Times New Roman" panose="02020603050405020304" pitchFamily="18" charset="0"/>
              </a:rPr>
              <a:t>Познание</a:t>
            </a:r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5772181" y="3219450"/>
            <a:ext cx="415498" cy="1512094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sz="1500" b="1">
                <a:solidFill>
                  <a:srgbClr val="000000"/>
                </a:solidFill>
                <a:latin typeface="Times New Roman" panose="02020603050405020304" pitchFamily="18" charset="0"/>
              </a:rPr>
              <a:t>Социализация</a:t>
            </a:r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6366302" y="3219450"/>
            <a:ext cx="415498" cy="1512094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sz="1500" b="1">
                <a:solidFill>
                  <a:srgbClr val="000000"/>
                </a:solidFill>
                <a:latin typeface="Times New Roman" panose="02020603050405020304" pitchFamily="18" charset="0"/>
              </a:rPr>
              <a:t>Труд</a:t>
            </a:r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7015193" y="3219450"/>
            <a:ext cx="415498" cy="1512094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sz="1500" b="1">
                <a:solidFill>
                  <a:srgbClr val="000000"/>
                </a:solidFill>
                <a:latin typeface="Times New Roman" panose="02020603050405020304" pitchFamily="18" charset="0"/>
              </a:rPr>
              <a:t>Безопасность</a:t>
            </a:r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5228065" y="3219450"/>
            <a:ext cx="415498" cy="1512094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sz="1500" b="1">
                <a:solidFill>
                  <a:srgbClr val="000000"/>
                </a:solidFill>
                <a:latin typeface="Times New Roman" panose="02020603050405020304" pitchFamily="18" charset="0"/>
              </a:rPr>
              <a:t>Коммуникация</a:t>
            </a: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1656160" y="2625329"/>
            <a:ext cx="2268140" cy="378619"/>
          </a:xfrm>
          <a:prstGeom prst="wedgeRectCallout">
            <a:avLst>
              <a:gd name="adj1" fmla="val 66435"/>
              <a:gd name="adj2" fmla="val -100000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b="1">
                <a:solidFill>
                  <a:srgbClr val="000000"/>
                </a:solidFill>
                <a:latin typeface="Times New Roman" panose="02020603050405020304" pitchFamily="18" charset="0"/>
              </a:rPr>
              <a:t>Речевое развитие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4692284" y="3274219"/>
            <a:ext cx="415498" cy="1512094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sz="1500" b="1">
                <a:solidFill>
                  <a:srgbClr val="000000"/>
                </a:solidFill>
                <a:latin typeface="Times New Roman" panose="02020603050405020304" pitchFamily="18" charset="0"/>
              </a:rPr>
              <a:t>Взаимодействие</a:t>
            </a:r>
          </a:p>
        </p:txBody>
      </p:sp>
    </p:spTree>
    <p:extLst>
      <p:ext uri="{BB962C8B-B14F-4D97-AF65-F5344CB8AC3E}">
        <p14:creationId xmlns:p14="http://schemas.microsoft.com/office/powerpoint/2010/main" val="48504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  <p:bldP spid="59395" grpId="0" animBg="1"/>
      <p:bldP spid="59396" grpId="0" animBg="1"/>
      <p:bldP spid="59397" grpId="0" animBg="1"/>
      <p:bldP spid="59398" grpId="0" animBg="1"/>
      <p:bldP spid="59399" grpId="0" animBg="1"/>
      <p:bldP spid="59400" grpId="0" animBg="1"/>
      <p:bldP spid="59401" grpId="0" animBg="1"/>
      <p:bldP spid="59402" grpId="0" animBg="1"/>
      <p:bldP spid="59403" grpId="0" animBg="1"/>
      <p:bldP spid="59404" grpId="0" animBg="1"/>
      <p:bldP spid="59405" grpId="0" animBg="1"/>
      <p:bldP spid="59407" grpId="0" animBg="1"/>
      <p:bldP spid="59408" grpId="0" animBg="1"/>
      <p:bldP spid="59409" grpId="0" animBg="1"/>
      <p:bldP spid="2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WordArt 3" descr="Белый мрамор"/>
          <p:cNvSpPr>
            <a:spLocks noChangeArrowheads="1" noChangeShapeType="1" noTextEdit="1"/>
          </p:cNvSpPr>
          <p:nvPr/>
        </p:nvSpPr>
        <p:spPr bwMode="auto">
          <a:xfrm>
            <a:off x="1420416" y="294085"/>
            <a:ext cx="6324600" cy="4583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225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Образовательная область «Речевое развитие»</a:t>
            </a:r>
          </a:p>
        </p:txBody>
      </p:sp>
      <p:sp>
        <p:nvSpPr>
          <p:cNvPr id="69635" name="Text Box 4"/>
          <p:cNvSpPr txBox="1">
            <a:spLocks noChangeArrowheads="1"/>
          </p:cNvSpPr>
          <p:nvPr/>
        </p:nvSpPr>
        <p:spPr bwMode="auto">
          <a:xfrm>
            <a:off x="1835944" y="875110"/>
            <a:ext cx="5634038" cy="426699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812" tIns="28406" rIns="56812" bIns="2840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sz="1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цель: формирование устной речи и навыков речевого общения с окружающими на основе овладения литературным языком своего народа</a:t>
            </a:r>
          </a:p>
        </p:txBody>
      </p:sp>
      <p:sp>
        <p:nvSpPr>
          <p:cNvPr id="69636" name="Text Box 6"/>
          <p:cNvSpPr txBox="1">
            <a:spLocks noChangeArrowheads="1"/>
          </p:cNvSpPr>
          <p:nvPr/>
        </p:nvSpPr>
        <p:spPr bwMode="auto">
          <a:xfrm>
            <a:off x="1143000" y="1463279"/>
            <a:ext cx="6858000" cy="449782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812" tIns="28406" rIns="56812" bIns="2840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sz="1275" b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РАБОТЫ ПО РАЗВИТИЮ НАВЫКОВ КОМММУНКАЦИИ</a:t>
            </a:r>
          </a:p>
        </p:txBody>
      </p:sp>
      <p:sp>
        <p:nvSpPr>
          <p:cNvPr id="69637" name="Text Box 7"/>
          <p:cNvSpPr txBox="1">
            <a:spLocks noChangeArrowheads="1"/>
          </p:cNvSpPr>
          <p:nvPr/>
        </p:nvSpPr>
        <p:spPr bwMode="auto">
          <a:xfrm>
            <a:off x="1410891" y="2100263"/>
            <a:ext cx="1446609" cy="1703785"/>
          </a:xfrm>
          <a:prstGeom prst="rect">
            <a:avLst/>
          </a:prstGeom>
          <a:gradFill rotWithShape="0">
            <a:gsLst>
              <a:gs pos="0">
                <a:srgbClr val="FF9999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56812" tIns="28406" rIns="56812" bIns="2840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050" b="1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05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словаря</a:t>
            </a:r>
            <a:r>
              <a:rPr lang="ru-RU" sz="1050" b="1">
                <a:latin typeface="Times New Roman" panose="02020603050405020304" pitchFamily="18" charset="0"/>
                <a:cs typeface="Times New Roman" panose="02020603050405020304" pitchFamily="18" charset="0"/>
              </a:rPr>
              <a:t>: освоение значений слов и их уместное употребление в соответствии с контекстом высказывания, с ситуацией, в которой происходит общение</a:t>
            </a:r>
          </a:p>
        </p:txBody>
      </p:sp>
      <p:sp>
        <p:nvSpPr>
          <p:cNvPr id="69638" name="Text Box 8"/>
          <p:cNvSpPr txBox="1">
            <a:spLocks noChangeArrowheads="1"/>
          </p:cNvSpPr>
          <p:nvPr/>
        </p:nvSpPr>
        <p:spPr bwMode="auto">
          <a:xfrm>
            <a:off x="2964656" y="2100263"/>
            <a:ext cx="1147763" cy="1703785"/>
          </a:xfrm>
          <a:prstGeom prst="rect">
            <a:avLst/>
          </a:prstGeom>
          <a:gradFill rotWithShape="0">
            <a:gsLst>
              <a:gs pos="0">
                <a:srgbClr val="99FF33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56812" tIns="28406" rIns="56812" bIns="2840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050" b="1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05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звуковой культуры речи</a:t>
            </a:r>
            <a:r>
              <a:rPr lang="ru-RU" sz="1050" b="1">
                <a:latin typeface="Times New Roman" panose="02020603050405020304" pitchFamily="18" charset="0"/>
                <a:cs typeface="Times New Roman" panose="02020603050405020304" pitchFamily="18" charset="0"/>
              </a:rPr>
              <a:t> – развитие восприятия звуков родной речи и произношения</a:t>
            </a:r>
          </a:p>
        </p:txBody>
      </p:sp>
      <p:sp>
        <p:nvSpPr>
          <p:cNvPr id="69639" name="Text Box 9"/>
          <p:cNvSpPr txBox="1">
            <a:spLocks noChangeArrowheads="1"/>
          </p:cNvSpPr>
          <p:nvPr/>
        </p:nvSpPr>
        <p:spPr bwMode="auto">
          <a:xfrm>
            <a:off x="4250531" y="2116931"/>
            <a:ext cx="2077641" cy="1687116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56812" tIns="28406" rIns="56812" bIns="2840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050" b="1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05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грамматического строя речи: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050" b="1">
                <a:latin typeface="Times New Roman" panose="02020603050405020304" pitchFamily="18" charset="0"/>
                <a:cs typeface="Times New Roman" panose="02020603050405020304" pitchFamily="18" charset="0"/>
              </a:rPr>
              <a:t>3.1. Морфология (изменение слов по родам, числам. падежам);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050" b="1">
                <a:latin typeface="Times New Roman" panose="02020603050405020304" pitchFamily="18" charset="0"/>
                <a:cs typeface="Times New Roman" panose="02020603050405020304" pitchFamily="18" charset="0"/>
              </a:rPr>
              <a:t>3.2. Синтаксис (освоение различных типов словосочетаний и предложений);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050" b="1">
                <a:latin typeface="Times New Roman" panose="02020603050405020304" pitchFamily="18" charset="0"/>
                <a:cs typeface="Times New Roman" panose="02020603050405020304" pitchFamily="18" charset="0"/>
              </a:rPr>
              <a:t>3.3. Словообразование</a:t>
            </a:r>
          </a:p>
        </p:txBody>
      </p:sp>
      <p:sp>
        <p:nvSpPr>
          <p:cNvPr id="69640" name="Text Box 10"/>
          <p:cNvSpPr txBox="1">
            <a:spLocks noChangeArrowheads="1"/>
          </p:cNvSpPr>
          <p:nvPr/>
        </p:nvSpPr>
        <p:spPr bwMode="auto">
          <a:xfrm>
            <a:off x="6447235" y="2143125"/>
            <a:ext cx="1553765" cy="1777604"/>
          </a:xfrm>
          <a:prstGeom prst="rect">
            <a:avLst/>
          </a:prstGeom>
          <a:gradFill rotWithShape="0">
            <a:gsLst>
              <a:gs pos="0">
                <a:srgbClr val="66CC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56812" tIns="28406" rIns="56812" bIns="2840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05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4. Развитие связной речи</a:t>
            </a:r>
            <a:r>
              <a:rPr lang="ru-RU" sz="105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050" b="1">
                <a:latin typeface="Times New Roman" panose="02020603050405020304" pitchFamily="18" charset="0"/>
                <a:cs typeface="Times New Roman" panose="02020603050405020304" pitchFamily="18" charset="0"/>
              </a:rPr>
              <a:t>4.1. Диалогическая (разговорная) речь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050" b="1">
                <a:latin typeface="Times New Roman" panose="02020603050405020304" pitchFamily="18" charset="0"/>
                <a:cs typeface="Times New Roman" panose="02020603050405020304" pitchFamily="18" charset="0"/>
              </a:rPr>
              <a:t>4.2. Монологическая речь (рассказывание)                                      </a:t>
            </a:r>
          </a:p>
        </p:txBody>
      </p:sp>
      <p:sp>
        <p:nvSpPr>
          <p:cNvPr id="69641" name="Text Box 12"/>
          <p:cNvSpPr txBox="1">
            <a:spLocks noChangeArrowheads="1"/>
          </p:cNvSpPr>
          <p:nvPr/>
        </p:nvSpPr>
        <p:spPr bwMode="auto">
          <a:xfrm>
            <a:off x="2107406" y="4071938"/>
            <a:ext cx="2272904" cy="803672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56812" tIns="28406" rIns="56812" bIns="2840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05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5. Формирование элементарного  осознания явлений языка и речи</a:t>
            </a:r>
            <a:r>
              <a:rPr lang="ru-RU" sz="1050" b="1">
                <a:latin typeface="Times New Roman" panose="02020603050405020304" pitchFamily="18" charset="0"/>
                <a:cs typeface="Times New Roman" panose="02020603050405020304" pitchFamily="18" charset="0"/>
              </a:rPr>
              <a:t> (различение звука и слова, нахождение места звука в слове)</a:t>
            </a:r>
          </a:p>
        </p:txBody>
      </p:sp>
      <p:sp>
        <p:nvSpPr>
          <p:cNvPr id="69642" name="Text Box 13"/>
          <p:cNvSpPr txBox="1">
            <a:spLocks noChangeArrowheads="1"/>
          </p:cNvSpPr>
          <p:nvPr/>
        </p:nvSpPr>
        <p:spPr bwMode="auto">
          <a:xfrm>
            <a:off x="4786312" y="4071937"/>
            <a:ext cx="1663304" cy="642938"/>
          </a:xfrm>
          <a:prstGeom prst="rect">
            <a:avLst/>
          </a:prstGeom>
          <a:gradFill rotWithShape="0">
            <a:gsLst>
              <a:gs pos="0">
                <a:srgbClr val="FF66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56812" tIns="28406" rIns="56812" bIns="2840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050" b="1">
                <a:latin typeface="Times New Roman" panose="02020603050405020304" pitchFamily="18" charset="0"/>
                <a:cs typeface="Times New Roman" panose="02020603050405020304" pitchFamily="18" charset="0"/>
              </a:rPr>
              <a:t>6. Воспитание любви и интереса к художественному слову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1192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6" descr="Почтовая бумага"/>
          <p:cNvSpPr>
            <a:spLocks noChangeArrowheads="1"/>
          </p:cNvSpPr>
          <p:nvPr/>
        </p:nvSpPr>
        <p:spPr bwMode="auto">
          <a:xfrm>
            <a:off x="4837510" y="1469231"/>
            <a:ext cx="1570434" cy="685800"/>
          </a:xfrm>
          <a:prstGeom prst="wedgeRoundRectCallout">
            <a:avLst>
              <a:gd name="adj1" fmla="val -15625"/>
              <a:gd name="adj2" fmla="val -217111"/>
              <a:gd name="adj3" fmla="val 16667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6812" tIns="28406" rIns="56812" bIns="2840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975" b="1" i="1">
                <a:latin typeface="Arial" panose="020B0604020202020204" pitchFamily="34" charset="0"/>
              </a:rPr>
              <a:t>Принцип обеспечения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975" b="1" i="1">
                <a:latin typeface="Arial" panose="020B0604020202020204" pitchFamily="34" charset="0"/>
              </a:rPr>
              <a:t>активной языковой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975" b="1" i="1">
                <a:latin typeface="Arial" panose="020B0604020202020204" pitchFamily="34" charset="0"/>
              </a:rPr>
              <a:t>практики </a:t>
            </a:r>
          </a:p>
        </p:txBody>
      </p:sp>
      <p:sp>
        <p:nvSpPr>
          <p:cNvPr id="70659" name="AutoShape 7" descr="Почтовая бумага"/>
          <p:cNvSpPr>
            <a:spLocks noChangeArrowheads="1"/>
          </p:cNvSpPr>
          <p:nvPr/>
        </p:nvSpPr>
        <p:spPr bwMode="auto">
          <a:xfrm>
            <a:off x="3175397" y="1469231"/>
            <a:ext cx="1524000" cy="685800"/>
          </a:xfrm>
          <a:prstGeom prst="wedgeRoundRectCallout">
            <a:avLst>
              <a:gd name="adj1" fmla="val 31315"/>
              <a:gd name="adj2" fmla="val -214435"/>
              <a:gd name="adj3" fmla="val 16667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6812" tIns="28406" rIns="56812" bIns="2840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975" b="1" i="1">
                <a:latin typeface="Arial" panose="020B0604020202020204" pitchFamily="34" charset="0"/>
              </a:rPr>
              <a:t>Принцип обогащения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975" b="1" i="1">
                <a:latin typeface="Arial" panose="020B0604020202020204" pitchFamily="34" charset="0"/>
              </a:rPr>
              <a:t>мотивации речевой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975" b="1" i="1">
                <a:latin typeface="Arial" panose="020B0604020202020204" pitchFamily="34" charset="0"/>
              </a:rPr>
              <a:t>деятельности </a:t>
            </a:r>
          </a:p>
        </p:txBody>
      </p:sp>
      <p:sp>
        <p:nvSpPr>
          <p:cNvPr id="70660" name="AutoShape 8" descr="Почтовая бумага"/>
          <p:cNvSpPr>
            <a:spLocks noChangeArrowheads="1"/>
          </p:cNvSpPr>
          <p:nvPr/>
        </p:nvSpPr>
        <p:spPr bwMode="auto">
          <a:xfrm>
            <a:off x="1281112" y="1420416"/>
            <a:ext cx="1709738" cy="685800"/>
          </a:xfrm>
          <a:prstGeom prst="wedgeRoundRectCallout">
            <a:avLst>
              <a:gd name="adj1" fmla="val 108333"/>
              <a:gd name="adj2" fmla="val -203273"/>
              <a:gd name="adj3" fmla="val 16667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6812" tIns="28406" rIns="56812" bIns="2840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975" b="1" i="1">
                <a:latin typeface="Arial" panose="020B0604020202020204" pitchFamily="34" charset="0"/>
              </a:rPr>
              <a:t>Принцип взаимосвязи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975" b="1" i="1">
                <a:latin typeface="Arial" panose="020B0604020202020204" pitchFamily="34" charset="0"/>
              </a:rPr>
              <a:t>работы над различными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975" b="1" i="1">
                <a:latin typeface="Arial" panose="020B0604020202020204" pitchFamily="34" charset="0"/>
              </a:rPr>
              <a:t>сторонами речи </a:t>
            </a:r>
          </a:p>
        </p:txBody>
      </p:sp>
      <p:sp>
        <p:nvSpPr>
          <p:cNvPr id="70661" name="Text Box 2"/>
          <p:cNvSpPr txBox="1">
            <a:spLocks noChangeArrowheads="1"/>
          </p:cNvSpPr>
          <p:nvPr/>
        </p:nvSpPr>
        <p:spPr bwMode="auto">
          <a:xfrm>
            <a:off x="2268141" y="214313"/>
            <a:ext cx="4929188" cy="26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812" tIns="28406" rIns="56812" bIns="2840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sz="1350" b="1">
                <a:latin typeface="Arial" panose="020B0604020202020204" pitchFamily="34" charset="0"/>
              </a:rPr>
              <a:t>ПРИНЦИПЫ РАЗВИТИЯ НАВЫКОВ КОММУНИКАЦИИ </a:t>
            </a:r>
          </a:p>
        </p:txBody>
      </p:sp>
      <p:sp>
        <p:nvSpPr>
          <p:cNvPr id="70662" name="AutoShape 3" descr="Почтовая бумага"/>
          <p:cNvSpPr>
            <a:spLocks noChangeArrowheads="1"/>
          </p:cNvSpPr>
          <p:nvPr/>
        </p:nvSpPr>
        <p:spPr bwMode="auto">
          <a:xfrm>
            <a:off x="1420416" y="636985"/>
            <a:ext cx="1708547" cy="685800"/>
          </a:xfrm>
          <a:prstGeom prst="wedgeRoundRectCallout">
            <a:avLst>
              <a:gd name="adj1" fmla="val 92625"/>
              <a:gd name="adj2" fmla="val -91069"/>
              <a:gd name="adj3" fmla="val 16667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6812" tIns="28406" rIns="56812" bIns="2840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975" b="1" i="1">
                <a:latin typeface="Arial" panose="020B0604020202020204" pitchFamily="34" charset="0"/>
              </a:rPr>
              <a:t>Принцип взаимосвязи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975" b="1" i="1">
                <a:latin typeface="Arial" panose="020B0604020202020204" pitchFamily="34" charset="0"/>
              </a:rPr>
              <a:t>сенсорного, речевого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975" b="1" i="1">
                <a:latin typeface="Arial" panose="020B0604020202020204" pitchFamily="34" charset="0"/>
              </a:rPr>
              <a:t>и умственного развития</a:t>
            </a:r>
          </a:p>
        </p:txBody>
      </p:sp>
      <p:sp>
        <p:nvSpPr>
          <p:cNvPr id="70663" name="AutoShape 4" descr="Почтовая бумага"/>
          <p:cNvSpPr>
            <a:spLocks noChangeArrowheads="1"/>
          </p:cNvSpPr>
          <p:nvPr/>
        </p:nvSpPr>
        <p:spPr bwMode="auto">
          <a:xfrm>
            <a:off x="3729038" y="588169"/>
            <a:ext cx="1801416" cy="685800"/>
          </a:xfrm>
          <a:prstGeom prst="wedgeRoundRectCallout">
            <a:avLst>
              <a:gd name="adj1" fmla="val 639"/>
              <a:gd name="adj2" fmla="val -81694"/>
              <a:gd name="adj3" fmla="val 16667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6812" tIns="28406" rIns="56812" bIns="2840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975" b="1" i="1">
                <a:latin typeface="Arial" panose="020B0604020202020204" pitchFamily="34" charset="0"/>
              </a:rPr>
              <a:t>Принцип коммуникативно-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975" b="1" i="1">
                <a:latin typeface="Arial" panose="020B0604020202020204" pitchFamily="34" charset="0"/>
              </a:rPr>
              <a:t>деятельностного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975" b="1" i="1">
                <a:latin typeface="Arial" panose="020B0604020202020204" pitchFamily="34" charset="0"/>
              </a:rPr>
              <a:t>подхода к развитию речи</a:t>
            </a:r>
          </a:p>
        </p:txBody>
      </p:sp>
      <p:sp>
        <p:nvSpPr>
          <p:cNvPr id="70664" name="AutoShape 9" descr="Почтовая бумага"/>
          <p:cNvSpPr>
            <a:spLocks noChangeArrowheads="1"/>
          </p:cNvSpPr>
          <p:nvPr/>
        </p:nvSpPr>
        <p:spPr bwMode="auto">
          <a:xfrm>
            <a:off x="5853113" y="636985"/>
            <a:ext cx="1754981" cy="685800"/>
          </a:xfrm>
          <a:prstGeom prst="wedgeRoundRectCallout">
            <a:avLst>
              <a:gd name="adj1" fmla="val -89968"/>
              <a:gd name="adj2" fmla="val -89583"/>
              <a:gd name="adj3" fmla="val 16667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6812" tIns="28406" rIns="56812" bIns="2840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975" b="1" i="1">
                <a:latin typeface="Arial" panose="020B0604020202020204" pitchFamily="34" charset="0"/>
              </a:rPr>
              <a:t>Принцип формирования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975" b="1" i="1">
                <a:latin typeface="Arial" panose="020B0604020202020204" pitchFamily="34" charset="0"/>
              </a:rPr>
              <a:t>элементарного осознания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975" b="1" i="1">
                <a:latin typeface="Arial" panose="020B0604020202020204" pitchFamily="34" charset="0"/>
              </a:rPr>
              <a:t>явлений языка</a:t>
            </a:r>
          </a:p>
        </p:txBody>
      </p:sp>
      <p:sp>
        <p:nvSpPr>
          <p:cNvPr id="70665" name="Text Box 11"/>
          <p:cNvSpPr txBox="1">
            <a:spLocks noChangeArrowheads="1"/>
          </p:cNvSpPr>
          <p:nvPr/>
        </p:nvSpPr>
        <p:spPr bwMode="auto">
          <a:xfrm>
            <a:off x="2536031" y="2400300"/>
            <a:ext cx="4286250" cy="26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812" tIns="28406" rIns="56812" bIns="2840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sz="1350" b="1">
                <a:latin typeface="Arial" panose="020B0604020202020204" pitchFamily="34" charset="0"/>
              </a:rPr>
              <a:t>СРЕДСТВА РАЗВИТИЯ  РЕЧИ</a:t>
            </a:r>
          </a:p>
        </p:txBody>
      </p:sp>
      <p:sp>
        <p:nvSpPr>
          <p:cNvPr id="70666" name="AutoShape 12" descr="Водяные капли"/>
          <p:cNvSpPr>
            <a:spLocks noChangeArrowheads="1"/>
          </p:cNvSpPr>
          <p:nvPr/>
        </p:nvSpPr>
        <p:spPr bwMode="auto">
          <a:xfrm>
            <a:off x="1789510" y="3674269"/>
            <a:ext cx="1524000" cy="636985"/>
          </a:xfrm>
          <a:prstGeom prst="wedgeEllipseCallout">
            <a:avLst>
              <a:gd name="adj1" fmla="val 110606"/>
              <a:gd name="adj2" fmla="val -209778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6812" tIns="28406" rIns="56812" bIns="2840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125" b="1" i="1">
                <a:latin typeface="Arial" panose="020B0604020202020204" pitchFamily="34" charset="0"/>
              </a:rPr>
              <a:t>Художественная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125" b="1" i="1">
                <a:latin typeface="Arial" panose="020B0604020202020204" pitchFamily="34" charset="0"/>
              </a:rPr>
              <a:t>литература</a:t>
            </a:r>
          </a:p>
        </p:txBody>
      </p:sp>
      <p:sp>
        <p:nvSpPr>
          <p:cNvPr id="70667" name="AutoShape 13" descr="Водяные капли"/>
          <p:cNvSpPr>
            <a:spLocks noChangeArrowheads="1"/>
          </p:cNvSpPr>
          <p:nvPr/>
        </p:nvSpPr>
        <p:spPr bwMode="auto">
          <a:xfrm>
            <a:off x="3406379" y="3771900"/>
            <a:ext cx="1939528" cy="636985"/>
          </a:xfrm>
          <a:prstGeom prst="wedgeEllipseCallout">
            <a:avLst>
              <a:gd name="adj1" fmla="val 1241"/>
              <a:gd name="adj2" fmla="val -228685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6812" tIns="28406" rIns="56812" bIns="2840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125" b="1" i="1">
                <a:latin typeface="Arial" panose="020B0604020202020204" pitchFamily="34" charset="0"/>
              </a:rPr>
              <a:t>Изобразительное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125" b="1" i="1">
                <a:latin typeface="Arial" panose="020B0604020202020204" pitchFamily="34" charset="0"/>
              </a:rPr>
              <a:t>искусство,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125" b="1" i="1">
                <a:latin typeface="Arial" panose="020B0604020202020204" pitchFamily="34" charset="0"/>
              </a:rPr>
              <a:t>музыка, театр</a:t>
            </a:r>
          </a:p>
        </p:txBody>
      </p:sp>
      <p:sp>
        <p:nvSpPr>
          <p:cNvPr id="70668" name="AutoShape 14" descr="Водяные капли"/>
          <p:cNvSpPr>
            <a:spLocks noChangeArrowheads="1"/>
          </p:cNvSpPr>
          <p:nvPr/>
        </p:nvSpPr>
        <p:spPr bwMode="auto">
          <a:xfrm>
            <a:off x="5530454" y="3625454"/>
            <a:ext cx="1846659" cy="635794"/>
          </a:xfrm>
          <a:prstGeom prst="wedgeEllipseCallout">
            <a:avLst>
              <a:gd name="adj1" fmla="val -59218"/>
              <a:gd name="adj2" fmla="val -208333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6812" tIns="28406" rIns="56812" bIns="2840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125" b="1" i="1">
                <a:latin typeface="Arial" panose="020B0604020202020204" pitchFamily="34" charset="0"/>
              </a:rPr>
              <a:t>Занятия по другим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125" b="1" i="1">
                <a:latin typeface="Arial" panose="020B0604020202020204" pitchFamily="34" charset="0"/>
              </a:rPr>
              <a:t>разделам программы</a:t>
            </a:r>
          </a:p>
        </p:txBody>
      </p:sp>
      <p:sp>
        <p:nvSpPr>
          <p:cNvPr id="70669" name="AutoShape 15" descr="Водяные капли"/>
          <p:cNvSpPr>
            <a:spLocks noChangeArrowheads="1"/>
          </p:cNvSpPr>
          <p:nvPr/>
        </p:nvSpPr>
        <p:spPr bwMode="auto">
          <a:xfrm>
            <a:off x="1882379" y="2743200"/>
            <a:ext cx="1754981" cy="636985"/>
          </a:xfrm>
          <a:prstGeom prst="wedgeEllipseCallout">
            <a:avLst>
              <a:gd name="adj1" fmla="val 70338"/>
              <a:gd name="adj2" fmla="val -65546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6812" tIns="28406" rIns="56812" bIns="2840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125" b="1" i="1">
                <a:latin typeface="Arial" panose="020B0604020202020204" pitchFamily="34" charset="0"/>
              </a:rPr>
              <a:t>Общение взрослых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125" b="1" i="1">
                <a:latin typeface="Arial" panose="020B0604020202020204" pitchFamily="34" charset="0"/>
              </a:rPr>
              <a:t>и детей</a:t>
            </a:r>
          </a:p>
        </p:txBody>
      </p:sp>
      <p:sp>
        <p:nvSpPr>
          <p:cNvPr id="70670" name="AutoShape 16" descr="Водяные капли"/>
          <p:cNvSpPr>
            <a:spLocks noChangeArrowheads="1"/>
          </p:cNvSpPr>
          <p:nvPr/>
        </p:nvSpPr>
        <p:spPr bwMode="auto">
          <a:xfrm>
            <a:off x="4098131" y="2939654"/>
            <a:ext cx="1524000" cy="635794"/>
          </a:xfrm>
          <a:prstGeom prst="wedgeEllipseCallout">
            <a:avLst>
              <a:gd name="adj1" fmla="val -11176"/>
              <a:gd name="adj2" fmla="val -9759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6812" tIns="28406" rIns="56812" bIns="2840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125" b="1" i="1">
                <a:latin typeface="Arial" panose="020B0604020202020204" pitchFamily="34" charset="0"/>
              </a:rPr>
              <a:t>Культурная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125" b="1" i="1">
                <a:latin typeface="Arial" panose="020B0604020202020204" pitchFamily="34" charset="0"/>
              </a:rPr>
              <a:t>языковая среда</a:t>
            </a:r>
          </a:p>
        </p:txBody>
      </p:sp>
      <p:sp>
        <p:nvSpPr>
          <p:cNvPr id="70671" name="AutoShape 17" descr="Водяные капли"/>
          <p:cNvSpPr>
            <a:spLocks noChangeArrowheads="1"/>
          </p:cNvSpPr>
          <p:nvPr/>
        </p:nvSpPr>
        <p:spPr bwMode="auto">
          <a:xfrm>
            <a:off x="5945981" y="2792016"/>
            <a:ext cx="1524000" cy="636984"/>
          </a:xfrm>
          <a:prstGeom prst="wedgeEllipseCallout">
            <a:avLst>
              <a:gd name="adj1" fmla="val -84787"/>
              <a:gd name="adj2" fmla="val -79486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6812" tIns="28406" rIns="56812" bIns="2840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125" b="1" i="1">
                <a:latin typeface="Arial" panose="020B0604020202020204" pitchFamily="34" charset="0"/>
              </a:rPr>
              <a:t>Обучение родной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125" b="1" i="1">
                <a:latin typeface="Arial" panose="020B0604020202020204" pitchFamily="34" charset="0"/>
              </a:rPr>
              <a:t>речи на занятиях</a:t>
            </a:r>
          </a:p>
        </p:txBody>
      </p:sp>
    </p:spTree>
    <p:extLst>
      <p:ext uri="{BB962C8B-B14F-4D97-AF65-F5344CB8AC3E}">
        <p14:creationId xmlns:p14="http://schemas.microsoft.com/office/powerpoint/2010/main" val="383207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39652" y="951570"/>
            <a:ext cx="6264696" cy="2970330"/>
          </a:xfrm>
          <a:prstGeom prst="roundRect">
            <a:avLst/>
          </a:prstGeom>
          <a:solidFill>
            <a:srgbClr val="99FF99"/>
          </a:solidFill>
          <a:ln w="762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kern="10" dirty="0">
                <a:ln w="9525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rgbClr val="002060"/>
                </a:solidFill>
                <a:cs typeface="Times New Roman" pitchFamily="18" charset="0"/>
              </a:rPr>
              <a:t>Элементы проблемно-диалогической технологии </a:t>
            </a:r>
          </a:p>
          <a:p>
            <a:pPr algn="ctr">
              <a:defRPr/>
            </a:pPr>
            <a:r>
              <a:rPr lang="ru-RU" sz="3600" b="1" kern="10" dirty="0">
                <a:ln w="9525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rgbClr val="002060"/>
                </a:solidFill>
                <a:cs typeface="Times New Roman" pitchFamily="18" charset="0"/>
              </a:rPr>
              <a:t>в организации совместной образовательной деятельности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18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AutoShape 3"/>
          <p:cNvSpPr>
            <a:spLocks noChangeArrowheads="1"/>
          </p:cNvSpPr>
          <p:nvPr/>
        </p:nvSpPr>
        <p:spPr bwMode="auto">
          <a:xfrm>
            <a:off x="1385647" y="843558"/>
            <a:ext cx="6318647" cy="53935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50000">
                <a:srgbClr val="EFFAFF"/>
              </a:gs>
              <a:gs pos="100000">
                <a:srgbClr val="66CCFF"/>
              </a:gs>
            </a:gsLst>
            <a:lin ang="5400000" scaled="1"/>
          </a:gra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altLang="ru-RU" sz="1350" dirty="0">
                <a:solidFill>
                  <a:schemeClr val="tx2">
                    <a:lumMod val="50000"/>
                  </a:schemeClr>
                </a:solidFill>
              </a:rPr>
              <a:t>1. Мотивационная игра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altLang="ru-RU" sz="135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350" dirty="0">
                <a:solidFill>
                  <a:srgbClr val="C90316"/>
                </a:solidFill>
              </a:rPr>
              <a:t>(играем по знакомым правилам).</a:t>
            </a:r>
            <a:endParaRPr lang="ru-RU" altLang="ru-RU" sz="1350" dirty="0">
              <a:solidFill>
                <a:srgbClr val="FF3300"/>
              </a:solidFill>
            </a:endParaRPr>
          </a:p>
        </p:txBody>
      </p:sp>
      <p:sp>
        <p:nvSpPr>
          <p:cNvPr id="152589" name="AutoShape 13"/>
          <p:cNvSpPr>
            <a:spLocks noChangeArrowheads="1"/>
          </p:cNvSpPr>
          <p:nvPr/>
        </p:nvSpPr>
        <p:spPr bwMode="auto">
          <a:xfrm>
            <a:off x="1925706" y="1545636"/>
            <a:ext cx="5292588" cy="485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rgbClr val="F5FFF5"/>
              </a:gs>
              <a:gs pos="100000">
                <a:srgbClr val="99FF99"/>
              </a:gs>
            </a:gsLst>
            <a:lin ang="5400000" scaled="1"/>
          </a:gra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ru-RU" altLang="ru-RU" sz="1350" dirty="0">
                <a:solidFill>
                  <a:schemeClr val="tx2">
                    <a:lumMod val="50000"/>
                  </a:schemeClr>
                </a:solidFill>
              </a:rPr>
              <a:t>2. Затруднение в игровой ситуации </a:t>
            </a:r>
          </a:p>
          <a:p>
            <a:pPr algn="ctr">
              <a:spcBef>
                <a:spcPts val="0"/>
              </a:spcBef>
              <a:buNone/>
              <a:defRPr/>
            </a:pPr>
            <a:r>
              <a:rPr lang="ru-RU" sz="1350" dirty="0">
                <a:solidFill>
                  <a:srgbClr val="C90316"/>
                </a:solidFill>
              </a:rPr>
              <a:t>(осознаем, что мы что-то ещё не знаем/не умеем).</a:t>
            </a:r>
          </a:p>
        </p:txBody>
      </p:sp>
      <p:sp>
        <p:nvSpPr>
          <p:cNvPr id="152590" name="AutoShape 14"/>
          <p:cNvSpPr>
            <a:spLocks noChangeArrowheads="1"/>
          </p:cNvSpPr>
          <p:nvPr/>
        </p:nvSpPr>
        <p:spPr bwMode="auto">
          <a:xfrm>
            <a:off x="1277634" y="2193708"/>
            <a:ext cx="6588732" cy="70189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rgbClr val="FFFFF5"/>
              </a:gs>
              <a:gs pos="100000">
                <a:srgbClr val="FFFF99"/>
              </a:gs>
            </a:gsLst>
            <a:lin ang="5400000" scaled="1"/>
          </a:gra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altLang="ru-RU" sz="1350" dirty="0">
                <a:solidFill>
                  <a:schemeClr val="tx2">
                    <a:lumMod val="50000"/>
                  </a:schemeClr>
                </a:solidFill>
              </a:rPr>
              <a:t>3. Открытие нового знания (</a:t>
            </a:r>
            <a:r>
              <a:rPr lang="ru-RU" altLang="ru-RU" sz="1350" i="1" dirty="0">
                <a:solidFill>
                  <a:schemeClr val="tx2">
                    <a:lumMod val="50000"/>
                  </a:schemeClr>
                </a:solidFill>
              </a:rPr>
              <a:t>первичного представления</a:t>
            </a:r>
            <a:r>
              <a:rPr lang="ru-RU" altLang="ru-RU" sz="1350" dirty="0">
                <a:solidFill>
                  <a:schemeClr val="tx2">
                    <a:lumMod val="50000"/>
                  </a:schemeClr>
                </a:solidFill>
              </a:rPr>
              <a:t>) или умения (</a:t>
            </a:r>
            <a:r>
              <a:rPr lang="ru-RU" altLang="ru-RU" sz="1350" i="1" dirty="0">
                <a:solidFill>
                  <a:schemeClr val="tx2">
                    <a:lumMod val="50000"/>
                  </a:schemeClr>
                </a:solidFill>
              </a:rPr>
              <a:t>способа действия</a:t>
            </a:r>
            <a:r>
              <a:rPr lang="ru-RU" altLang="ru-RU" sz="135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350" dirty="0">
                <a:solidFill>
                  <a:srgbClr val="C90316"/>
                </a:solidFill>
              </a:rPr>
              <a:t>(проговариваем новые правила игры).</a:t>
            </a:r>
            <a:endParaRPr lang="ru-RU" altLang="ru-RU" sz="1350" dirty="0">
              <a:solidFill>
                <a:srgbClr val="FF0000"/>
              </a:solidFill>
            </a:endParaRPr>
          </a:p>
        </p:txBody>
      </p:sp>
      <p:sp>
        <p:nvSpPr>
          <p:cNvPr id="152591" name="AutoShape 15"/>
          <p:cNvSpPr>
            <a:spLocks noChangeArrowheads="1"/>
          </p:cNvSpPr>
          <p:nvPr/>
        </p:nvSpPr>
        <p:spPr bwMode="auto">
          <a:xfrm>
            <a:off x="1494235" y="3057526"/>
            <a:ext cx="6048375" cy="59412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rgbClr val="FFFAFF"/>
              </a:gs>
              <a:gs pos="100000">
                <a:srgbClr val="FFCCFF"/>
              </a:gs>
            </a:gsLst>
            <a:lin ang="5400000" scaled="1"/>
          </a:gra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350" dirty="0"/>
              <a:t>4. Воспроизведение нового в типовой ситуации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altLang="ru-RU" sz="1350" dirty="0">
                <a:solidFill>
                  <a:srgbClr val="C90316"/>
                </a:solidFill>
              </a:rPr>
              <a:t>(играем по новым правилам).</a:t>
            </a:r>
          </a:p>
        </p:txBody>
      </p:sp>
      <p:sp>
        <p:nvSpPr>
          <p:cNvPr id="152592" name="AutoShape 16"/>
          <p:cNvSpPr>
            <a:spLocks noChangeArrowheads="1"/>
          </p:cNvSpPr>
          <p:nvPr/>
        </p:nvSpPr>
        <p:spPr bwMode="auto">
          <a:xfrm>
            <a:off x="2573853" y="3813572"/>
            <a:ext cx="3726340" cy="485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DC95"/>
              </a:gs>
              <a:gs pos="50000">
                <a:srgbClr val="FFFBF4"/>
              </a:gs>
              <a:gs pos="100000">
                <a:srgbClr val="FFDC95"/>
              </a:gs>
            </a:gsLst>
            <a:lin ang="5400000" scaled="1"/>
          </a:gradFill>
          <a:ln w="28575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altLang="ru-RU" sz="1350" dirty="0">
                <a:solidFill>
                  <a:schemeClr val="tx2">
                    <a:lumMod val="50000"/>
                  </a:schemeClr>
                </a:solidFill>
              </a:rPr>
              <a:t>5. Повторение и развивающие задания</a:t>
            </a:r>
          </a:p>
        </p:txBody>
      </p:sp>
      <p:sp>
        <p:nvSpPr>
          <p:cNvPr id="152593" name="AutoShape 17"/>
          <p:cNvSpPr>
            <a:spLocks noChangeArrowheads="1"/>
          </p:cNvSpPr>
          <p:nvPr/>
        </p:nvSpPr>
        <p:spPr bwMode="auto">
          <a:xfrm>
            <a:off x="1925706" y="4462462"/>
            <a:ext cx="5238582" cy="6810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99FF"/>
              </a:gs>
              <a:gs pos="50000">
                <a:srgbClr val="FAF5FF"/>
              </a:gs>
              <a:gs pos="100000">
                <a:srgbClr val="CC99FF"/>
              </a:gs>
            </a:gsLst>
            <a:lin ang="5400000" scaled="1"/>
          </a:gradFill>
          <a:ln w="28575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altLang="ru-RU" sz="1350" dirty="0">
                <a:solidFill>
                  <a:schemeClr val="tx2">
                    <a:lumMod val="50000"/>
                  </a:schemeClr>
                </a:solidFill>
              </a:rPr>
              <a:t>6. Подведение итогов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350" dirty="0">
                <a:solidFill>
                  <a:srgbClr val="C90316"/>
                </a:solidFill>
              </a:rPr>
              <a:t>(проговариваем, что делали, чему научились).</a:t>
            </a:r>
            <a:endParaRPr lang="ru-RU" sz="135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91155" name="AutoShape 6"/>
          <p:cNvSpPr>
            <a:spLocks noChangeArrowheads="1"/>
          </p:cNvSpPr>
          <p:nvPr/>
        </p:nvSpPr>
        <p:spPr bwMode="auto">
          <a:xfrm>
            <a:off x="4356497" y="1383507"/>
            <a:ext cx="270272" cy="216694"/>
          </a:xfrm>
          <a:prstGeom prst="downArrow">
            <a:avLst>
              <a:gd name="adj1" fmla="val 50000"/>
              <a:gd name="adj2" fmla="val 30065"/>
            </a:avLst>
          </a:prstGeom>
          <a:gradFill rotWithShape="1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2700000" scaled="1"/>
          </a:gra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350">
              <a:latin typeface="Verdana" pitchFamily="34" charset="0"/>
            </a:endParaRPr>
          </a:p>
        </p:txBody>
      </p:sp>
      <p:sp>
        <p:nvSpPr>
          <p:cNvPr id="91156" name="AutoShape 18"/>
          <p:cNvSpPr>
            <a:spLocks noChangeArrowheads="1"/>
          </p:cNvSpPr>
          <p:nvPr/>
        </p:nvSpPr>
        <p:spPr bwMode="auto">
          <a:xfrm>
            <a:off x="4356497" y="2031207"/>
            <a:ext cx="270272" cy="216694"/>
          </a:xfrm>
          <a:prstGeom prst="downArrow">
            <a:avLst>
              <a:gd name="adj1" fmla="val 50000"/>
              <a:gd name="adj2" fmla="val 30065"/>
            </a:avLst>
          </a:prstGeom>
          <a:gradFill rotWithShape="1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2700000" scaled="1"/>
          </a:gra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350">
              <a:latin typeface="Verdana" pitchFamily="34" charset="0"/>
            </a:endParaRPr>
          </a:p>
        </p:txBody>
      </p:sp>
      <p:sp>
        <p:nvSpPr>
          <p:cNvPr id="91157" name="AutoShape 19"/>
          <p:cNvSpPr>
            <a:spLocks noChangeArrowheads="1"/>
          </p:cNvSpPr>
          <p:nvPr/>
        </p:nvSpPr>
        <p:spPr bwMode="auto">
          <a:xfrm>
            <a:off x="4356497" y="2895600"/>
            <a:ext cx="270272" cy="216694"/>
          </a:xfrm>
          <a:prstGeom prst="downArrow">
            <a:avLst>
              <a:gd name="adj1" fmla="val 50000"/>
              <a:gd name="adj2" fmla="val 30065"/>
            </a:avLst>
          </a:prstGeom>
          <a:gradFill rotWithShape="1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2700000" scaled="1"/>
          </a:gra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350">
              <a:latin typeface="Verdana" pitchFamily="34" charset="0"/>
            </a:endParaRPr>
          </a:p>
        </p:txBody>
      </p:sp>
      <p:sp>
        <p:nvSpPr>
          <p:cNvPr id="91158" name="AutoShape 20"/>
          <p:cNvSpPr>
            <a:spLocks noChangeArrowheads="1"/>
          </p:cNvSpPr>
          <p:nvPr/>
        </p:nvSpPr>
        <p:spPr bwMode="auto">
          <a:xfrm>
            <a:off x="4356497" y="3651648"/>
            <a:ext cx="270272" cy="216694"/>
          </a:xfrm>
          <a:prstGeom prst="downArrow">
            <a:avLst>
              <a:gd name="adj1" fmla="val 50000"/>
              <a:gd name="adj2" fmla="val 30065"/>
            </a:avLst>
          </a:prstGeom>
          <a:gradFill rotWithShape="1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2700000" scaled="1"/>
          </a:gra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350">
              <a:latin typeface="Verdana" pitchFamily="34" charset="0"/>
            </a:endParaRPr>
          </a:p>
        </p:txBody>
      </p:sp>
      <p:sp>
        <p:nvSpPr>
          <p:cNvPr id="91159" name="AutoShape 21"/>
          <p:cNvSpPr>
            <a:spLocks noChangeArrowheads="1"/>
          </p:cNvSpPr>
          <p:nvPr/>
        </p:nvSpPr>
        <p:spPr bwMode="auto">
          <a:xfrm>
            <a:off x="4356497" y="4300537"/>
            <a:ext cx="270272" cy="215504"/>
          </a:xfrm>
          <a:prstGeom prst="downArrow">
            <a:avLst>
              <a:gd name="adj1" fmla="val 50000"/>
              <a:gd name="adj2" fmla="val 30065"/>
            </a:avLst>
          </a:prstGeom>
          <a:gradFill rotWithShape="1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2700000" scaled="1"/>
          </a:gra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350">
              <a:latin typeface="Verdana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43000" y="33468"/>
            <a:ext cx="6858000" cy="594066"/>
          </a:xfrm>
          <a:prstGeom prst="roundRect">
            <a:avLst/>
          </a:prstGeom>
          <a:solidFill>
            <a:srgbClr val="99FF99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100" b="1" dirty="0">
                <a:solidFill>
                  <a:srgbClr val="002060"/>
                </a:solidFill>
                <a:cs typeface="Arial" charset="0"/>
              </a:rPr>
              <a:t>Алгоритм совместной образовательной деятельности</a:t>
            </a:r>
            <a:endParaRPr lang="ru-RU" sz="2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96797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Презентация для Шаронова\фон-ми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364" cy="51435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716016" y="3298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ФГБОУ ВО "БГПУ им. М.Акмуллы"</a:t>
            </a:r>
          </a:p>
        </p:txBody>
      </p:sp>
      <p:pic>
        <p:nvPicPr>
          <p:cNvPr id="4" name="Picture 2" descr="http://900igr.net/up/datas/216979/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123478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s://ds03.infourok.ru/uploads/ex/1249/0005a410-56dafc94/im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383" y="1707654"/>
            <a:ext cx="4295527" cy="322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Презентация для Шаронова\фон-ми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364" cy="51435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716016" y="3298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ФГБОУ ВО "БГПУ им. М.Акмуллы"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59632" y="3795886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altLang="ru-RU" sz="2000" dirty="0" smtClean="0"/>
          </a:p>
        </p:txBody>
      </p:sp>
      <p:pic>
        <p:nvPicPr>
          <p:cNvPr id="21506" name="Picture 2" descr="https://fsd.kopilkaurokov.ru/uploads/user_file_54cbc0bba995d/img_user_file_54cbc0bba995d_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73832"/>
            <a:ext cx="3264297" cy="244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loft.imc-nev.ru/images/P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12852"/>
            <a:ext cx="4143734" cy="310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627533"/>
            <a:ext cx="62464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PT Sans"/>
              </a:rPr>
              <a:t>ТЕОРЕТИЧЕСКИЕ И ПРИКЛАДНЫЕ АСПЕКТЫ ИЗУЧЕНИЯ ЯЗЫКОВОЙ ЛИЧНОСТИ.</a:t>
            </a:r>
          </a:p>
          <a:p>
            <a:r>
              <a:rPr lang="ru-RU" dirty="0">
                <a:solidFill>
                  <a:srgbClr val="333333"/>
                </a:solidFill>
                <a:latin typeface="PT Sans"/>
              </a:rPr>
              <a:t>1.1. Понятие о языковой личности, основные тенденции ее изучения. </a:t>
            </a:r>
            <a:endParaRPr lang="en-US" dirty="0" smtClean="0">
              <a:solidFill>
                <a:srgbClr val="333333"/>
              </a:solidFill>
              <a:latin typeface="PT Sans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PT Sans"/>
              </a:rPr>
              <a:t>1.2</a:t>
            </a:r>
            <a:r>
              <a:rPr lang="ru-RU" dirty="0">
                <a:solidFill>
                  <a:srgbClr val="333333"/>
                </a:solidFill>
                <a:latin typeface="PT Sans"/>
              </a:rPr>
              <a:t>. Детская речь, основные характеристики и аспекты ее изучения.</a:t>
            </a:r>
          </a:p>
          <a:p>
            <a:r>
              <a:rPr lang="ru-RU" dirty="0">
                <a:solidFill>
                  <a:srgbClr val="333333"/>
                </a:solidFill>
                <a:latin typeface="PT Sans"/>
              </a:rPr>
              <a:t>1.3. Вопрос о детской языковой картине мира.</a:t>
            </a:r>
          </a:p>
          <a:p>
            <a:r>
              <a:rPr lang="ru-RU" dirty="0">
                <a:solidFill>
                  <a:srgbClr val="333333"/>
                </a:solidFill>
                <a:latin typeface="PT Sans"/>
              </a:rPr>
              <a:t>1.4. Подходы к созданию фрагмента речевого портрета.</a:t>
            </a:r>
          </a:p>
          <a:p>
            <a:r>
              <a:rPr lang="ru-RU" dirty="0">
                <a:solidFill>
                  <a:srgbClr val="333333"/>
                </a:solidFill>
                <a:latin typeface="PT Sans"/>
              </a:rPr>
              <a:t>1.5. Общая характеристика языковой личности ребенка старшего дошкольного возраста</a:t>
            </a:r>
            <a:r>
              <a:rPr lang="ru-RU" dirty="0" smtClean="0">
                <a:solidFill>
                  <a:srgbClr val="333333"/>
                </a:solidFill>
                <a:latin typeface="PT Sans"/>
              </a:rPr>
              <a:t>.</a:t>
            </a:r>
            <a:endParaRPr lang="en-US" dirty="0" smtClean="0">
              <a:solidFill>
                <a:srgbClr val="333333"/>
              </a:solidFill>
              <a:latin typeface="PT Sans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PT Sans"/>
              </a:rPr>
              <a:t>1.6. Речевая готовность к обучению в школе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PT Sans"/>
              </a:rPr>
              <a:t>1.7. Проблематика «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PT Sans"/>
              </a:rPr>
              <a:t>полилингвальности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PT Sans"/>
              </a:rPr>
              <a:t>» и «билингвизма»</a:t>
            </a:r>
            <a:endParaRPr lang="ru-RU" b="0" i="0" dirty="0">
              <a:solidFill>
                <a:srgbClr val="333333"/>
              </a:solidFill>
              <a:effectLst/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1119864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Презентация для Шаронова\фон-ми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13" y="-28591"/>
            <a:ext cx="9142365" cy="51435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716016" y="3298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ФГБОУ ВО "БГПУ им. М.Акмуллы"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627534"/>
            <a:ext cx="6696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Нами было проведено обследование уровня речевой готовности детей к школе в городах (селе) Республики Башкортостан (село Месягутово, г. Белорецк, г. Салават, г. Кумертау) по следующим методикам диагностики речевого развития: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Изучение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уровня речевой коммуникации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детей, Изучение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уровня развития связной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речи, Изучение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словаря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детей, Изучение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грамматической стороны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речи, Изучение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состояния звуковой стороны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речи, Изучение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уровня практического осознания элементов языка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600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Презентация для Шаронова\фон-ми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13" y="-28591"/>
            <a:ext cx="9142365" cy="51435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716016" y="3298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ФГБОУ ВО "БГПУ им. М.Акмуллы"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357954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Всего было обследовано 320 детей старшего дошкольного возраста и выявлено следующее: высоким уровнем речевой готовности к школе обладают 61 ребенок, что составляет 20,9 %; выше среднего - 75 детей, что составляет 41,6%; средним уровнем - 152 ребенка, что составляет 29,2%; ниже среднего - 7 детей, что составляет 3%; низким уровнем - 25 детей, что составляет 6,3 %. Так же были проанализированы общие сведения о развитии детей: анамнез, генетика, состояние развития артикуляционного аппарата, развитие всех психических процессов, заболеваемость (уровень физического здоровья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).Язык общения в семье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26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Презентация для Шаронова\фон-ми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0" y="-23950"/>
            <a:ext cx="9142365" cy="51435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716016" y="3298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ФГБОУ ВО "БГПУ им. М.Акмуллы"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425255"/>
            <a:ext cx="8352928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1.Село Месягутово Республики Башкортостан городского типа. 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Было обследовано 128 детей. Высоким уровнем речевой готовности к школе обладают 17 детей (13,3 %), выше среднего - 16 детей (12,5%), средним уровнем обладают 85 детей (66,4%), ниже среднего - ни одного ребенка (0 %), низким уровнем - 16 детей 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( 12,5 %). В Месягутово преобладают дети со средним уровнем речевой готовности к школьному обучению (66,4%).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2. Город Белорецк Республики Башкортостан.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Был обследован 31 ребенок: высоким уровнем речевой готовности к школе обладают 6 детей (19,3 %); выше среднего √ 9 детей (29%); средним уровнем √ 13 детей (41,9%); ниже среднего √ 3 ребенка (9,7 %); низким уровнем √ ни одного ребенка (0 %). В данном городе в среднем преобладают дети со средним уровнем речевой готовности к школьному обучению (29%).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3. Город Салават Республики Башкортостан. 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Было обследовано 65 детей: высоким уровнем речевой готовности к школе обладают 23 ребенка (35,4 %); выше среднего √ 10 детей (15,4%); средним уровнем √ 26 детей (40%); ниже среднего √ ни одного ребенка (0 %); низким уровнем √ 6 детей (9,2 %). В данном городе в среднем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преобладают дети со средним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уровнем речевой готовности к школьному обучению (40%).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4. Город Кумертау Республики Башкортостан. 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Было обследовано 96 детей: высоким уровнем речевой готовности к школе обладают 15 детей (15,6 %); выше среднего √ 40 детей (41,6 %); средним уровнем 28 детей (29,2%); ниже среднего 6 детей (6,3 %); низким уровнем 7 детей (7,3 %). В данном городе в среднем преобладают дети с промежуточным уровнем √ выше среднего уровня речевой готовности к школьному обучению (41,6%).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0807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Презентация для Шаронова\фон-ми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13" y="-28591"/>
            <a:ext cx="9142365" cy="51435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716016" y="3298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ФГБОУ ВО "БГПУ им. М.Акмуллы"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994" y="699542"/>
            <a:ext cx="864846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Христо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Кючуков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Германия. 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Дети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делятся на следующие группы: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1гр. 3-4 года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2гр. 4-5 лет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3гр. 5-6 лет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Детям будут предложены  следующие тесты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Две задачи ложного убеждения (неожиданное содержание и невидимое перемещение) –приблизительно  5 минут</a:t>
            </a: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ТЕСТ 1 и ТЕСТ 2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8 вопросительние предложения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3 мин.</a:t>
            </a: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ТЕСТ 3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Тест альтернативное наименование объектов на двух языках - 5-6минут</a:t>
            </a: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ТЕСТ 4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.Задание на исполнительную функцию, по работам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Лур</a:t>
            </a: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(низкий вербальный тест) - 3- 4минуты.</a:t>
            </a: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ТЕСТ 5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Два  рассказа</a:t>
            </a: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 серии картинки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(повествование)   - приблизительно  5 минут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49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83518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Общее время тестирования одного ребенка составляет примерно 20-22 мин.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	Будет получено  письменное  разрешение  родителей на  их  согласие на  участие  детей  в  исследовании.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	Для  организации полного  исследования  будет  запрошено разрешение Этнической  комиссии, находящейся  в  Елабуге в  филиале  Казанского  Университета (Татарстан). Предполагаемый  результат- опубликование  статей  в  журналах 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SCOPUS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 доклад  о проделанном на международных  конференциях.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74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69954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команду  исследователей  входят :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Проф</a:t>
            </a: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д</a:t>
            </a: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Христо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Кючуков</a:t>
            </a: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Германия-Польша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Проф</a:t>
            </a: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д-р Джил де Вилиерс, США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Проф</a:t>
            </a: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дпн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Оксана </a:t>
            </a: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Ушакова</a:t>
            </a: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Россия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Проф</a:t>
            </a: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кпн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Валентина </a:t>
            </a: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Яшина</a:t>
            </a: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Россия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Проф</a:t>
            </a: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кпн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Рида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Газанованян</a:t>
            </a: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Россия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Доц. кпн Гузель Шабаева, Россия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Доц. кпн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Фарида 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Газизова</a:t>
            </a: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Россия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578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Презентация для Шаронова\фон-ми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21" y="4058"/>
            <a:ext cx="9142364" cy="51435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716016" y="3298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ФГБОУ ВО "БГПУ им. М.Акмуллы"</a:t>
            </a:r>
          </a:p>
        </p:txBody>
      </p:sp>
      <p:pic>
        <p:nvPicPr>
          <p:cNvPr id="4" name="Picture 2" descr="https://i.livelib.ru/auface/156833/o/dbdc/Valentina_Yash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1" y="123478"/>
            <a:ext cx="19812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993406"/>
            <a:ext cx="247484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Валентина Ивановна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Яшина,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62" y="2504789"/>
            <a:ext cx="24069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профессор, заведующая кафедрой теории и методики дошкольного образования факультета дошкольной педагогики и психологии Московского педагогического государственного университета</a:t>
            </a:r>
            <a:endParaRPr lang="ru-RU" sz="1600" dirty="0"/>
          </a:p>
        </p:txBody>
      </p:sp>
      <p:pic>
        <p:nvPicPr>
          <p:cNvPr id="7" name="Picture 2" descr="https://sun7-8.userapi.com/c850724/v850724335/a482b/HNAlS2FYCy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767" y="445455"/>
            <a:ext cx="2033500" cy="185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12160" y="2550915"/>
            <a:ext cx="279210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/>
              <a:t>ШАБАЕВА ГУЗЕЛЬ ФАГИМОВНА,</a:t>
            </a:r>
          </a:p>
          <a:p>
            <a:pPr algn="ctr"/>
            <a:r>
              <a:rPr lang="ru-RU" altLang="ru-RU" sz="1600" dirty="0"/>
              <a:t>кандидат педагогических наук, доцент </a:t>
            </a:r>
          </a:p>
          <a:p>
            <a:pPr algn="ctr"/>
            <a:r>
              <a:rPr lang="ru-RU" altLang="ru-RU" sz="1600" dirty="0"/>
              <a:t>кафедры дошкольной педагогики и психологии </a:t>
            </a:r>
          </a:p>
          <a:p>
            <a:pPr algn="ctr"/>
            <a:r>
              <a:rPr lang="ru-RU" altLang="ru-RU" sz="1600" dirty="0"/>
              <a:t>Института педагогики</a:t>
            </a:r>
          </a:p>
          <a:p>
            <a:pPr algn="ctr"/>
            <a:r>
              <a:rPr lang="ru-RU" altLang="ru-RU" sz="1600" dirty="0"/>
              <a:t>ФГБОУ ВО «БГПУ </a:t>
            </a:r>
            <a:r>
              <a:rPr lang="ru-RU" altLang="ru-RU" sz="1600" dirty="0" err="1"/>
              <a:t>им.М.Акмуллы</a:t>
            </a:r>
            <a:endParaRPr lang="ru-RU" altLang="ru-RU" sz="1600" dirty="0"/>
          </a:p>
          <a:p>
            <a:pPr algn="ctr"/>
            <a:endParaRPr lang="ru-RU" altLang="ru-RU" dirty="0"/>
          </a:p>
        </p:txBody>
      </p:sp>
      <p:pic>
        <p:nvPicPr>
          <p:cNvPr id="10" name="Рисунок 9" descr="http://ippdrao.ru/wp-content/uploads/1023-ushakova-oksana-semenovn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874" y="185104"/>
            <a:ext cx="1436370" cy="23799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900128" y="2604060"/>
            <a:ext cx="3281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Оксана Семеновна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Ушакова,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52272" y="2900653"/>
            <a:ext cx="3712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доктор педагогических наук, профессор заведующая лабораторией развития речи и творческих способностей Учреждения РАО «Институт изучения детства, семьи и воспитания Российской академии образования», академик МАНПО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78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Презентация для Шаронова\фон-ми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364" cy="51435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716016" y="3298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ФГБОУ ВО "БГПУ им. М.Акмуллы"</a:t>
            </a:r>
          </a:p>
        </p:txBody>
      </p:sp>
      <p:pic>
        <p:nvPicPr>
          <p:cNvPr id="4" name="Picture 2" descr="http://www.roma-service.at/dromablog/wp-content/uploads/2014/10/Hristo_-Kyuchuk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30" y="634565"/>
            <a:ext cx="17335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5182" y="9875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«Исследование отношения между языком и теорией разума двуязычных (</a:t>
            </a:r>
            <a:r>
              <a:rPr lang="ru-RU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билингвальных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детей»</a:t>
            </a:r>
            <a:endParaRPr lang="ru-RU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07684" y="2211709"/>
            <a:ext cx="62807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профессор кафедры общего языкознания и межкультурного образования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Силезский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университет в Катовице; Факультет этнологии и педагогики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Цешин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Польша; доктор филологических наук из Амстердамского университета, доктор философии и доктор философии в образовательной науке от болгарского высшего Аттестационного комитета Вице-президент Общества романо-цыганских знаний Вице-президент Евразийской цыганской академической сети, Детский и Молодежный системный терапевт в Берлине, Германия.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13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Презентация для Шаронова\фон-ми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" y="0"/>
            <a:ext cx="9142364" cy="51435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716016" y="3298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ФГБОУ ВО "БГПУ им. М.Акмуллы"</a:t>
            </a:r>
          </a:p>
        </p:txBody>
      </p:sp>
      <p:pic>
        <p:nvPicPr>
          <p:cNvPr id="4" name="Picture 2" descr="http://asspero.ru/upload/medialibrary/3ae/3ae562db7c848d911f929f5cadeacff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716" y="479896"/>
            <a:ext cx="1368152" cy="227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10209" y="3504191"/>
            <a:ext cx="2944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Рида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Ханифовна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Гасанова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2848418"/>
            <a:ext cx="32318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кандидат педагогических наук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профессор</a:t>
            </a:r>
            <a:endParaRPr lang="ru-RU" dirty="0"/>
          </a:p>
        </p:txBody>
      </p:sp>
      <p:pic>
        <p:nvPicPr>
          <p:cNvPr id="7172" name="Picture 4" descr="https://s3-media4.fl.yelpcdn.com/bphoto/GiKU76LHS36QXC2UEFAz1A/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652" y="5308054"/>
            <a:ext cx="3282933" cy="459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s3-media4.fl.yelpcdn.com/bphoto/GiKU76LHS36QXC2UEFAz1A/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3866"/>
            <a:ext cx="1832064" cy="256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3032144"/>
            <a:ext cx="31277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Проф</a:t>
            </a:r>
            <a:r>
              <a:rPr lang="bg-BG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д-р Джил де Вилиерс</a:t>
            </a:r>
            <a:r>
              <a:rPr lang="bg-BG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algn="just">
              <a:spcAft>
                <a:spcPts val="0"/>
              </a:spcAft>
            </a:pPr>
            <a:r>
              <a:rPr lang="bg-BG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США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72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Презентация для Шаронова\фон-ми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" y="-26224"/>
            <a:ext cx="9142364" cy="51435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716016" y="3298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ФГБОУ ВО "БГПУ им. М.Акмуллы"</a:t>
            </a:r>
          </a:p>
        </p:txBody>
      </p:sp>
      <p:pic>
        <p:nvPicPr>
          <p:cNvPr id="11266" name="Picture 2" descr="http://umso2019.mmco-expo.ru/storage/speaker_photos/1571999821NafikovaZG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7534"/>
            <a:ext cx="19050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922" y="350785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GothamPro"/>
              </a:rPr>
              <a:t>Нафикова </a:t>
            </a:r>
            <a:r>
              <a:rPr lang="ru-RU" b="1" dirty="0" err="1">
                <a:latin typeface="GothamPro"/>
              </a:rPr>
              <a:t>Закия</a:t>
            </a:r>
            <a:r>
              <a:rPr lang="ru-RU" b="1" dirty="0">
                <a:latin typeface="GothamPro"/>
              </a:rPr>
              <a:t> </a:t>
            </a:r>
            <a:r>
              <a:rPr lang="ru-RU" b="1" dirty="0" err="1">
                <a:latin typeface="GothamPro"/>
              </a:rPr>
              <a:t>Галиахметовна</a:t>
            </a:r>
            <a:endParaRPr lang="ru-RU" b="1" dirty="0">
              <a:latin typeface="GothamPro"/>
            </a:endParaRPr>
          </a:p>
          <a:p>
            <a:pPr algn="just"/>
            <a:r>
              <a:rPr lang="ru-RU" b="1" dirty="0">
                <a:latin typeface="GothamPro"/>
              </a:rPr>
              <a:t>доцент кафедры дошкольного и </a:t>
            </a:r>
            <a:r>
              <a:rPr lang="ru-RU" b="1" dirty="0" err="1">
                <a:latin typeface="GothamPro"/>
              </a:rPr>
              <a:t>предшкольного</a:t>
            </a:r>
            <a:r>
              <a:rPr lang="ru-RU" b="1" dirty="0">
                <a:latin typeface="GothamPro"/>
              </a:rPr>
              <a:t> образования</a:t>
            </a:r>
          </a:p>
          <a:p>
            <a:pPr algn="just"/>
            <a:r>
              <a:rPr lang="ru-RU" dirty="0">
                <a:latin typeface="GothamPro"/>
              </a:rPr>
              <a:t>Институт развития образования РБ</a:t>
            </a:r>
            <a:endParaRPr lang="ru-RU" b="0" i="0" dirty="0">
              <a:effectLst/>
              <a:latin typeface="GothamPro"/>
            </a:endParaRPr>
          </a:p>
        </p:txBody>
      </p:sp>
    </p:spTree>
    <p:extLst>
      <p:ext uri="{BB962C8B-B14F-4D97-AF65-F5344CB8AC3E}">
        <p14:creationId xmlns:p14="http://schemas.microsoft.com/office/powerpoint/2010/main" val="394878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11510"/>
            <a:ext cx="65344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333333"/>
                </a:solidFill>
                <a:latin typeface="PT Sans"/>
              </a:rPr>
              <a:t>Ведущим принципом описания языкового материала в конце XX в. стал принцип антропоцентризма, основанием для которого послужило признание ведущей роли человека в процессах порождения и восприятия речи, стремление исследователей изучать язык в тесной связи с человеком. Поэтому в современной лингвистике ключевым является понятие «языковая личность».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442835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333333"/>
                </a:solidFill>
                <a:latin typeface="PT Sans"/>
              </a:rPr>
              <a:t>Актуальность </a:t>
            </a:r>
            <a:r>
              <a:rPr lang="ru-RU" dirty="0" smtClean="0">
                <a:solidFill>
                  <a:srgbClr val="333333"/>
                </a:solidFill>
                <a:latin typeface="PT Sans"/>
              </a:rPr>
              <a:t>определена </a:t>
            </a:r>
            <a:r>
              <a:rPr lang="ru-RU" dirty="0">
                <a:solidFill>
                  <a:srgbClr val="333333"/>
                </a:solidFill>
                <a:latin typeface="PT Sans"/>
              </a:rPr>
              <a:t>тем, что его проблематика находится в русле формирующейся возрастной лингвистики и обусловлена значимостью изучения языковой личности в ее онтогенезе. Традиционно языковая личность определяется как «человек, рассматриваемый с точки зрения его готовности производить речевые поступки, создавать и принимать произведения речи», т. к. человек - как носитель речи - обладает способностью к использованию языковой системы в целом </a:t>
            </a:r>
            <a:r>
              <a:rPr lang="ru-RU" dirty="0" smtClean="0">
                <a:solidFill>
                  <a:srgbClr val="333333"/>
                </a:solidFill>
                <a:latin typeface="PT Sans"/>
              </a:rPr>
              <a:t>(</a:t>
            </a:r>
            <a:r>
              <a:rPr lang="ru-RU" dirty="0" err="1" smtClean="0">
                <a:solidFill>
                  <a:srgbClr val="333333"/>
                </a:solidFill>
                <a:latin typeface="PT Sans"/>
              </a:rPr>
              <a:t>Г.И.Богин</a:t>
            </a:r>
            <a:r>
              <a:rPr lang="ru-RU" dirty="0" smtClean="0">
                <a:solidFill>
                  <a:srgbClr val="333333"/>
                </a:solidFill>
                <a:latin typeface="PT Sans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84426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52" y="4815552"/>
            <a:ext cx="9141297" cy="2454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2" rIns="68564" bIns="34282" anchor="ctr"/>
          <a:lstStyle/>
          <a:p>
            <a:pPr algn="ctr" eaLnBrk="1" hangingPunct="1">
              <a:defRPr/>
            </a:pPr>
            <a:endParaRPr lang="ru-RU" sz="12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352" y="4816610"/>
            <a:ext cx="9141297" cy="245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2" rIns="68564" bIns="34282" anchor="ctr"/>
          <a:lstStyle/>
          <a:p>
            <a:pPr algn="ctr" eaLnBrk="1" hangingPunct="1">
              <a:defRPr/>
            </a:pPr>
            <a:endParaRPr lang="ru-RU" sz="12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92" name="Picture 2" descr="C:\Users\пк\Desktop\фото студенты в ЦРК 5.10.2016\IMG_20161005_1446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" y="15649"/>
            <a:ext cx="3305876" cy="203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15" descr="C:\Users\пк\Desktop\фото студенты в ЦРК 5.10.2016\IMG_20161005_1448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807" y="15649"/>
            <a:ext cx="3485514" cy="219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" descr="C:\Users\КДП\Desktop\архив\2017-2018\фото\фото 1.11.17 новатор в црк\IMG-20171101-WA00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286" y="699542"/>
            <a:ext cx="2279185" cy="342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" descr="C:\Users\КДП\Desktop\архив\2016-2017\фото\фото студенты в ЦРК 5.10.2016\IMG_20161005_14335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" y="2126726"/>
            <a:ext cx="2636777" cy="276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ttps://pp.userapi.com/c852220/v852220899/96b9/jYY7y0spKLU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04530"/>
            <a:ext cx="2067650" cy="275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5330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s://pp.userapi.com/c852024/v852024482/401c6/4GcfE9RgHh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26" y="266591"/>
            <a:ext cx="3226816" cy="223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4" descr="https://pp.userapi.com/c852024/v852024482/401ac/1nzr8lZCzp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021" y="876998"/>
            <a:ext cx="5220726" cy="364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172293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pp.userapi.com/c850632/v850632754/7b161/5lfXTUAh6U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00" y="169264"/>
            <a:ext cx="3123973" cy="442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https://pp.userapi.com/c851036/v851036754/71220/AUlkOYPp2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201" y="444317"/>
            <a:ext cx="2750535" cy="387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6" descr="https://pp.userapi.com/c851036/v851036754/7123e/RfFLedaA99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10" y="1309678"/>
            <a:ext cx="2708219" cy="383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8" descr="https://pp.userapi.com/c851036/v851036754/71248/_NoGxY6DGX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938" y="-21216"/>
            <a:ext cx="3089062" cy="437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328477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Презентация для Шаронова\фон-ми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269" y="0"/>
            <a:ext cx="9142364" cy="51435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716016" y="3298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ФГБОУ ВО «БГПУ им. М.Акмуллы»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-39702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2358A8"/>
                </a:solidFill>
              </a:rPr>
              <a:t>06 декабря </a:t>
            </a:r>
            <a:r>
              <a:rPr lang="ru-RU" altLang="ru-RU" sz="1400" b="1" dirty="0" smtClean="0">
                <a:solidFill>
                  <a:srgbClr val="2358A8"/>
                </a:solidFill>
              </a:rPr>
              <a:t>2019, </a:t>
            </a:r>
            <a:r>
              <a:rPr lang="ru-RU" altLang="ru-RU" sz="1400" b="1" dirty="0" err="1" smtClean="0">
                <a:solidFill>
                  <a:srgbClr val="2358A8"/>
                </a:solidFill>
              </a:rPr>
              <a:t>г.Уфа</a:t>
            </a:r>
            <a:endParaRPr lang="ru-RU" altLang="ru-RU" sz="1400" b="1" dirty="0" smtClean="0">
              <a:solidFill>
                <a:srgbClr val="2358A8"/>
              </a:solidFill>
            </a:endParaRPr>
          </a:p>
        </p:txBody>
      </p:sp>
      <p:pic>
        <p:nvPicPr>
          <p:cNvPr id="6" name="Picture 6" descr="https://bspu.ru/files/408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12" y="1259889"/>
            <a:ext cx="2299524" cy="153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s://pp.userapi.com/c848736/v848736466/251b5/OIfo-X_Ac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047" y="1131590"/>
            <a:ext cx="4412457" cy="313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684584" y="3579264"/>
            <a:ext cx="47598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/>
              <a:t>Контактная информация: 89649645959</a:t>
            </a:r>
            <a:r>
              <a:rPr lang="en-US" altLang="ru-RU" b="1" dirty="0"/>
              <a:t>@mail.ru</a:t>
            </a:r>
            <a:endParaRPr lang="ru-RU" altLang="ru-RU" b="1" dirty="0"/>
          </a:p>
          <a:p>
            <a:pPr algn="ctr"/>
            <a:r>
              <a:rPr lang="ru-RU" altLang="ru-RU" dirty="0"/>
              <a:t> </a:t>
            </a:r>
            <a:r>
              <a:rPr lang="ru-RU" altLang="ru-RU" b="1" dirty="0" err="1"/>
              <a:t>инстаграм</a:t>
            </a:r>
            <a:r>
              <a:rPr lang="ru-RU" altLang="ru-RU" dirty="0"/>
              <a:t> </a:t>
            </a:r>
            <a:r>
              <a:rPr lang="en-US" altLang="ru-RU" dirty="0"/>
              <a:t>@</a:t>
            </a:r>
            <a:r>
              <a:rPr lang="en-US" altLang="ru-RU" dirty="0" err="1"/>
              <a:t>shabaeva_guzel</a:t>
            </a:r>
            <a:endParaRPr lang="en-US" altLang="ru-RU" dirty="0"/>
          </a:p>
          <a:p>
            <a:pPr algn="ctr"/>
            <a:r>
              <a:rPr lang="en-US" altLang="ru-RU" dirty="0"/>
              <a:t>@</a:t>
            </a:r>
            <a:r>
              <a:rPr lang="en-US" altLang="ru-RU" dirty="0" err="1" smtClean="0"/>
              <a:t>kurs_preschool_online</a:t>
            </a:r>
            <a:endParaRPr lang="ru-RU" altLang="ru-RU" dirty="0"/>
          </a:p>
        </p:txBody>
      </p:sp>
      <p:pic>
        <p:nvPicPr>
          <p:cNvPr id="8" name="Picture 4" descr="https://pp.userapi.com/c846121/v846121540/e2d82/InJ72gnNwQ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292" y="771550"/>
            <a:ext cx="2040211" cy="271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79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Презентация для Шаронова\фон-ми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364" cy="51435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716016" y="3298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ФГБОУ ВО "БГПУ им. М.Акмуллы"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52884" y="535962"/>
            <a:ext cx="52555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4400" b="1" dirty="0" smtClean="0">
                <a:solidFill>
                  <a:srgbClr val="235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altLang="ru-RU" sz="4400" b="1" dirty="0" smtClean="0">
                <a:solidFill>
                  <a:srgbClr val="235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5616" y="-39702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2358A8"/>
                </a:solidFill>
              </a:rPr>
              <a:t>Название проекта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1982512"/>
            <a:ext cx="7413476" cy="3118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 smtClean="0"/>
              <a:t>ШАБАЕВА ГУЗЕЛЬ ФАГИМОВНА</a:t>
            </a:r>
            <a:r>
              <a:rPr lang="ru-RU" altLang="ru-RU" sz="1600" b="1" dirty="0" smtClean="0"/>
              <a:t>,</a:t>
            </a:r>
          </a:p>
          <a:p>
            <a:pPr algn="ctr"/>
            <a:r>
              <a:rPr lang="ru-RU" altLang="ru-RU" sz="1600" dirty="0"/>
              <a:t>к</a:t>
            </a:r>
            <a:r>
              <a:rPr lang="ru-RU" altLang="ru-RU" sz="1600" dirty="0" smtClean="0"/>
              <a:t>андидат педагогических наук, доцент </a:t>
            </a:r>
          </a:p>
          <a:p>
            <a:pPr algn="ctr"/>
            <a:r>
              <a:rPr lang="ru-RU" altLang="ru-RU" sz="1600" dirty="0" smtClean="0"/>
              <a:t>кафедры дошкольной педагогики и психологии </a:t>
            </a:r>
          </a:p>
          <a:p>
            <a:pPr algn="ctr"/>
            <a:r>
              <a:rPr lang="ru-RU" altLang="ru-RU" sz="1600" dirty="0" smtClean="0"/>
              <a:t>Института педагогики</a:t>
            </a:r>
          </a:p>
          <a:p>
            <a:pPr algn="ctr"/>
            <a:r>
              <a:rPr lang="ru-RU" altLang="ru-RU" sz="1600" dirty="0" smtClean="0"/>
              <a:t>ФГБОУ ВО «БГПУ </a:t>
            </a:r>
            <a:r>
              <a:rPr lang="ru-RU" altLang="ru-RU" sz="1600" dirty="0" err="1" smtClean="0"/>
              <a:t>им.М.Акмуллы</a:t>
            </a:r>
            <a:endParaRPr lang="ru-RU" altLang="ru-RU" sz="1600" dirty="0" smtClean="0"/>
          </a:p>
          <a:p>
            <a:pPr algn="ctr"/>
            <a:endParaRPr lang="ru-RU" altLang="ru-RU" sz="1400" dirty="0"/>
          </a:p>
          <a:p>
            <a:pPr algn="ctr"/>
            <a:r>
              <a:rPr lang="ru-RU" altLang="ru-RU" sz="2400" b="1" dirty="0"/>
              <a:t>Контактная информация</a:t>
            </a:r>
            <a:r>
              <a:rPr lang="ru-RU" altLang="ru-RU" sz="2400" b="1" dirty="0" smtClean="0"/>
              <a:t>: </a:t>
            </a:r>
            <a:endParaRPr lang="ru-RU" altLang="ru-RU" sz="2400" b="1" dirty="0" smtClean="0"/>
          </a:p>
          <a:p>
            <a:pPr algn="ctr"/>
            <a:r>
              <a:rPr lang="ru-RU" altLang="ru-RU" sz="2400" b="1" dirty="0" smtClean="0"/>
              <a:t>89649645959</a:t>
            </a:r>
            <a:r>
              <a:rPr lang="en-US" altLang="ru-RU" sz="2400" b="1" dirty="0" smtClean="0"/>
              <a:t>@mail.ru</a:t>
            </a:r>
            <a:endParaRPr lang="ru-RU" altLang="ru-RU" sz="2400" b="1" dirty="0" smtClean="0"/>
          </a:p>
          <a:p>
            <a:pPr algn="ctr"/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инстаграм</a:t>
            </a:r>
            <a:r>
              <a:rPr lang="ru-RU" altLang="ru-RU" sz="2400" dirty="0" smtClean="0"/>
              <a:t> </a:t>
            </a:r>
            <a:r>
              <a:rPr lang="en-US" altLang="ru-RU" sz="2400" dirty="0" smtClean="0"/>
              <a:t>@</a:t>
            </a:r>
            <a:r>
              <a:rPr lang="en-US" altLang="ru-RU" sz="2400" dirty="0" err="1" smtClean="0"/>
              <a:t>shabaeva_guzel</a:t>
            </a:r>
            <a:endParaRPr lang="en-US" altLang="ru-RU" sz="2400" dirty="0" smtClean="0"/>
          </a:p>
          <a:p>
            <a:pPr algn="ctr"/>
            <a:r>
              <a:rPr lang="en-US" altLang="ru-RU" sz="2400" dirty="0" smtClean="0"/>
              <a:t>@</a:t>
            </a:r>
            <a:r>
              <a:rPr lang="en-US" altLang="ru-RU" sz="2400" dirty="0" err="1" smtClean="0"/>
              <a:t>kurs_preschool_online</a:t>
            </a:r>
            <a:endParaRPr lang="ru-RU" alt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43561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9548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333333"/>
                </a:solidFill>
                <a:latin typeface="PT Sans"/>
              </a:rPr>
              <a:t>Исследование человеческого фактора в языке приобретает новый ракурс в связи с изучением картины мира, в частности в связи с языковой картиной мира. По мнению А. </a:t>
            </a:r>
            <a:r>
              <a:rPr lang="ru-RU" dirty="0" err="1">
                <a:solidFill>
                  <a:srgbClr val="333333"/>
                </a:solidFill>
                <a:latin typeface="PT Sans"/>
              </a:rPr>
              <a:t>Вежбицкой</a:t>
            </a:r>
            <a:r>
              <a:rPr lang="ru-RU" dirty="0">
                <a:solidFill>
                  <a:srgbClr val="333333"/>
                </a:solidFill>
                <a:latin typeface="PT Sans"/>
              </a:rPr>
              <a:t>, антропоцентризм в описании языка должен быть его доминантой: в языковой картине мира никак нельзя «упустить» информацию, которая значима для человека. Особенно это касается детского взгляда на мир, требующего подробного изучения.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707654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333333"/>
                </a:solidFill>
                <a:latin typeface="PT Sans"/>
              </a:rPr>
              <a:t>Существует тип детского сознания, проецирующий особую «точку зрения» на мир, который называется детской языковой картиной мира. Выявление специфики детской языковой картины мира старшего дошкольника наряду с аналогичными данными о речи детей школьного возраста и взрослых носителей языка позволяет выяснить закономерности формирования языковой личности в онтогенезе.</a:t>
            </a:r>
            <a:endParaRPr lang="ru-RU" dirty="0"/>
          </a:p>
        </p:txBody>
      </p:sp>
      <p:pic>
        <p:nvPicPr>
          <p:cNvPr id="6" name="Picture 2" descr="http://xn-----6kcbaeeenjhocfry2ddgdd5b6c2f.xn--p1ai/upload/iblock/be6/be6f97fbfe72d9b45f0fd6111158a5b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38574"/>
            <a:ext cx="2612910" cy="158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079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s/243747/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6" y="0"/>
            <a:ext cx="6599783" cy="494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ds04.infourok.ru/uploads/ex/108f/00061786-6b956007/hello_html_m552c3c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35646"/>
            <a:ext cx="2520280" cy="276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362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5" y="195486"/>
            <a:ext cx="53285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Понятие языкового портрета не является новым для </a:t>
            </a:r>
            <a:r>
              <a:rPr lang="ru-RU" dirty="0" smtClean="0"/>
              <a:t>отечественной </a:t>
            </a:r>
            <a:r>
              <a:rPr lang="ru-RU" dirty="0"/>
              <a:t>и зарубежной лингвистической науки</a:t>
            </a:r>
            <a:r>
              <a:rPr lang="ru-RU" dirty="0" smtClean="0"/>
              <a:t>.</a:t>
            </a:r>
            <a:endParaRPr lang="en-US" dirty="0" smtClean="0"/>
          </a:p>
          <a:p>
            <a:pPr algn="just"/>
            <a:r>
              <a:rPr lang="ru-RU" dirty="0" smtClean="0"/>
              <a:t> </a:t>
            </a:r>
            <a:r>
              <a:rPr lang="ru-RU" dirty="0"/>
              <a:t>Предпосылки его изучения были заложены в работах представителей различных направлений гуманитарной научной мысли, начиная примерно с 50‐х годов XX века. </a:t>
            </a:r>
            <a:endParaRPr lang="en-US" dirty="0" smtClean="0"/>
          </a:p>
          <a:p>
            <a:pPr algn="just"/>
            <a:r>
              <a:rPr lang="ru-RU" dirty="0" smtClean="0"/>
              <a:t>Так</a:t>
            </a:r>
            <a:r>
              <a:rPr lang="ru-RU" dirty="0"/>
              <a:t>, размышления отечественных </a:t>
            </a:r>
            <a:r>
              <a:rPr lang="ru-RU" dirty="0" smtClean="0"/>
              <a:t>исследователей </a:t>
            </a:r>
            <a:r>
              <a:rPr lang="ru-RU" dirty="0"/>
              <a:t>были посвящены собственным лингвистическим аспектам, которые потенциально создавали предпосылки для выхода на но‐ вый, антропоцентрический этап развития науки о языке:</a:t>
            </a:r>
          </a:p>
        </p:txBody>
      </p:sp>
      <p:pic>
        <p:nvPicPr>
          <p:cNvPr id="6" name="Picture 4" descr="https://avatars.mds.yandex.net/get-pdb/881477/008b3d3e-6260-4c5b-afab-669adebdeeb9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592" y="483518"/>
            <a:ext cx="36724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64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27534"/>
            <a:ext cx="75608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arenR"/>
            </a:pPr>
            <a:r>
              <a:rPr lang="ru-RU" b="1" dirty="0" smtClean="0"/>
              <a:t>диалектологические </a:t>
            </a:r>
            <a:r>
              <a:rPr lang="ru-RU" b="1" dirty="0"/>
              <a:t>труды </a:t>
            </a:r>
            <a:r>
              <a:rPr lang="ru-RU" dirty="0"/>
              <a:t>Б.А. </a:t>
            </a:r>
            <a:r>
              <a:rPr lang="ru-RU" dirty="0" smtClean="0"/>
              <a:t>Ларина, </a:t>
            </a:r>
            <a:r>
              <a:rPr lang="ru-RU" dirty="0"/>
              <a:t>который в </a:t>
            </a:r>
            <a:r>
              <a:rPr lang="ru-RU" dirty="0" smtClean="0"/>
              <a:t>определённом </a:t>
            </a:r>
            <a:r>
              <a:rPr lang="ru-RU" dirty="0"/>
              <a:t>смысле перенес методы диалектологического описания региональных, преимущественно сельских диалектов на город‐ скую речь и во многом создал образец изучения языка города, воспринятый многими отечественными исследователями (</a:t>
            </a:r>
            <a:r>
              <a:rPr lang="ru-RU" dirty="0" smtClean="0"/>
              <a:t>например</a:t>
            </a:r>
            <a:r>
              <a:rPr lang="ru-RU" dirty="0"/>
              <a:t>, Т.И. Ерофеевой</a:t>
            </a:r>
            <a:r>
              <a:rPr lang="ru-RU" dirty="0" smtClean="0"/>
              <a:t>); </a:t>
            </a:r>
            <a:endParaRPr lang="en-US" dirty="0" smtClean="0"/>
          </a:p>
          <a:p>
            <a:pPr marL="342900" indent="-342900" algn="just">
              <a:buAutoNum type="arabicParenR"/>
            </a:pPr>
            <a:r>
              <a:rPr lang="ru-RU" dirty="0" smtClean="0"/>
              <a:t> </a:t>
            </a:r>
            <a:r>
              <a:rPr lang="ru-RU" b="1" dirty="0"/>
              <a:t>фонетические изыскания </a:t>
            </a:r>
            <a:r>
              <a:rPr lang="ru-RU" dirty="0"/>
              <a:t>М.В. </a:t>
            </a:r>
            <a:r>
              <a:rPr lang="ru-RU" dirty="0" smtClean="0"/>
              <a:t>Панова, </a:t>
            </a:r>
            <a:r>
              <a:rPr lang="ru-RU" dirty="0"/>
              <a:t>в которых </a:t>
            </a:r>
            <a:r>
              <a:rPr lang="ru-RU" dirty="0" smtClean="0"/>
              <a:t>выдвигается </a:t>
            </a:r>
            <a:r>
              <a:rPr lang="ru-RU" dirty="0"/>
              <a:t>идея фонетического портрета, реализованная им в </a:t>
            </a:r>
            <a:r>
              <a:rPr lang="ru-RU" dirty="0" smtClean="0"/>
              <a:t>дальнейшем </a:t>
            </a:r>
            <a:r>
              <a:rPr lang="ru-RU" dirty="0"/>
              <a:t>в целом ряде фонетических портретов известных деятелей науки, искусства и общественной жизни ХVIII–ХХ вв. (например, Петра I, М.В. Ломоносова, А.С. Пушкина, О.О. Садовской, Е.Т. </a:t>
            </a:r>
            <a:r>
              <a:rPr lang="ru-RU" dirty="0" smtClean="0"/>
              <a:t>Турчаниновой</a:t>
            </a:r>
            <a:r>
              <a:rPr lang="ru-RU" dirty="0"/>
              <a:t>, В. </a:t>
            </a:r>
            <a:r>
              <a:rPr lang="ru-RU" dirty="0" err="1"/>
              <a:t>Яхонтова</a:t>
            </a:r>
            <a:r>
              <a:rPr lang="ru-RU" dirty="0"/>
              <a:t>, А. Вознесенского и др.</a:t>
            </a:r>
          </a:p>
        </p:txBody>
      </p:sp>
    </p:spTree>
    <p:extLst>
      <p:ext uri="{BB962C8B-B14F-4D97-AF65-F5344CB8AC3E}">
        <p14:creationId xmlns:p14="http://schemas.microsoft.com/office/powerpoint/2010/main" val="4015607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339502"/>
            <a:ext cx="35116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Данные работы </a:t>
            </a:r>
            <a:r>
              <a:rPr lang="ru-RU" dirty="0" smtClean="0"/>
              <a:t>представляют </a:t>
            </a:r>
            <a:r>
              <a:rPr lang="ru-RU" dirty="0"/>
              <a:t>не только общекультурную ценность </a:t>
            </a:r>
            <a:endParaRPr lang="en-US" dirty="0" smtClean="0"/>
          </a:p>
          <a:p>
            <a:pPr algn="just"/>
            <a:r>
              <a:rPr lang="ru-RU" dirty="0" smtClean="0"/>
              <a:t>как </a:t>
            </a:r>
            <a:r>
              <a:rPr lang="ru-RU" dirty="0"/>
              <a:t>свидетельства индивидуальных речевых особенностей известных </a:t>
            </a:r>
            <a:endParaRPr lang="en-US" dirty="0" smtClean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российском обществе людей, но и научный феномен, поскольку </a:t>
            </a:r>
            <a:r>
              <a:rPr lang="ru-RU" dirty="0" smtClean="0"/>
              <a:t>в</a:t>
            </a:r>
            <a:endParaRPr lang="en-US" dirty="0" smtClean="0"/>
          </a:p>
          <a:p>
            <a:pPr algn="just"/>
            <a:r>
              <a:rPr lang="ru-RU" dirty="0" smtClean="0"/>
              <a:t> </a:t>
            </a:r>
            <a:r>
              <a:rPr lang="ru-RU" dirty="0"/>
              <a:t>указанных </a:t>
            </a:r>
            <a:r>
              <a:rPr lang="ru-RU" dirty="0" smtClean="0"/>
              <a:t>исследованиях </a:t>
            </a:r>
            <a:r>
              <a:rPr lang="ru-RU" dirty="0"/>
              <a:t>отражена определённая социальная, </a:t>
            </a:r>
            <a:endParaRPr lang="en-US" dirty="0" smtClean="0"/>
          </a:p>
          <a:p>
            <a:pPr algn="just"/>
            <a:r>
              <a:rPr lang="ru-RU" dirty="0" smtClean="0"/>
              <a:t>профессиональная </a:t>
            </a:r>
            <a:r>
              <a:rPr lang="ru-RU" dirty="0"/>
              <a:t>и региональная специфика речевого </a:t>
            </a:r>
            <a:r>
              <a:rPr lang="ru-RU" dirty="0" err="1"/>
              <a:t>портретирования</a:t>
            </a:r>
            <a:r>
              <a:rPr lang="ru-RU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816830"/>
            <a:ext cx="81369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Вместе с тем исследования зарубежных авторов уже </a:t>
            </a:r>
            <a:r>
              <a:rPr lang="ru-RU" dirty="0" smtClean="0"/>
              <a:t>изначально </a:t>
            </a:r>
            <a:r>
              <a:rPr lang="ru-RU" dirty="0"/>
              <a:t>выходили за интралингвистические рамки в сторону </a:t>
            </a:r>
            <a:r>
              <a:rPr lang="ru-RU" dirty="0" smtClean="0"/>
              <a:t>смежных </a:t>
            </a:r>
            <a:r>
              <a:rPr lang="ru-RU" dirty="0"/>
              <a:t>с лингвистикой дисциплин: </a:t>
            </a:r>
            <a:endParaRPr lang="en-US" dirty="0" smtClean="0"/>
          </a:p>
          <a:p>
            <a:pPr marL="342900" indent="-342900" algn="just">
              <a:buAutoNum type="arabicParenR"/>
            </a:pPr>
            <a:r>
              <a:rPr lang="ru-RU" b="1" dirty="0" smtClean="0"/>
              <a:t>социолингвистические </a:t>
            </a:r>
            <a:r>
              <a:rPr lang="ru-RU" b="1" dirty="0"/>
              <a:t>исследования </a:t>
            </a:r>
            <a:r>
              <a:rPr lang="ru-RU" dirty="0"/>
              <a:t>Р. Мак‐Дэвида, </a:t>
            </a:r>
            <a:r>
              <a:rPr lang="ru-RU" dirty="0" smtClean="0"/>
              <a:t>занимавшегося </a:t>
            </a:r>
            <a:r>
              <a:rPr lang="ru-RU" dirty="0"/>
              <a:t>исследованием американского варианта английского языка и составившего совместно с Г. </a:t>
            </a:r>
            <a:r>
              <a:rPr lang="ru-RU" dirty="0" err="1"/>
              <a:t>Курахом</a:t>
            </a:r>
            <a:r>
              <a:rPr lang="ru-RU" dirty="0"/>
              <a:t> лингвистический </a:t>
            </a:r>
            <a:r>
              <a:rPr lang="ru-RU" dirty="0" err="1" smtClean="0"/>
              <a:t>ат</a:t>
            </a:r>
            <a:r>
              <a:rPr lang="ru-RU" dirty="0" smtClean="0"/>
              <a:t>‐лас </a:t>
            </a:r>
            <a:r>
              <a:rPr lang="ru-RU" dirty="0"/>
              <a:t>так называемой Новой Англии, северо‐восточного региона США на побережье Атлантического </a:t>
            </a:r>
            <a:r>
              <a:rPr lang="ru-RU" dirty="0" smtClean="0"/>
              <a:t>океана, </a:t>
            </a:r>
            <a:r>
              <a:rPr lang="ru-RU" dirty="0"/>
              <a:t>а также вопросами речевого взаимодействия и отражения в языке этого взаимодействия между чернокожим и белым населением в США середины XX </a:t>
            </a:r>
            <a:r>
              <a:rPr lang="ru-RU" dirty="0" smtClean="0"/>
              <a:t>века; </a:t>
            </a:r>
            <a:endParaRPr lang="en-US" dirty="0" smtClean="0"/>
          </a:p>
          <a:p>
            <a:pPr marL="342900" indent="-342900">
              <a:buAutoNum type="arabicParenR"/>
            </a:pPr>
            <a:r>
              <a:rPr lang="ru-RU" b="1" dirty="0" err="1" smtClean="0"/>
              <a:t>лингвокоммуникативные</a:t>
            </a:r>
            <a:r>
              <a:rPr lang="ru-RU" b="1" dirty="0" smtClean="0"/>
              <a:t> </a:t>
            </a:r>
            <a:r>
              <a:rPr lang="ru-RU" b="1" dirty="0"/>
              <a:t>наблюдения </a:t>
            </a:r>
            <a:r>
              <a:rPr lang="ru-RU" dirty="0"/>
              <a:t>Дж. </a:t>
            </a:r>
            <a:r>
              <a:rPr lang="ru-RU" dirty="0" err="1"/>
              <a:t>Гамперца</a:t>
            </a:r>
            <a:r>
              <a:rPr lang="ru-RU" dirty="0"/>
              <a:t>, </a:t>
            </a:r>
            <a:r>
              <a:rPr lang="ru-RU" dirty="0" smtClean="0"/>
              <a:t>который </a:t>
            </a:r>
            <a:r>
              <a:rPr lang="ru-RU" dirty="0"/>
              <a:t>изучал речевую и социальную коммуникацию народов Индии</a:t>
            </a:r>
          </a:p>
        </p:txBody>
      </p:sp>
    </p:spTree>
    <p:extLst>
      <p:ext uri="{BB962C8B-B14F-4D97-AF65-F5344CB8AC3E}">
        <p14:creationId xmlns:p14="http://schemas.microsoft.com/office/powerpoint/2010/main" val="2489465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Презентация для Шаронова\фон-ми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" y="34629"/>
            <a:ext cx="9142364" cy="51435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716016" y="3298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ФГБОУ ВО "БГПУ им. М.Акмуллы"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5616" y="-3970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2358A8"/>
                </a:solidFill>
              </a:rPr>
              <a:t>Название проекта</a:t>
            </a:r>
          </a:p>
          <a:p>
            <a:pPr algn="ctr"/>
            <a:endParaRPr lang="ru-RU" altLang="ru-RU" sz="1400" b="1" dirty="0" smtClean="0">
              <a:solidFill>
                <a:srgbClr val="2358A8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771550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444444"/>
                </a:solidFill>
                <a:latin typeface="Arial" panose="020B0604020202020204" pitchFamily="34" charset="0"/>
              </a:rPr>
              <a:t>.</a:t>
            </a:r>
            <a:endParaRPr lang="ru-RU" sz="14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627534"/>
            <a:ext cx="8064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Для современных исследований речи характерен </a:t>
            </a:r>
            <a:r>
              <a:rPr lang="ru-RU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системный подход</a:t>
            </a:r>
            <a:r>
              <a:rPr lang="ru-RU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, который </a:t>
            </a:r>
            <a:r>
              <a:rPr lang="ru-RU" sz="2400" spc="25" dirty="0">
                <a:latin typeface="Times New Roman" panose="02020603050405020304" pitchFamily="18" charset="0"/>
                <a:ea typeface="SimSun" panose="02010600030101010101" pitchFamily="2" charset="-122"/>
              </a:rPr>
              <a:t>проявляется в изучении явления «во множестве внешних и внутренних отноше</a:t>
            </a:r>
            <a:r>
              <a:rPr lang="ru-RU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ний, в которых оно существует как целостная система». </a:t>
            </a:r>
            <a:endParaRPr lang="en-US" sz="2400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indent="342900" algn="just">
              <a:spcAft>
                <a:spcPts val="0"/>
              </a:spcAft>
            </a:pPr>
            <a:r>
              <a:rPr lang="ru-RU" sz="2400" i="1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Речеязыковая</a:t>
            </a:r>
            <a:r>
              <a:rPr lang="ru-RU" sz="2400" i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система</a:t>
            </a:r>
            <a:r>
              <a:rPr lang="ru-RU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выступает во множестве отношений, основными из которых являют</a:t>
            </a:r>
            <a:r>
              <a:rPr lang="ru-RU" sz="2400" spc="10" dirty="0">
                <a:latin typeface="Times New Roman" panose="02020603050405020304" pitchFamily="18" charset="0"/>
                <a:ea typeface="SimSun" panose="02010600030101010101" pitchFamily="2" charset="-122"/>
              </a:rPr>
              <a:t>ся функционирование её как аппарата </a:t>
            </a:r>
            <a:r>
              <a:rPr lang="ru-RU" sz="2400" b="1" spc="10" dirty="0">
                <a:latin typeface="Times New Roman" panose="02020603050405020304" pitchFamily="18" charset="0"/>
                <a:ea typeface="SimSun" panose="02010600030101010101" pitchFamily="2" charset="-122"/>
              </a:rPr>
              <a:t>семантической информации</a:t>
            </a:r>
            <a:r>
              <a:rPr lang="ru-RU" sz="2400" spc="10" dirty="0">
                <a:latin typeface="Times New Roman" panose="02020603050405020304" pitchFamily="18" charset="0"/>
                <a:ea typeface="SimSun" panose="02010600030101010101" pitchFamily="2" charset="-122"/>
              </a:rPr>
              <a:t>, переводящего </a:t>
            </a:r>
            <a:r>
              <a:rPr lang="ru-RU" sz="2400" b="1" spc="30" dirty="0">
                <a:latin typeface="Times New Roman" panose="02020603050405020304" pitchFamily="18" charset="0"/>
                <a:ea typeface="SimSun" panose="02010600030101010101" pitchFamily="2" charset="-122"/>
              </a:rPr>
              <a:t>смысл в слова </a:t>
            </a:r>
            <a:r>
              <a:rPr lang="ru-RU" sz="2400" spc="30" dirty="0">
                <a:latin typeface="Times New Roman" panose="02020603050405020304" pitchFamily="18" charset="0"/>
                <a:ea typeface="SimSun" panose="02010600030101010101" pitchFamily="2" charset="-122"/>
              </a:rPr>
              <a:t>и находящегося в тесной связи с </a:t>
            </a:r>
            <a:r>
              <a:rPr lang="ru-RU" sz="2400" b="1" spc="30" dirty="0">
                <a:latin typeface="Times New Roman" panose="02020603050405020304" pitchFamily="18" charset="0"/>
                <a:ea typeface="SimSun" panose="02010600030101010101" pitchFamily="2" charset="-122"/>
              </a:rPr>
              <a:t>сознанием и эмоциями </a:t>
            </a:r>
            <a:r>
              <a:rPr lang="ru-RU" sz="2400" spc="30" dirty="0">
                <a:latin typeface="Times New Roman" panose="02020603050405020304" pitchFamily="18" charset="0"/>
                <a:ea typeface="SimSun" panose="02010600030101010101" pitchFamily="2" charset="-122"/>
              </a:rPr>
              <a:t>человека, </a:t>
            </a:r>
            <a:r>
              <a:rPr lang="ru-RU" sz="2400" spc="10" dirty="0">
                <a:latin typeface="Times New Roman" panose="02020603050405020304" pitchFamily="18" charset="0"/>
                <a:ea typeface="SimSun" panose="02010600030101010101" pitchFamily="2" charset="-122"/>
              </a:rPr>
              <a:t>как </a:t>
            </a:r>
            <a:r>
              <a:rPr lang="ru-RU" sz="2400" i="1" spc="10" dirty="0">
                <a:latin typeface="Times New Roman" panose="02020603050405020304" pitchFamily="18" charset="0"/>
                <a:ea typeface="SimSun" panose="02010600030101010101" pitchFamily="2" charset="-122"/>
              </a:rPr>
              <a:t>психофизиологического явления</a:t>
            </a:r>
            <a:r>
              <a:rPr lang="ru-RU" sz="2400" spc="15" dirty="0">
                <a:latin typeface="Times New Roman" panose="02020603050405020304" pitchFamily="18" charset="0"/>
                <a:ea typeface="SimSun" panose="02010600030101010101" pitchFamily="2" charset="-122"/>
              </a:rPr>
              <a:t>, как инструмента </a:t>
            </a:r>
            <a:r>
              <a:rPr lang="ru-RU" sz="2400" b="1" spc="-15" dirty="0">
                <a:latin typeface="Times New Roman" panose="02020603050405020304" pitchFamily="18" charset="0"/>
                <a:ea typeface="SimSun" panose="02010600030101010101" pitchFamily="2" charset="-122"/>
              </a:rPr>
              <a:t>общения и социального контакта</a:t>
            </a:r>
            <a:r>
              <a:rPr lang="ru-RU" sz="2400" spc="-15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r>
              <a:rPr lang="ru-RU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ru-RU" sz="2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2398</TotalTime>
  <Words>1952</Words>
  <Application>Microsoft Office PowerPoint</Application>
  <PresentationFormat>Экран (16:9)</PresentationFormat>
  <Paragraphs>231</Paragraphs>
  <Slides>34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5" baseType="lpstr">
      <vt:lpstr>SimSun</vt:lpstr>
      <vt:lpstr>Arial</vt:lpstr>
      <vt:lpstr>Arial Black</vt:lpstr>
      <vt:lpstr>Bookman Old Style</vt:lpstr>
      <vt:lpstr>Calibri</vt:lpstr>
      <vt:lpstr>Corbel</vt:lpstr>
      <vt:lpstr>GothamPro</vt:lpstr>
      <vt:lpstr>PT Sans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Рим</dc:creator>
  <cp:lastModifiedBy>Компьютер ДПиП</cp:lastModifiedBy>
  <cp:revision>255</cp:revision>
  <dcterms:created xsi:type="dcterms:W3CDTF">2016-01-21T14:33:12Z</dcterms:created>
  <dcterms:modified xsi:type="dcterms:W3CDTF">2019-12-06T07:14:04Z</dcterms:modified>
</cp:coreProperties>
</file>