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3" r:id="rId2"/>
    <p:sldId id="274" r:id="rId3"/>
    <p:sldId id="275" r:id="rId4"/>
    <p:sldId id="278" r:id="rId5"/>
    <p:sldId id="282" r:id="rId6"/>
    <p:sldId id="281" r:id="rId7"/>
    <p:sldId id="271" r:id="rId8"/>
    <p:sldId id="260" r:id="rId9"/>
    <p:sldId id="263" r:id="rId10"/>
    <p:sldId id="268" r:id="rId11"/>
    <p:sldId id="261" r:id="rId12"/>
    <p:sldId id="264" r:id="rId13"/>
    <p:sldId id="265" r:id="rId14"/>
    <p:sldId id="266" r:id="rId15"/>
    <p:sldId id="256" r:id="rId16"/>
    <p:sldId id="270" r:id="rId17"/>
    <p:sldId id="269" r:id="rId18"/>
    <p:sldId id="259" r:id="rId19"/>
    <p:sldId id="258" r:id="rId20"/>
    <p:sldId id="28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10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limp-test.ru/olimpiada2019-2020/registration" TargetMode="External"/><Relationship Id="rId3" Type="http://schemas.openxmlformats.org/officeDocument/2006/relationships/hyperlink" Target="https://foxford.ru/about" TargetMode="External"/><Relationship Id="rId7" Type="http://schemas.openxmlformats.org/officeDocument/2006/relationships/hyperlink" Target="https://www.mecom.club/" TargetMode="External"/><Relationship Id="rId2" Type="http://schemas.openxmlformats.org/officeDocument/2006/relationships/hyperlink" Target="https://fincult.info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olimpiada.ru/calendar?reg_inc=1&amp;subject%5b33%5d=on&amp;subject%5b23%5d=on&amp;subject%5b14%5d=on&amp;sub_inc=1&amp;tags_fo_filter=" TargetMode="External"/><Relationship Id="rId11" Type="http://schemas.openxmlformats.org/officeDocument/2006/relationships/hyperlink" Target="http://www.finpotrebsouz.ru/" TargetMode="External"/><Relationship Id="rId5" Type="http://schemas.openxmlformats.org/officeDocument/2006/relationships/hyperlink" Target="https://olimpiada-kondratiev.ru/" TargetMode="External"/><Relationship Id="rId10" Type="http://schemas.openxmlformats.org/officeDocument/2006/relationships/hyperlink" Target="https://vashifinancy.ru/" TargetMode="External"/><Relationship Id="rId4" Type="http://schemas.openxmlformats.org/officeDocument/2006/relationships/hyperlink" Target="https://fmc.hse.ru/about" TargetMode="External"/><Relationship Id="rId9" Type="http://schemas.openxmlformats.org/officeDocument/2006/relationships/hyperlink" Target="https://www.cbr.ru/today/cbrf_itm/cbrf_sub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780108"/>
          </a:xfrm>
        </p:spPr>
        <p:txBody>
          <a:bodyPr/>
          <a:lstStyle/>
          <a:p>
            <a:r>
              <a:rPr lang="ru-RU" cap="non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Экономические вопросы предмета «Обществознание»</a:t>
            </a:r>
            <a:endParaRPr lang="ru-RU" cap="none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384196" y="4437112"/>
            <a:ext cx="45719" cy="1473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ru-RU" b="1" spc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429132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rebuchet MS" pitchFamily="34" charset="0"/>
              </a:rPr>
              <a:t>СУБХАНКУЛОВА  Венера </a:t>
            </a:r>
            <a:r>
              <a:rPr lang="ru-RU" b="1" dirty="0" err="1" smtClean="0">
                <a:latin typeface="Trebuchet MS" pitchFamily="34" charset="0"/>
              </a:rPr>
              <a:t>Миннировна</a:t>
            </a:r>
            <a:endParaRPr lang="ru-RU" b="1" dirty="0" smtClean="0">
              <a:latin typeface="Trebuchet MS" pitchFamily="34" charset="0"/>
            </a:endParaRPr>
          </a:p>
          <a:p>
            <a:pPr algn="r"/>
            <a:r>
              <a:rPr lang="ru-RU" b="1" dirty="0" smtClean="0">
                <a:latin typeface="Trebuchet MS" pitchFamily="34" charset="0"/>
              </a:rPr>
              <a:t>МАОУ СОШ №1 р.п.Чишмы  </a:t>
            </a:r>
          </a:p>
          <a:p>
            <a:pPr algn="r"/>
            <a:r>
              <a:rPr lang="ru-RU" b="1" dirty="0" err="1" smtClean="0">
                <a:latin typeface="Trebuchet MS" pitchFamily="34" charset="0"/>
              </a:rPr>
              <a:t>Чишминского</a:t>
            </a:r>
            <a:r>
              <a:rPr lang="ru-RU" b="1" dirty="0" smtClean="0">
                <a:latin typeface="Trebuchet MS" pitchFamily="34" charset="0"/>
              </a:rPr>
              <a:t>  района</a:t>
            </a:r>
          </a:p>
          <a:p>
            <a:pPr algn="r"/>
            <a:r>
              <a:rPr lang="ru-RU" b="1" smtClean="0">
                <a:latin typeface="Trebuchet MS" pitchFamily="34" charset="0"/>
              </a:rPr>
              <a:t> </a:t>
            </a:r>
            <a:r>
              <a:rPr lang="ru-RU" b="1" smtClean="0">
                <a:latin typeface="Trebuchet MS" pitchFamily="34" charset="0"/>
              </a:rPr>
              <a:t>Республики </a:t>
            </a:r>
            <a:r>
              <a:rPr lang="ru-RU" b="1" dirty="0" smtClean="0">
                <a:latin typeface="Trebuchet MS" pitchFamily="34" charset="0"/>
              </a:rPr>
              <a:t>Башкортостан</a:t>
            </a:r>
            <a:endParaRPr lang="ru-RU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9028" r="3118" b="4863"/>
          <a:stretch/>
        </p:blipFill>
        <p:spPr bwMode="auto">
          <a:xfrm>
            <a:off x="-252536" y="332656"/>
            <a:ext cx="9577064" cy="54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6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13508" r="5008" b="6250"/>
          <a:stretch/>
        </p:blipFill>
        <p:spPr bwMode="auto">
          <a:xfrm>
            <a:off x="251520" y="604320"/>
            <a:ext cx="8712968" cy="49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r="4047" b="10142"/>
          <a:stretch/>
        </p:blipFill>
        <p:spPr bwMode="auto">
          <a:xfrm>
            <a:off x="24744" y="692696"/>
            <a:ext cx="89289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0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8673" r="13152" b="5132"/>
          <a:stretch/>
        </p:blipFill>
        <p:spPr bwMode="auto">
          <a:xfrm>
            <a:off x="179512" y="132476"/>
            <a:ext cx="8820080" cy="54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7979" r="10167" b="5573"/>
          <a:stretch/>
        </p:blipFill>
        <p:spPr bwMode="auto">
          <a:xfrm>
            <a:off x="-108520" y="332656"/>
            <a:ext cx="9354632" cy="559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11291" r="6571" b="4625"/>
          <a:stretch/>
        </p:blipFill>
        <p:spPr bwMode="auto">
          <a:xfrm>
            <a:off x="48768" y="578049"/>
            <a:ext cx="8801230" cy="46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10114" r="15312" b="6627"/>
          <a:stretch/>
        </p:blipFill>
        <p:spPr bwMode="auto">
          <a:xfrm>
            <a:off x="323528" y="116632"/>
            <a:ext cx="8369368" cy="582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7293" r="19124" b="8041"/>
          <a:stretch/>
        </p:blipFill>
        <p:spPr bwMode="auto">
          <a:xfrm>
            <a:off x="463296" y="304800"/>
            <a:ext cx="8107680" cy="619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8672" r="2822" b="5017"/>
          <a:stretch/>
        </p:blipFill>
        <p:spPr bwMode="auto">
          <a:xfrm>
            <a:off x="240295" y="404664"/>
            <a:ext cx="8469919" cy="48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9376" r="1965"/>
          <a:stretch/>
        </p:blipFill>
        <p:spPr bwMode="auto">
          <a:xfrm>
            <a:off x="498007" y="548680"/>
            <a:ext cx="7965481" cy="43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128792" cy="5346595"/>
          </a:xfr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КОНЦЕПЦИЯ </a:t>
            </a:r>
            <a:r>
              <a:rPr lang="ru-RU" b="1" dirty="0">
                <a:latin typeface="Trebuchet MS" pitchFamily="34" charset="0"/>
                <a:cs typeface="Arial" pitchFamily="34" charset="0"/>
              </a:rPr>
              <a:t> преподавания учебного предмета «Обществознание» предполагает изучение общества как системы  и человека как субъекта общественных отношений.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https://fincult.info/about/</a:t>
            </a:r>
            <a:endParaRPr lang="ru-RU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foxford.ru/about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fmc.hse.ru/about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https://olimpiada-kondratiev.ru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https://info.olimpiada.ru/calendar?reg_inc=1&amp;subject%5B33%5D=on&amp;subject%5B23%5D=on&amp;subject%5B14%5D=on&amp;sub_inc=1&amp;tags_fo_filter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=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https://www.mecom.club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/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https://olimpiada.ru/</a:t>
            </a:r>
            <a:endParaRPr lang="ru-RU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u="sng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http://</a:t>
            </a:r>
            <a:r>
              <a:rPr lang="en-US" b="0" u="sng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olimp-test.ru/olimpiada2019-2020/registration</a:t>
            </a:r>
            <a:endParaRPr lang="ru-RU" b="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u="sng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https://www.cbr.ru/today/cbrf_itm/cbrf_sub</a:t>
            </a:r>
            <a:r>
              <a:rPr lang="en-US" b="0" u="sng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/</a:t>
            </a:r>
            <a:endParaRPr lang="ru-RU" b="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u="sng" dirty="0">
                <a:solidFill>
                  <a:schemeClr val="bg1">
                    <a:lumMod val="50000"/>
                  </a:schemeClr>
                </a:solidFill>
                <a:hlinkClick r:id="rId10"/>
              </a:rPr>
              <a:t>https://vashifinancy.ru</a:t>
            </a:r>
            <a:r>
              <a:rPr lang="en-US" b="0" u="sng" dirty="0" smtClean="0">
                <a:solidFill>
                  <a:schemeClr val="bg1">
                    <a:lumMod val="50000"/>
                  </a:schemeClr>
                </a:solidFill>
                <a:hlinkClick r:id="rId10"/>
              </a:rPr>
              <a:t>/</a:t>
            </a:r>
            <a:endParaRPr lang="ru-RU" b="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u="sng" dirty="0">
                <a:solidFill>
                  <a:schemeClr val="bg1">
                    <a:lumMod val="50000"/>
                  </a:schemeClr>
                </a:solidFill>
                <a:hlinkClick r:id="rId11"/>
              </a:rPr>
              <a:t>http://www.finpotrebsouz.ru</a:t>
            </a:r>
            <a:r>
              <a:rPr lang="en-US" b="0" u="sng" dirty="0" smtClean="0">
                <a:solidFill>
                  <a:schemeClr val="bg1">
                    <a:lumMod val="50000"/>
                  </a:schemeClr>
                </a:solidFill>
                <a:hlinkClick r:id="rId11"/>
              </a:rPr>
              <a:t>/</a:t>
            </a:r>
            <a:endParaRPr lang="ru-RU" b="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650992" cy="120750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12355" r="7923" b="-5109"/>
          <a:stretch/>
        </p:blipFill>
        <p:spPr>
          <a:xfrm>
            <a:off x="642910" y="2000240"/>
            <a:ext cx="7786742" cy="4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16632"/>
            <a:ext cx="7020272" cy="4824536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 Базовые 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компетенции, которые формируются при изучении обществознания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, помогают правильно действовать 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при решении вопросов, связанных с различными аспектами общественной </a:t>
            </a:r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жизни и 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играют важную роль в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формировании личности </a:t>
            </a:r>
            <a:r>
              <a:rPr lang="ru-RU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обучающегося </a:t>
            </a:r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и его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гражданской </a:t>
            </a:r>
            <a:r>
              <a:rPr lang="ru-RU" sz="1800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позиции</a:t>
            </a:r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.</a:t>
            </a:r>
          </a:p>
          <a:p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Целью 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Концепции является повышение качества преподавания и изучения обществознания с учетом перспективных задач развития Российской Федерации </a:t>
            </a:r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–</a:t>
            </a:r>
          </a:p>
          <a:p>
            <a:r>
              <a:rPr lang="ru-RU" sz="1800" b="0" dirty="0" smtClean="0">
                <a:latin typeface="Trebuchet MS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latin typeface="Trebuchet MS" pitchFamily="34" charset="0"/>
                <a:cs typeface="Arial" pitchFamily="34" charset="0"/>
              </a:rPr>
              <a:t>БЛАГОПОЛУЧИЕ и БЕЗОПАСНОСТЬ нации.</a:t>
            </a:r>
          </a:p>
          <a:p>
            <a:r>
              <a:rPr lang="ru-RU" sz="1800" b="0" dirty="0">
                <a:latin typeface="Trebuchet MS" pitchFamily="34" charset="0"/>
                <a:cs typeface="Arial" pitchFamily="34" charset="0"/>
              </a:rPr>
              <a:t/>
            </a:r>
            <a:br>
              <a:rPr lang="ru-RU" sz="1800" b="0" dirty="0">
                <a:latin typeface="Trebuchet MS" pitchFamily="34" charset="0"/>
                <a:cs typeface="Arial" pitchFamily="34" charset="0"/>
              </a:rPr>
            </a:br>
            <a:r>
              <a:rPr lang="ru-RU" sz="1800" b="0" dirty="0">
                <a:latin typeface="Trebuchet MS" pitchFamily="34" charset="0"/>
                <a:cs typeface="Arial" pitchFamily="34" charset="0"/>
              </a:rPr>
              <a:t>Указанная цель достигается посредством решения многих задач, включая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формирование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 у обучающихся экономической и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финансовой культуры </a:t>
            </a:r>
            <a:r>
              <a:rPr lang="ru-RU" sz="1800" b="0" dirty="0">
                <a:latin typeface="Trebuchet MS" pitchFamily="34" charset="0"/>
                <a:cs typeface="Arial" pitchFamily="34" charset="0"/>
              </a:rPr>
              <a:t>для успешного взаимодействия с </a:t>
            </a:r>
            <a:r>
              <a:rPr lang="ru-RU" sz="1800" dirty="0">
                <a:latin typeface="Trebuchet MS" pitchFamily="34" charset="0"/>
                <a:cs typeface="Arial" pitchFamily="34" charset="0"/>
              </a:rPr>
              <a:t>правовыми, финансово-экономическими и другими социальными институтами.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3312368" cy="2736304"/>
          </a:xfrm>
        </p:spPr>
      </p:pic>
    </p:spTree>
    <p:extLst>
      <p:ext uri="{BB962C8B-B14F-4D97-AF65-F5344CB8AC3E}">
        <p14:creationId xmlns:p14="http://schemas.microsoft.com/office/powerpoint/2010/main" val="2930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3888432" cy="4896544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И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ндикатором</a:t>
            </a:r>
            <a:r>
              <a:rPr lang="ru-RU" dirty="0" smtClean="0">
                <a:latin typeface="Trebuchet MS" pitchFamily="34" charset="0"/>
              </a:rPr>
              <a:t> развития любого общества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является экономическое </a:t>
            </a:r>
            <a:r>
              <a:rPr lang="ru-RU" dirty="0">
                <a:latin typeface="Trebuchet MS" pitchFamily="34" charset="0"/>
              </a:rPr>
              <a:t>измерение </a:t>
            </a:r>
            <a:r>
              <a:rPr lang="ru-RU" dirty="0" smtClean="0">
                <a:latin typeface="Trebuchet MS" pitchFamily="34" charset="0"/>
              </a:rPr>
              <a:t>культуры, включая: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 готовность субъектов </a:t>
            </a:r>
            <a:r>
              <a:rPr lang="ru-RU" dirty="0">
                <a:latin typeface="Trebuchet MS" pitchFamily="34" charset="0"/>
              </a:rPr>
              <a:t>нести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ответственность за свое материальное благополучие</a:t>
            </a:r>
            <a:r>
              <a:rPr lang="ru-RU" dirty="0">
                <a:latin typeface="Trebuchet MS" pitchFamily="34" charset="0"/>
              </a:rPr>
              <a:t>, </a:t>
            </a:r>
            <a:endParaRPr lang="ru-RU" dirty="0" smtClean="0">
              <a:latin typeface="Trebuchet M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умение</a:t>
            </a:r>
            <a:r>
              <a:rPr lang="ru-RU" dirty="0">
                <a:latin typeface="Trebuchet MS" pitchFamily="34" charset="0"/>
              </a:rPr>
              <a:t> квалифицированно 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управлять личными финансами</a:t>
            </a:r>
            <a:r>
              <a:rPr lang="ru-RU" dirty="0" smtClean="0">
                <a:latin typeface="Trebuchet MS" pitchFamily="34" charset="0"/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рациональные поведение </a:t>
            </a:r>
            <a:r>
              <a:rPr lang="ru-RU" dirty="0">
                <a:latin typeface="Trebuchet MS" pitchFamily="34" charset="0"/>
              </a:rPr>
              <a:t>в повседневной </a:t>
            </a:r>
            <a:r>
              <a:rPr lang="ru-RU" dirty="0" smtClean="0">
                <a:latin typeface="Trebuchet MS" pitchFamily="34" charset="0"/>
              </a:rPr>
              <a:t>жизни,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latin typeface="Trebuchet MS" pitchFamily="34" charset="0"/>
              </a:rPr>
              <a:t>у</a:t>
            </a:r>
            <a:r>
              <a:rPr lang="ru-RU" dirty="0" smtClean="0">
                <a:latin typeface="Trebuchet MS" pitchFamily="34" charset="0"/>
              </a:rPr>
              <a:t>мение 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строить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и реализовывать долгосрочные 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планы</a:t>
            </a:r>
            <a:r>
              <a:rPr lang="ru-RU" dirty="0" smtClean="0">
                <a:latin typeface="Trebuchet MS" pitchFamily="34" charset="0"/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latin typeface="Trebuchet MS" pitchFamily="34" charset="0"/>
              </a:rPr>
              <a:t>п</a:t>
            </a:r>
            <a:r>
              <a:rPr lang="ru-RU" dirty="0" smtClean="0">
                <a:latin typeface="Trebuchet MS" pitchFamily="34" charset="0"/>
              </a:rPr>
              <a:t>овышение уровня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социального 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капитала</a:t>
            </a:r>
            <a:r>
              <a:rPr lang="ru-RU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332656"/>
            <a:ext cx="3632448" cy="421652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rebuchet MS" pitchFamily="34" charset="0"/>
              </a:rPr>
              <a:t>Экономическая культура позволяет ее </a:t>
            </a:r>
            <a:r>
              <a:rPr lang="ru-RU" dirty="0" smtClean="0">
                <a:latin typeface="Trebuchet MS" pitchFamily="34" charset="0"/>
              </a:rPr>
              <a:t>носителю: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 демонстрировать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конкурентоспособность</a:t>
            </a:r>
            <a:r>
              <a:rPr lang="ru-RU" dirty="0">
                <a:latin typeface="Trebuchet MS" pitchFamily="34" charset="0"/>
              </a:rPr>
              <a:t> на рынке труда</a:t>
            </a:r>
            <a:r>
              <a:rPr lang="ru-RU" dirty="0" smtClean="0">
                <a:latin typeface="Trebuchet MS" pitchFamily="34" charset="0"/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>
                <a:latin typeface="Trebuchet MS" pitchFamily="34" charset="0"/>
              </a:rPr>
              <a:t>пользоваться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социальными лифтами</a:t>
            </a:r>
            <a:r>
              <a:rPr lang="ru-RU" dirty="0" smtClean="0">
                <a:latin typeface="Trebuchet MS" pitchFamily="34" charset="0"/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>
                <a:latin typeface="Trebuchet MS" pitchFamily="34" charset="0"/>
              </a:rPr>
              <a:t>обладать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повышенной мобильностью</a:t>
            </a:r>
            <a:r>
              <a:rPr lang="ru-RU" dirty="0">
                <a:latin typeface="Trebuchet MS" pitchFamily="34" charset="0"/>
              </a:rPr>
              <a:t>, </a:t>
            </a:r>
            <a:endParaRPr lang="ru-RU" dirty="0" smtClean="0">
              <a:latin typeface="Trebuchet M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правильно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формулировать свои жизненные приоритеты</a:t>
            </a:r>
            <a:r>
              <a:rPr lang="ru-RU" dirty="0">
                <a:latin typeface="Trebuchet MS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1440160" cy="144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5301208"/>
            <a:ext cx="705678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rebuchet MS" pitchFamily="34" charset="0"/>
              </a:rPr>
              <a:t>Формирование экономической культуры для рационального поведения – </a:t>
            </a:r>
            <a:r>
              <a:rPr lang="ru-RU" sz="2400" b="1" dirty="0">
                <a:solidFill>
                  <a:srgbClr val="C00000"/>
                </a:solidFill>
                <a:latin typeface="Trebuchet MS" pitchFamily="34" charset="0"/>
              </a:rPr>
              <a:t>запрос общества</a:t>
            </a:r>
            <a:r>
              <a:rPr lang="ru-RU" sz="2400" b="1" dirty="0">
                <a:latin typeface="Trebuchet MS" pitchFamily="34" charset="0"/>
              </a:rPr>
              <a:t>. 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6726" y="1034699"/>
            <a:ext cx="3200400" cy="37124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rebuchet MS" pitchFamily="34" charset="0"/>
              </a:rPr>
              <a:t>Формирование финансовой культуры позволит  улучшение </a:t>
            </a:r>
            <a:r>
              <a:rPr lang="ru-RU" dirty="0" smtClean="0">
                <a:latin typeface="Trebuchet MS" pitchFamily="34" charset="0"/>
              </a:rPr>
              <a:t>материального </a:t>
            </a:r>
            <a:r>
              <a:rPr lang="ru-RU" dirty="0">
                <a:latin typeface="Trebuchet MS" pitchFamily="34" charset="0"/>
              </a:rPr>
              <a:t>положения и благополучия граждан. </a:t>
            </a:r>
          </a:p>
          <a:p>
            <a:r>
              <a:rPr lang="ru-RU" dirty="0">
                <a:latin typeface="Trebuchet MS" pitchFamily="34" charset="0"/>
              </a:rPr>
              <a:t>Основой финансовой культуры является </a:t>
            </a:r>
            <a:r>
              <a:rPr lang="ru-RU" dirty="0">
                <a:solidFill>
                  <a:srgbClr val="C00000"/>
                </a:solidFill>
                <a:latin typeface="Trebuchet MS" pitchFamily="34" charset="0"/>
              </a:rPr>
              <a:t>финансовая </a:t>
            </a:r>
            <a:r>
              <a:rPr lang="ru-RU" dirty="0" smtClean="0">
                <a:solidFill>
                  <a:srgbClr val="C00000"/>
                </a:solidFill>
                <a:latin typeface="Trebuchet MS" pitchFamily="34" charset="0"/>
              </a:rPr>
              <a:t>грамотность.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  <a:p>
            <a:endParaRPr lang="ru-RU" b="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4572000" cy="3305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10585176" cy="6206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Финансовая культура. Финансовая грамотность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393" y="1016608"/>
            <a:ext cx="54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инансовая </a:t>
            </a:r>
            <a:r>
              <a:rPr lang="ru-RU" b="1" dirty="0">
                <a:solidFill>
                  <a:srgbClr val="C00000"/>
                </a:solidFill>
                <a:latin typeface="Trebuchet MS" pitchFamily="34" charset="0"/>
                <a:cs typeface="Arial" pitchFamily="34" charset="0"/>
              </a:rPr>
              <a:t>грамотность</a:t>
            </a:r>
            <a:r>
              <a:rPr lang="ru-RU" b="1" dirty="0">
                <a:latin typeface="Trebuchet MS" pitchFamily="34" charset="0"/>
                <a:cs typeface="Arial" pitchFamily="34" charset="0"/>
              </a:rPr>
              <a:t> — </a:t>
            </a:r>
            <a:r>
              <a:rPr lang="ru-RU" b="1" dirty="0" smtClean="0">
                <a:latin typeface="Trebuchet MS" pitchFamily="34" charset="0"/>
                <a:cs typeface="Arial" pitchFamily="34" charset="0"/>
              </a:rPr>
              <a:t>это принципы поведения, система </a:t>
            </a:r>
            <a:r>
              <a:rPr lang="ru-RU" b="1" dirty="0">
                <a:latin typeface="Trebuchet MS" pitchFamily="34" charset="0"/>
                <a:cs typeface="Arial" pitchFamily="34" charset="0"/>
              </a:rPr>
              <a:t>знаний и навыков о том, как рационально распоряжаться своими деньгами, ориентироваться в финансовых услугах и не попадаться на уловки финансовых мошенников.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2713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21" t="5440" r="12029" b="89903"/>
          <a:stretch>
            <a:fillRect/>
          </a:stretch>
        </p:blipFill>
        <p:spPr bwMode="auto">
          <a:xfrm>
            <a:off x="6746875" y="0"/>
            <a:ext cx="24336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44450"/>
            <a:ext cx="3000375" cy="1027113"/>
            <a:chOff x="0" y="44450"/>
            <a:chExt cx="2071670" cy="741344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2433" t="19377" r="63988" b="67233"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71" y="500485"/>
              <a:ext cx="1356999" cy="285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928688" y="857250"/>
            <a:ext cx="748823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4"/>
          <a:srcRect l="3844" t="11719" r="4465" b="6250"/>
          <a:stretch>
            <a:fillRect/>
          </a:stretch>
        </p:blipFill>
        <p:spPr bwMode="auto">
          <a:xfrm>
            <a:off x="0" y="114300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3340" y="834971"/>
            <a:ext cx="8353425" cy="35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Trebuchet MS" pitchFamily="34" charset="0"/>
              </a:rPr>
              <a:t>Проект «Бюджетная грамотность для старшеклассников»</a:t>
            </a:r>
            <a:endParaRPr lang="ru-RU" sz="17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72" y="4293096"/>
            <a:ext cx="8143875" cy="1759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rebuchet MS" pitchFamily="34" charset="0"/>
                <a:cs typeface="Times New Roman" pitchFamily="18" charset="0"/>
              </a:rPr>
              <a:t>Российский проект является уникальным, не имеет аналогов и может быть примером для других стран. </a:t>
            </a:r>
          </a:p>
          <a:p>
            <a:pPr marL="457200" indent="-457200"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rebuchet MS" pitchFamily="34" charset="0"/>
                <a:cs typeface="Times New Roman" pitchFamily="18" charset="0"/>
              </a:rPr>
              <a:t>Разработанные материалы могут быть использованы как в рамках отдельного курса, так и для целей инициативного бюджетирования и финансовой грамотности. </a:t>
            </a:r>
            <a:endParaRPr lang="ru-RU" sz="2000" b="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816" y="188640"/>
            <a:ext cx="6721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Бюджетная грамотность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60" y="1131233"/>
            <a:ext cx="8732279" cy="7027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 b="1" i="1" dirty="0">
              <a:latin typeface="Trebuchet MS" panose="020B0603020202020204" pitchFamily="34" charset="0"/>
            </a:endParaRPr>
          </a:p>
          <a:p>
            <a:pPr lvl="0" algn="ctr">
              <a:spcBef>
                <a:spcPts val="200"/>
              </a:spcBef>
            </a:pPr>
            <a:r>
              <a:rPr lang="ru-RU" sz="1600" b="1" i="1" dirty="0" smtClean="0"/>
              <a:t>Бюджетная грамотность</a:t>
            </a:r>
            <a:r>
              <a:rPr lang="ru-RU" sz="1600" b="1" dirty="0" smtClean="0"/>
              <a:t> - </a:t>
            </a:r>
            <a:r>
              <a:rPr lang="ru-RU" sz="1600" b="1" i="1" dirty="0" smtClean="0"/>
              <a:t>способность читать, расшифровывать и понимать информацию о бюджете.</a:t>
            </a:r>
            <a:endParaRPr lang="ru-RU" sz="1700" b="1" i="1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644" y="1833989"/>
            <a:ext cx="4351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Цель</a:t>
            </a:r>
            <a:r>
              <a:rPr lang="ru-RU" b="1" dirty="0">
                <a:latin typeface="Trebuchet MS" pitchFamily="34" charset="0"/>
                <a:cs typeface="Times New Roman" pitchFamily="18" charset="0"/>
              </a:rPr>
              <a:t> повышения бюджетной грамотности - формирование ответственной гражданской позиции значительной части населения через понимание задач и функций государственного бюджета, прав и обязанностей по отношению к бюджету.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10" y="1833989"/>
            <a:ext cx="4431374" cy="217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18499" b="6251"/>
          <a:stretch/>
        </p:blipFill>
        <p:spPr bwMode="auto">
          <a:xfrm>
            <a:off x="0" y="692696"/>
            <a:ext cx="8964488" cy="52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8192" r="14146" b="2897"/>
          <a:stretch/>
        </p:blipFill>
        <p:spPr bwMode="auto">
          <a:xfrm>
            <a:off x="-180528" y="353961"/>
            <a:ext cx="9732952" cy="65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465</TotalTime>
  <Words>339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Экономические вопросы предмета «Обществознание»</vt:lpstr>
      <vt:lpstr>Презентация PowerPoint</vt:lpstr>
      <vt:lpstr>Презентация PowerPoint</vt:lpstr>
      <vt:lpstr>Презентация PowerPoint</vt:lpstr>
      <vt:lpstr>Финансовая культура. Финансовая грамотность </vt:lpstr>
      <vt:lpstr>Презентация PowerPoint</vt:lpstr>
      <vt:lpstr>Проект «Бюджетная грамотность для старшеклассников»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2019-09-25T09:00:08Z</dcterms:created>
  <dcterms:modified xsi:type="dcterms:W3CDTF">2019-09-26T05:06:30Z</dcterms:modified>
</cp:coreProperties>
</file>