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6" r:id="rId9"/>
    <p:sldId id="270" r:id="rId10"/>
    <p:sldId id="292" r:id="rId11"/>
    <p:sldId id="271" r:id="rId12"/>
    <p:sldId id="272" r:id="rId13"/>
    <p:sldId id="274" r:id="rId14"/>
    <p:sldId id="275" r:id="rId15"/>
    <p:sldId id="278" r:id="rId16"/>
    <p:sldId id="277" r:id="rId17"/>
    <p:sldId id="285" r:id="rId18"/>
    <p:sldId id="267" r:id="rId19"/>
    <p:sldId id="273" r:id="rId20"/>
    <p:sldId id="284" r:id="rId21"/>
    <p:sldId id="293" r:id="rId22"/>
    <p:sldId id="276" r:id="rId23"/>
    <p:sldId id="281" r:id="rId24"/>
    <p:sldId id="268" r:id="rId25"/>
    <p:sldId id="283" r:id="rId26"/>
    <p:sldId id="289" r:id="rId27"/>
    <p:sldId id="290" r:id="rId28"/>
    <p:sldId id="291" r:id="rId29"/>
    <p:sldId id="282" r:id="rId30"/>
    <p:sldId id="279" r:id="rId31"/>
    <p:sldId id="287" r:id="rId32"/>
    <p:sldId id="286" r:id="rId33"/>
    <p:sldId id="28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717" autoAdjust="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 smtClean="0">
                <a:solidFill>
                  <a:srgbClr val="FF0000"/>
                </a:solidFill>
              </a:rPr>
              <a:t>Доступность подачи материала</a:t>
            </a:r>
            <a:endParaRPr lang="ru-RU" sz="2800" dirty="0">
              <a:solidFill>
                <a:srgbClr val="FF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explosion val="18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327-4D1F-A3F0-12BDFD5E84F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cat>
            <c:strRef>
              <c:f>Лист1!$A$2:$A$5</c:f>
              <c:strCache>
                <c:ptCount val="2"/>
                <c:pt idx="0">
                  <c:v>доступность</c:v>
                </c:pt>
                <c:pt idx="1">
                  <c:v>испытывают трудности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%">
                  <c:v>0.89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27-4D1F-A3F0-12BDFD5E84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8600024606299224E-2"/>
          <c:y val="0.10056034076277429"/>
          <c:w val="0.41716703793736498"/>
          <c:h val="4.00250647071666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141C-84BA-4C23-92EC-1B65601D8FF7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CAC0-0916-4CB3-8D52-70B2ACDBB7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52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141C-84BA-4C23-92EC-1B65601D8FF7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CAC0-0916-4CB3-8D52-70B2ACDBB7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249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141C-84BA-4C23-92EC-1B65601D8FF7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CAC0-0916-4CB3-8D52-70B2ACDBB70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7128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141C-84BA-4C23-92EC-1B65601D8FF7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CAC0-0916-4CB3-8D52-70B2ACDBB7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157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141C-84BA-4C23-92EC-1B65601D8FF7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CAC0-0916-4CB3-8D52-70B2ACDBB70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6686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141C-84BA-4C23-92EC-1B65601D8FF7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CAC0-0916-4CB3-8D52-70B2ACDBB7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062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141C-84BA-4C23-92EC-1B65601D8FF7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CAC0-0916-4CB3-8D52-70B2ACDBB7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064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141C-84BA-4C23-92EC-1B65601D8FF7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CAC0-0916-4CB3-8D52-70B2ACDBB7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903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141C-84BA-4C23-92EC-1B65601D8FF7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CAC0-0916-4CB3-8D52-70B2ACDBB7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542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141C-84BA-4C23-92EC-1B65601D8FF7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CAC0-0916-4CB3-8D52-70B2ACDBB7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070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141C-84BA-4C23-92EC-1B65601D8FF7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CAC0-0916-4CB3-8D52-70B2ACDBB7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13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141C-84BA-4C23-92EC-1B65601D8FF7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CAC0-0916-4CB3-8D52-70B2ACDBB7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85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141C-84BA-4C23-92EC-1B65601D8FF7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CAC0-0916-4CB3-8D52-70B2ACDBB7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63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141C-84BA-4C23-92EC-1B65601D8FF7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CAC0-0916-4CB3-8D52-70B2ACDBB7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948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141C-84BA-4C23-92EC-1B65601D8FF7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CAC0-0916-4CB3-8D52-70B2ACDBB7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730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1CAC0-0916-4CB3-8D52-70B2ACDBB70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C141C-84BA-4C23-92EC-1B65601D8FF7}" type="datetimeFigureOut">
              <a:rPr lang="ru-RU" smtClean="0"/>
              <a:t>18.12.2019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80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C141C-84BA-4C23-92EC-1B65601D8FF7}" type="datetimeFigureOut">
              <a:rPr lang="ru-RU" smtClean="0"/>
              <a:t>18.12.2019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1CAC0-0916-4CB3-8D52-70B2ACDBB7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04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a-roditel.ru/" TargetMode="External"/><Relationship Id="rId3" Type="http://schemas.openxmlformats.org/officeDocument/2006/relationships/hyperlink" Target="https://childage.ru/page/68" TargetMode="External"/><Relationship Id="rId7" Type="http://schemas.openxmlformats.org/officeDocument/2006/relationships/hyperlink" Target="https://ruroditel.ru/teasers/family-and-school" TargetMode="External"/><Relationship Id="rId2" Type="http://schemas.openxmlformats.org/officeDocument/2006/relationships/hyperlink" Target="https://nra-russia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fo-hit.ru/company/obrazovanie" TargetMode="External"/><Relationship Id="rId5" Type="http://schemas.openxmlformats.org/officeDocument/2006/relationships/hyperlink" Target="http://zavklass.ru/" TargetMode="External"/><Relationship Id="rId10" Type="http://schemas.openxmlformats.org/officeDocument/2006/relationships/hyperlink" Target="https://ioe.hse.ru/parentsuniversity/rodituniver" TargetMode="External"/><Relationship Id="rId4" Type="http://schemas.openxmlformats.org/officeDocument/2006/relationships/hyperlink" Target="http://roditelirb.ru/" TargetMode="External"/><Relationship Id="rId9" Type="http://schemas.openxmlformats.org/officeDocument/2006/relationships/hyperlink" Target="https://www.familyeducation.ru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B842E4F-08A7-4EAD-B606-241900AE0DAE}"/>
              </a:ext>
            </a:extLst>
          </p:cNvPr>
          <p:cNvSpPr/>
          <p:nvPr/>
        </p:nvSpPr>
        <p:spPr>
          <a:xfrm>
            <a:off x="93318" y="1753606"/>
            <a:ext cx="1219673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«Школа </a:t>
            </a:r>
            <a:r>
              <a:rPr lang="en-US" sz="7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7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</a:p>
          <a:p>
            <a:pPr algn="ctr"/>
            <a:r>
              <a:rPr lang="ru-RU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родительского </a:t>
            </a:r>
            <a:r>
              <a:rPr lang="ru-RU" sz="7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просвещения»</a:t>
            </a:r>
            <a:endParaRPr lang="ru-RU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42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190897287"/>
              </p:ext>
            </p:extLst>
          </p:nvPr>
        </p:nvGraphicFramePr>
        <p:xfrm>
          <a:off x="1802673" y="209006"/>
          <a:ext cx="9091749" cy="627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982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человек, женщина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8C07ECAB-3D60-4032-882E-5DE1210188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1" r="-3" b="-3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нутренний, стена, человек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F11734CB-BC80-40E8-94C1-431DC429D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7" r="-3" b="-3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6" name="Рисунок 5" descr="Изображение выглядит как потолок, человек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517222E-B454-4E17-A5A6-A0385F5FA0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8" r="17457" b="-1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4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стена, внутренний, ст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56AFBE5-89B6-4A94-BE98-4D179C1103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6" r="14067" b="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, в позе, фотография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EEACE852-66B0-4788-A8E0-D2F4E9C1A0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6" r="24627" b="1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237607-34D3-42B4-8E27-F83B3EE7DE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896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ена, сцена&#10;&#10;Автоматически созданное описание">
            <a:extLst>
              <a:ext uri="{FF2B5EF4-FFF2-40B4-BE49-F238E27FC236}">
                <a16:creationId xmlns:a16="http://schemas.microsoft.com/office/drawing/2014/main" id="{64A6F9AE-1B8E-4790-B400-1AE0F2C2CD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r="29982" b="-1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5" name="Рисунок 4" descr="Изображение выглядит как стена, внутренний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94FE5B1E-0034-4C5A-A829-175257D7D2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2" r="-3" b="-3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человек, потолок, внутрен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678C4184-F9B5-455E-A988-5817310EAC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8" r="-2" b="18487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B4F312F-6DA5-405B-A77D-D78ECE55BC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" b="-1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Рисунок 10" descr="Изображение выглядит как стена, человек, сиди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918FE9CB-D1DA-4712-B82E-A246444518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97" r="2" b="11722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Рисунок 8" descr="Изображение выглядит как человек, внутренний, стол, люди&#10;&#10;Автоматически созданное описание">
            <a:extLst>
              <a:ext uri="{FF2B5EF4-FFF2-40B4-BE49-F238E27FC236}">
                <a16:creationId xmlns:a16="http://schemas.microsoft.com/office/drawing/2014/main" id="{1CBAD127-CF8E-4A7E-9EFC-EC8FDB4D22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7" r="-2" b="-2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516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человек, стена, внутрен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0E270A52-79C8-4C20-A733-25B15F6002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2715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E0958D-8CED-4236-8626-21617DCFCA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" b="-1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стол, человек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3DC372F-919C-43E1-9DBF-85D741D2B1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0" b="-2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Рисунок 10" descr="Изображение выглядит как сцена&#10;&#10;Автоматически созданное описание">
            <a:extLst>
              <a:ext uri="{FF2B5EF4-FFF2-40B4-BE49-F238E27FC236}">
                <a16:creationId xmlns:a16="http://schemas.microsoft.com/office/drawing/2014/main" id="{6B046B0F-D88B-4FD3-99F5-ED3601DF2E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6" r="-2" b="5619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9255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к, группа, внутрен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E0441D0F-D293-4D12-84B1-88BABD3157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r="-1" b="-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25A67B7-A919-4212-B91B-1F4CB3406B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" r="1" b="2606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11" name="Рисунок 10" descr="Изображение выглядит как человек, внутренний, стена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F84CBE8B-D1F6-4DDF-9F30-0CD3975B38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5" r="239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внутренний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id="{5A1F68D6-A1E8-4CE2-B379-F27880C453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6" b="16873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0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к, теннис, мужчин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5F73938B-4852-4C51-817A-A915FE0F90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" r="7405" b="1"/>
          <a:stretch/>
        </p:blipFill>
        <p:spPr>
          <a:xfrm>
            <a:off x="7967351" y="-1"/>
            <a:ext cx="4224651" cy="3346705"/>
          </a:xfrm>
          <a:custGeom>
            <a:avLst/>
            <a:gdLst>
              <a:gd name="connsiteX0" fmla="*/ 1549963 w 4224651"/>
              <a:gd name="connsiteY0" fmla="*/ 0 h 3346705"/>
              <a:gd name="connsiteX1" fmla="*/ 1555540 w 4224651"/>
              <a:gd name="connsiteY1" fmla="*/ 0 h 3346705"/>
              <a:gd name="connsiteX2" fmla="*/ 2621768 w 4224651"/>
              <a:gd name="connsiteY2" fmla="*/ 0 h 3346705"/>
              <a:gd name="connsiteX3" fmla="*/ 4224651 w 4224651"/>
              <a:gd name="connsiteY3" fmla="*/ 0 h 3346705"/>
              <a:gd name="connsiteX4" fmla="*/ 4224651 w 4224651"/>
              <a:gd name="connsiteY4" fmla="*/ 3346705 h 3346705"/>
              <a:gd name="connsiteX5" fmla="*/ 0 w 422465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стена, внутренний,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8695BAF5-2A36-4899-BA19-B74D4B4BFC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9" r="-2" b="26428"/>
          <a:stretch/>
        </p:blipFill>
        <p:spPr>
          <a:xfrm>
            <a:off x="4493435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4832507 w 7698564"/>
              <a:gd name="connsiteY3" fmla="*/ 0 h 3346705"/>
              <a:gd name="connsiteX4" fmla="*/ 3282657 w 7698564"/>
              <a:gd name="connsiteY4" fmla="*/ 3346461 h 3346705"/>
              <a:gd name="connsiteX5" fmla="*/ 7698564 w 7698564"/>
              <a:gd name="connsiteY5" fmla="*/ 3346461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Рисунок 8" descr="Изображение выглядит как человек, внутренний, групп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AD41C7AA-EBB9-4389-B592-9600E0E57A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0" r="-3" b="10577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Рисунок 10" descr="Изображение выглядит как человек, в позе, стена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20C23BE2-6E43-4C04-BE95-7C75155623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1" r="2" b="11166"/>
          <a:stretch/>
        </p:blipFill>
        <p:spPr>
          <a:xfrm>
            <a:off x="6350090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3" name="Рисунок 12" descr="Изображение выглядит как человек, внутренний, стена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476DA03C-5D91-46C7-A7B7-38EE13DAD7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7" r="-2" b="-2"/>
          <a:stretch/>
        </p:blipFill>
        <p:spPr>
          <a:xfrm>
            <a:off x="-1" y="3511295"/>
            <a:ext cx="769856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054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потоло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9C4BC8BA-7AD6-4782-B808-53CAF5FF3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3" r="-2" b="6042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стена, человек, музык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558CB6D-CEB0-48AE-8793-EE95B67E5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0" b="-1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Рисунок 10" descr="Изображение выглядит как стена, человек, стоит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E773B9BE-208D-41C6-9F1A-B8E5959C00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3617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9" name="Рисунок 8" descr="Изображение выглядит как человек, группа, стен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BF8432D4-CF7D-4472-ACF9-A67AB870F2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7" r="-2" b="-2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7267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0426A5-C276-4805-912A-E0F3785DA660}"/>
              </a:ext>
            </a:extLst>
          </p:cNvPr>
          <p:cNvSpPr/>
          <p:nvPr/>
        </p:nvSpPr>
        <p:spPr>
          <a:xfrm>
            <a:off x="3177776" y="398040"/>
            <a:ext cx="5668668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Второе направление 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0FEFEA7-F8C5-42E2-B028-185D2202DE73}"/>
              </a:ext>
            </a:extLst>
          </p:cNvPr>
          <p:cNvSpPr/>
          <p:nvPr/>
        </p:nvSpPr>
        <p:spPr>
          <a:xfrm>
            <a:off x="469782" y="1729228"/>
            <a:ext cx="11098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7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Совет отцов</a:t>
            </a:r>
            <a:endParaRPr lang="ru-RU" sz="7200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20452E-D442-40EE-8AC5-66043AADD3DD}"/>
              </a:ext>
            </a:extLst>
          </p:cNvPr>
          <p:cNvSpPr/>
          <p:nvPr/>
        </p:nvSpPr>
        <p:spPr>
          <a:xfrm>
            <a:off x="935371" y="4638432"/>
            <a:ext cx="1016745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Целевая аудитория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отцы и деды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40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внутренний, человек, стол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0377F037-502C-4F0B-9D69-DB957B67DF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5" r="2" b="1097"/>
          <a:stretch/>
        </p:blipFill>
        <p:spPr>
          <a:xfrm>
            <a:off x="6887044" y="-1"/>
            <a:ext cx="4661488" cy="310420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человек, внутренний, групп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6290652B-E99C-432A-92E9-9525330FE9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8" r="-1" b="1772"/>
          <a:stretch/>
        </p:blipFill>
        <p:spPr>
          <a:xfrm>
            <a:off x="5419264" y="3265081"/>
            <a:ext cx="6129269" cy="3592925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455181F9-538D-431F-BDF0-DE350E8257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074"/>
          <a:stretch/>
        </p:blipFill>
        <p:spPr>
          <a:xfrm>
            <a:off x="643467" y="-6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человек, внутренний, стена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3EA3B4CB-27F6-4148-9CAE-50FABF0B2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7" r="1" b="24492"/>
          <a:stretch/>
        </p:blipFill>
        <p:spPr>
          <a:xfrm>
            <a:off x="643468" y="4080064"/>
            <a:ext cx="4614333" cy="215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A3903D-C894-410D-8AA3-AF4D26162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312" y="0"/>
            <a:ext cx="2438688" cy="305648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560E850-9051-46F8-85D4-696A58B92749}"/>
              </a:ext>
            </a:extLst>
          </p:cNvPr>
          <p:cNvSpPr/>
          <p:nvPr/>
        </p:nvSpPr>
        <p:spPr>
          <a:xfrm>
            <a:off x="964734" y="4794338"/>
            <a:ext cx="103604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«Средняя общеобразовательная школа № 5» 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городского округа город Кумертау Республики Башкортостан</a:t>
            </a:r>
            <a:endParaRPr lang="ru-RU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ru-RU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Изображение выглядит как внешний, здание, трава, дом&#10;&#10;Автоматически созданное описание">
            <a:extLst>
              <a:ext uri="{FF2B5EF4-FFF2-40B4-BE49-F238E27FC236}">
                <a16:creationId xmlns:a16="http://schemas.microsoft.com/office/drawing/2014/main" id="{FC8F2B3E-E932-4970-85E3-F32D9D8614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863" y="360493"/>
            <a:ext cx="6518597" cy="434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2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человек, внутренний, стена, сцена&#10;&#10;Автоматически созданное описание">
            <a:extLst>
              <a:ext uri="{FF2B5EF4-FFF2-40B4-BE49-F238E27FC236}">
                <a16:creationId xmlns:a16="http://schemas.microsoft.com/office/drawing/2014/main" id="{A891F5B4-EFB5-4022-BA87-2A48DF7549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" r="1" b="31252"/>
          <a:stretch/>
        </p:blipFill>
        <p:spPr>
          <a:xfrm>
            <a:off x="4166504" y="10"/>
            <a:ext cx="8025495" cy="306704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EBAAAC7-F781-488C-B48D-B1DF1C9D3F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5" r="-2" b="17386"/>
          <a:stretch/>
        </p:blipFill>
        <p:spPr>
          <a:xfrm>
            <a:off x="20" y="3790950"/>
            <a:ext cx="8305780" cy="306705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человек, группа, в позе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B17F6D4F-DA11-4F5C-9D07-19AACC9958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4" r="12769" b="1"/>
          <a:stretch/>
        </p:blipFill>
        <p:spPr>
          <a:xfrm>
            <a:off x="1" y="1"/>
            <a:ext cx="5017099" cy="4718647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человек, внутренний, стен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04234F31-01E0-4A57-9A8B-29D3BEE40F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6" r="12982"/>
          <a:stretch/>
        </p:blipFill>
        <p:spPr>
          <a:xfrm>
            <a:off x="6283728" y="1699214"/>
            <a:ext cx="5908273" cy="5158786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pic>
        <p:nvPicPr>
          <p:cNvPr id="5" name="Рисунок 4" descr="Изображение выглядит как человек, стоит, внутренний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08A95431-9E57-4EE2-B1DF-192477EE7D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3" r="27127" b="1"/>
          <a:stretch/>
        </p:blipFill>
        <p:spPr>
          <a:xfrm>
            <a:off x="3287694" y="1853886"/>
            <a:ext cx="4297680" cy="429768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173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к, внутренний, групп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6290652B-E99C-432A-92E9-9525330FE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8" r="-1" b="1772"/>
          <a:stretch/>
        </p:blipFill>
        <p:spPr>
          <a:xfrm>
            <a:off x="0" y="0"/>
            <a:ext cx="11699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2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человек, стол, внутренний, торт&#10;&#10;Автоматически созданное описание">
            <a:extLst>
              <a:ext uri="{FF2B5EF4-FFF2-40B4-BE49-F238E27FC236}">
                <a16:creationId xmlns:a16="http://schemas.microsoft.com/office/drawing/2014/main" id="{65906290-1DB4-4A58-8B9B-1308F84EAC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114"/>
          <a:stretch/>
        </p:blipFill>
        <p:spPr>
          <a:xfrm>
            <a:off x="6176433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920044 h 3920044"/>
              <a:gd name="connsiteX3" fmla="*/ 2469659 w 6015567"/>
              <a:gd name="connsiteY3" fmla="*/ 3920044 h 3920044"/>
              <a:gd name="connsiteX4" fmla="*/ 2469659 w 6015567"/>
              <a:gd name="connsiteY4" fmla="*/ 3103224 h 3920044"/>
              <a:gd name="connsiteX5" fmla="*/ 0 w 6015567"/>
              <a:gd name="connsiteY5" fmla="*/ 310322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3" name="Рисунок 12" descr="Изображение выглядит как мужчин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5C167769-F4E4-4EF4-8AA6-DA6C1F76D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r="13574" b="-2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9" name="Рисунок 8" descr="Изображение выглядит как знак&#10;&#10;Автоматически созданное описание">
            <a:extLst>
              <a:ext uri="{FF2B5EF4-FFF2-40B4-BE49-F238E27FC236}">
                <a16:creationId xmlns:a16="http://schemas.microsoft.com/office/drawing/2014/main" id="{076D0812-8673-443D-9FCF-B9D799F9ED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торт, внутренний, стол&#10;&#10;Автоматически созданное описание">
            <a:extLst>
              <a:ext uri="{FF2B5EF4-FFF2-40B4-BE49-F238E27FC236}">
                <a16:creationId xmlns:a16="http://schemas.microsoft.com/office/drawing/2014/main" id="{3B841E17-4CA3-4BA5-A6F8-1DBE411056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9" r="1" b="8225"/>
          <a:stretch/>
        </p:blipFill>
        <p:spPr>
          <a:xfrm>
            <a:off x="1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103224 h 3920044"/>
              <a:gd name="connsiteX3" fmla="*/ 3545908 w 6015567"/>
              <a:gd name="connsiteY3" fmla="*/ 3103224 h 3920044"/>
              <a:gd name="connsiteX4" fmla="*/ 3545908 w 6015567"/>
              <a:gd name="connsiteY4" fmla="*/ 3920044 h 3920044"/>
              <a:gd name="connsiteX5" fmla="*/ 0 w 6015567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1" name="Рисунок 10" descr="Изображение выглядит как человек, внутренний, стол,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B1E95FE4-C313-49C7-80E5-ED950A46BF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r="-4" b="-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1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0426A5-C276-4805-912A-E0F3785DA660}"/>
              </a:ext>
            </a:extLst>
          </p:cNvPr>
          <p:cNvSpPr/>
          <p:nvPr/>
        </p:nvSpPr>
        <p:spPr>
          <a:xfrm>
            <a:off x="3192814" y="398040"/>
            <a:ext cx="5638596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Третье направление 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0FEFEA7-F8C5-42E2-B028-185D2202DE73}"/>
              </a:ext>
            </a:extLst>
          </p:cNvPr>
          <p:cNvSpPr/>
          <p:nvPr/>
        </p:nvSpPr>
        <p:spPr>
          <a:xfrm>
            <a:off x="469782" y="1729228"/>
            <a:ext cx="110986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7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Родительский всеобуч</a:t>
            </a:r>
            <a:endParaRPr lang="ru-RU" sz="7200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20452E-D442-40EE-8AC5-66043AADD3DD}"/>
              </a:ext>
            </a:extLst>
          </p:cNvPr>
          <p:cNvSpPr/>
          <p:nvPr/>
        </p:nvSpPr>
        <p:spPr>
          <a:xfrm>
            <a:off x="469782" y="4638432"/>
            <a:ext cx="10888911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Целевая аудитория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все родители (законные представители) обучающихся МБОУ «СОШ №5»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85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87ADDF3-96F2-4CFC-A961-14113FC244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2195AFC-C4B1-4F21-9849-0E1B66F2BC7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21AB1A5-6C23-425A-ACBF-0D08C378E11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3259683F-7E6E-4F2B-B111-63DBFBD4F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54145D7C-848F-41FC-AF6F-961397D30F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9AA40C3-8FF8-4143-9FD4-40F05CB5CE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F1EF6D83-6402-4744-921F-6A5D16D936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E2BF1FF8-D859-496E-960A-4B09EDCC23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4037913A-DA6D-4F85-9684-18087E270D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8B65EBE-E36D-4765-90B8-BB2A8314871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48D8D2E7-9C8B-4675-A753-93F92FE536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4B6697A-2A07-4BE3-A10F-65A49A09A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r="35320" b="1"/>
          <a:stretch/>
        </p:blipFill>
        <p:spPr>
          <a:xfrm>
            <a:off x="20" y="10"/>
            <a:ext cx="6335055" cy="6852984"/>
          </a:xfrm>
          <a:custGeom>
            <a:avLst/>
            <a:gdLst>
              <a:gd name="connsiteX0" fmla="*/ 0 w 6335075"/>
              <a:gd name="connsiteY0" fmla="*/ 0 h 6852994"/>
              <a:gd name="connsiteX1" fmla="*/ 6047365 w 6335075"/>
              <a:gd name="connsiteY1" fmla="*/ 0 h 6852994"/>
              <a:gd name="connsiteX2" fmla="*/ 2873531 w 6335075"/>
              <a:gd name="connsiteY2" fmla="*/ 6852993 h 6852994"/>
              <a:gd name="connsiteX3" fmla="*/ 6335075 w 6335075"/>
              <a:gd name="connsiteY3" fmla="*/ 6852993 h 6852994"/>
              <a:gd name="connsiteX4" fmla="*/ 6335075 w 6335075"/>
              <a:gd name="connsiteY4" fmla="*/ 6852994 h 6852994"/>
              <a:gd name="connsiteX5" fmla="*/ 0 w 6335075"/>
              <a:gd name="connsiteY5" fmla="*/ 6852994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35075" h="6852994">
                <a:moveTo>
                  <a:pt x="0" y="0"/>
                </a:moveTo>
                <a:lnTo>
                  <a:pt x="6047365" y="0"/>
                </a:lnTo>
                <a:lnTo>
                  <a:pt x="2873531" y="6852993"/>
                </a:lnTo>
                <a:lnTo>
                  <a:pt x="6335075" y="6852993"/>
                </a:lnTo>
                <a:lnTo>
                  <a:pt x="6335075" y="6852994"/>
                </a:lnTo>
                <a:lnTo>
                  <a:pt x="0" y="6852994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человек, внутренний, сидит, люди&#10;&#10;Автоматически созданное описание">
            <a:extLst>
              <a:ext uri="{FF2B5EF4-FFF2-40B4-BE49-F238E27FC236}">
                <a16:creationId xmlns:a16="http://schemas.microsoft.com/office/drawing/2014/main" id="{EC3E7502-69B4-4B82-9419-85AA09DEAF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3" r="12625"/>
          <a:stretch/>
        </p:blipFill>
        <p:spPr>
          <a:xfrm>
            <a:off x="3050256" y="10"/>
            <a:ext cx="9141744" cy="6857990"/>
          </a:xfrm>
          <a:custGeom>
            <a:avLst/>
            <a:gdLst>
              <a:gd name="connsiteX0" fmla="*/ 3178693 w 9141744"/>
              <a:gd name="connsiteY0" fmla="*/ 0 h 6858000"/>
              <a:gd name="connsiteX1" fmla="*/ 9141744 w 9141744"/>
              <a:gd name="connsiteY1" fmla="*/ 0 h 6858000"/>
              <a:gd name="connsiteX2" fmla="*/ 9141744 w 9141744"/>
              <a:gd name="connsiteY2" fmla="*/ 6858000 h 6858000"/>
              <a:gd name="connsiteX3" fmla="*/ 0 w 914174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1744" h="6858000">
                <a:moveTo>
                  <a:pt x="3178693" y="0"/>
                </a:moveTo>
                <a:lnTo>
                  <a:pt x="9141744" y="0"/>
                </a:lnTo>
                <a:lnTo>
                  <a:pt x="914174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203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внутренний, люди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294E85AE-2E48-4D3A-8A94-0AC3CBEB7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20" r="-1" b="32036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нутренний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B82F802E-8FDB-489B-9622-2AAC468F4D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" r="1" b="2444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Объект 4" descr="Изображение выглядит как человек, внутренний, пол, люди&#10;&#10;Автоматически созданное описание">
            <a:extLst>
              <a:ext uri="{FF2B5EF4-FFF2-40B4-BE49-F238E27FC236}">
                <a16:creationId xmlns:a16="http://schemas.microsoft.com/office/drawing/2014/main" id="{5AE67EB1-B94A-423A-9477-3FFCE0716D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7" r="10603" b="-3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2" name="Рисунок 1" descr="Изображение выглядит как внутренний, потолок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DFE74DAB-4822-44C8-8C30-07E57A1FFA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41" r="2" b="12587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7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нутренний, стол, сидит, живой&#10;&#10;Автоматически созданное описание">
            <a:extLst>
              <a:ext uri="{FF2B5EF4-FFF2-40B4-BE49-F238E27FC236}">
                <a16:creationId xmlns:a16="http://schemas.microsoft.com/office/drawing/2014/main" id="{8F9D71F7-F1B2-44AB-A14F-A802F1323C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4" b="-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Рисунок 2" descr="Изображение выглядит как человек, внутренний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B5E41AE0-D09A-4F30-9122-9E88FDBD10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876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9" name="Рисунок 8" descr="Изображение выглядит как человек, стол, сидит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9243DFB-F714-4297-8173-A5BD2A184F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6" r="13934" b="-3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к, внутрен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FBAE1C74-0F1F-4047-A38B-4E05156748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4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внутренний, человек,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199AA6A8-3464-410F-83B6-2F880A4D00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9" r="1" b="1"/>
          <a:stretch/>
        </p:blipFill>
        <p:spPr>
          <a:xfrm>
            <a:off x="321733" y="321732"/>
            <a:ext cx="3777025" cy="6214533"/>
          </a:xfrm>
          <a:prstGeom prst="rect">
            <a:avLst/>
          </a:prstGeom>
        </p:spPr>
      </p:pic>
      <p:pic>
        <p:nvPicPr>
          <p:cNvPr id="3" name="Рисунок 2" descr="Изображение выглядит как человек, внутренний, групп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3905F452-C8F2-49C2-AEC0-34798ADCE0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4" r="34894" b="-2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утренний, человек, окно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29A5B0E6-4265-434F-8FD3-98B301444D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5" r="3" b="3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3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AB7E06F-BA94-4FC4-9A87-6F8CBD019955}"/>
              </a:ext>
            </a:extLst>
          </p:cNvPr>
          <p:cNvSpPr/>
          <p:nvPr/>
        </p:nvSpPr>
        <p:spPr>
          <a:xfrm>
            <a:off x="218114" y="1604643"/>
            <a:ext cx="11417416" cy="4659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«Национальная родительская ассоциация»  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https://nra-russia.ru/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«Интернет - журнал о здоровье, развитии, психологии, воспитании и обучении детей» 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https://childage.ru/page/68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«Региональная общественная   организация «Продвинутые родители» 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http://roditelirb.ru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«Родители &amp; школа» 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http://zavklass.ru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Онлайн – школы для родителей - 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https://info-hit.ru/company/obrazovanie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Онлайн центр информационной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поддержки родителей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https://ruroditel.ru/teasers/family-and-school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Сайт «Я - родитель» 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https://www.ya-roditel.ru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«Семейное образование» </a:t>
            </a:r>
            <a:r>
              <a:rPr lang="ru-RU" sz="2000" b="1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https://www.familyeducation.ru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Ресурсный центр Родительского университета</a:t>
            </a:r>
            <a:r>
              <a:rPr lang="ru-RU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https://ioe.hse.ru/parentsuniversity/rodituniver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187E83-3ACD-4893-9B8F-5871F0EC2E03}"/>
              </a:ext>
            </a:extLst>
          </p:cNvPr>
          <p:cNvSpPr txBox="1"/>
          <p:nvPr/>
        </p:nvSpPr>
        <p:spPr>
          <a:xfrm>
            <a:off x="148090" y="75658"/>
            <a:ext cx="1159381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Информационная поддержка  родителей 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осуществляется   через просветительские сайты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072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0426A5-C276-4805-912A-E0F3785DA660}"/>
              </a:ext>
            </a:extLst>
          </p:cNvPr>
          <p:cNvSpPr/>
          <p:nvPr/>
        </p:nvSpPr>
        <p:spPr>
          <a:xfrm>
            <a:off x="2763113" y="398040"/>
            <a:ext cx="6497997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Четвёртое направление 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0FEFEA7-F8C5-42E2-B028-185D2202DE73}"/>
              </a:ext>
            </a:extLst>
          </p:cNvPr>
          <p:cNvSpPr/>
          <p:nvPr/>
        </p:nvSpPr>
        <p:spPr>
          <a:xfrm>
            <a:off x="201336" y="1729228"/>
            <a:ext cx="116942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7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День открытых дверей</a:t>
            </a:r>
          </a:p>
          <a:p>
            <a:pPr algn="ctr">
              <a:spcAft>
                <a:spcPts val="0"/>
              </a:spcAft>
            </a:pPr>
            <a:r>
              <a:rPr lang="ru-RU" sz="7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«Попробуй школу на вкус»</a:t>
            </a:r>
            <a:endParaRPr lang="ru-RU" sz="7200" dirty="0">
              <a:solidFill>
                <a:srgbClr val="0070C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420452E-D442-40EE-8AC5-66043AADD3DD}"/>
              </a:ext>
            </a:extLst>
          </p:cNvPr>
          <p:cNvSpPr/>
          <p:nvPr/>
        </p:nvSpPr>
        <p:spPr>
          <a:xfrm>
            <a:off x="935371" y="4638432"/>
            <a:ext cx="1016745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Целевая аудитория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родители, обучающиеся, педагоги МБОУ «СОШ №5»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23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E321A6-55C1-44C3-8FB8-2805B759CBB3}"/>
              </a:ext>
            </a:extLst>
          </p:cNvPr>
          <p:cNvSpPr/>
          <p:nvPr/>
        </p:nvSpPr>
        <p:spPr>
          <a:xfrm>
            <a:off x="520117" y="1549509"/>
            <a:ext cx="11165747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учащихся -  957 чел.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Педагогический состав -  56 учителей, 37 из которых являются классными руководителями.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Социально - психологическая служба: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ставка социального педагога, 1 ставка педагога – психолога.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4BB952-1881-40C3-BBCE-361231C9666A}"/>
              </a:ext>
            </a:extLst>
          </p:cNvPr>
          <p:cNvSpPr txBox="1"/>
          <p:nvPr/>
        </p:nvSpPr>
        <p:spPr>
          <a:xfrm>
            <a:off x="2463885" y="142613"/>
            <a:ext cx="69258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Статистические данные</a:t>
            </a:r>
          </a:p>
        </p:txBody>
      </p:sp>
    </p:spTree>
    <p:extLst>
      <p:ext uri="{BB962C8B-B14F-4D97-AF65-F5344CB8AC3E}">
        <p14:creationId xmlns:p14="http://schemas.microsoft.com/office/powerpoint/2010/main" val="48757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70973-3B68-43DE-9513-8E6090C7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человек, группа, внутренний, стол&#10;&#10;Автоматически созданное описание">
            <a:extLst>
              <a:ext uri="{FF2B5EF4-FFF2-40B4-BE49-F238E27FC236}">
                <a16:creationId xmlns:a16="http://schemas.microsoft.com/office/drawing/2014/main" id="{5ABDD9AC-54B2-4FC1-A8E4-E29FDCD48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1"/>
          <a:stretch/>
        </p:blipFill>
        <p:spPr>
          <a:xfrm>
            <a:off x="0" y="0"/>
            <a:ext cx="6288111" cy="3828473"/>
          </a:xfrm>
        </p:spPr>
      </p:pic>
      <p:pic>
        <p:nvPicPr>
          <p:cNvPr id="9" name="Рисунок 8" descr="Изображение выглядит как потолок, внутренний, челове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08C7AC79-D9E5-425B-A235-51AF142B9A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89" y="0"/>
            <a:ext cx="6288111" cy="382847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человек, внутренний, стена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27BE570-E011-4412-A5C7-CC00C2ED10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9818"/>
            <a:ext cx="5995563" cy="334818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человек, сидит, ст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E32A658-B69A-486A-8856-737C007AE1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/>
        </p:blipFill>
        <p:spPr>
          <a:xfrm>
            <a:off x="5966691" y="3509818"/>
            <a:ext cx="6225308" cy="334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8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нутренний, стена, стол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44B7037-63D2-4345-8AC0-1CC2B844CE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r="-1" b="-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Рисунок 2" descr="Изображение выглядит как внутренний, человек, стена, пол&#10;&#10;Автоматически созданное описание">
            <a:extLst>
              <a:ext uri="{FF2B5EF4-FFF2-40B4-BE49-F238E27FC236}">
                <a16:creationId xmlns:a16="http://schemas.microsoft.com/office/drawing/2014/main" id="{D6DB8AA1-7918-414D-A36C-7DFEAA4AF0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" r="1" b="1066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стена, сиди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BF923260-47CE-46F2-A61B-D627888D40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9" r="22112" b="-3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513F50-310C-48AA-BD8A-53F0416A44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0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человек, стена, тор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E5127784-1CC5-4E37-A21E-84D74FB236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3" r="11194" b="-1"/>
          <a:stretch/>
        </p:blipFill>
        <p:spPr>
          <a:xfrm>
            <a:off x="-2" y="10"/>
            <a:ext cx="7973942" cy="6857990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группа, люди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38C26FA1-AE5C-4543-9109-CE9AA4CA94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9" r="-3" b="-3"/>
          <a:stretch/>
        </p:blipFill>
        <p:spPr>
          <a:xfrm>
            <a:off x="8129873" y="1"/>
            <a:ext cx="4062127" cy="2176272"/>
          </a:xfrm>
          <a:prstGeom prst="rect">
            <a:avLst/>
          </a:prstGeom>
        </p:spPr>
      </p:pic>
      <p:pic>
        <p:nvPicPr>
          <p:cNvPr id="3" name="Рисунок 2" descr="Изображение выглядит как человек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238156B7-EF1E-49A0-99AC-2F5A011AE7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" r="-3" b="19135"/>
          <a:stretch/>
        </p:blipFill>
        <p:spPr>
          <a:xfrm>
            <a:off x="8129871" y="2346665"/>
            <a:ext cx="4062128" cy="2176272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внутренний, потоло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F8261B01-6852-4B7F-B3D6-285CFB60D3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7" r="-3" b="6359"/>
          <a:stretch/>
        </p:blipFill>
        <p:spPr>
          <a:xfrm>
            <a:off x="8129871" y="4681728"/>
            <a:ext cx="4062128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человек, внешний, земля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F51E638F-C29B-416E-B48E-886AE55D65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" r="-3" b="11934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Рисунок 2" descr="Изображение выглядит как человек, стол, внутрен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1D73D24F-7708-47FC-BFE3-468C2F8DFD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0" r="1" b="10899"/>
          <a:stretch/>
        </p:blipFill>
        <p:spPr>
          <a:xfrm>
            <a:off x="20" y="9"/>
            <a:ext cx="7279893" cy="3895335"/>
          </a:xfrm>
          <a:custGeom>
            <a:avLst/>
            <a:gdLst>
              <a:gd name="connsiteX0" fmla="*/ 0 w 7279913"/>
              <a:gd name="connsiteY0" fmla="*/ 0 h 3895335"/>
              <a:gd name="connsiteX1" fmla="*/ 7279913 w 7279913"/>
              <a:gd name="connsiteY1" fmla="*/ 0 h 3895335"/>
              <a:gd name="connsiteX2" fmla="*/ 7279913 w 7279913"/>
              <a:gd name="connsiteY2" fmla="*/ 3116976 h 3895335"/>
              <a:gd name="connsiteX3" fmla="*/ 5011287 w 7279913"/>
              <a:gd name="connsiteY3" fmla="*/ 3116976 h 3895335"/>
              <a:gd name="connsiteX4" fmla="*/ 5011287 w 7279913"/>
              <a:gd name="connsiteY4" fmla="*/ 3895335 h 3895335"/>
              <a:gd name="connsiteX5" fmla="*/ 0 w 7279913"/>
              <a:gd name="connsiteY5" fmla="*/ 3895335 h 3895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человек, ребенок, девочка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5D44DF4B-1BD8-4E95-BA42-96A8616C10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1" b="9957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внешний, человек, стол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D68D84A6-E738-4D95-8ABB-BC64666B8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23" y="171966"/>
            <a:ext cx="3727770" cy="276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8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6A73278-492A-45FE-B14F-B42209860928}"/>
              </a:ext>
            </a:extLst>
          </p:cNvPr>
          <p:cNvSpPr/>
          <p:nvPr/>
        </p:nvSpPr>
        <p:spPr>
          <a:xfrm>
            <a:off x="1526794" y="385864"/>
            <a:ext cx="9513118" cy="6292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Социальный паспорт школы</a:t>
            </a:r>
            <a:endParaRPr lang="ru-RU" sz="48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малообеспеченные семьи – 94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многодетные семьи – 66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– инвалидов – 7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полных семей – 634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неполные семьи – 194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несовершеннолетних, состоящих на учёте КДН, ОДН – 11 </a:t>
            </a:r>
            <a:endParaRPr lang="ru-RU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26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C191725-8E2C-480B-ABAF-0D822F7E2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6" y="0"/>
            <a:ext cx="96999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9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ACC75F-1588-4412-9035-79FA331FE83C}"/>
              </a:ext>
            </a:extLst>
          </p:cNvPr>
          <p:cNvSpPr txBox="1"/>
          <p:nvPr/>
        </p:nvSpPr>
        <p:spPr>
          <a:xfrm>
            <a:off x="1400961" y="1119529"/>
            <a:ext cx="926144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 </a:t>
            </a: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 РОДИТЕЛЬСКОМУ ПРОСВЕЩЕНИЮ </a:t>
            </a: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СЕМЕЙНОМУ ВОСПИТАНИЮ</a:t>
            </a:r>
          </a:p>
          <a:p>
            <a:pPr algn="ctr"/>
            <a:r>
              <a:rPr lang="ru-RU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«СОЮЗ 2.0»</a:t>
            </a:r>
          </a:p>
        </p:txBody>
      </p:sp>
    </p:spTree>
    <p:extLst>
      <p:ext uri="{BB962C8B-B14F-4D97-AF65-F5344CB8AC3E}">
        <p14:creationId xmlns:p14="http://schemas.microsoft.com/office/powerpoint/2010/main" val="118589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BCE78F-3B07-4059-ACE8-E945B7BE811A}"/>
              </a:ext>
            </a:extLst>
          </p:cNvPr>
          <p:cNvSpPr/>
          <p:nvPr/>
        </p:nvSpPr>
        <p:spPr>
          <a:xfrm>
            <a:off x="961937" y="402673"/>
            <a:ext cx="10268125" cy="5484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Миссия проекта «Союз 2.0.»:</a:t>
            </a:r>
            <a:r>
              <a:rPr lang="ru-RU" sz="6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6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«От совместного маршрута педагога и родителя - к успеху семьи и ребенка»</a:t>
            </a:r>
            <a:endParaRPr lang="ru-RU" sz="60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3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04BB55-99E8-4F6A-837B-CD81124CE5E9}"/>
              </a:ext>
            </a:extLst>
          </p:cNvPr>
          <p:cNvSpPr/>
          <p:nvPr/>
        </p:nvSpPr>
        <p:spPr>
          <a:xfrm>
            <a:off x="801145" y="313465"/>
            <a:ext cx="10435905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Первое направление 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AF337CB-6FC5-447D-96C2-0DC9BECA8DB7}"/>
              </a:ext>
            </a:extLst>
          </p:cNvPr>
          <p:cNvSpPr/>
          <p:nvPr/>
        </p:nvSpPr>
        <p:spPr>
          <a:xfrm>
            <a:off x="469782" y="1729228"/>
            <a:ext cx="110986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7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Родительский клуб </a:t>
            </a:r>
          </a:p>
          <a:p>
            <a:pPr algn="ctr">
              <a:spcAft>
                <a:spcPts val="0"/>
              </a:spcAft>
            </a:pPr>
            <a:r>
              <a:rPr lang="ru-RU" sz="7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«Семейная академия»</a:t>
            </a:r>
            <a:endParaRPr lang="ru-RU" sz="72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26A791A-EB8B-4216-B67F-B15410B1F121}"/>
              </a:ext>
            </a:extLst>
          </p:cNvPr>
          <p:cNvSpPr/>
          <p:nvPr/>
        </p:nvSpPr>
        <p:spPr>
          <a:xfrm>
            <a:off x="935371" y="4638432"/>
            <a:ext cx="10167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Целевая аудитория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отдельные категории семей: неблагополучные семьи, неполные семьи, семьи, находящиеся в трудной жизненной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ситуации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5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к, внутренний, ребено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961438E-6C3F-4BAE-A36D-5030A8B16A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5"/>
          <a:stretch/>
        </p:blipFill>
        <p:spPr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стол, человек, люди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1EAC96F-3236-4ED2-B684-6FE40DF039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1" r="6996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Рисунок 10" descr="Изображение выглядит как стена, человек, ст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1434F3C-8395-440D-9CFF-E6EA4272CD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243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518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312</Words>
  <Application>Microsoft Office PowerPoint</Application>
  <PresentationFormat>Широкоэкранный</PresentationFormat>
  <Paragraphs>49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darnik@dnevnik.ru</dc:creator>
  <cp:lastModifiedBy>flayertracers@hotmail.com</cp:lastModifiedBy>
  <cp:revision>7</cp:revision>
  <dcterms:created xsi:type="dcterms:W3CDTF">2019-09-27T10:40:23Z</dcterms:created>
  <dcterms:modified xsi:type="dcterms:W3CDTF">2019-12-18T15:12:36Z</dcterms:modified>
</cp:coreProperties>
</file>