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76" r:id="rId5"/>
    <p:sldId id="270" r:id="rId6"/>
    <p:sldId id="265" r:id="rId7"/>
    <p:sldId id="266" r:id="rId8"/>
    <p:sldId id="278" r:id="rId9"/>
    <p:sldId id="277" r:id="rId10"/>
    <p:sldId id="283" r:id="rId11"/>
    <p:sldId id="279" r:id="rId12"/>
    <p:sldId id="280" r:id="rId13"/>
    <p:sldId id="27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8400-4B76-4BCD-9976-1ED366495C9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036D0-40BE-48EE-A94D-466BD81D6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04"/>
            <a:ext cx="8877328" cy="665799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185738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Семейный бюджет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500063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«Башкирская гимназия № 122» Ахматова З.Т.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кола\ФГ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779912" y="556930"/>
            <a:ext cx="13937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БЮДЖЕТ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910" y="428604"/>
            <a:ext cx="133953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ДОХОД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92280" y="563421"/>
            <a:ext cx="12398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РАСХОД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41" name="Прямая со стрелкой 40"/>
          <p:cNvCxnSpPr>
            <a:stCxn id="38" idx="1"/>
            <a:endCxn id="39" idx="3"/>
          </p:cNvCxnSpPr>
          <p:nvPr/>
        </p:nvCxnSpPr>
        <p:spPr>
          <a:xfrm rot="10800000">
            <a:off x="1982444" y="659437"/>
            <a:ext cx="1797468" cy="128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8" idx="3"/>
            <a:endCxn id="40" idx="1"/>
          </p:cNvCxnSpPr>
          <p:nvPr/>
        </p:nvCxnSpPr>
        <p:spPr>
          <a:xfrm>
            <a:off x="5173691" y="787763"/>
            <a:ext cx="1918589" cy="64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4348" y="1142984"/>
            <a:ext cx="289355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Зарплата папы– 20 монет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910" y="2285992"/>
            <a:ext cx="289355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Зарплата мамы-10 монет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48" y="3500438"/>
            <a:ext cx="28391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Женя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48" y="4429132"/>
            <a:ext cx="28935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Павлик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57752" y="1214422"/>
            <a:ext cx="304889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Коммунальные платежи – 2 монета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57752" y="2071678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Питание –10 монет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57752" y="2714620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Транспорт – 2 монеты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6314" y="3357562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Промтовары – 2 монеты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7752" y="4071942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Лекарства – 2монета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4643446"/>
            <a:ext cx="297688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Прочие расходы - 2 монеты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53" name="Прямая со стрелкой 52"/>
          <p:cNvCxnSpPr>
            <a:stCxn id="40" idx="3"/>
          </p:cNvCxnSpPr>
          <p:nvPr/>
        </p:nvCxnSpPr>
        <p:spPr>
          <a:xfrm flipV="1">
            <a:off x="8332171" y="787762"/>
            <a:ext cx="416293" cy="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8748464" y="794254"/>
            <a:ext cx="0" cy="512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47" idx="3"/>
          </p:cNvCxnSpPr>
          <p:nvPr/>
        </p:nvCxnSpPr>
        <p:spPr>
          <a:xfrm rot="10800000" flipV="1">
            <a:off x="7906643" y="1399088"/>
            <a:ext cx="864102" cy="138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48" idx="3"/>
          </p:cNvCxnSpPr>
          <p:nvPr/>
        </p:nvCxnSpPr>
        <p:spPr>
          <a:xfrm rot="10800000" flipV="1">
            <a:off x="7834636" y="2214553"/>
            <a:ext cx="880769" cy="571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49" idx="3"/>
          </p:cNvCxnSpPr>
          <p:nvPr/>
        </p:nvCxnSpPr>
        <p:spPr>
          <a:xfrm rot="10800000">
            <a:off x="7834636" y="2914676"/>
            <a:ext cx="880769" cy="14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50" idx="3"/>
          </p:cNvCxnSpPr>
          <p:nvPr/>
        </p:nvCxnSpPr>
        <p:spPr>
          <a:xfrm rot="10800000" flipV="1">
            <a:off x="7763197" y="3542227"/>
            <a:ext cx="936108" cy="15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51" idx="3"/>
          </p:cNvCxnSpPr>
          <p:nvPr/>
        </p:nvCxnSpPr>
        <p:spPr>
          <a:xfrm rot="10800000" flipV="1">
            <a:off x="7834636" y="4214817"/>
            <a:ext cx="952207" cy="571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7786710" y="5786454"/>
            <a:ext cx="936112" cy="290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4644" r="993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14324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Прямая со стрелкой 61"/>
          <p:cNvCxnSpPr/>
          <p:nvPr/>
        </p:nvCxnSpPr>
        <p:spPr>
          <a:xfrm rot="5400000">
            <a:off x="-2261440" y="3299324"/>
            <a:ext cx="5203566" cy="336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323528" y="1639803"/>
            <a:ext cx="418809" cy="37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285720" y="5786454"/>
            <a:ext cx="418809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357158" y="642918"/>
            <a:ext cx="418809" cy="37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285720" y="4786322"/>
            <a:ext cx="418809" cy="37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357158" y="3786190"/>
            <a:ext cx="418809" cy="37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14348" y="5429264"/>
            <a:ext cx="2893559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Дедушка- 7 монет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29190" y="5500702"/>
            <a:ext cx="289355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Сбережения- 10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7858148" y="4929198"/>
            <a:ext cx="936112" cy="290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кола\ФГ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8914" name="Picture 2" descr="C:\Users\User\Desktop\школа\ФГ\731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857364"/>
            <a:ext cx="5357839" cy="4401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кола\ФГ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C:\Users\User\Desktop\школа\ФГ\semicvetik-533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7572428" cy="568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кола\ФГ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72547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2636838" y="1223964"/>
          <a:ext cx="4935558" cy="4681402"/>
        </p:xfrm>
        <a:graphic>
          <a:graphicData uri="http://schemas.openxmlformats.org/presentationml/2006/ole">
            <p:oleObj spid="_x0000_s13314" name="Документ" r:id="rId4" imgW="7188326" imgH="815285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кола\ФГ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785926"/>
            <a:ext cx="5715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АКТИВНУЮ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РАБОТУ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«Проблемная  ситуация»</a:t>
            </a:r>
            <a:endParaRPr lang="ru-RU" sz="5400" b="1" dirty="0"/>
          </a:p>
        </p:txBody>
      </p:sp>
      <p:pic>
        <p:nvPicPr>
          <p:cNvPr id="14339" name="Picture 3" descr="C:\Users\User\Desktop\школа\ФГ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11307">
            <a:off x="356123" y="3662508"/>
            <a:ext cx="4500594" cy="3371101"/>
          </a:xfrm>
          <a:prstGeom prst="rect">
            <a:avLst/>
          </a:prstGeom>
          <a:noFill/>
        </p:spPr>
      </p:pic>
      <p:pic>
        <p:nvPicPr>
          <p:cNvPr id="14340" name="Picture 4" descr="C:\Users\User\Desktop\школа\ФГ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9278">
            <a:off x="3442419" y="3485998"/>
            <a:ext cx="5330375" cy="3571900"/>
          </a:xfrm>
          <a:prstGeom prst="rect">
            <a:avLst/>
          </a:prstGeom>
          <a:noFill/>
        </p:spPr>
      </p:pic>
      <p:sp>
        <p:nvSpPr>
          <p:cNvPr id="14342" name="AutoShape 6" descr="C:\Users\User\Desktop\%D1%88%D0%BA%D0%BE%D0%BB%D0%B0\%D0%A4%D0%93\getImag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C:\Users\User\Desktop\%D1%88%D0%BA%D0%BE%D0%BB%D0%B0\%D0%A4%D0%93\getImag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 descr="C:\Users\User\Desktop\школа\ФГ\53227_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4998">
            <a:off x="337921" y="1150044"/>
            <a:ext cx="5072098" cy="3356038"/>
          </a:xfrm>
          <a:prstGeom prst="rect">
            <a:avLst/>
          </a:prstGeom>
          <a:noFill/>
        </p:spPr>
      </p:pic>
      <p:pic>
        <p:nvPicPr>
          <p:cNvPr id="14346" name="Picture 10" descr="C:\Users\User\Desktop\школа\ФГ\cvetik.semicvetik.avi.imag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14817">
            <a:off x="3880748" y="836622"/>
            <a:ext cx="4564066" cy="3423050"/>
          </a:xfrm>
          <a:prstGeom prst="rect">
            <a:avLst/>
          </a:prstGeom>
          <a:noFill/>
        </p:spPr>
      </p:pic>
      <p:pic>
        <p:nvPicPr>
          <p:cNvPr id="12" name="Picture 2" descr="C:\Users\User\Desktop\школа\ФГ\3707d8f2be163bd14c78cf07586f13bb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2" descr="C:\Users\User\Desktop\школа\ФГ\d3a11ef0b6a962076a39f2f6ae827f393da34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школа\ФГ\1407770684_cvetik_semicvetik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76781">
            <a:off x="285720" y="465412"/>
            <a:ext cx="5286412" cy="3958935"/>
          </a:xfrm>
          <a:prstGeom prst="rect">
            <a:avLst/>
          </a:prstGeom>
          <a:noFill/>
        </p:spPr>
      </p:pic>
      <p:pic>
        <p:nvPicPr>
          <p:cNvPr id="34819" name="Picture 3" descr="C:\Users\User\Desktop\школа\ФГ\Tzvetik-semicve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1361">
            <a:off x="3465636" y="214290"/>
            <a:ext cx="5442964" cy="4143404"/>
          </a:xfrm>
          <a:prstGeom prst="rect">
            <a:avLst/>
          </a:prstGeom>
          <a:noFill/>
        </p:spPr>
      </p:pic>
      <p:pic>
        <p:nvPicPr>
          <p:cNvPr id="34820" name="Picture 4" descr="C:\Users\User\Desktop\школа\ФГ\7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72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кола\ФГ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C:\Users\User\Desktop\школа\ФГ\1500469111-27706262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0042"/>
            <a:ext cx="592935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школа\ФГ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Семейный бюджет - это доходы и расходы семьи на определённый промежуток времени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68245">
            <a:off x="1896038" y="2255780"/>
            <a:ext cx="2197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thumbs.dreamstime.com/z/pot-gold-coins-vector-illustration-3082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77" r="100000">
                        <a14:backgroundMark x1="21846" y1="96409" x2="21846" y2="96409"/>
                        <a14:backgroundMark x1="16000" y1="96180" x2="16000" y2="96180"/>
                        <a14:backgroundMark x1="9231" y1="96180" x2="9231" y2="96180"/>
                        <a14:backgroundMark x1="13154" y1="96409" x2="13154" y2="96409"/>
                        <a14:backgroundMark x1="16231" y1="96715" x2="16231" y2="96715"/>
                        <a14:backgroundMark x1="25692" y1="96409" x2="25692" y2="96409"/>
                        <a14:backgroundMark x1="33923" y1="96180" x2="33923" y2="96180"/>
                        <a14:backgroundMark x1="38000" y1="96180" x2="38000" y2="96180"/>
                        <a14:backgroundMark x1="42077" y1="96180" x2="44769" y2="96180"/>
                        <a14:backgroundMark x1="56385" y1="95951" x2="56385" y2="95951"/>
                        <a14:backgroundMark x1="61231" y1="95493" x2="61923" y2="95493"/>
                        <a14:backgroundMark x1="71846" y1="95722" x2="71846" y2="95722"/>
                        <a14:backgroundMark x1="77615" y1="95722" x2="79538" y2="95722"/>
                        <a14:backgroundMark x1="86308" y1="95493" x2="86308" y2="95493"/>
                        <a14:backgroundMark x1="86846" y1="95493" x2="86846" y2="95493"/>
                        <a14:backgroundMark x1="87769" y1="95493" x2="89462" y2="95722"/>
                        <a14:backgroundMark x1="92385" y1="95722" x2="92385" y2="95722"/>
                        <a14:backgroundMark x1="93077" y1="95722" x2="94077" y2="95722"/>
                        <a14:backgroundMark x1="96692" y1="95264" x2="97923" y2="95034"/>
                        <a14:backgroundMark x1="98154" y1="94729" x2="99154" y2="94729"/>
                        <a14:backgroundMark x1="99385" y1="94500" x2="99385" y2="94500"/>
                        <a14:backgroundMark x1="99615" y1="94500" x2="99615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000372"/>
            <a:ext cx="3286128" cy="3308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20326354">
            <a:off x="5177697" y="1875111"/>
            <a:ext cx="2741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911108">
            <a:off x="1803890" y="2790215"/>
            <a:ext cx="1653365" cy="635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290428">
            <a:off x="5837473" y="2706136"/>
            <a:ext cx="2301106" cy="642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42910" y="4500570"/>
            <a:ext cx="2452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Денежные </a:t>
            </a:r>
          </a:p>
          <a:p>
            <a:pPr algn="ctr"/>
            <a:r>
              <a:rPr lang="ru-RU" sz="3200" b="1" dirty="0" smtClean="0"/>
              <a:t>поступления</a:t>
            </a:r>
          </a:p>
          <a:p>
            <a:pPr algn="ctr"/>
            <a:r>
              <a:rPr lang="ru-RU" sz="3200" b="1" dirty="0" smtClean="0"/>
              <a:t> семьи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35520" y="4429132"/>
            <a:ext cx="3108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Затраты </a:t>
            </a:r>
          </a:p>
          <a:p>
            <a:pPr algn="ctr"/>
            <a:r>
              <a:rPr lang="ru-RU" sz="3200" b="1" dirty="0" smtClean="0"/>
              <a:t>денежных</a:t>
            </a:r>
          </a:p>
          <a:p>
            <a:pPr algn="ctr"/>
            <a:r>
              <a:rPr lang="ru-RU" sz="3200" b="1" dirty="0" smtClean="0"/>
              <a:t> средств в семье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4214818"/>
            <a:ext cx="28071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СЕМЕЙНЫЙ</a:t>
            </a:r>
          </a:p>
          <a:p>
            <a:pPr algn="ctr"/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User\Desktop\школа\ФГ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642919"/>
            <a:ext cx="64294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познакомиться :Семейный  Расход. Доход. Бюджет.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Формирование мнений рассчитывать доход и расход семейного бюджета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Формирование умения коллективно обсуждать рациональность затрат и принимать разумное решение.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Воспитание экономности, бережливости,  ответственности к рациональному использованию доходов семьи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школа\ФГ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285728"/>
            <a:ext cx="557216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затраты на покупку товаров, услуг, на изготовление, содержание,   ремонт каких-либо изделий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-это материальные ценности или деньги, получаемые в виде заработной платы, вознаграждения от государства, фирмы или отдельного лица за работу (услугу)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можно получать в виде денег и в виде благ (выращенные овощи 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кола\ФГ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fontScale="92500"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структура всех </a:t>
            </a:r>
            <a:r>
              <a:rPr lang="ru-RU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доходов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расходов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определенный период времени (неделя, месяц, год)</a:t>
            </a:r>
            <a:r>
              <a:rPr lang="ru-RU" b="1" i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«Бюджет»  - из ст.-франц. </a:t>
            </a:r>
            <a:r>
              <a:rPr lang="en-US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ougette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«сумка, кошелёк»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«бюджет» имеет отношение к различным сферам деятельности человека. Бюджет есть у государства, области, города, фирмы, семьи. 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кола\ФГ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556930"/>
            <a:ext cx="13937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БЮДЖЕТ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133953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ДОХОД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563421"/>
            <a:ext cx="12398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РАСХОД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>
            <a:stCxn id="5" idx="1"/>
            <a:endCxn id="6" idx="3"/>
          </p:cNvCxnSpPr>
          <p:nvPr/>
        </p:nvCxnSpPr>
        <p:spPr>
          <a:xfrm rot="10800000">
            <a:off x="1982444" y="659437"/>
            <a:ext cx="1797468" cy="128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3"/>
            <a:endCxn id="7" idx="1"/>
          </p:cNvCxnSpPr>
          <p:nvPr/>
        </p:nvCxnSpPr>
        <p:spPr>
          <a:xfrm>
            <a:off x="5173691" y="787763"/>
            <a:ext cx="1918589" cy="64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48" y="1142984"/>
            <a:ext cx="289355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Зарплата папы– 20 монет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285992"/>
            <a:ext cx="289355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Зарплата мамы-10 монет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500438"/>
            <a:ext cx="28391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Женя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4429132"/>
            <a:ext cx="28935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Павлик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1214422"/>
            <a:ext cx="304889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Коммунальные платежи – ? монета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2071678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Питание –? монет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2714620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Транспорт – ? монеты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357562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Промтовары – ? монеты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4071942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Лекарства – ?монета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52" y="4643446"/>
            <a:ext cx="297688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Прочие расходы - ? монет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21" name="Прямая со стрелкой 20"/>
          <p:cNvCxnSpPr>
            <a:stCxn id="7" idx="3"/>
          </p:cNvCxnSpPr>
          <p:nvPr/>
        </p:nvCxnSpPr>
        <p:spPr>
          <a:xfrm flipV="1">
            <a:off x="8332171" y="787762"/>
            <a:ext cx="416293" cy="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748464" y="794254"/>
            <a:ext cx="0" cy="512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" idx="3"/>
          </p:cNvCxnSpPr>
          <p:nvPr/>
        </p:nvCxnSpPr>
        <p:spPr>
          <a:xfrm rot="10800000" flipV="1">
            <a:off x="7906643" y="1399088"/>
            <a:ext cx="864102" cy="138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6" idx="3"/>
          </p:cNvCxnSpPr>
          <p:nvPr/>
        </p:nvCxnSpPr>
        <p:spPr>
          <a:xfrm rot="10800000" flipV="1">
            <a:off x="7834636" y="2214553"/>
            <a:ext cx="880769" cy="571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7" idx="3"/>
          </p:cNvCxnSpPr>
          <p:nvPr/>
        </p:nvCxnSpPr>
        <p:spPr>
          <a:xfrm rot="10800000">
            <a:off x="7834636" y="2914676"/>
            <a:ext cx="880769" cy="14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3"/>
          </p:cNvCxnSpPr>
          <p:nvPr/>
        </p:nvCxnSpPr>
        <p:spPr>
          <a:xfrm rot="10800000" flipV="1">
            <a:off x="7763197" y="3542227"/>
            <a:ext cx="936108" cy="15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9" idx="3"/>
          </p:cNvCxnSpPr>
          <p:nvPr/>
        </p:nvCxnSpPr>
        <p:spPr>
          <a:xfrm rot="10800000" flipV="1">
            <a:off x="7834636" y="4214817"/>
            <a:ext cx="952207" cy="571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786710" y="5786454"/>
            <a:ext cx="936112" cy="290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4644" r="993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14324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rot="5400000">
            <a:off x="-2261440" y="3299324"/>
            <a:ext cx="5203566" cy="336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23528" y="1639803"/>
            <a:ext cx="418809" cy="37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14282" y="2714620"/>
            <a:ext cx="490247" cy="26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85720" y="5786454"/>
            <a:ext cx="418809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57158" y="642918"/>
            <a:ext cx="418809" cy="37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85720" y="4786322"/>
            <a:ext cx="418809" cy="37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357158" y="3786190"/>
            <a:ext cx="418809" cy="37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14348" y="5429264"/>
            <a:ext cx="28935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?????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9190" y="5500702"/>
            <a:ext cx="289355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Сбережения???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7858148" y="4929198"/>
            <a:ext cx="936112" cy="290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308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</vt:lpstr>
      <vt:lpstr>Слайд 1</vt:lpstr>
      <vt:lpstr> «Проблемная  ситуация»</vt:lpstr>
      <vt:lpstr>Слайд 3</vt:lpstr>
      <vt:lpstr>Слайд 4</vt:lpstr>
      <vt:lpstr>Семейный бюджет - это доходы и расходы семьи на определённый промежуток времени</vt:lpstr>
      <vt:lpstr>Слайд 6</vt:lpstr>
      <vt:lpstr>Слайд 7</vt:lpstr>
      <vt:lpstr>«Бюджет» </vt:lpstr>
      <vt:lpstr>Слайд 9</vt:lpstr>
      <vt:lpstr>Слайд 10</vt:lpstr>
      <vt:lpstr>Слайд 11</vt:lpstr>
      <vt:lpstr>Слайд 12</vt:lpstr>
      <vt:lpstr>Рефлексия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66</cp:revision>
  <dcterms:created xsi:type="dcterms:W3CDTF">2019-11-23T11:18:09Z</dcterms:created>
  <dcterms:modified xsi:type="dcterms:W3CDTF">2019-11-26T03:57:44Z</dcterms:modified>
</cp:coreProperties>
</file>