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42E5-4ADC-4D59-B76C-CD6C39ECF15C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74CC-EF51-4704-9E49-C3B758E68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723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42E5-4ADC-4D59-B76C-CD6C39ECF15C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74CC-EF51-4704-9E49-C3B758E68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92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42E5-4ADC-4D59-B76C-CD6C39ECF15C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74CC-EF51-4704-9E49-C3B758E68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734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42E5-4ADC-4D59-B76C-CD6C39ECF15C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74CC-EF51-4704-9E49-C3B758E68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50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42E5-4ADC-4D59-B76C-CD6C39ECF15C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74CC-EF51-4704-9E49-C3B758E68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74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42E5-4ADC-4D59-B76C-CD6C39ECF15C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74CC-EF51-4704-9E49-C3B758E68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71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42E5-4ADC-4D59-B76C-CD6C39ECF15C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74CC-EF51-4704-9E49-C3B758E68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7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42E5-4ADC-4D59-B76C-CD6C39ECF15C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74CC-EF51-4704-9E49-C3B758E68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46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42E5-4ADC-4D59-B76C-CD6C39ECF15C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74CC-EF51-4704-9E49-C3B758E68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08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42E5-4ADC-4D59-B76C-CD6C39ECF15C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74CC-EF51-4704-9E49-C3B758E68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61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42E5-4ADC-4D59-B76C-CD6C39ECF15C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74CC-EF51-4704-9E49-C3B758E68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11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C42E5-4ADC-4D59-B76C-CD6C39ECF15C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B74CC-EF51-4704-9E49-C3B758E68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93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19456"/>
            <a:ext cx="9144000" cy="2048255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ЕГЭ ПО ИСТОРИИ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511296"/>
            <a:ext cx="9144000" cy="1746504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ТРУДНЫЕ ЗАДАНИЯ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15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992" y="134113"/>
            <a:ext cx="11509248" cy="804672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Задание 24. </a:t>
            </a:r>
            <a:r>
              <a:rPr lang="ru-RU" b="1" dirty="0" smtClean="0">
                <a:solidFill>
                  <a:srgbClr val="FF0000"/>
                </a:solidFill>
              </a:rPr>
              <a:t>Типичные ошибки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992" y="828675"/>
            <a:ext cx="11509247" cy="588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18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85345"/>
            <a:ext cx="11765280" cy="792479"/>
          </a:xfrm>
        </p:spPr>
        <p:txBody>
          <a:bodyPr/>
          <a:lstStyle/>
          <a:p>
            <a:r>
              <a:rPr lang="ru-RU" dirty="0" smtClean="0"/>
              <a:t>Задание 24. </a:t>
            </a:r>
            <a:r>
              <a:rPr lang="ru-RU" b="1" dirty="0" smtClean="0">
                <a:solidFill>
                  <a:srgbClr val="FF0000"/>
                </a:solidFill>
              </a:rPr>
              <a:t>Рекомендации педагогам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" y="877824"/>
            <a:ext cx="11899392" cy="587654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176" y="1053515"/>
            <a:ext cx="10741152" cy="546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1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85345"/>
            <a:ext cx="11801856" cy="743712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Задание 24.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3712" y="706438"/>
            <a:ext cx="10355508" cy="594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82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184" y="0"/>
            <a:ext cx="11533632" cy="9509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9184" y="97537"/>
            <a:ext cx="11533632" cy="85343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4528" y="1255776"/>
            <a:ext cx="11448287" cy="53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85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4113"/>
            <a:ext cx="10515600" cy="719328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Задание 25. </a:t>
            </a:r>
            <a:r>
              <a:rPr lang="ru-RU" b="1" dirty="0" smtClean="0">
                <a:solidFill>
                  <a:srgbClr val="FF0000"/>
                </a:solidFill>
              </a:rPr>
              <a:t>Историческое сочинение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9328" y="1036320"/>
            <a:ext cx="10826496" cy="560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96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" y="1"/>
            <a:ext cx="11911584" cy="6095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25. </a:t>
            </a:r>
            <a:r>
              <a:rPr lang="ru-RU" dirty="0">
                <a:solidFill>
                  <a:srgbClr val="FF0000"/>
                </a:solidFill>
              </a:rPr>
              <a:t>К</a:t>
            </a:r>
            <a:r>
              <a:rPr lang="ru-RU" dirty="0" smtClean="0">
                <a:solidFill>
                  <a:srgbClr val="FF0000"/>
                </a:solidFill>
              </a:rPr>
              <a:t>ритерий 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224" y="609600"/>
            <a:ext cx="11740896" cy="6059424"/>
          </a:xfrm>
        </p:spPr>
        <p:txBody>
          <a:bodyPr>
            <a:normAutofit/>
          </a:bodyPr>
          <a:lstStyle/>
          <a:p>
            <a:r>
              <a:rPr lang="ru-RU" sz="3000" b="1" dirty="0">
                <a:solidFill>
                  <a:srgbClr val="000000"/>
                </a:solidFill>
                <a:latin typeface="Arial,Bold"/>
              </a:rPr>
              <a:t>По (</a:t>
            </a:r>
            <a:r>
              <a:rPr lang="ru-RU" sz="3000" b="1" dirty="0" err="1">
                <a:solidFill>
                  <a:srgbClr val="000000"/>
                </a:solidFill>
                <a:latin typeface="Arial,Bold"/>
              </a:rPr>
              <a:t>Кl</a:t>
            </a:r>
            <a:r>
              <a:rPr lang="ru-RU" sz="3000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ru-RU" sz="3000" dirty="0">
                <a:solidFill>
                  <a:srgbClr val="000000"/>
                </a:solidFill>
                <a:latin typeface="Arial" panose="020B0604020202020204" pitchFamily="34" charset="0"/>
              </a:rPr>
              <a:t>баллы выставляются за </a:t>
            </a:r>
            <a:r>
              <a:rPr lang="ru-RU" sz="3000" dirty="0">
                <a:solidFill>
                  <a:srgbClr val="FF0000"/>
                </a:solidFill>
                <a:latin typeface="Arial" panose="020B0604020202020204" pitchFamily="34" charset="0"/>
              </a:rPr>
              <a:t>правильное </a:t>
            </a:r>
            <a:r>
              <a:rPr lang="ru-RU" sz="3000" dirty="0" smtClean="0">
                <a:solidFill>
                  <a:srgbClr val="FF0000"/>
                </a:solidFill>
                <a:latin typeface="Arial" panose="020B0604020202020204" pitchFamily="34" charset="0"/>
              </a:rPr>
              <a:t>указание событий </a:t>
            </a:r>
            <a:r>
              <a:rPr lang="ru-RU" sz="3000" dirty="0">
                <a:solidFill>
                  <a:srgbClr val="FF0000"/>
                </a:solidFill>
                <a:latin typeface="Arial" panose="020B0604020202020204" pitchFamily="34" charset="0"/>
              </a:rPr>
              <a:t>(процессов, явлений, относящихся к </a:t>
            </a:r>
            <a:r>
              <a:rPr lang="ru-RU" sz="3000" dirty="0" smtClean="0">
                <a:solidFill>
                  <a:srgbClr val="FF0000"/>
                </a:solidFill>
                <a:latin typeface="Arial" panose="020B0604020202020204" pitchFamily="34" charset="0"/>
              </a:rPr>
              <a:t>выбранному выпускником </a:t>
            </a:r>
            <a:r>
              <a:rPr lang="ru-RU" sz="3000" dirty="0">
                <a:solidFill>
                  <a:srgbClr val="FF0000"/>
                </a:solidFill>
                <a:latin typeface="Arial" panose="020B0604020202020204" pitchFamily="34" charset="0"/>
              </a:rPr>
              <a:t>периоду истории России</a:t>
            </a:r>
            <a:r>
              <a:rPr lang="ru-RU" sz="30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ru-RU" sz="3000" dirty="0">
                <a:solidFill>
                  <a:srgbClr val="000000"/>
                </a:solidFill>
                <a:latin typeface="Arial" panose="020B0604020202020204" pitchFamily="34" charset="0"/>
              </a:rPr>
              <a:t>Например, если в сочинении по периоду 1801-1812 </a:t>
            </a:r>
            <a:r>
              <a:rPr lang="ru-RU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гг. выпускник </a:t>
            </a:r>
            <a:r>
              <a:rPr lang="ru-RU" sz="3000" dirty="0">
                <a:solidFill>
                  <a:srgbClr val="000000"/>
                </a:solidFill>
                <a:latin typeface="Arial" panose="020B0604020202020204" pitchFamily="34" charset="0"/>
              </a:rPr>
              <a:t>написал об учреждении </a:t>
            </a:r>
            <a:r>
              <a:rPr lang="ru-RU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Государственного совета </a:t>
            </a:r>
            <a:r>
              <a:rPr lang="ru-RU" sz="3000" dirty="0">
                <a:solidFill>
                  <a:srgbClr val="000000"/>
                </a:solidFill>
                <a:latin typeface="Arial" panose="020B0604020202020204" pitchFamily="34" charset="0"/>
              </a:rPr>
              <a:t>и учреждении министерств, но потом </a:t>
            </a:r>
            <a:r>
              <a:rPr lang="ru-RU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неправильно назвал </a:t>
            </a:r>
            <a:r>
              <a:rPr lang="ru-RU" sz="3000" dirty="0">
                <a:solidFill>
                  <a:srgbClr val="000000"/>
                </a:solidFill>
                <a:latin typeface="Arial" panose="020B0604020202020204" pitchFamily="34" charset="0"/>
              </a:rPr>
              <a:t>среди событий данного периода создание «</a:t>
            </a:r>
            <a:r>
              <a:rPr lang="ru-RU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Союза спасения</a:t>
            </a:r>
            <a:r>
              <a:rPr lang="ru-RU" sz="3000" dirty="0">
                <a:solidFill>
                  <a:srgbClr val="000000"/>
                </a:solidFill>
                <a:latin typeface="Arial" panose="020B0604020202020204" pitchFamily="34" charset="0"/>
              </a:rPr>
              <a:t>», то по критерию К1 должно быть выставлено </a:t>
            </a:r>
            <a:r>
              <a:rPr lang="ru-RU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 балла</a:t>
            </a:r>
            <a:r>
              <a:rPr lang="ru-RU" sz="30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ru-RU" sz="3000" dirty="0">
                <a:solidFill>
                  <a:srgbClr val="000000"/>
                </a:solidFill>
                <a:latin typeface="Arial" panose="020B0604020202020204" pitchFamily="34" charset="0"/>
              </a:rPr>
              <a:t>Фактическая ошибка, допущенная выпускником, </a:t>
            </a:r>
            <a:r>
              <a:rPr lang="ru-RU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будет учтена </a:t>
            </a:r>
            <a:r>
              <a:rPr lang="ru-RU" sz="3000" dirty="0">
                <a:solidFill>
                  <a:srgbClr val="000000"/>
                </a:solidFill>
                <a:latin typeface="Arial" panose="020B0604020202020204" pitchFamily="34" charset="0"/>
              </a:rPr>
              <a:t>в дальнейшем при оценивании работы по </a:t>
            </a:r>
            <a:r>
              <a:rPr lang="ru-RU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критерию К6</a:t>
            </a:r>
            <a:r>
              <a:rPr lang="ru-RU" sz="30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ru-RU" sz="3000" dirty="0">
                <a:solidFill>
                  <a:srgbClr val="000000"/>
                </a:solidFill>
                <a:latin typeface="Arial" panose="020B0604020202020204" pitchFamily="34" charset="0"/>
              </a:rPr>
              <a:t>При </a:t>
            </a:r>
            <a:r>
              <a:rPr lang="ru-RU" sz="3000" dirty="0">
                <a:solidFill>
                  <a:srgbClr val="FF0000"/>
                </a:solidFill>
                <a:latin typeface="Arial" panose="020B0604020202020204" pitchFamily="34" charset="0"/>
              </a:rPr>
              <a:t>оценивании по критерию К1 оценивается </a:t>
            </a:r>
            <a:r>
              <a:rPr lang="ru-RU" sz="3000" dirty="0" smtClean="0">
                <a:solidFill>
                  <a:srgbClr val="FF0000"/>
                </a:solidFill>
                <a:latin typeface="Arial" panose="020B0604020202020204" pitchFamily="34" charset="0"/>
              </a:rPr>
              <a:t>только указание </a:t>
            </a:r>
            <a:r>
              <a:rPr lang="ru-RU" sz="3000" dirty="0">
                <a:solidFill>
                  <a:srgbClr val="FF0000"/>
                </a:solidFill>
                <a:latin typeface="Arial" panose="020B0604020202020204" pitchFamily="34" charset="0"/>
              </a:rPr>
              <a:t>событий </a:t>
            </a:r>
            <a:r>
              <a:rPr lang="ru-RU" sz="3000" dirty="0">
                <a:solidFill>
                  <a:srgbClr val="000000"/>
                </a:solidFill>
                <a:latin typeface="Arial" panose="020B0604020202020204" pitchFamily="34" charset="0"/>
              </a:rPr>
              <a:t>(процессов, явлений), </a:t>
            </a:r>
            <a:r>
              <a:rPr lang="ru-RU" sz="3000" dirty="0">
                <a:solidFill>
                  <a:srgbClr val="FF0000"/>
                </a:solidFill>
                <a:latin typeface="Arial" panose="020B0604020202020204" pitchFamily="34" charset="0"/>
              </a:rPr>
              <a:t>но </a:t>
            </a:r>
            <a:r>
              <a:rPr lang="ru-RU" sz="3000" dirty="0" smtClean="0">
                <a:solidFill>
                  <a:srgbClr val="FF0000"/>
                </a:solidFill>
                <a:latin typeface="Arial" panose="020B0604020202020204" pitchFamily="34" charset="0"/>
              </a:rPr>
              <a:t>не учитывается </a:t>
            </a:r>
            <a:r>
              <a:rPr lang="ru-RU" sz="3000" dirty="0">
                <a:solidFill>
                  <a:srgbClr val="FF0000"/>
                </a:solidFill>
                <a:latin typeface="Arial" panose="020B0604020202020204" pitchFamily="34" charset="0"/>
              </a:rPr>
              <a:t>их связь между собой, </a:t>
            </a:r>
            <a:r>
              <a:rPr lang="ru-RU" sz="3000" dirty="0" smtClean="0">
                <a:solidFill>
                  <a:srgbClr val="FF0000"/>
                </a:solidFill>
                <a:latin typeface="Arial" panose="020B0604020202020204" pitchFamily="34" charset="0"/>
              </a:rPr>
              <a:t>последовательность изложения </a:t>
            </a:r>
            <a:r>
              <a:rPr lang="ru-RU" sz="3000" dirty="0">
                <a:solidFill>
                  <a:srgbClr val="000000"/>
                </a:solidFill>
                <a:latin typeface="Arial" panose="020B0604020202020204" pitchFamily="34" charset="0"/>
              </a:rPr>
              <a:t>и т.п.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77739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" y="109728"/>
            <a:ext cx="11960352" cy="102412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55554A"/>
                </a:solidFill>
                <a:latin typeface="Arial,Bold"/>
              </a:rPr>
              <a:t>Исторический факт </a:t>
            </a:r>
            <a:r>
              <a:rPr lang="ru-RU" sz="2400" b="1" dirty="0">
                <a:solidFill>
                  <a:srgbClr val="55554A"/>
                </a:solidFill>
                <a:latin typeface="Arial" panose="020B0604020202020204" pitchFamily="34" charset="0"/>
              </a:rPr>
              <a:t>- </a:t>
            </a:r>
            <a:r>
              <a:rPr lang="ru-RU" sz="2400" b="1" dirty="0">
                <a:solidFill>
                  <a:srgbClr val="55554A"/>
                </a:solidFill>
                <a:latin typeface="Arial,Bold"/>
              </a:rPr>
              <a:t>это событие, действительно </a:t>
            </a:r>
            <a:r>
              <a:rPr lang="ru-RU" sz="2400" b="1" dirty="0" smtClean="0">
                <a:solidFill>
                  <a:srgbClr val="55554A"/>
                </a:solidFill>
                <a:latin typeface="Arial,Bold"/>
              </a:rPr>
              <a:t>имевшее место </a:t>
            </a:r>
            <a:r>
              <a:rPr lang="ru-RU" sz="2400" b="1" dirty="0">
                <a:solidFill>
                  <a:srgbClr val="55554A"/>
                </a:solidFill>
                <a:latin typeface="Arial,Bold"/>
              </a:rPr>
              <a:t>и обладающее такими характеристиками </a:t>
            </a:r>
            <a:r>
              <a:rPr lang="ru-RU" sz="2400" b="1" dirty="0" smtClean="0">
                <a:solidFill>
                  <a:srgbClr val="55554A"/>
                </a:solidFill>
                <a:latin typeface="Arial,Bold"/>
              </a:rPr>
              <a:t>как </a:t>
            </a:r>
            <a:r>
              <a:rPr lang="ru-RU" sz="2400" b="1" dirty="0" err="1" smtClean="0">
                <a:solidFill>
                  <a:srgbClr val="55554A"/>
                </a:solidFill>
                <a:latin typeface="Arial,Bold"/>
              </a:rPr>
              <a:t>локализованность</a:t>
            </a:r>
            <a:r>
              <a:rPr lang="ru-RU" sz="2400" b="1" dirty="0" smtClean="0">
                <a:solidFill>
                  <a:srgbClr val="55554A"/>
                </a:solidFill>
                <a:latin typeface="Arial,Bold"/>
              </a:rPr>
              <a:t> </a:t>
            </a:r>
            <a:r>
              <a:rPr lang="ru-RU" sz="2400" b="1" dirty="0">
                <a:solidFill>
                  <a:srgbClr val="55554A"/>
                </a:solidFill>
                <a:latin typeface="Arial,Bold"/>
              </a:rPr>
              <a:t>во времени и пространстве, то есть </a:t>
            </a:r>
            <a:r>
              <a:rPr lang="ru-RU" sz="2400" b="1" dirty="0" smtClean="0">
                <a:solidFill>
                  <a:srgbClr val="55554A"/>
                </a:solidFill>
                <a:latin typeface="Arial,Bold"/>
              </a:rPr>
              <a:t>факт всегда </a:t>
            </a:r>
            <a:r>
              <a:rPr lang="ru-RU" sz="2400" b="1" dirty="0">
                <a:solidFill>
                  <a:srgbClr val="55554A"/>
                </a:solidFill>
                <a:latin typeface="Arial,Bold"/>
              </a:rPr>
              <a:t>относится к конкретной дате и времени, он объективен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" y="1316736"/>
            <a:ext cx="12082272" cy="5541263"/>
          </a:xfrm>
        </p:spPr>
        <p:txBody>
          <a:bodyPr>
            <a:normAutofit/>
          </a:bodyPr>
          <a:lstStyle/>
          <a:p>
            <a:r>
              <a:rPr lang="ru-RU" sz="2000" b="0" i="0" u="none" strike="noStrike" baseline="0" dirty="0" smtClean="0">
                <a:solidFill>
                  <a:srgbClr val="F5680B"/>
                </a:solidFill>
              </a:rPr>
              <a:t> </a:t>
            </a:r>
            <a:r>
              <a:rPr lang="ru-RU" b="1" dirty="0">
                <a:solidFill>
                  <a:srgbClr val="FF0000"/>
                </a:solidFill>
                <a:latin typeface="Arial,Bold"/>
              </a:rPr>
              <a:t>Факт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-</a:t>
            </a:r>
            <a:r>
              <a:rPr lang="ru-RU" b="1" dirty="0">
                <a:solidFill>
                  <a:srgbClr val="FF0000"/>
                </a:solidFill>
                <a:latin typeface="Arial,Bold"/>
              </a:rPr>
              <a:t>событие</a:t>
            </a:r>
            <a:r>
              <a:rPr lang="ru-RU" b="1" dirty="0">
                <a:solidFill>
                  <a:srgbClr val="55554A"/>
                </a:solidFill>
                <a:latin typeface="Arial,Bold"/>
              </a:rPr>
              <a:t> </a:t>
            </a:r>
            <a:r>
              <a:rPr lang="ru-RU" dirty="0">
                <a:solidFill>
                  <a:srgbClr val="55554A"/>
                </a:solidFill>
                <a:latin typeface="Arial" panose="020B0604020202020204" pitchFamily="34" charset="0"/>
              </a:rPr>
              <a:t>– конкретный факт, </a:t>
            </a:r>
            <a:r>
              <a:rPr lang="ru-RU" dirty="0" smtClean="0">
                <a:solidFill>
                  <a:srgbClr val="55554A"/>
                </a:solidFill>
                <a:latin typeface="Arial" panose="020B0604020202020204" pitchFamily="34" charset="0"/>
              </a:rPr>
              <a:t>характеризующий уникальное</a:t>
            </a:r>
            <a:r>
              <a:rPr lang="ru-RU" dirty="0">
                <a:solidFill>
                  <a:srgbClr val="55554A"/>
                </a:solidFill>
                <a:latin typeface="Arial" panose="020B0604020202020204" pitchFamily="34" charset="0"/>
              </a:rPr>
              <a:t>, неповторимое в истории (полюдье князя Игоря </a:t>
            </a:r>
            <a:r>
              <a:rPr lang="ru-RU" dirty="0" smtClean="0">
                <a:solidFill>
                  <a:srgbClr val="55554A"/>
                </a:solidFill>
                <a:latin typeface="Arial" panose="020B0604020202020204" pitchFamily="34" charset="0"/>
              </a:rPr>
              <a:t>945 г</a:t>
            </a:r>
            <a:r>
              <a:rPr lang="ru-RU" dirty="0">
                <a:solidFill>
                  <a:srgbClr val="55554A"/>
                </a:solidFill>
                <a:latin typeface="Arial" panose="020B0604020202020204" pitchFamily="34" charset="0"/>
              </a:rPr>
              <a:t>.); </a:t>
            </a:r>
            <a:endParaRPr lang="ru-RU" dirty="0" smtClean="0">
              <a:solidFill>
                <a:srgbClr val="55554A"/>
              </a:solidFill>
              <a:latin typeface="Arial" panose="020B0604020202020204" pitchFamily="34" charset="0"/>
            </a:endParaRPr>
          </a:p>
          <a:p>
            <a:r>
              <a:rPr lang="ru-RU" sz="2000" b="0" i="0" u="none" strike="noStrike" baseline="0" dirty="0" smtClean="0">
                <a:solidFill>
                  <a:srgbClr val="F5680B"/>
                </a:solidFill>
              </a:rPr>
              <a:t> </a:t>
            </a:r>
            <a:r>
              <a:rPr lang="ru-RU" b="1" dirty="0">
                <a:solidFill>
                  <a:srgbClr val="FF0000"/>
                </a:solidFill>
                <a:latin typeface="Arial,Bold"/>
              </a:rPr>
              <a:t>Факт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-</a:t>
            </a:r>
            <a:r>
              <a:rPr lang="ru-RU" b="1" dirty="0">
                <a:solidFill>
                  <a:srgbClr val="FF0000"/>
                </a:solidFill>
                <a:latin typeface="Arial,Bold"/>
              </a:rPr>
              <a:t>явление</a:t>
            </a:r>
            <a:r>
              <a:rPr lang="ru-RU" b="1" dirty="0">
                <a:solidFill>
                  <a:srgbClr val="55554A"/>
                </a:solidFill>
                <a:latin typeface="Arial,Bold"/>
              </a:rPr>
              <a:t> </a:t>
            </a:r>
            <a:r>
              <a:rPr lang="ru-RU" dirty="0">
                <a:solidFill>
                  <a:srgbClr val="55554A"/>
                </a:solidFill>
                <a:latin typeface="Arial" panose="020B0604020202020204" pitchFamily="34" charset="0"/>
              </a:rPr>
              <a:t>– повторяющиеся факты, отражающие типичное,</a:t>
            </a:r>
          </a:p>
          <a:p>
            <a:pPr marL="0" indent="0">
              <a:buNone/>
            </a:pPr>
            <a:r>
              <a:rPr lang="ru-RU" dirty="0">
                <a:solidFill>
                  <a:srgbClr val="55554A"/>
                </a:solidFill>
                <a:latin typeface="Arial" panose="020B0604020202020204" pitchFamily="34" charset="0"/>
              </a:rPr>
              <a:t>общее (полюдье), без конкретной даты, места (</a:t>
            </a:r>
            <a:r>
              <a:rPr lang="ru-RU" dirty="0" smtClean="0">
                <a:solidFill>
                  <a:srgbClr val="55554A"/>
                </a:solidFill>
                <a:latin typeface="Arial" panose="020B0604020202020204" pitchFamily="34" charset="0"/>
              </a:rPr>
              <a:t>средневековая ярмарка</a:t>
            </a:r>
            <a:r>
              <a:rPr lang="ru-RU" dirty="0">
                <a:solidFill>
                  <a:srgbClr val="55554A"/>
                </a:solidFill>
                <a:latin typeface="Arial" panose="020B0604020202020204" pitchFamily="34" charset="0"/>
              </a:rPr>
              <a:t>; феодальная раздробленность; междоусобные войны);</a:t>
            </a:r>
          </a:p>
          <a:p>
            <a:r>
              <a:rPr lang="ru-RU" sz="2000" b="0" i="0" u="none" strike="noStrike" baseline="0" dirty="0" smtClean="0">
                <a:solidFill>
                  <a:srgbClr val="F5680B"/>
                </a:solidFill>
              </a:rPr>
              <a:t> </a:t>
            </a:r>
            <a:r>
              <a:rPr lang="ru-RU" b="1" dirty="0">
                <a:solidFill>
                  <a:srgbClr val="FF0000"/>
                </a:solidFill>
                <a:latin typeface="Arial,Bold"/>
              </a:rPr>
              <a:t>Факт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- </a:t>
            </a:r>
            <a:r>
              <a:rPr lang="ru-RU" b="1" dirty="0">
                <a:solidFill>
                  <a:srgbClr val="FF0000"/>
                </a:solidFill>
                <a:latin typeface="Arial,Bold"/>
              </a:rPr>
              <a:t>процесс </a:t>
            </a:r>
            <a:r>
              <a:rPr lang="ru-RU" dirty="0">
                <a:solidFill>
                  <a:srgbClr val="55554A"/>
                </a:solidFill>
                <a:latin typeface="Arial" panose="020B0604020202020204" pitchFamily="34" charset="0"/>
              </a:rPr>
              <a:t>- цепь фактов, объединенных </a:t>
            </a:r>
            <a:r>
              <a:rPr lang="ru-RU" dirty="0" err="1" smtClean="0">
                <a:solidFill>
                  <a:srgbClr val="55554A"/>
                </a:solidFill>
                <a:latin typeface="Arial" panose="020B0604020202020204" pitchFamily="34" charset="0"/>
              </a:rPr>
              <a:t>причинно</a:t>
            </a:r>
            <a:r>
              <a:rPr lang="ru-RU" dirty="0" smtClean="0">
                <a:solidFill>
                  <a:srgbClr val="55554A"/>
                </a:solidFill>
                <a:latin typeface="Arial" panose="020B0604020202020204" pitchFamily="34" charset="0"/>
              </a:rPr>
              <a:t> -  следственными </a:t>
            </a:r>
            <a:r>
              <a:rPr lang="ru-RU" dirty="0">
                <a:solidFill>
                  <a:srgbClr val="55554A"/>
                </a:solidFill>
                <a:latin typeface="Arial" panose="020B0604020202020204" pitchFamily="34" charset="0"/>
              </a:rPr>
              <a:t>связями, отражают всеобщее в истории</a:t>
            </a:r>
          </a:p>
          <a:p>
            <a:pPr marL="0" indent="0">
              <a:buNone/>
            </a:pPr>
            <a:r>
              <a:rPr lang="ru-RU" dirty="0">
                <a:solidFill>
                  <a:srgbClr val="55554A"/>
                </a:solidFill>
                <a:latin typeface="Arial" panose="020B0604020202020204" pitchFamily="34" charset="0"/>
              </a:rPr>
              <a:t>(образование Древнерусского государства, </a:t>
            </a:r>
            <a:r>
              <a:rPr lang="ru-RU" dirty="0" smtClean="0">
                <a:solidFill>
                  <a:srgbClr val="55554A"/>
                </a:solidFill>
                <a:latin typeface="Arial" panose="020B0604020202020204" pitchFamily="34" charset="0"/>
              </a:rPr>
              <a:t>промышленный переворот</a:t>
            </a:r>
            <a:r>
              <a:rPr lang="ru-RU" dirty="0">
                <a:solidFill>
                  <a:srgbClr val="55554A"/>
                </a:solidFill>
                <a:latin typeface="Arial" panose="020B0604020202020204" pitchFamily="34" charset="0"/>
              </a:rPr>
              <a:t>; закрепощение крестьян; </a:t>
            </a:r>
            <a:r>
              <a:rPr lang="ru-RU" dirty="0" smtClean="0">
                <a:solidFill>
                  <a:srgbClr val="55554A"/>
                </a:solidFill>
                <a:latin typeface="Arial" panose="020B0604020202020204" pitchFamily="34" charset="0"/>
              </a:rPr>
              <a:t>западноевропейская колонизация </a:t>
            </a:r>
            <a:r>
              <a:rPr lang="ru-RU" dirty="0">
                <a:solidFill>
                  <a:srgbClr val="55554A"/>
                </a:solidFill>
                <a:latin typeface="Arial" panose="020B0604020202020204" pitchFamily="34" charset="0"/>
              </a:rPr>
              <a:t>«новых земель»).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548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072" y="97537"/>
            <a:ext cx="11899392" cy="792479"/>
          </a:xfrm>
        </p:spPr>
        <p:txBody>
          <a:bodyPr/>
          <a:lstStyle/>
          <a:p>
            <a:r>
              <a:rPr lang="ru-RU" dirty="0" smtClean="0"/>
              <a:t>Задание 25.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90016"/>
            <a:ext cx="12192000" cy="5967984"/>
          </a:xfrm>
        </p:spPr>
        <p:txBody>
          <a:bodyPr>
            <a:normAutofit/>
          </a:bodyPr>
          <a:lstStyle/>
          <a:p>
            <a:r>
              <a:rPr lang="ru-RU" sz="800" b="0" i="0" u="none" strike="noStrike" baseline="0" dirty="0" smtClean="0">
                <a:solidFill>
                  <a:srgbClr val="F5680B"/>
                </a:solidFill>
              </a:rPr>
              <a:t></a:t>
            </a:r>
          </a:p>
          <a:p>
            <a:r>
              <a:rPr lang="ru-RU" b="1" dirty="0">
                <a:solidFill>
                  <a:srgbClr val="55554A"/>
                </a:solidFill>
                <a:latin typeface="Arial,Bold"/>
              </a:rPr>
              <a:t>Если выпускник указал роль личности так: «</a:t>
            </a:r>
            <a:r>
              <a:rPr lang="ru-RU" b="1" dirty="0" smtClean="0">
                <a:solidFill>
                  <a:srgbClr val="55554A"/>
                </a:solidFill>
                <a:latin typeface="Arial,Bold"/>
              </a:rPr>
              <a:t>Дмитрий Донской </a:t>
            </a:r>
            <a:r>
              <a:rPr lang="ru-RU" b="1" dirty="0">
                <a:solidFill>
                  <a:srgbClr val="55554A"/>
                </a:solidFill>
                <a:latin typeface="Arial,Bold"/>
              </a:rPr>
              <a:t>сыграл решающую роль в победе </a:t>
            </a:r>
            <a:r>
              <a:rPr lang="ru-RU" b="1" dirty="0" smtClean="0">
                <a:solidFill>
                  <a:srgbClr val="55554A"/>
                </a:solidFill>
                <a:latin typeface="Arial,Bold"/>
              </a:rPr>
              <a:t>русского войска </a:t>
            </a:r>
            <a:r>
              <a:rPr lang="ru-RU" b="1" dirty="0">
                <a:solidFill>
                  <a:srgbClr val="55554A"/>
                </a:solidFill>
                <a:latin typeface="Arial,Bold"/>
              </a:rPr>
              <a:t>в Куликовской битве», то такой ответ </a:t>
            </a:r>
            <a:r>
              <a:rPr lang="ru-RU" b="1" dirty="0" smtClean="0">
                <a:solidFill>
                  <a:srgbClr val="55554A"/>
                </a:solidFill>
                <a:latin typeface="Arial,Bold"/>
              </a:rPr>
              <a:t>является общей </a:t>
            </a:r>
            <a:r>
              <a:rPr lang="ru-RU" b="1" dirty="0">
                <a:solidFill>
                  <a:srgbClr val="55554A"/>
                </a:solidFill>
                <a:latin typeface="Arial,Bold"/>
              </a:rPr>
              <a:t>формулировкой, лишённой </a:t>
            </a:r>
            <a:r>
              <a:rPr lang="ru-RU" b="1" dirty="0" smtClean="0">
                <a:solidFill>
                  <a:srgbClr val="55554A"/>
                </a:solidFill>
                <a:latin typeface="Arial,Bold"/>
              </a:rPr>
              <a:t>конкретного содержания</a:t>
            </a:r>
            <a:r>
              <a:rPr lang="ru-RU" b="1" dirty="0">
                <a:solidFill>
                  <a:srgbClr val="55554A"/>
                </a:solidFill>
                <a:latin typeface="Arial,Bold"/>
              </a:rPr>
              <a:t>, т.к. он не опирается на конкретные </a:t>
            </a:r>
            <a:r>
              <a:rPr lang="ru-RU" b="1" dirty="0" smtClean="0">
                <a:solidFill>
                  <a:srgbClr val="55554A"/>
                </a:solidFill>
                <a:latin typeface="Arial,Bold"/>
              </a:rPr>
              <a:t>факты, что </a:t>
            </a:r>
            <a:r>
              <a:rPr lang="ru-RU" b="1" dirty="0">
                <a:solidFill>
                  <a:srgbClr val="55554A"/>
                </a:solidFill>
                <a:latin typeface="Arial,Bold"/>
              </a:rPr>
              <a:t>требуется в задании.</a:t>
            </a:r>
          </a:p>
          <a:p>
            <a:r>
              <a:rPr lang="ru-RU" sz="2000" b="0" i="0" u="none" strike="noStrike" baseline="0" dirty="0" smtClean="0">
                <a:solidFill>
                  <a:srgbClr val="F5680B"/>
                </a:solidFill>
              </a:rPr>
              <a:t> </a:t>
            </a:r>
            <a:r>
              <a:rPr lang="ru-RU" b="1" dirty="0">
                <a:solidFill>
                  <a:srgbClr val="55554A"/>
                </a:solidFill>
                <a:latin typeface="Arial,Bold"/>
              </a:rPr>
              <a:t>Или: «Роль Сталина в том, что он </a:t>
            </a:r>
            <a:r>
              <a:rPr lang="ru-RU" b="1" dirty="0" smtClean="0">
                <a:solidFill>
                  <a:srgbClr val="55554A"/>
                </a:solidFill>
                <a:latin typeface="Arial,Bold"/>
              </a:rPr>
              <a:t>провел коллективизацию</a:t>
            </a:r>
            <a:r>
              <a:rPr lang="ru-RU" b="1" dirty="0">
                <a:solidFill>
                  <a:srgbClr val="55554A"/>
                </a:solidFill>
                <a:latin typeface="Arial,Bold"/>
              </a:rPr>
              <a:t>» (нужно указать, в чем состояла </a:t>
            </a:r>
            <a:r>
              <a:rPr lang="ru-RU" b="1" dirty="0" smtClean="0">
                <a:solidFill>
                  <a:srgbClr val="55554A"/>
                </a:solidFill>
                <a:latin typeface="Arial,Bold"/>
              </a:rPr>
              <a:t>эта роль</a:t>
            </a:r>
            <a:r>
              <a:rPr lang="ru-RU" b="1" dirty="0">
                <a:solidFill>
                  <a:srgbClr val="55554A"/>
                </a:solidFill>
                <a:latin typeface="Arial,Bold"/>
              </a:rPr>
              <a:t>. Например: «Огромна роль лично Сталина </a:t>
            </a:r>
            <a:r>
              <a:rPr lang="ru-RU" b="1" dirty="0" smtClean="0">
                <a:solidFill>
                  <a:srgbClr val="55554A"/>
                </a:solidFill>
                <a:latin typeface="Arial,Bold"/>
              </a:rPr>
              <a:t>в планировании </a:t>
            </a:r>
            <a:r>
              <a:rPr lang="ru-RU" b="1" dirty="0">
                <a:solidFill>
                  <a:srgbClr val="55554A"/>
                </a:solidFill>
                <a:latin typeface="Arial,Bold"/>
              </a:rPr>
              <a:t>и осуществлении коллективизации. Это </a:t>
            </a:r>
            <a:r>
              <a:rPr lang="ru-RU" b="1" dirty="0" smtClean="0">
                <a:solidFill>
                  <a:srgbClr val="55554A"/>
                </a:solidFill>
                <a:latin typeface="Arial,Bold"/>
              </a:rPr>
              <a:t>и формулировка </a:t>
            </a:r>
            <a:r>
              <a:rPr lang="ru-RU" b="1" dirty="0">
                <a:solidFill>
                  <a:srgbClr val="55554A"/>
                </a:solidFill>
                <a:latin typeface="Arial,Bold"/>
              </a:rPr>
              <a:t>основных целей, задач, темпов, </a:t>
            </a:r>
            <a:r>
              <a:rPr lang="ru-RU" b="1" dirty="0" smtClean="0">
                <a:solidFill>
                  <a:srgbClr val="55554A"/>
                </a:solidFill>
                <a:latin typeface="Arial,Bold"/>
              </a:rPr>
              <a:t>методов коллективизации</a:t>
            </a:r>
            <a:r>
              <a:rPr lang="ru-RU" b="1" dirty="0">
                <a:solidFill>
                  <a:srgbClr val="55554A"/>
                </a:solidFill>
                <a:latin typeface="Arial,Bold"/>
              </a:rPr>
              <a:t>, это и руководство процессом на </a:t>
            </a:r>
            <a:r>
              <a:rPr lang="ru-RU" b="1" dirty="0" smtClean="0">
                <a:solidFill>
                  <a:srgbClr val="55554A"/>
                </a:solidFill>
                <a:latin typeface="Arial,Bold"/>
              </a:rPr>
              <a:t>каждом его этапе</a:t>
            </a:r>
            <a:r>
              <a:rPr lang="ru-RU" b="1" dirty="0">
                <a:solidFill>
                  <a:srgbClr val="55554A"/>
                </a:solidFill>
                <a:latin typeface="Arial,Bold"/>
              </a:rPr>
              <a:t>»;</a:t>
            </a:r>
          </a:p>
          <a:p>
            <a:r>
              <a:rPr lang="ru-RU" sz="2000" b="0" i="0" u="none" strike="noStrike" baseline="0" dirty="0" smtClean="0">
                <a:solidFill>
                  <a:srgbClr val="F5680B"/>
                </a:solidFill>
              </a:rPr>
              <a:t> </a:t>
            </a:r>
            <a:r>
              <a:rPr lang="ru-RU" b="1" dirty="0">
                <a:solidFill>
                  <a:srgbClr val="55554A"/>
                </a:solidFill>
                <a:latin typeface="Arial,Bold"/>
              </a:rPr>
              <a:t>Или: Роль Ленина в ВР: В.И. Ленин убедил соратников </a:t>
            </a:r>
            <a:r>
              <a:rPr lang="ru-RU" b="1" dirty="0" smtClean="0">
                <a:solidFill>
                  <a:srgbClr val="55554A"/>
                </a:solidFill>
                <a:latin typeface="Arial,Bold"/>
              </a:rPr>
              <a:t>в необходимости </a:t>
            </a:r>
            <a:r>
              <a:rPr lang="ru-RU" b="1" dirty="0">
                <a:solidFill>
                  <a:srgbClr val="55554A"/>
                </a:solidFill>
                <a:latin typeface="Arial,Bold"/>
              </a:rPr>
              <a:t>восстания в данный момент, </a:t>
            </a:r>
            <a:r>
              <a:rPr lang="ru-RU" b="1" dirty="0" smtClean="0">
                <a:solidFill>
                  <a:srgbClr val="55554A"/>
                </a:solidFill>
                <a:latin typeface="Arial,Bold"/>
              </a:rPr>
              <a:t>разработал план </a:t>
            </a:r>
            <a:r>
              <a:rPr lang="ru-RU" b="1" dirty="0">
                <a:solidFill>
                  <a:srgbClr val="55554A"/>
                </a:solidFill>
                <a:latin typeface="Arial,Bold"/>
              </a:rPr>
              <a:t>вооруженного восстания(…) Т.е., роль </a:t>
            </a:r>
            <a:r>
              <a:rPr lang="ru-RU" b="1" dirty="0" smtClean="0">
                <a:solidFill>
                  <a:srgbClr val="55554A"/>
                </a:solidFill>
                <a:latin typeface="Arial,Bold"/>
              </a:rPr>
              <a:t>это </a:t>
            </a:r>
            <a:r>
              <a:rPr lang="ru-RU" b="1" dirty="0" smtClean="0">
                <a:solidFill>
                  <a:srgbClr val="FF0000"/>
                </a:solidFill>
                <a:latin typeface="Arial,Bold"/>
              </a:rPr>
              <a:t>ДЕЙСТВИЕ</a:t>
            </a:r>
            <a:r>
              <a:rPr lang="ru-RU" b="1" dirty="0">
                <a:solidFill>
                  <a:srgbClr val="FF0000"/>
                </a:solidFill>
                <a:latin typeface="Arial,Bold"/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72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88" y="1"/>
            <a:ext cx="11887200" cy="6583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25.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58368"/>
            <a:ext cx="12192000" cy="6199631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3)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указание роли личности в событии не должно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</a:rPr>
              <a:t>подменяться указанием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других характеристик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(например, занимаемой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должности, титула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и т.п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.). Поэтому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роль Ивана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III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в процессе объединения русских земель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вокруг Москвы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не может быть охарактеризована так: </a:t>
            </a:r>
            <a:r>
              <a:rPr lang="ru-RU" i="1" dirty="0">
                <a:solidFill>
                  <a:srgbClr val="000000"/>
                </a:solidFill>
                <a:latin typeface="Arial,Italic"/>
              </a:rPr>
              <a:t>«Иван </a:t>
            </a:r>
            <a:r>
              <a:rPr lang="ru-RU" i="1" dirty="0">
                <a:solidFill>
                  <a:srgbClr val="000000"/>
                </a:solidFill>
                <a:latin typeface="Franklin Gothic Book,Italic"/>
              </a:rPr>
              <a:t>III </a:t>
            </a:r>
            <a:r>
              <a:rPr lang="ru-RU" i="1" dirty="0" smtClean="0">
                <a:solidFill>
                  <a:srgbClr val="000000"/>
                </a:solidFill>
                <a:latin typeface="Arial,Italic"/>
              </a:rPr>
              <a:t>был московским </a:t>
            </a:r>
            <a:r>
              <a:rPr lang="ru-RU" i="1" dirty="0">
                <a:solidFill>
                  <a:srgbClr val="000000"/>
                </a:solidFill>
                <a:latin typeface="Arial,Italic"/>
              </a:rPr>
              <a:t>князем»</a:t>
            </a: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«</a:t>
            </a:r>
            <a:r>
              <a:rPr lang="ru-RU" i="1" dirty="0">
                <a:solidFill>
                  <a:srgbClr val="000000"/>
                </a:solidFill>
                <a:latin typeface="Arial,Italic"/>
              </a:rPr>
              <a:t>Роль Ивана </a:t>
            </a:r>
            <a:r>
              <a:rPr lang="ru-RU" i="1" dirty="0">
                <a:solidFill>
                  <a:srgbClr val="000000"/>
                </a:solidFill>
                <a:latin typeface="Franklin Gothic Book,Italic"/>
              </a:rPr>
              <a:t>III </a:t>
            </a:r>
            <a:r>
              <a:rPr lang="ru-RU" i="1" dirty="0">
                <a:solidFill>
                  <a:srgbClr val="000000"/>
                </a:solidFill>
                <a:latin typeface="Arial,Italic"/>
              </a:rPr>
              <a:t>в объединении русских </a:t>
            </a:r>
            <a:r>
              <a:rPr lang="ru-RU" i="1" dirty="0" smtClean="0">
                <a:solidFill>
                  <a:srgbClr val="000000"/>
                </a:solidFill>
                <a:latin typeface="Arial,Italic"/>
              </a:rPr>
              <a:t>земель состоит </a:t>
            </a:r>
            <a:r>
              <a:rPr lang="ru-RU" i="1" dirty="0">
                <a:solidFill>
                  <a:srgbClr val="000000"/>
                </a:solidFill>
                <a:latin typeface="Arial,Italic"/>
              </a:rPr>
              <a:t>в том, что он тогда являлся великим князем»</a:t>
            </a: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</a:rPr>
              <a:t>; .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Необходимо указать действия Ивана III, нацеленные на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объединение русских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земель;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4)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указанная роль личности должна проявляться именно в названных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</a:rPr>
              <a:t>в сочинении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событиях (процессах, явлениях).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 Это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предполагает, что ответ по критерию К2 не может быть засчитан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в качестве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верного, если, например, выпускник указывает в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сочинении исключительно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события внутренней политики Александра 1 и пишет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о роли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М.И. Кутузова в развитии военного искусства без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указания соответствующих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событий, явлений и процессов .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В ИКС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к каждому разделу содержания курсов истории России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дан примерный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перечень основных терминов и понятий, событий/дат,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а также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определены персоналии.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32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082272" cy="5974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25.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97408"/>
            <a:ext cx="12192000" cy="6260591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,Bold"/>
              </a:rPr>
              <a:t>По критерию К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3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оценивается указание в сочинении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</a:rPr>
              <a:t>причинно-следственных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связей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Под причинно-следственной связью следует понимать связь между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историческими событиями (процессами, явлениями), при которой одно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событие (процесс, явление), называемое причиной, при наличии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определенных исторических условий порождает другое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событие (процесс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явление), называемое следствием.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Например: </a:t>
            </a:r>
            <a:r>
              <a:rPr lang="ru-RU" b="1" dirty="0">
                <a:solidFill>
                  <a:srgbClr val="000000"/>
                </a:solidFill>
                <a:latin typeface="Arial,Bold"/>
              </a:rPr>
              <a:t>непродуманная налоговая политика </a:t>
            </a:r>
            <a:r>
              <a:rPr lang="ru-RU" b="1" dirty="0" smtClean="0">
                <a:solidFill>
                  <a:srgbClr val="000000"/>
                </a:solidFill>
                <a:latin typeface="Arial,Bold"/>
              </a:rPr>
              <a:t>приближённых царя </a:t>
            </a:r>
            <a:r>
              <a:rPr lang="ru-RU" b="1" dirty="0">
                <a:solidFill>
                  <a:srgbClr val="000000"/>
                </a:solidFill>
                <a:latin typeface="Arial,Bold"/>
              </a:rPr>
              <a:t>Алексея Михайловича стала одной из причин </a:t>
            </a:r>
            <a:r>
              <a:rPr lang="ru-RU" b="1" dirty="0" smtClean="0">
                <a:solidFill>
                  <a:srgbClr val="000000"/>
                </a:solidFill>
                <a:latin typeface="Arial,Bold"/>
              </a:rPr>
              <a:t>Соляного бунта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В историческом сочинении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должно быть указано не менее двух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причинно-следственных связей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01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4891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                           ЕГЭ ПО ИСТОРИИ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4128"/>
            <a:ext cx="10515600" cy="51528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dirty="0" smtClean="0"/>
              <a:t>Экзаменационная работа состоит из двух частей, включающих в себя </a:t>
            </a:r>
            <a:r>
              <a:rPr lang="ru-RU" sz="4800" dirty="0" smtClean="0">
                <a:solidFill>
                  <a:srgbClr val="FF0000"/>
                </a:solidFill>
              </a:rPr>
              <a:t>25 заданий. </a:t>
            </a:r>
            <a:r>
              <a:rPr lang="ru-RU" sz="4800" dirty="0" smtClean="0"/>
              <a:t>Часть 1 содержит </a:t>
            </a:r>
            <a:r>
              <a:rPr lang="ru-RU" sz="4800" dirty="0" smtClean="0">
                <a:solidFill>
                  <a:srgbClr val="FF0000"/>
                </a:solidFill>
              </a:rPr>
              <a:t>19 заданий, </a:t>
            </a:r>
            <a:r>
              <a:rPr lang="ru-RU" sz="4800" dirty="0" smtClean="0"/>
              <a:t>часть 2 содержит </a:t>
            </a:r>
            <a:r>
              <a:rPr lang="ru-RU" sz="4800" dirty="0" smtClean="0">
                <a:solidFill>
                  <a:srgbClr val="FF0000"/>
                </a:solidFill>
              </a:rPr>
              <a:t>6 заданий. </a:t>
            </a:r>
            <a:r>
              <a:rPr lang="ru-RU" sz="4800" dirty="0" smtClean="0"/>
              <a:t>На выполнение экзаменационной работы по истории отводится </a:t>
            </a:r>
            <a:r>
              <a:rPr lang="ru-RU" sz="4800" dirty="0" smtClean="0">
                <a:solidFill>
                  <a:srgbClr val="FF0000"/>
                </a:solidFill>
              </a:rPr>
              <a:t>3 часа 55 минут </a:t>
            </a:r>
            <a:r>
              <a:rPr lang="ru-RU" sz="4800" dirty="0" smtClean="0"/>
              <a:t>(235 минут).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21301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2179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25.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1792"/>
            <a:ext cx="12192000" cy="623620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Указанные причинно-следственные связи существуют в рамках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</a:rPr>
              <a:t>данного периода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Вместе с тем, причина и следствие могут выходить за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</a:rPr>
              <a:t>рамки периода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, его нижнюю границу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Например, если выпускник, который пишет о периоде 1812-1825 гг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., укажет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причинно-следственную связь между ситуацией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междуцарствия и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восстанием на Сенатской площади, то это будет принято в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качестве правильного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ответа.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Но если выпускник приведёт причинно-следственную связь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между восстанием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на Сенатской площади и изданием «Чугунного»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цензурного устава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то она не будет принята (хотя и не содержит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фактической ошибки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), т.к. издание «Чугунного» устава не относится к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данному периоду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истории.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!!!! Не путать причинно-следственные связи в рамках данного периода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с оценкой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значимости данного периода.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094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5087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latin typeface="+mn-lt"/>
              </a:rPr>
              <a:t>Причинно</a:t>
            </a:r>
            <a:r>
              <a:rPr lang="ru-RU" sz="3200" b="1" dirty="0" smtClean="0">
                <a:latin typeface="+mn-lt"/>
              </a:rPr>
              <a:t> – следственные связи можно устанавливать в одной сфере деятельности людей, например, в экономической. 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99744"/>
            <a:ext cx="12192000" cy="5858256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</a:t>
            </a:r>
            <a:r>
              <a:rPr lang="ru-RU" sz="3600" b="1" dirty="0" smtClean="0">
                <a:solidFill>
                  <a:srgbClr val="FF0000"/>
                </a:solidFill>
              </a:rPr>
              <a:t>ПРОМЫШЛЕННЫЙ ПЕРЕВОРОТ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                   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                РОСТ ЗАВОДСКОГО МАШИННОГО  ПРОИЗВОДСТВА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          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                         ИНДУСТРИАЛИЗАЦИЯ СТРАНЫ</a:t>
            </a:r>
            <a:endParaRPr lang="ru-RU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                                        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49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536" y="1"/>
            <a:ext cx="12094464" cy="59740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ИЛИ МЕЖДУ РАЗНЫМИ СФЕРАМИ ИСТОРИЧЕСКОЙ ДЕЯТЕЛЬНОСТИ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8" y="597408"/>
            <a:ext cx="12143232" cy="6260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>
                <a:latin typeface="Times New Roman,BoldItalic"/>
              </a:rPr>
              <a:t>Экономические                 </a:t>
            </a:r>
            <a:r>
              <a:rPr lang="ru-RU" b="1" i="1" dirty="0" smtClean="0"/>
              <a:t>Социальные                                Политические </a:t>
            </a:r>
            <a:endParaRPr lang="ru-RU" b="1" i="1" dirty="0"/>
          </a:p>
          <a:p>
            <a:pPr marL="0" indent="0">
              <a:buNone/>
            </a:pPr>
            <a:r>
              <a:rPr lang="ru-RU" b="1" i="1" dirty="0"/>
              <a:t>причины</a:t>
            </a:r>
            <a:r>
              <a:rPr lang="ru-RU" b="1" i="1" dirty="0" smtClean="0"/>
              <a:t>: </a:t>
            </a:r>
            <a:r>
              <a:rPr lang="ru-RU" b="1" i="1" dirty="0" err="1" smtClean="0">
                <a:solidFill>
                  <a:srgbClr val="FFFFFF"/>
                </a:solidFill>
                <a:latin typeface="Times New Roman,BoldItalic"/>
              </a:rPr>
              <a:t>Социальн</a:t>
            </a:r>
            <a:r>
              <a:rPr lang="ru-RU" b="1" i="1" dirty="0" smtClean="0">
                <a:solidFill>
                  <a:srgbClr val="FFFFFF"/>
                </a:solidFill>
                <a:latin typeface="Times New Roman,BoldItalic"/>
              </a:rPr>
              <a:t>             </a:t>
            </a:r>
            <a:r>
              <a:rPr lang="ru-RU" b="1" i="1" dirty="0" smtClean="0">
                <a:solidFill>
                  <a:prstClr val="black"/>
                </a:solidFill>
                <a:latin typeface="Times New Roman,BoldItalic"/>
              </a:rPr>
              <a:t>причины:                           причины:</a:t>
            </a:r>
            <a:endParaRPr lang="ru-RU" b="1" i="1" dirty="0"/>
          </a:p>
          <a:p>
            <a:pPr marL="0" indent="0">
              <a:buNone/>
            </a:pPr>
            <a:r>
              <a:rPr lang="ru-RU" dirty="0" smtClean="0"/>
              <a:t>Неспособность                     заинтересованность                      Потребность</a:t>
            </a:r>
          </a:p>
          <a:p>
            <a:pPr marL="0" indent="0">
              <a:buNone/>
            </a:pPr>
            <a:r>
              <a:rPr lang="ru-RU" dirty="0"/>
              <a:t>р</a:t>
            </a:r>
            <a:r>
              <a:rPr lang="ru-RU" dirty="0" smtClean="0"/>
              <a:t>емесленного                       буржуазии в получении               государства         </a:t>
            </a:r>
          </a:p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роизводства                        в получении большой                  опередить в своем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у</a:t>
            </a:r>
            <a:r>
              <a:rPr lang="ru-RU" dirty="0" smtClean="0"/>
              <a:t>довлетворить                       прибыли за счет                            развитии другие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спрос </a:t>
            </a:r>
            <a:r>
              <a:rPr lang="ru-RU" dirty="0" smtClean="0"/>
              <a:t>населения                   внедрения машинного                страны, используя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 </a:t>
            </a:r>
            <a:r>
              <a:rPr lang="ru-RU" dirty="0" smtClean="0"/>
              <a:t>товарах                                 производства                                 технику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</a:t>
            </a:r>
            <a:r>
              <a:rPr lang="ru-RU" sz="4000" b="1" u="sng" dirty="0" smtClean="0">
                <a:solidFill>
                  <a:srgbClr val="FF0000"/>
                </a:solidFill>
              </a:rPr>
              <a:t>ПРОМЫШЛЕННЫЙ ПЕРЕВОРОТ</a:t>
            </a:r>
            <a:endParaRPr lang="ru-RU" sz="4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46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88" y="1"/>
            <a:ext cx="11789664" cy="987551"/>
          </a:xfrm>
        </p:spPr>
        <p:txBody>
          <a:bodyPr/>
          <a:lstStyle/>
          <a:p>
            <a:r>
              <a:rPr lang="ru-RU" b="1" dirty="0" smtClean="0"/>
              <a:t>Задание 25. 4 </a:t>
            </a:r>
            <a:r>
              <a:rPr lang="ru-RU" b="1" dirty="0" smtClean="0">
                <a:solidFill>
                  <a:srgbClr val="FF0000"/>
                </a:solidFill>
              </a:rPr>
              <a:t>Оценка событий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80288"/>
            <a:ext cx="12192000" cy="6077712"/>
          </a:xfrm>
        </p:spPr>
        <p:txBody>
          <a:bodyPr/>
          <a:lstStyle/>
          <a:p>
            <a:r>
              <a:rPr lang="ru-RU" sz="4000" dirty="0">
                <a:solidFill>
                  <a:srgbClr val="55554A"/>
                </a:solidFill>
                <a:latin typeface="Times New Roman" panose="02020603050405020304" pitchFamily="18" charset="0"/>
              </a:rPr>
              <a:t>Можно установить влияние </a:t>
            </a:r>
            <a:r>
              <a:rPr lang="ru-RU" sz="4000" dirty="0" smtClean="0">
                <a:solidFill>
                  <a:srgbClr val="55554A"/>
                </a:solidFill>
                <a:latin typeface="Times New Roman" panose="02020603050405020304" pitchFamily="18" charset="0"/>
              </a:rPr>
              <a:t>события (явления</a:t>
            </a:r>
            <a:r>
              <a:rPr lang="ru-RU" sz="4000" dirty="0">
                <a:solidFill>
                  <a:srgbClr val="55554A"/>
                </a:solidFill>
                <a:latin typeface="Times New Roman" panose="02020603050405020304" pitchFamily="18" charset="0"/>
              </a:rPr>
              <a:t>) во времени.</a:t>
            </a:r>
          </a:p>
          <a:p>
            <a:r>
              <a:rPr lang="ru-RU" sz="4000" b="1" i="1" dirty="0">
                <a:solidFill>
                  <a:srgbClr val="55554A"/>
                </a:solidFill>
                <a:latin typeface="Times New Roman,BoldItalic"/>
              </a:rPr>
              <a:t>Пример</a:t>
            </a:r>
            <a:r>
              <a:rPr lang="ru-RU" sz="4000" b="1" i="1" dirty="0">
                <a:solidFill>
                  <a:srgbClr val="55554A"/>
                </a:solidFill>
                <a:latin typeface="Times New Roman" panose="02020603050405020304" pitchFamily="18" charset="0"/>
              </a:rPr>
              <a:t>. </a:t>
            </a:r>
            <a:r>
              <a:rPr lang="ru-RU" sz="4000" dirty="0">
                <a:solidFill>
                  <a:srgbClr val="55554A"/>
                </a:solidFill>
                <a:latin typeface="Times New Roman" panose="02020603050405020304" pitchFamily="18" charset="0"/>
              </a:rPr>
              <a:t>Как бы неоднозначно не </a:t>
            </a:r>
            <a:r>
              <a:rPr lang="ru-RU" sz="4000" dirty="0" smtClean="0">
                <a:solidFill>
                  <a:srgbClr val="55554A"/>
                </a:solidFill>
                <a:latin typeface="Times New Roman" panose="02020603050405020304" pitchFamily="18" charset="0"/>
              </a:rPr>
              <a:t>оценивали деятельность </a:t>
            </a:r>
            <a:r>
              <a:rPr lang="ru-RU" sz="4000" dirty="0">
                <a:solidFill>
                  <a:srgbClr val="55554A"/>
                </a:solidFill>
                <a:latin typeface="Times New Roman" panose="02020603050405020304" pitchFamily="18" charset="0"/>
              </a:rPr>
              <a:t>Павла I, но его закон о </a:t>
            </a:r>
            <a:r>
              <a:rPr lang="ru-RU" sz="4000" dirty="0" smtClean="0">
                <a:solidFill>
                  <a:srgbClr val="55554A"/>
                </a:solidFill>
                <a:latin typeface="Times New Roman" panose="02020603050405020304" pitchFamily="18" charset="0"/>
              </a:rPr>
              <a:t>престолонаследии просуществовал </a:t>
            </a:r>
            <a:r>
              <a:rPr lang="ru-RU" sz="4000" dirty="0">
                <a:solidFill>
                  <a:srgbClr val="55554A"/>
                </a:solidFill>
                <a:latin typeface="Times New Roman" panose="02020603050405020304" pitchFamily="18" charset="0"/>
              </a:rPr>
              <a:t>до 1917 года и ему </a:t>
            </a:r>
            <a:r>
              <a:rPr lang="ru-RU" sz="4000" dirty="0" smtClean="0">
                <a:solidFill>
                  <a:srgbClr val="55554A"/>
                </a:solidFill>
                <a:latin typeface="Times New Roman" panose="02020603050405020304" pitchFamily="18" charset="0"/>
              </a:rPr>
              <a:t>старались следовать </a:t>
            </a:r>
            <a:r>
              <a:rPr lang="ru-RU" sz="4000" dirty="0">
                <a:solidFill>
                  <a:srgbClr val="55554A"/>
                </a:solidFill>
                <a:latin typeface="Times New Roman" panose="02020603050405020304" pitchFamily="18" charset="0"/>
              </a:rPr>
              <a:t>при решении главного вопроса </a:t>
            </a:r>
            <a:r>
              <a:rPr lang="ru-RU" sz="4000" dirty="0" smtClean="0">
                <a:solidFill>
                  <a:srgbClr val="55554A"/>
                </a:solidFill>
                <a:latin typeface="Times New Roman" panose="02020603050405020304" pitchFamily="18" charset="0"/>
              </a:rPr>
              <a:t>жизни любого </a:t>
            </a:r>
            <a:r>
              <a:rPr lang="ru-RU" sz="4000" dirty="0">
                <a:solidFill>
                  <a:srgbClr val="55554A"/>
                </a:solidFill>
                <a:latin typeface="Times New Roman" panose="02020603050405020304" pitchFamily="18" charset="0"/>
              </a:rPr>
              <a:t>государства - вопроса о верховной власти</a:t>
            </a:r>
            <a:r>
              <a:rPr lang="ru-RU" dirty="0">
                <a:solidFill>
                  <a:srgbClr val="55554A"/>
                </a:solidFill>
                <a:latin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35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2179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25. 4. 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rgbClr val="FF0000"/>
                </a:solidFill>
              </a:rPr>
              <a:t>ценка событий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1792"/>
            <a:ext cx="12192000" cy="6236208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rgbClr val="55554A"/>
                </a:solidFill>
                <a:latin typeface="Times New Roman" panose="02020603050405020304" pitchFamily="18" charset="0"/>
              </a:rPr>
              <a:t>Оценивать события можно по </a:t>
            </a:r>
            <a:r>
              <a:rPr lang="ru-RU" sz="4400" i="1" dirty="0">
                <a:solidFill>
                  <a:srgbClr val="55554A"/>
                </a:solidFill>
                <a:latin typeface="Times New Roman,Italic"/>
              </a:rPr>
              <a:t>масштабам </a:t>
            </a:r>
            <a:r>
              <a:rPr lang="ru-RU" sz="4400" dirty="0" smtClean="0">
                <a:solidFill>
                  <a:srgbClr val="55554A"/>
                </a:solidFill>
                <a:latin typeface="Times New Roman" panose="02020603050405020304" pitchFamily="18" charset="0"/>
              </a:rPr>
              <a:t>его воздействия </a:t>
            </a:r>
            <a:r>
              <a:rPr lang="ru-RU" sz="4400" dirty="0">
                <a:solidFill>
                  <a:srgbClr val="55554A"/>
                </a:solidFill>
                <a:latin typeface="Times New Roman" panose="02020603050405020304" pitchFamily="18" charset="0"/>
              </a:rPr>
              <a:t>во времени и пространстве. </a:t>
            </a:r>
            <a:r>
              <a:rPr lang="ru-RU" sz="4400" dirty="0" smtClean="0">
                <a:solidFill>
                  <a:srgbClr val="55554A"/>
                </a:solidFill>
                <a:latin typeface="Times New Roman" panose="02020603050405020304" pitchFamily="18" charset="0"/>
              </a:rPr>
              <a:t>Такой подход </a:t>
            </a:r>
            <a:r>
              <a:rPr lang="ru-RU" sz="4400" dirty="0">
                <a:solidFill>
                  <a:srgbClr val="55554A"/>
                </a:solidFill>
                <a:latin typeface="Times New Roman" panose="02020603050405020304" pitchFamily="18" charset="0"/>
              </a:rPr>
              <a:t>соотносится с определением </a:t>
            </a:r>
            <a:r>
              <a:rPr lang="ru-RU" sz="4400" dirty="0" smtClean="0">
                <a:solidFill>
                  <a:srgbClr val="55554A"/>
                </a:solidFill>
                <a:latin typeface="Times New Roman" panose="02020603050405020304" pitchFamily="18" charset="0"/>
              </a:rPr>
              <a:t>последствий события</a:t>
            </a:r>
            <a:r>
              <a:rPr lang="ru-RU" sz="4400" dirty="0">
                <a:solidFill>
                  <a:srgbClr val="55554A"/>
                </a:solidFill>
                <a:latin typeface="Times New Roman" panose="02020603050405020304" pitchFamily="18" charset="0"/>
              </a:rPr>
              <a:t>, он ближе всего к </a:t>
            </a:r>
            <a:r>
              <a:rPr lang="ru-RU" sz="4400" i="1" dirty="0">
                <a:solidFill>
                  <a:srgbClr val="55554A"/>
                </a:solidFill>
                <a:latin typeface="Times New Roman,Italic"/>
              </a:rPr>
              <a:t>исторической </a:t>
            </a:r>
            <a:r>
              <a:rPr lang="ru-RU" sz="4400" dirty="0">
                <a:solidFill>
                  <a:srgbClr val="55554A"/>
                </a:solidFill>
                <a:latin typeface="Times New Roman" panose="02020603050405020304" pitchFamily="18" charset="0"/>
              </a:rPr>
              <a:t>оценке.</a:t>
            </a:r>
          </a:p>
          <a:p>
            <a:r>
              <a:rPr lang="ru-RU" sz="4400" b="1" i="1" dirty="0">
                <a:solidFill>
                  <a:srgbClr val="55554A"/>
                </a:solidFill>
                <a:latin typeface="Times New Roman,BoldItalic"/>
              </a:rPr>
              <a:t>Пример</a:t>
            </a:r>
            <a:r>
              <a:rPr lang="ru-RU" sz="4400" b="1" i="1" dirty="0">
                <a:solidFill>
                  <a:srgbClr val="55554A"/>
                </a:solidFill>
                <a:latin typeface="Times New Roman" panose="02020603050405020304" pitchFamily="18" charset="0"/>
              </a:rPr>
              <a:t>. </a:t>
            </a:r>
            <a:r>
              <a:rPr lang="ru-RU" sz="4400" dirty="0">
                <a:solidFill>
                  <a:srgbClr val="55554A"/>
                </a:solidFill>
                <a:latin typeface="Times New Roman" panose="02020603050405020304" pitchFamily="18" charset="0"/>
              </a:rPr>
              <a:t>Победа в Отечественный войне 1812 </a:t>
            </a:r>
            <a:r>
              <a:rPr lang="ru-RU" sz="4400" dirty="0" smtClean="0">
                <a:solidFill>
                  <a:srgbClr val="55554A"/>
                </a:solidFill>
                <a:latin typeface="Times New Roman" panose="02020603050405020304" pitchFamily="18" charset="0"/>
              </a:rPr>
              <a:t>года имела </a:t>
            </a:r>
            <a:r>
              <a:rPr lang="ru-RU" sz="4400" dirty="0">
                <a:solidFill>
                  <a:srgbClr val="55554A"/>
                </a:solidFill>
                <a:latin typeface="Times New Roman" panose="02020603050405020304" pitchFamily="18" charset="0"/>
              </a:rPr>
              <a:t>международное значение, так как повлекла </a:t>
            </a:r>
            <a:r>
              <a:rPr lang="ru-RU" sz="4400" dirty="0" smtClean="0">
                <a:solidFill>
                  <a:srgbClr val="55554A"/>
                </a:solidFill>
                <a:latin typeface="Times New Roman" panose="02020603050405020304" pitchFamily="18" charset="0"/>
              </a:rPr>
              <a:t>за собой </a:t>
            </a:r>
            <a:r>
              <a:rPr lang="ru-RU" sz="4400" dirty="0">
                <a:solidFill>
                  <a:srgbClr val="55554A"/>
                </a:solidFill>
                <a:latin typeface="Times New Roman" panose="02020603050405020304" pitchFamily="18" charset="0"/>
              </a:rPr>
              <a:t>крушение империи Наполеона.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53306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92479"/>
          </a:xfrm>
        </p:spPr>
        <p:txBody>
          <a:bodyPr/>
          <a:lstStyle/>
          <a:p>
            <a:r>
              <a:rPr lang="ru-RU" dirty="0" smtClean="0"/>
              <a:t>Задание 25. 4. </a:t>
            </a:r>
            <a:r>
              <a:rPr lang="ru-RU" b="1" dirty="0" smtClean="0">
                <a:solidFill>
                  <a:srgbClr val="FF0000"/>
                </a:solidFill>
              </a:rPr>
              <a:t>Оценка событий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92480"/>
            <a:ext cx="12192000" cy="6065520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rgbClr val="55554A"/>
                </a:solidFill>
                <a:latin typeface="Times New Roman" panose="02020603050405020304" pitchFamily="18" charset="0"/>
              </a:rPr>
              <a:t>При оценке события выявляется </a:t>
            </a:r>
            <a:r>
              <a:rPr lang="ru-RU" sz="4400" dirty="0" smtClean="0">
                <a:solidFill>
                  <a:srgbClr val="55554A"/>
                </a:solidFill>
                <a:latin typeface="Times New Roman" panose="02020603050405020304" pitchFamily="18" charset="0"/>
              </a:rPr>
              <a:t>опыт, который </a:t>
            </a:r>
            <a:r>
              <a:rPr lang="ru-RU" sz="4400" dirty="0">
                <a:solidFill>
                  <a:srgbClr val="55554A"/>
                </a:solidFill>
                <a:latin typeface="Times New Roman" panose="02020603050405020304" pitchFamily="18" charset="0"/>
              </a:rPr>
              <a:t>накоплен в деятельности людей в </a:t>
            </a:r>
            <a:r>
              <a:rPr lang="ru-RU" sz="4400" dirty="0" smtClean="0">
                <a:solidFill>
                  <a:srgbClr val="55554A"/>
                </a:solidFill>
                <a:latin typeface="Times New Roman" panose="02020603050405020304" pitchFamily="18" charset="0"/>
              </a:rPr>
              <a:t>тот или </a:t>
            </a:r>
            <a:r>
              <a:rPr lang="ru-RU" sz="4400" dirty="0">
                <a:solidFill>
                  <a:srgbClr val="55554A"/>
                </a:solidFill>
                <a:latin typeface="Times New Roman" panose="02020603050405020304" pitchFamily="18" charset="0"/>
              </a:rPr>
              <a:t>иной период, значимый для наших </a:t>
            </a:r>
            <a:r>
              <a:rPr lang="ru-RU" sz="4400" dirty="0" smtClean="0">
                <a:solidFill>
                  <a:srgbClr val="55554A"/>
                </a:solidFill>
                <a:latin typeface="Times New Roman" panose="02020603050405020304" pitchFamily="18" charset="0"/>
              </a:rPr>
              <a:t>дней. Такой </a:t>
            </a:r>
            <a:r>
              <a:rPr lang="ru-RU" sz="4400" dirty="0">
                <a:solidFill>
                  <a:srgbClr val="55554A"/>
                </a:solidFill>
                <a:latin typeface="Times New Roman" panose="02020603050405020304" pitchFamily="18" charset="0"/>
              </a:rPr>
              <a:t>подход соотносится с </a:t>
            </a:r>
            <a:r>
              <a:rPr lang="ru-RU" sz="4400" i="1" dirty="0" smtClean="0">
                <a:solidFill>
                  <a:srgbClr val="55554A"/>
                </a:solidFill>
                <a:latin typeface="Times New Roman,Italic"/>
              </a:rPr>
              <a:t>политической оценкой </a:t>
            </a:r>
            <a:r>
              <a:rPr lang="ru-RU" sz="4400" dirty="0">
                <a:solidFill>
                  <a:srgbClr val="55554A"/>
                </a:solidFill>
                <a:latin typeface="Times New Roman" panose="02020603050405020304" pitchFamily="18" charset="0"/>
              </a:rPr>
              <a:t>событий.</a:t>
            </a:r>
          </a:p>
          <a:p>
            <a:r>
              <a:rPr lang="ru-RU" sz="4400" b="1" i="1" dirty="0">
                <a:solidFill>
                  <a:srgbClr val="55554A"/>
                </a:solidFill>
                <a:latin typeface="Times New Roman,BoldItalic"/>
              </a:rPr>
              <a:t>Пример</a:t>
            </a:r>
            <a:r>
              <a:rPr lang="ru-RU" sz="4400" b="1" i="1" dirty="0">
                <a:solidFill>
                  <a:srgbClr val="55554A"/>
                </a:solidFill>
                <a:latin typeface="Times New Roman" panose="02020603050405020304" pitchFamily="18" charset="0"/>
              </a:rPr>
              <a:t>. </a:t>
            </a:r>
            <a:r>
              <a:rPr lang="ru-RU" sz="4400" dirty="0">
                <a:solidFill>
                  <a:srgbClr val="55554A"/>
                </a:solidFill>
                <a:latin typeface="Times New Roman" panose="02020603050405020304" pitchFamily="18" charset="0"/>
              </a:rPr>
              <a:t>Для наших дней имеет </a:t>
            </a:r>
            <a:r>
              <a:rPr lang="ru-RU" sz="4400" dirty="0" smtClean="0">
                <a:solidFill>
                  <a:srgbClr val="55554A"/>
                </a:solidFill>
                <a:latin typeface="Times New Roman" panose="02020603050405020304" pitchFamily="18" charset="0"/>
              </a:rPr>
              <a:t>актуальное значение </a:t>
            </a:r>
            <a:r>
              <a:rPr lang="ru-RU" sz="4400" dirty="0">
                <a:solidFill>
                  <a:srgbClr val="55554A"/>
                </a:solidFill>
                <a:latin typeface="Times New Roman" panose="02020603050405020304" pitchFamily="18" charset="0"/>
              </a:rPr>
              <a:t>опыт деятельности </a:t>
            </a:r>
            <a:endParaRPr lang="ru-RU" sz="4400" dirty="0" smtClean="0">
              <a:solidFill>
                <a:srgbClr val="55554A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dirty="0">
                <a:solidFill>
                  <a:srgbClr val="55554A"/>
                </a:solidFill>
                <a:latin typeface="Times New Roman" panose="02020603050405020304" pitchFamily="18" charset="0"/>
              </a:rPr>
              <a:t> </a:t>
            </a:r>
            <a:r>
              <a:rPr lang="en-US" sz="4400" dirty="0" smtClean="0">
                <a:solidFill>
                  <a:srgbClr val="55554A"/>
                </a:solidFill>
                <a:latin typeface="Times New Roman" panose="02020603050405020304" pitchFamily="18" charset="0"/>
              </a:rPr>
              <a:t>I-IV</a:t>
            </a:r>
            <a:r>
              <a:rPr lang="ru-RU" sz="4400" dirty="0" smtClean="0">
                <a:solidFill>
                  <a:srgbClr val="55554A"/>
                </a:solidFill>
                <a:latin typeface="Times New Roman" panose="02020603050405020304" pitchFamily="18" charset="0"/>
              </a:rPr>
              <a:t> Государственных </a:t>
            </a:r>
            <a:r>
              <a:rPr lang="ru-RU" sz="4400" dirty="0">
                <a:solidFill>
                  <a:srgbClr val="55554A"/>
                </a:solidFill>
                <a:latin typeface="Times New Roman" panose="02020603050405020304" pitchFamily="18" charset="0"/>
              </a:rPr>
              <a:t>дум и земств в России.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99949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8521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25. 4. </a:t>
            </a:r>
            <a:r>
              <a:rPr lang="ru-RU" dirty="0" smtClean="0">
                <a:solidFill>
                  <a:srgbClr val="FF0000"/>
                </a:solidFill>
              </a:rPr>
              <a:t>Оценка событий.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85216"/>
            <a:ext cx="12192000" cy="627278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rgbClr val="000000"/>
                </a:solidFill>
                <a:latin typeface="Arial,Bold"/>
              </a:rPr>
              <a:t>По критерию К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4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выпускник может получить один балл за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</a:rPr>
              <a:t>правильное указание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оценки значения данного периода на дальнейшую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</a:rPr>
              <a:t>историю России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Оценка представляет собой обобщающий вывод о значении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данного периода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для истории страны в целом, его влиянии на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процессы, характерные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для эпохи, в рамках которой выделен данный период.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ЗДЕСЬ НАДО ВЫЙТИ ЗА ПРЕДЕЛЫ ПЕРИОДА,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его верхнюю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границу (т.к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в условии стоит: значение периода для истории страны в целом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). Согласно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критериям, оценка может быть дана с опорой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на исторические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факты и (или) мнения историков.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Это означает, что указание мнений историков в работе не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обязательно, выпускник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может для оценки периода использовать только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знание фактов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Например, при оценке периода 1565-1572 гг. можно указать, что </a:t>
            </a:r>
            <a:r>
              <a:rPr lang="ru-RU" i="1" dirty="0">
                <a:solidFill>
                  <a:srgbClr val="000000"/>
                </a:solidFill>
                <a:latin typeface="Arial,Italic"/>
              </a:rPr>
              <a:t>удар по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Arial,Italic"/>
              </a:rPr>
              <a:t>боярской аристократии способствовал усилению царской власти, но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Arial,Italic"/>
              </a:rPr>
              <a:t>в то же время опричнина стала одним из факторов, вызвавших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Arial,Italic"/>
              </a:rPr>
              <a:t>структурный кризис в Российском государстве, который, в свою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Arial,Italic"/>
              </a:rPr>
              <a:t>очередь, привёл страну к Смуте</a:t>
            </a: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За этим обобщённым выводом стоят исторические факты, он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опирается на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них.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678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9055"/>
          </a:xfrm>
        </p:spPr>
        <p:txBody>
          <a:bodyPr/>
          <a:lstStyle/>
          <a:p>
            <a:r>
              <a:rPr lang="ru-RU" dirty="0" smtClean="0"/>
              <a:t>Задание 25. 4. </a:t>
            </a:r>
            <a:r>
              <a:rPr lang="ru-RU" dirty="0" smtClean="0">
                <a:solidFill>
                  <a:srgbClr val="FF0000"/>
                </a:solidFill>
              </a:rPr>
              <a:t>Оценка событий.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4944"/>
            <a:ext cx="12192000" cy="6163056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Arial" panose="020B0604020202020204" pitchFamily="34" charset="0"/>
              </a:rPr>
              <a:t>Выпускник может использовать мнения историков, например</a:t>
            </a:r>
            <a:r>
              <a:rPr lang="ru-RU" dirty="0" smtClean="0">
                <a:latin typeface="Arial" panose="020B0604020202020204" pitchFamily="34" charset="0"/>
              </a:rPr>
              <a:t>: </a:t>
            </a:r>
            <a:r>
              <a:rPr lang="ru-RU" i="1" dirty="0" smtClean="0">
                <a:latin typeface="Arial,Italic"/>
              </a:rPr>
              <a:t>«</a:t>
            </a:r>
            <a:r>
              <a:rPr lang="ru-RU" i="1" dirty="0">
                <a:latin typeface="Arial,Italic"/>
              </a:rPr>
              <a:t>По мнению В</a:t>
            </a:r>
            <a:r>
              <a:rPr lang="ru-RU" i="1" dirty="0">
                <a:latin typeface="Arial" panose="020B0604020202020204" pitchFamily="34" charset="0"/>
              </a:rPr>
              <a:t>. </a:t>
            </a:r>
            <a:r>
              <a:rPr lang="ru-RU" i="1" dirty="0">
                <a:latin typeface="Arial,Italic"/>
              </a:rPr>
              <a:t>О</a:t>
            </a:r>
            <a:r>
              <a:rPr lang="ru-RU" dirty="0">
                <a:latin typeface="Arial" panose="020B0604020202020204" pitchFamily="34" charset="0"/>
              </a:rPr>
              <a:t>. </a:t>
            </a:r>
            <a:r>
              <a:rPr lang="ru-RU" i="1" dirty="0">
                <a:latin typeface="Arial,Italic"/>
              </a:rPr>
              <a:t>Ключевского в период Смутного </a:t>
            </a:r>
            <a:r>
              <a:rPr lang="ru-RU" i="1" dirty="0" smtClean="0">
                <a:latin typeface="Arial,Italic"/>
              </a:rPr>
              <a:t>времени идея </a:t>
            </a:r>
            <a:r>
              <a:rPr lang="ru-RU" i="1" dirty="0">
                <a:latin typeface="Arial,Italic"/>
              </a:rPr>
              <a:t>государства, отделяясь от мыслей </a:t>
            </a:r>
            <a:r>
              <a:rPr lang="ru-RU" dirty="0">
                <a:latin typeface="Arial" panose="020B0604020202020204" pitchFamily="34" charset="0"/>
              </a:rPr>
              <a:t>о </a:t>
            </a:r>
            <a:r>
              <a:rPr lang="ru-RU" i="1" dirty="0">
                <a:latin typeface="Arial,Italic"/>
              </a:rPr>
              <a:t>монархе, </a:t>
            </a:r>
            <a:r>
              <a:rPr lang="ru-RU" i="1" dirty="0" smtClean="0">
                <a:latin typeface="Arial,Italic"/>
              </a:rPr>
              <a:t>стала сливаться </a:t>
            </a:r>
            <a:r>
              <a:rPr lang="ru-RU" dirty="0">
                <a:latin typeface="Arial" panose="020B0604020202020204" pitchFamily="34" charset="0"/>
              </a:rPr>
              <a:t>с </a:t>
            </a:r>
            <a:r>
              <a:rPr lang="ru-RU" i="1" dirty="0">
                <a:latin typeface="Arial,Italic"/>
              </a:rPr>
              <a:t>понятием </a:t>
            </a:r>
            <a:r>
              <a:rPr lang="ru-RU" dirty="0">
                <a:latin typeface="Arial" panose="020B0604020202020204" pitchFamily="34" charset="0"/>
              </a:rPr>
              <a:t>о </a:t>
            </a:r>
            <a:r>
              <a:rPr lang="ru-RU" i="1" dirty="0">
                <a:latin typeface="Arial,Italic"/>
              </a:rPr>
              <a:t>народе»</a:t>
            </a:r>
            <a:r>
              <a:rPr lang="ru-RU" i="1" dirty="0">
                <a:latin typeface="Arial" panose="020B0604020202020204" pitchFamily="34" charset="0"/>
              </a:rPr>
              <a:t>.</a:t>
            </a:r>
          </a:p>
          <a:p>
            <a:r>
              <a:rPr lang="ru-RU" dirty="0">
                <a:latin typeface="Arial" panose="020B0604020202020204" pitchFamily="34" charset="0"/>
              </a:rPr>
              <a:t>В данном случае оценка периода дана на основе </a:t>
            </a:r>
            <a:r>
              <a:rPr lang="ru-RU" dirty="0" smtClean="0">
                <a:latin typeface="Arial" panose="020B0604020202020204" pitchFamily="34" charset="0"/>
              </a:rPr>
              <a:t>мнения историка</a:t>
            </a:r>
            <a:r>
              <a:rPr lang="ru-RU" dirty="0">
                <a:latin typeface="Arial" panose="020B0604020202020204" pitchFamily="34" charset="0"/>
              </a:rPr>
              <a:t>, но без непосредственной опоры на факты и </a:t>
            </a:r>
            <a:r>
              <a:rPr lang="ru-RU" dirty="0" smtClean="0">
                <a:latin typeface="Arial" panose="020B0604020202020204" pitchFamily="34" charset="0"/>
              </a:rPr>
              <a:t>это вполне </a:t>
            </a:r>
            <a:r>
              <a:rPr lang="ru-RU" dirty="0">
                <a:latin typeface="Arial" panose="020B0604020202020204" pitchFamily="34" charset="0"/>
              </a:rPr>
              <a:t>допустимо.</a:t>
            </a:r>
          </a:p>
          <a:p>
            <a:r>
              <a:rPr lang="ru-RU" dirty="0">
                <a:latin typeface="Arial" panose="020B0604020202020204" pitchFamily="34" charset="0"/>
              </a:rPr>
              <a:t>Если выпускник в ответе не упоминает конкретного историка, </a:t>
            </a:r>
            <a:r>
              <a:rPr lang="ru-RU" dirty="0" smtClean="0">
                <a:latin typeface="Arial" panose="020B0604020202020204" pitchFamily="34" charset="0"/>
              </a:rPr>
              <a:t>а пишет</a:t>
            </a:r>
            <a:r>
              <a:rPr lang="ru-RU" dirty="0">
                <a:latin typeface="Arial" panose="020B0604020202020204" pitchFamily="34" charset="0"/>
              </a:rPr>
              <a:t>, например, так: </a:t>
            </a:r>
            <a:r>
              <a:rPr lang="ru-RU" i="1" dirty="0">
                <a:latin typeface="Arial,Italic"/>
              </a:rPr>
              <a:t>«по мнению ряда историков </a:t>
            </a:r>
            <a:r>
              <a:rPr lang="ru-RU" i="1" dirty="0">
                <a:latin typeface="Arial" panose="020B0604020202020204" pitchFamily="34" charset="0"/>
              </a:rPr>
              <a:t>... </a:t>
            </a:r>
            <a:r>
              <a:rPr lang="ru-RU" dirty="0">
                <a:latin typeface="Arial" panose="020B0604020202020204" pitchFamily="34" charset="0"/>
              </a:rPr>
              <a:t>», то </a:t>
            </a:r>
            <a:r>
              <a:rPr lang="ru-RU" dirty="0" smtClean="0">
                <a:latin typeface="Arial" panose="020B0604020202020204" pitchFamily="34" charset="0"/>
              </a:rPr>
              <a:t>ответ также </a:t>
            </a:r>
            <a:r>
              <a:rPr lang="ru-RU" dirty="0">
                <a:latin typeface="Arial" panose="020B0604020202020204" pitchFamily="34" charset="0"/>
              </a:rPr>
              <a:t>засчитывается в качестве правильного, если точка </a:t>
            </a:r>
            <a:r>
              <a:rPr lang="ru-RU" dirty="0" smtClean="0">
                <a:latin typeface="Arial" panose="020B0604020202020204" pitchFamily="34" charset="0"/>
              </a:rPr>
              <a:t>зрения, изложенная </a:t>
            </a:r>
            <a:r>
              <a:rPr lang="ru-RU" dirty="0">
                <a:latin typeface="Arial" panose="020B0604020202020204" pitchFamily="34" charset="0"/>
              </a:rPr>
              <a:t>далее, действительно присутствует </a:t>
            </a:r>
            <a:r>
              <a:rPr lang="ru-RU" dirty="0" smtClean="0">
                <a:latin typeface="Arial" panose="020B0604020202020204" pitchFamily="34" charset="0"/>
              </a:rPr>
              <a:t>в историографии</a:t>
            </a:r>
            <a:r>
              <a:rPr lang="ru-RU" dirty="0">
                <a:latin typeface="Arial" panose="020B0604020202020204" pitchFamily="34" charset="0"/>
              </a:rPr>
              <a:t>.</a:t>
            </a:r>
          </a:p>
          <a:p>
            <a:r>
              <a:rPr lang="ru-RU" b="1" dirty="0">
                <a:latin typeface="Arial,Bold"/>
              </a:rPr>
              <a:t>Выпускник так может поступить сознательно, </a:t>
            </a:r>
            <a:r>
              <a:rPr lang="ru-RU" b="1" dirty="0" smtClean="0">
                <a:latin typeface="Arial,Bold"/>
              </a:rPr>
              <a:t>если сомневается </a:t>
            </a:r>
            <a:r>
              <a:rPr lang="ru-RU" b="1" dirty="0">
                <a:latin typeface="Arial,Bold"/>
              </a:rPr>
              <a:t>в авторстве оценки, чтобы не </a:t>
            </a:r>
            <a:r>
              <a:rPr lang="ru-RU" b="1" dirty="0" smtClean="0">
                <a:latin typeface="Arial,Bold"/>
              </a:rPr>
              <a:t>допустить ошибки</a:t>
            </a:r>
            <a:r>
              <a:rPr lang="ru-RU" b="1" dirty="0">
                <a:latin typeface="Arial" panose="020B0604020202020204" pitchFamily="34" charset="0"/>
              </a:rPr>
              <a:t>.</a:t>
            </a:r>
          </a:p>
          <a:p>
            <a:r>
              <a:rPr lang="ru-RU" dirty="0">
                <a:latin typeface="Arial" panose="020B0604020202020204" pitchFamily="34" charset="0"/>
              </a:rPr>
              <a:t>Не может быть засчитана общая формулировка, лишённая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</a:rPr>
              <a:t>конкретного содержания, например: </a:t>
            </a:r>
            <a:r>
              <a:rPr lang="ru-RU" i="1" dirty="0">
                <a:latin typeface="Arial,Italic"/>
              </a:rPr>
              <a:t>«Это был плохой (хороший,</a:t>
            </a:r>
          </a:p>
          <a:p>
            <a:r>
              <a:rPr lang="ru-RU" i="1" dirty="0">
                <a:latin typeface="Arial,Italic"/>
              </a:rPr>
              <a:t>трудный и т</a:t>
            </a:r>
            <a:r>
              <a:rPr lang="ru-RU" i="1" dirty="0">
                <a:latin typeface="Arial" panose="020B0604020202020204" pitchFamily="34" charset="0"/>
              </a:rPr>
              <a:t>.</a:t>
            </a:r>
            <a:r>
              <a:rPr lang="ru-RU" i="1" dirty="0">
                <a:latin typeface="Arial,Italic"/>
              </a:rPr>
              <a:t>п</a:t>
            </a:r>
            <a:r>
              <a:rPr lang="ru-RU" i="1" dirty="0">
                <a:latin typeface="Arial" panose="020B0604020202020204" pitchFamily="34" charset="0"/>
              </a:rPr>
              <a:t>.) </a:t>
            </a:r>
            <a:r>
              <a:rPr lang="ru-RU" i="1" dirty="0">
                <a:latin typeface="Arial,Italic"/>
              </a:rPr>
              <a:t>период в истории страны»</a:t>
            </a:r>
            <a:r>
              <a:rPr lang="ru-RU" i="1" dirty="0"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33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" y="1"/>
            <a:ext cx="12082272" cy="59740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25. 5. 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 smtClean="0">
                <a:solidFill>
                  <a:srgbClr val="FF0000"/>
                </a:solidFill>
              </a:rPr>
              <a:t>спользование терминологии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97408"/>
            <a:ext cx="12192000" cy="6260592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Для получения одного балла по критерию К5 выпускнику достаточно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корректно использовать в историческом сочинении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</a:rPr>
              <a:t>один исторический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термин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Исторический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термин может быть использован некорректно.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Например, выпускник может использовать термин «заповедные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лета», но писать об «урочных летах».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Если в сочинении отсутствуют другие термины, использованные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корректно, то выпускник в этом случае получит по критерию К5 О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баллов. Если же в сочинении корректно использован ещё, хотя бы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один, другой термин, то выпускник получит по критерию К5 1 балл.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В любом случае,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ошибка в терминологии будет учтена при проверке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работы по критерию К6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ru-RU" b="1" dirty="0">
                <a:solidFill>
                  <a:srgbClr val="000000"/>
                </a:solidFill>
                <a:latin typeface="Arial,Bold"/>
              </a:rPr>
              <a:t>Определение термина давать необязательно!!!!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2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275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Задание 25. 6. </a:t>
            </a:r>
            <a:r>
              <a:rPr lang="ru-RU" b="1" dirty="0" smtClean="0">
                <a:solidFill>
                  <a:srgbClr val="FF0000"/>
                </a:solidFill>
              </a:rPr>
              <a:t>Наличие фактических ошибок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82752"/>
            <a:ext cx="11984736" cy="617524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000000"/>
                </a:solidFill>
                <a:latin typeface="Arial,Bold"/>
              </a:rPr>
              <a:t>По критерию К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6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оценивается наличие/отсутствие в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</a:rPr>
              <a:t>сочинении фактических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ошибок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По данному критерию работа оценивается только в том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случае, если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по критериям </a:t>
            </a:r>
            <a:r>
              <a:rPr lang="ru-RU" i="1" dirty="0">
                <a:solidFill>
                  <a:srgbClr val="000000"/>
                </a:solidFill>
                <a:latin typeface="Arial,Italic"/>
              </a:rPr>
              <a:t>КI</a:t>
            </a: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ru-RU" i="1" dirty="0">
                <a:solidFill>
                  <a:srgbClr val="000000"/>
                </a:solidFill>
                <a:latin typeface="Arial,Italic"/>
              </a:rPr>
              <a:t>К</a:t>
            </a: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</a:rPr>
              <a:t>4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выпускник набрал не менее 4 баллов.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Критерий К6 является «обратным», т.е. выпускник как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бы изначально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получает 2 балла, но при условии, что он не допустит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в сочинении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фактических ошибок.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При оценивании работы по данному критерию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</a:rPr>
              <a:t>учитываются фактические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ошибки любого характера, допущенные в любой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</a:rPr>
              <a:t>части сочинения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1. неправильное указание событий (явлений, процессов);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2. неправильное указание исторических деятелей, ошибки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в фактах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их биографий;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3. неправильно указанные причинно-следственные связи, оценки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значимости периода, ошибки в указании мнений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историков (например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оценка значимости ордынского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владычества, данная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Л.Н. Гумилёвым приписана Б.А. Рыбакову)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78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6305"/>
            <a:ext cx="10515600" cy="68275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Рекомендации педагогам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648" y="707136"/>
            <a:ext cx="11862816" cy="5974080"/>
          </a:xfrm>
        </p:spPr>
        <p:txBody>
          <a:bodyPr/>
          <a:lstStyle/>
          <a:p>
            <a:pPr marL="0" indent="0">
              <a:buNone/>
            </a:pPr>
            <a:r>
              <a:rPr lang="ru-RU" b="0" i="0" dirty="0" smtClean="0">
                <a:solidFill>
                  <a:srgbClr val="383838"/>
                </a:solidFill>
                <a:effectLst/>
                <a:latin typeface="Open Sans"/>
              </a:rPr>
              <a:t> </a:t>
            </a:r>
            <a:r>
              <a:rPr lang="ru-RU" sz="4000" b="1" dirty="0">
                <a:solidFill>
                  <a:srgbClr val="383838"/>
                </a:solidFill>
                <a:latin typeface="Open Sans"/>
              </a:rPr>
              <a:t>В</a:t>
            </a:r>
            <a:r>
              <a:rPr lang="ru-RU" sz="4000" b="1" i="0" dirty="0" smtClean="0">
                <a:solidFill>
                  <a:srgbClr val="383838"/>
                </a:solidFill>
                <a:effectLst/>
                <a:latin typeface="Open Sans"/>
              </a:rPr>
              <a:t>се задания 2 части </a:t>
            </a:r>
            <a:r>
              <a:rPr lang="ru-RU" sz="4000" b="1" i="0" dirty="0" smtClean="0">
                <a:solidFill>
                  <a:srgbClr val="FF0000"/>
                </a:solidFill>
                <a:effectLst/>
                <a:latin typeface="Open Sans"/>
              </a:rPr>
              <a:t>с 20 по 25 </a:t>
            </a:r>
            <a:r>
              <a:rPr lang="ru-RU" sz="4000" b="1" i="0" dirty="0" smtClean="0">
                <a:solidFill>
                  <a:srgbClr val="383838"/>
                </a:solidFill>
                <a:effectLst/>
                <a:latin typeface="Open Sans"/>
              </a:rPr>
              <a:t>(историческое сочинение) эксперты оценивают по закрытым и открытым критериям</a:t>
            </a:r>
          </a:p>
          <a:p>
            <a:pPr marL="0" indent="0">
              <a:buNone/>
            </a:pPr>
            <a:r>
              <a:rPr lang="ru-RU" sz="4000" dirty="0">
                <a:solidFill>
                  <a:srgbClr val="383838"/>
                </a:solidFill>
                <a:latin typeface="Open Sans"/>
              </a:rPr>
              <a:t>З</a:t>
            </a:r>
            <a:r>
              <a:rPr lang="ru-RU" sz="4000" b="0" i="0" dirty="0" smtClean="0">
                <a:solidFill>
                  <a:srgbClr val="383838"/>
                </a:solidFill>
                <a:effectLst/>
                <a:latin typeface="Open Sans"/>
              </a:rPr>
              <a:t>адания </a:t>
            </a:r>
            <a:r>
              <a:rPr lang="ru-RU" sz="4000" b="0" i="0" dirty="0" smtClean="0">
                <a:solidFill>
                  <a:srgbClr val="FF0000"/>
                </a:solidFill>
                <a:effectLst/>
                <a:latin typeface="Open Sans"/>
              </a:rPr>
              <a:t>20 – 21 </a:t>
            </a:r>
            <a:r>
              <a:rPr lang="ru-RU" sz="4000" b="0" i="0" dirty="0" smtClean="0">
                <a:solidFill>
                  <a:srgbClr val="383838"/>
                </a:solidFill>
                <a:effectLst/>
                <a:latin typeface="Open Sans"/>
              </a:rPr>
              <a:t>эксперты проверяют только по ключам и не могут домысливать ответ ученика; задания </a:t>
            </a:r>
            <a:r>
              <a:rPr lang="ru-RU" sz="4000" b="0" i="0" dirty="0" smtClean="0">
                <a:solidFill>
                  <a:srgbClr val="FF0000"/>
                </a:solidFill>
                <a:effectLst/>
                <a:latin typeface="Open Sans"/>
              </a:rPr>
              <a:t>22, 23, 24 </a:t>
            </a:r>
            <a:r>
              <a:rPr lang="ru-RU" sz="4000" b="0" i="0" dirty="0" smtClean="0">
                <a:solidFill>
                  <a:srgbClr val="383838"/>
                </a:solidFill>
                <a:effectLst/>
                <a:latin typeface="Open Sans"/>
              </a:rPr>
              <a:t>проверяются по открытым критериям, а значит, эксперт оценивает ответ не только по ключам, но и по знаниям исторического материала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9033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7302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Задание 25. 7   </a:t>
            </a:r>
            <a:r>
              <a:rPr lang="ru-RU" b="1" dirty="0" smtClean="0">
                <a:solidFill>
                  <a:srgbClr val="FF0000"/>
                </a:solidFill>
              </a:rPr>
              <a:t>Форма изложения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4944"/>
            <a:ext cx="12192000" cy="616305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,Bold"/>
              </a:rPr>
              <a:t>По критерию К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7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оценивается форма изложения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По данному критерию, как и по критерию К6,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работа оценивается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только в том случае, если по критериям </a:t>
            </a:r>
            <a:r>
              <a:rPr lang="ru-RU" i="1" dirty="0" smtClean="0">
                <a:solidFill>
                  <a:srgbClr val="000000"/>
                </a:solidFill>
                <a:latin typeface="Arial,Italic"/>
              </a:rPr>
              <a:t>КI</a:t>
            </a:r>
            <a:r>
              <a:rPr lang="ru-RU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ru-RU" i="1" dirty="0" smtClean="0">
                <a:solidFill>
                  <a:srgbClr val="000000"/>
                </a:solidFill>
                <a:latin typeface="Arial,Italic"/>
              </a:rPr>
              <a:t>К</a:t>
            </a:r>
            <a:r>
              <a:rPr lang="ru-RU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4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выпускник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набрал не менее 4 баллов.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Ответ выпускника может представлять собой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</a:rPr>
              <a:t>или последовательное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, связное изложение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</a:rPr>
              <a:t>материала (историческое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сочинение),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</a:rPr>
              <a:t>или отдельные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отрывочные положения (например, в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</a:rPr>
              <a:t>форме плана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).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В первом случае выпускник получит по критерию К7 1 балл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(композиция сочинения произвольна, к структуре эксперт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не придирается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), во втором - О баллов.</a:t>
            </a:r>
          </a:p>
          <a:p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Т.о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., отказ от сочинения в пользу развернутого плана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или тезисных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положений влечет недобор 1 балла.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944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6879"/>
            <a:ext cx="10515600" cy="72439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25 историческое сочинение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00644"/>
            <a:ext cx="12192000" cy="6157356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0"/>
              </a:spcAft>
            </a:pPr>
            <a:r>
              <a:rPr lang="ru-RU" sz="29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1914-1918 гг.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endParaRPr lang="ru-RU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Данный период связан с первой мировой войной.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Она продолжалась более 4 лет.</a:t>
            </a:r>
            <a:endParaRPr lang="ru-RU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В этот период произошло много значимых событий. Вот некоторые из них.</a:t>
            </a:r>
            <a:b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 Поводом к войне послужило убийство в Сараево  наследника престола Австро-Венгерской империи Франца Фердинанда. В результате Австро-Венгрия объявила войну Сербии, Германия объявила войну России, в ходе войны был совершен знаменитый Брусиловский прорыв и произошли  события под названием «</a:t>
            </a:r>
            <a:r>
              <a:rPr lang="ru-RU" sz="29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Верденская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мясорубка», Брестский мир.</a:t>
            </a:r>
            <a:endParaRPr lang="ru-RU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(РОЛЬ 1)</a:t>
            </a:r>
            <a:r>
              <a:rPr lang="ru-RU" sz="29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Николай 2 заявил, что не допустит оккупации Сербии и начал всеобщую мобилизацию. После этого Германия объявила войну России</a:t>
            </a:r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9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 </a:t>
            </a:r>
            <a:r>
              <a:rPr lang="ru-RU" sz="29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РОЛЬ 2)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Ярким событием войны является знаменитый  прорыв на Юго-Западном фронте под командованием генерала </a:t>
            </a:r>
            <a:r>
              <a:rPr lang="ru-RU" sz="29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Брусилова.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Русские 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войска заняли </a:t>
            </a:r>
            <a:r>
              <a:rPr lang="ru-RU" sz="29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Буковину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Южную Галицию, но это не привело к полному разгрому врага.</a:t>
            </a:r>
            <a:endParaRPr lang="ru-RU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9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9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П/С связь 1)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Наступление Германии на Францию названо «</a:t>
            </a:r>
            <a:r>
              <a:rPr lang="ru-RU" sz="29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Верденской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мясорубкой». За год боев там погибло почти  1 млн. человек. Овладеть </a:t>
            </a:r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Верденом 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немцы так и не смогли.</a:t>
            </a:r>
            <a:endParaRPr lang="ru-RU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Осложнение  внутренней обстановки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входе 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ПМВ</a:t>
            </a:r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привело 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революции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России</a:t>
            </a:r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. </a:t>
            </a:r>
            <a:endParaRPr lang="ru-RU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9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(П/С связь 2)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результате Октябрьской революции большевики во главе с Лениным, захватили власть в России. В марте 1918 года </a:t>
            </a:r>
            <a:endParaRPr lang="ru-RU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правительство большевиков заключило с Германией сепаратный мир, по которому Россия отказывалась от территорий, занятых </a:t>
            </a:r>
            <a:endParaRPr lang="ru-RU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Германией и обязалась выплатить контрибуцию.</a:t>
            </a:r>
            <a:endParaRPr lang="ru-RU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9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9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Оценка)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Первая мировая война сокрушила сразу три империи, первой из них стала Российская. Россия </a:t>
            </a:r>
            <a:r>
              <a:rPr lang="ru-RU" sz="29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поресла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огромные людские потери, Украина и Белоруссия оказались под контролем интервентов.  Россия, внесшая огромный вклад в  победу Первой мировой войны оказалась в числе потерпевших, т.к.  потеряла территории- Польшу, Украину, Финляндию, часть Белоруссии и Прибалтику и вынуждена была выплачивать контрибуцию.</a:t>
            </a:r>
            <a:endParaRPr lang="ru-RU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 это обострило внутреннее положение России, что явилось предпосылками Гражданской </a:t>
            </a:r>
            <a:r>
              <a:rPr lang="ru-RU" sz="29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войны </a:t>
            </a:r>
            <a:r>
              <a:rPr lang="ru-RU" sz="29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привело 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падению авторитета России на международной арене, а именно к ее изоляции.</a:t>
            </a:r>
            <a:endParaRPr lang="ru-RU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93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4113"/>
            <a:ext cx="10515600" cy="76809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Рекомендации педагогам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" y="902208"/>
            <a:ext cx="11972544" cy="59557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4800" dirty="0">
                <a:solidFill>
                  <a:srgbClr val="383838"/>
                </a:solidFill>
                <a:latin typeface="Open Sans"/>
              </a:rPr>
              <a:t>В</a:t>
            </a:r>
            <a:r>
              <a:rPr lang="ru-RU" sz="4800" b="0" i="0" dirty="0" smtClean="0">
                <a:solidFill>
                  <a:srgbClr val="383838"/>
                </a:solidFill>
                <a:effectLst/>
                <a:latin typeface="Open Sans"/>
              </a:rPr>
              <a:t>о всех заданиях части 2 эксперты не учитывают фактические ошибки, они ищут верные элементы ответа и отмечают и оценивают только их; стилистические, орфографические и грамматические ошибки не </a:t>
            </a:r>
          </a:p>
          <a:p>
            <a:pPr marL="0" indent="0">
              <a:buNone/>
            </a:pPr>
            <a:r>
              <a:rPr lang="ru-RU" sz="4800" b="0" i="0" dirty="0" smtClean="0">
                <a:solidFill>
                  <a:srgbClr val="383838"/>
                </a:solidFill>
                <a:effectLst/>
                <a:latin typeface="Open Sans"/>
              </a:rPr>
              <a:t>учитываются и не снижают оценку абитуриента.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43884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5" y="182880"/>
            <a:ext cx="11643359" cy="81686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"/>
            <a:ext cx="11643360" cy="99974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8641" y="1342644"/>
            <a:ext cx="11314173" cy="527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97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9728"/>
            <a:ext cx="10515600" cy="67055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" y="780286"/>
            <a:ext cx="11911584" cy="594969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136" y="865632"/>
            <a:ext cx="10863072" cy="573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15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264" y="97537"/>
            <a:ext cx="11704320" cy="46329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608" y="646177"/>
            <a:ext cx="11618975" cy="279196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08" y="3596640"/>
            <a:ext cx="11618975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36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416" y="97537"/>
            <a:ext cx="11545824" cy="69494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24. </a:t>
            </a:r>
            <a:r>
              <a:rPr lang="ru-RU" dirty="0" smtClean="0">
                <a:solidFill>
                  <a:srgbClr val="FF0000"/>
                </a:solidFill>
              </a:rPr>
              <a:t>Аргументация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0416" y="1011936"/>
            <a:ext cx="11545824" cy="584606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292" y="1011936"/>
            <a:ext cx="10111416" cy="535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99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568" y="365125"/>
            <a:ext cx="11253216" cy="52489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24.  </a:t>
            </a:r>
            <a:r>
              <a:rPr lang="ru-RU" b="1" dirty="0" smtClean="0">
                <a:solidFill>
                  <a:srgbClr val="FF0000"/>
                </a:solidFill>
              </a:rPr>
              <a:t>Аргументация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3440" y="890588"/>
            <a:ext cx="10224911" cy="580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02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1844</Words>
  <Application>Microsoft Office PowerPoint</Application>
  <PresentationFormat>Произвольный</PresentationFormat>
  <Paragraphs>149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ЕГЭ ПО ИСТОРИИ</vt:lpstr>
      <vt:lpstr>                           ЕГЭ ПО ИСТОРИИ</vt:lpstr>
      <vt:lpstr>Рекомендации педагогам</vt:lpstr>
      <vt:lpstr>Рекомендации педагогам</vt:lpstr>
      <vt:lpstr>Презентация PowerPoint</vt:lpstr>
      <vt:lpstr>Презентация PowerPoint</vt:lpstr>
      <vt:lpstr>Презентация PowerPoint</vt:lpstr>
      <vt:lpstr>Задание 24. Аргументация</vt:lpstr>
      <vt:lpstr>Задание 24.  Аргументация</vt:lpstr>
      <vt:lpstr>Задание 24. Типичные ошибки</vt:lpstr>
      <vt:lpstr>Задание 24. Рекомендации педагогам</vt:lpstr>
      <vt:lpstr>Задание 24.</vt:lpstr>
      <vt:lpstr>Презентация PowerPoint</vt:lpstr>
      <vt:lpstr>Задание 25. Историческое сочинение</vt:lpstr>
      <vt:lpstr>Задание 25. Критерий 1</vt:lpstr>
      <vt:lpstr>Исторический факт - это событие, действительно имевшее место и обладающее такими характеристиками как локализованность во времени и пространстве, то есть факт всегда относится к конкретной дате и времени, он объективен</vt:lpstr>
      <vt:lpstr>Задание 25. 2</vt:lpstr>
      <vt:lpstr>Задание 25. 2</vt:lpstr>
      <vt:lpstr>Задание 25. 3</vt:lpstr>
      <vt:lpstr>Задание 25. 3</vt:lpstr>
      <vt:lpstr>Причинно – следственные связи можно устанавливать в одной сфере деятельности людей, например, в экономической. </vt:lpstr>
      <vt:lpstr>ИЛИ МЕЖДУ РАЗНЫМИ СФЕРАМИ ИСТОРИЧЕСКОЙ ДЕЯТЕЛЬНОСТИ</vt:lpstr>
      <vt:lpstr>Задание 25. 4 Оценка событий</vt:lpstr>
      <vt:lpstr>Задание 25. 4. Оценка событий</vt:lpstr>
      <vt:lpstr>Задание 25. 4. Оценка событий</vt:lpstr>
      <vt:lpstr>Задание 25. 4. Оценка событий.</vt:lpstr>
      <vt:lpstr>Задание 25. 4. Оценка событий.</vt:lpstr>
      <vt:lpstr>Задание 25. 5. Использование терминологии</vt:lpstr>
      <vt:lpstr> Задание 25. 6. Наличие фактических ошибок</vt:lpstr>
      <vt:lpstr>   Задание 25. 7   Форма изложения</vt:lpstr>
      <vt:lpstr>Задание 25 историческое сочинение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ПО ИСТОРИИ</dc:title>
  <dc:creator>ADMIN</dc:creator>
  <cp:lastModifiedBy>Гость</cp:lastModifiedBy>
  <cp:revision>24</cp:revision>
  <dcterms:created xsi:type="dcterms:W3CDTF">2018-10-07T20:27:02Z</dcterms:created>
  <dcterms:modified xsi:type="dcterms:W3CDTF">2019-03-16T12:12:01Z</dcterms:modified>
</cp:coreProperties>
</file>