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74" r:id="rId2"/>
    <p:sldId id="476" r:id="rId3"/>
    <p:sldId id="459" r:id="rId4"/>
    <p:sldId id="460" r:id="rId5"/>
    <p:sldId id="468" r:id="rId6"/>
    <p:sldId id="397" r:id="rId7"/>
    <p:sldId id="456" r:id="rId8"/>
    <p:sldId id="465" r:id="rId9"/>
    <p:sldId id="464" r:id="rId10"/>
    <p:sldId id="466" r:id="rId11"/>
    <p:sldId id="461" r:id="rId12"/>
    <p:sldId id="474" r:id="rId13"/>
    <p:sldId id="470" r:id="rId14"/>
    <p:sldId id="477" r:id="rId15"/>
    <p:sldId id="425" r:id="rId16"/>
    <p:sldId id="475" r:id="rId17"/>
    <p:sldId id="467" r:id="rId18"/>
    <p:sldId id="469" r:id="rId19"/>
    <p:sldId id="473" r:id="rId2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7526" autoAdjust="0"/>
  </p:normalViewPr>
  <p:slideViewPr>
    <p:cSldViewPr>
      <p:cViewPr varScale="1">
        <p:scale>
          <a:sx n="60" d="100"/>
          <a:sy n="60" d="100"/>
        </p:scale>
        <p:origin x="979" y="5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33E0-E18D-4952-9982-AB66948BAA2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0F68D-C87C-477D-886B-919B7E272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47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fld id="{F33783B5-E68F-4B8F-9E0D-ED3D6A19F80F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6759C7D5-8779-428A-B986-0759C2F6B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4" y="195487"/>
            <a:ext cx="8640959" cy="4752527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Республиканский конкурс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«Учитель года Башкортостана» </a:t>
            </a:r>
            <a:r>
              <a:rPr lang="ru-RU" sz="3600" dirty="0" smtClean="0">
                <a:solidFill>
                  <a:srgbClr val="C00000"/>
                </a:solidFill>
              </a:rPr>
              <a:t>   </a:t>
            </a:r>
            <a:endParaRPr lang="ru-RU" sz="2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Хисматуллина </a:t>
            </a:r>
            <a:r>
              <a:rPr lang="ru-RU" sz="2400" b="1" i="1" dirty="0" smtClean="0">
                <a:solidFill>
                  <a:srgbClr val="002060"/>
                </a:solidFill>
              </a:rPr>
              <a:t>Ирина Галеевна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</a:rPr>
              <a:t>у</a:t>
            </a:r>
            <a:r>
              <a:rPr lang="ru-RU" sz="2400" b="1" i="1" dirty="0" smtClean="0">
                <a:solidFill>
                  <a:srgbClr val="002060"/>
                </a:solidFill>
              </a:rPr>
              <a:t>читель экономики МАОУ «Гимназия № 47»</a:t>
            </a:r>
          </a:p>
          <a:p>
            <a:pPr marL="0" indent="0" algn="ctr">
              <a:buNone/>
            </a:pPr>
            <a:r>
              <a:rPr lang="ru-RU" sz="2400" b="1" i="1" dirty="0">
                <a:solidFill>
                  <a:srgbClr val="002060"/>
                </a:solidFill>
              </a:rPr>
              <a:t>г</a:t>
            </a:r>
            <a:r>
              <a:rPr lang="ru-RU" sz="2400" b="1" i="1" dirty="0" smtClean="0">
                <a:solidFill>
                  <a:srgbClr val="002060"/>
                </a:solidFill>
              </a:rPr>
              <a:t>ородского округа город Уфа</a:t>
            </a:r>
          </a:p>
          <a:p>
            <a:pPr marL="0" indent="0" algn="r">
              <a:buNone/>
            </a:pPr>
            <a:endParaRPr lang="ru-RU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ÐÐ°ÑÑÐ¸Ð½ÐºÐ¸ Ð¿Ð¾ Ð·Ð°Ð¿ÑÐ¾ÑÑ ÑÑÐ¸ÑÐµÐ»Ñ ÑÑÐ¾Ð»Ð¸ÑÑ ÑÐµÑÐ¿ÑÐ±Ð»Ð¸ÐºÐ¸ ÐÐ°ÑÐºÐ¾ÑÑÐ¾ÑÑÐ°Ð½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47" t="9031" r="26357" b="10127"/>
          <a:stretch/>
        </p:blipFill>
        <p:spPr bwMode="auto">
          <a:xfrm>
            <a:off x="3635896" y="1275606"/>
            <a:ext cx="1408155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05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27534"/>
            <a:ext cx="7772400" cy="3944466"/>
          </a:xfrm>
        </p:spPr>
        <p:txBody>
          <a:bodyPr/>
          <a:lstStyle/>
          <a:p>
            <a:pPr marL="0" indent="0" algn="just">
              <a:spcAft>
                <a:spcPts val="600"/>
              </a:spcAft>
              <a:buNone/>
            </a:pPr>
            <a:r>
              <a:rPr lang="ru-RU" sz="2800" b="1" i="1" dirty="0" err="1" smtClean="0">
                <a:solidFill>
                  <a:srgbClr val="FF0000"/>
                </a:solidFill>
              </a:rPr>
              <a:t>Компетентностно</a:t>
            </a:r>
            <a:r>
              <a:rPr lang="ru-RU" sz="2800" b="1" i="1" dirty="0" smtClean="0">
                <a:solidFill>
                  <a:srgbClr val="FF0000"/>
                </a:solidFill>
              </a:rPr>
              <a:t>-ориентированные задания </a:t>
            </a:r>
            <a:r>
              <a:rPr lang="ru-RU" sz="2800" dirty="0">
                <a:solidFill>
                  <a:srgbClr val="002060"/>
                </a:solidFill>
              </a:rPr>
              <a:t>–</a:t>
            </a:r>
            <a:r>
              <a:rPr lang="ru-RU" sz="2800" dirty="0" smtClean="0">
                <a:solidFill>
                  <a:srgbClr val="002060"/>
                </a:solidFill>
              </a:rPr>
              <a:t> это задания, </a:t>
            </a:r>
            <a:r>
              <a:rPr lang="ru-RU" sz="2800" dirty="0">
                <a:solidFill>
                  <a:srgbClr val="002060"/>
                </a:solidFill>
              </a:rPr>
              <a:t>моделирующие стандартные или нестандартные жизненные и профессиональные ситуации и требующие от обучающихся самостоятельной познавательной деятельности, а также личностных качеств, которые обуславливают готовность к такой деятельности 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0" indent="0" algn="r">
              <a:spcAft>
                <a:spcPts val="600"/>
              </a:spcAft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(</a:t>
            </a:r>
            <a:r>
              <a:rPr lang="ru-RU" sz="2000" dirty="0">
                <a:solidFill>
                  <a:srgbClr val="002060"/>
                </a:solidFill>
              </a:rPr>
              <a:t>Ахмадуллина Р.М., </a:t>
            </a:r>
            <a:r>
              <a:rPr lang="ru-RU" sz="2000" dirty="0" err="1">
                <a:solidFill>
                  <a:srgbClr val="002060"/>
                </a:solidFill>
              </a:rPr>
              <a:t>Валиахметова</a:t>
            </a:r>
            <a:r>
              <a:rPr lang="ru-RU" sz="2000" dirty="0">
                <a:solidFill>
                  <a:srgbClr val="002060"/>
                </a:solidFill>
              </a:rPr>
              <a:t> Н.Р., Клюева Г.А.) </a:t>
            </a:r>
          </a:p>
        </p:txBody>
      </p:sp>
    </p:spTree>
    <p:extLst>
      <p:ext uri="{BB962C8B-B14F-4D97-AF65-F5344CB8AC3E}">
        <p14:creationId xmlns:p14="http://schemas.microsoft.com/office/powerpoint/2010/main" val="2166722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7614"/>
            <a:ext cx="8060432" cy="30861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1. Стимул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2. Задачная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формулировка.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Источники информации.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4. Критерии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оценки.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683568" y="339502"/>
            <a:ext cx="7772400" cy="8572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Компетентностно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-ориентированное 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 descr="http://izbachitalnja.ru/wp-content/uploads/2012/04/vibor-put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00586" y="2859782"/>
            <a:ext cx="3301053" cy="211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698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Рефлексия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Позволит ли применение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алгоритма ПАКОР и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компетентностно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-ориентированных заданий на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уроках и во внеурочной деятельности подготовить учащихся к обдуманным действиям в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реальной жизни?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8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165" y="1864132"/>
            <a:ext cx="7772400" cy="85725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БЫСТРО? ХОРОШО? ДЁШЕВО?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26197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Ирина Галеевна\Desktop\Презентации и задания по экономике\неправильное использование ресурс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697" y="19050"/>
            <a:ext cx="5454606" cy="507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2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65516"/>
            <a:ext cx="8229600" cy="21602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i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Подлинные результаты образования проявляются после окончания школы,  спустя несколько лет </a:t>
            </a:r>
            <a:br>
              <a:rPr lang="ru-RU" sz="2400" b="1" i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и далее на протяжении всей жизни</a:t>
            </a:r>
            <a:br>
              <a:rPr lang="ru-RU" sz="2400" b="1" i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</a:br>
            <a:endParaRPr lang="ru-RU" sz="3200" b="1" i="1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1026" name="Picture 2" descr="ÐÐ°ÑÑÐ¸Ð½ÐºÐ¸ Ð¿Ð¾ Ð·Ð°Ð¿ÑÐ¾ÑÑ ÑÑÐ°ÑÑÐ»Ð¸Ð²ÑÐµ Ð»ÑÐ´Ð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23678"/>
            <a:ext cx="571500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4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75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49492"/>
            <a:ext cx="8640960" cy="857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Ведущие педагогические концепции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9582"/>
            <a:ext cx="8280920" cy="3942438"/>
          </a:xfrm>
        </p:spPr>
        <p:txBody>
          <a:bodyPr rtlCol="0">
            <a:normAutofit fontScale="77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solidFill>
                  <a:srgbClr val="002060"/>
                </a:solidFill>
              </a:rPr>
              <a:t>гуманизации</a:t>
            </a:r>
            <a:r>
              <a:rPr lang="ru-RU" dirty="0" smtClean="0">
                <a:solidFill>
                  <a:srgbClr val="002060"/>
                </a:solidFill>
              </a:rPr>
              <a:t> (Ш.А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Амонашвили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В.И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Загвязинский</a:t>
            </a:r>
            <a:r>
              <a:rPr lang="ru-RU" dirty="0">
                <a:solidFill>
                  <a:srgbClr val="002060"/>
                </a:solidFill>
              </a:rPr>
              <a:t>, Л.С. </a:t>
            </a:r>
            <a:r>
              <a:rPr lang="ru-RU" dirty="0" err="1">
                <a:solidFill>
                  <a:srgbClr val="002060"/>
                </a:solidFill>
              </a:rPr>
              <a:t>Выготский</a:t>
            </a:r>
            <a:r>
              <a:rPr lang="ru-RU" dirty="0">
                <a:solidFill>
                  <a:srgbClr val="002060"/>
                </a:solidFill>
              </a:rPr>
              <a:t> и др.)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личностно-ориентированного образования (Н.И Алексеев, </a:t>
            </a:r>
            <a:r>
              <a:rPr lang="ru-RU" dirty="0" smtClean="0">
                <a:solidFill>
                  <a:srgbClr val="002060"/>
                </a:solidFill>
              </a:rPr>
              <a:t>Е.В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Бондаревская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В.В</a:t>
            </a:r>
            <a:r>
              <a:rPr lang="ru-RU" dirty="0">
                <a:solidFill>
                  <a:srgbClr val="002060"/>
                </a:solidFill>
              </a:rPr>
              <a:t>. Сериков, И.С. </a:t>
            </a:r>
            <a:r>
              <a:rPr lang="ru-RU" dirty="0" err="1">
                <a:solidFill>
                  <a:srgbClr val="002060"/>
                </a:solidFill>
              </a:rPr>
              <a:t>Якиманская</a:t>
            </a:r>
            <a:r>
              <a:rPr lang="ru-RU" dirty="0">
                <a:solidFill>
                  <a:srgbClr val="002060"/>
                </a:solidFill>
              </a:rPr>
              <a:t> и др</a:t>
            </a:r>
            <a:r>
              <a:rPr lang="ru-RU" dirty="0" smtClean="0">
                <a:solidFill>
                  <a:srgbClr val="002060"/>
                </a:solidFill>
              </a:rPr>
              <a:t>.)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проблемное обучение (М.Н. </a:t>
            </a:r>
            <a:r>
              <a:rPr lang="ru-RU" dirty="0" err="1">
                <a:solidFill>
                  <a:srgbClr val="002060"/>
                </a:solidFill>
              </a:rPr>
              <a:t>Махмутов</a:t>
            </a:r>
            <a:r>
              <a:rPr lang="ru-RU" dirty="0">
                <a:solidFill>
                  <a:srgbClr val="002060"/>
                </a:solidFill>
              </a:rPr>
              <a:t>, И.Я. </a:t>
            </a:r>
            <a:r>
              <a:rPr lang="ru-RU" dirty="0" err="1">
                <a:solidFill>
                  <a:srgbClr val="002060"/>
                </a:solidFill>
              </a:rPr>
              <a:t>Лернер</a:t>
            </a:r>
            <a:r>
              <a:rPr lang="ru-RU" dirty="0">
                <a:solidFill>
                  <a:srgbClr val="002060"/>
                </a:solidFill>
              </a:rPr>
              <a:t>, А.М. Матюшкин)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оптимизация обучения (Ю.К. </a:t>
            </a:r>
            <a:r>
              <a:rPr lang="ru-RU" dirty="0" err="1">
                <a:solidFill>
                  <a:srgbClr val="002060"/>
                </a:solidFill>
              </a:rPr>
              <a:t>Бабанский</a:t>
            </a:r>
            <a:r>
              <a:rPr lang="ru-RU" dirty="0">
                <a:solidFill>
                  <a:srgbClr val="002060"/>
                </a:solidFill>
              </a:rPr>
              <a:t>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методы активизации учебной деятельности учащихся (Т.И. Шамова, И.Ф. Харламов, А.К. Маркова)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21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49492"/>
            <a:ext cx="8964488" cy="60608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Социально-экономическая компетентность (СЭК)</a:t>
            </a:r>
            <a:endParaRPr lang="ru-RU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97564"/>
            <a:ext cx="8496944" cy="41044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- социально-значимая личностно направленная способность ориентироваться в вопросах экономического функционирования социокультурных структур общества и государства, а также определение своего места в данных структурах.</a:t>
            </a:r>
          </a:p>
          <a:p>
            <a:pPr marL="0" indent="0" algn="ctr">
              <a:buNone/>
            </a:pPr>
            <a:endParaRPr lang="ru-RU" sz="2600" b="1" i="1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Основные </a:t>
            </a:r>
            <a:r>
              <a:rPr lang="ru-RU" sz="2600" b="1" i="1" dirty="0">
                <a:solidFill>
                  <a:srgbClr val="002060"/>
                </a:solidFill>
                <a:latin typeface="+mj-lt"/>
                <a:cs typeface="Arial" pitchFamily="34" charset="0"/>
              </a:rPr>
              <a:t>компоненты социально-экономической компетентности:</a:t>
            </a:r>
          </a:p>
          <a:p>
            <a:pPr marL="0" indent="0">
              <a:buNone/>
            </a:pPr>
            <a:r>
              <a:rPr lang="ru-RU" sz="2600" dirty="0">
                <a:solidFill>
                  <a:srgbClr val="002060"/>
                </a:solidFill>
                <a:latin typeface="+mj-lt"/>
                <a:cs typeface="Arial" pitchFamily="34" charset="0"/>
              </a:rPr>
              <a:t>1. Экономическая </a:t>
            </a:r>
            <a:r>
              <a:rPr lang="ru-RU" sz="26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грамотность.</a:t>
            </a:r>
            <a:endParaRPr lang="ru-RU" sz="2600" dirty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ru-RU" sz="2600" dirty="0">
                <a:solidFill>
                  <a:srgbClr val="002060"/>
                </a:solidFill>
                <a:latin typeface="+mj-lt"/>
                <a:cs typeface="Arial" pitchFamily="34" charset="0"/>
              </a:rPr>
              <a:t>2. </a:t>
            </a:r>
            <a:r>
              <a:rPr lang="ru-RU" sz="2600" dirty="0" err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Социализированность</a:t>
            </a:r>
            <a:r>
              <a:rPr lang="ru-RU" sz="26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.</a:t>
            </a:r>
            <a:endParaRPr lang="ru-RU" sz="2600" dirty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ru-RU" sz="2600" dirty="0">
                <a:solidFill>
                  <a:srgbClr val="002060"/>
                </a:solidFill>
                <a:latin typeface="+mj-lt"/>
                <a:cs typeface="Arial" pitchFamily="34" charset="0"/>
              </a:rPr>
              <a:t>3. Личностные качества, способствующие успешной </a:t>
            </a:r>
            <a:r>
              <a:rPr lang="ru-RU" sz="26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жизнедеятельности.</a:t>
            </a:r>
            <a:endParaRPr lang="ru-RU" sz="2600" dirty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3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483518"/>
            <a:ext cx="7772400" cy="4088482"/>
          </a:xfrm>
        </p:spPr>
        <p:txBody>
          <a:bodyPr/>
          <a:lstStyle/>
          <a:p>
            <a:r>
              <a:rPr lang="ru-RU" sz="2000" dirty="0"/>
              <a:t>Пашкевич А. В. Создание системы оценивания ключевых компетенций учащихся массовой школы: монография. – </a:t>
            </a:r>
            <a:r>
              <a:rPr lang="ru-RU" sz="2000" dirty="0" smtClean="0"/>
              <a:t>М.: </a:t>
            </a:r>
            <a:r>
              <a:rPr lang="ru-RU" sz="2000" dirty="0"/>
              <a:t>РИОР: ИНФРА-М. 2013. – 166 с. </a:t>
            </a:r>
            <a:endParaRPr lang="ru-RU" sz="2000" dirty="0" smtClean="0"/>
          </a:p>
          <a:p>
            <a:r>
              <a:rPr lang="ru-RU" sz="2000" dirty="0" err="1"/>
              <a:t>Шехонин</a:t>
            </a:r>
            <a:r>
              <a:rPr lang="ru-RU" sz="2000" dirty="0"/>
              <a:t> А. А. и др. </a:t>
            </a:r>
            <a:r>
              <a:rPr lang="ru-RU" sz="2000" dirty="0" err="1"/>
              <a:t>Компетентностно</a:t>
            </a:r>
            <a:r>
              <a:rPr lang="ru-RU" sz="2000" dirty="0"/>
              <a:t>-ориентированные задания в системе высшего образования / А. А. </a:t>
            </a:r>
            <a:r>
              <a:rPr lang="ru-RU" sz="2000" dirty="0" err="1"/>
              <a:t>Шехонин</a:t>
            </a:r>
            <a:r>
              <a:rPr lang="ru-RU" sz="2000" dirty="0"/>
              <a:t>, В. А. </a:t>
            </a:r>
            <a:r>
              <a:rPr lang="ru-RU" sz="2000" dirty="0" err="1"/>
              <a:t>Тарлыков</a:t>
            </a:r>
            <a:r>
              <a:rPr lang="ru-RU" sz="2000" dirty="0"/>
              <a:t>, И. В. </a:t>
            </a:r>
            <a:r>
              <a:rPr lang="ru-RU" sz="2000" dirty="0" err="1"/>
              <a:t>Клещева</a:t>
            </a:r>
            <a:r>
              <a:rPr lang="ru-RU" sz="2000" dirty="0"/>
              <a:t>, А. Ш. </a:t>
            </a:r>
            <a:r>
              <a:rPr lang="ru-RU" sz="2000" dirty="0" err="1"/>
              <a:t>Багаутдинова</a:t>
            </a:r>
            <a:r>
              <a:rPr lang="ru-RU" sz="2000" dirty="0"/>
              <a:t>, М. Б. Будько, М. Ю. Будько, О. А. Вознесенская, Л. А. </a:t>
            </a:r>
            <a:r>
              <a:rPr lang="ru-RU" sz="2000" dirty="0" err="1"/>
              <a:t>Забодалова</a:t>
            </a:r>
            <a:r>
              <a:rPr lang="ru-RU" sz="2000" dirty="0"/>
              <a:t>, Л. А. </a:t>
            </a:r>
            <a:r>
              <a:rPr lang="ru-RU" sz="2000" dirty="0" err="1"/>
              <a:t>Надточий</a:t>
            </a:r>
            <a:r>
              <a:rPr lang="ru-RU" sz="2000" dirty="0"/>
              <a:t>, О. Ю. Орлова. – СПб.: НИУ ИТМО, 2014. – 98 с. </a:t>
            </a:r>
          </a:p>
        </p:txBody>
      </p:sp>
    </p:spTree>
    <p:extLst>
      <p:ext uri="{BB962C8B-B14F-4D97-AF65-F5344CB8AC3E}">
        <p14:creationId xmlns:p14="http://schemas.microsoft.com/office/powerpoint/2010/main" val="46792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2" name="Picture 2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38" y="98036"/>
            <a:ext cx="2822302" cy="188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ÐÐ°ÑÑÐ¸Ð½ÐºÐ¸ Ð¿Ð¾ Ð·Ð°Ð¿ÑÐ¾ÑÑ ÑÐºÐ¾Ð½Ð¾Ð¼Ð¸ÐºÐ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37" y="1784910"/>
            <a:ext cx="2875262" cy="174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ÐÐ°ÑÑÐ¸Ð½ÐºÐ¸ Ð¿Ð¾ Ð·Ð°Ð¿ÑÐ¾ÑÑ ÑÐºÐ¾Ð½Ð¾Ð¼Ð¸ÐºÐ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744" y="98036"/>
            <a:ext cx="2924331" cy="186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ÐÐ°ÑÑÐ¸Ð½ÐºÐ¸ Ð¿Ð¾ Ð·Ð°Ð¿ÑÐ¾ÑÑ Ð´ÐµÐ½ÑÐ³Ð¸ ÐºÐ°ÑÑÐ¸Ð½ÐºÐ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ÐÐ°ÑÑÐ¸Ð½ÐºÐ¸ Ð¿Ð¾ Ð·Ð°Ð¿ÑÐ¾ÑÑ Ð´ÐµÐ½ÑÐ³Ð¸ ÐºÐ°ÑÑÐ¸Ð½ÐºÐ¸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8" name="Picture 10" descr="ÐÐ°ÑÑÐ¸Ð½ÐºÐ¸ Ð¿Ð¾ Ð·Ð°Ð¿ÑÐ¾ÑÑ Ð´ÐµÐ½ÑÐ³Ð¸ ÐºÐ°ÑÑÐ¸Ð½ÐºÐ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38" y="3273448"/>
            <a:ext cx="3268403" cy="183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2" descr="ÐÐ°ÑÑÐ¸Ð½ÐºÐ¸ Ð¿Ð¾ Ð·Ð°Ð¿ÑÐ¾ÑÑ Ð·Ð°Ð²Ð¾Ð´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4" descr="ÐÐ°ÑÑÐ¸Ð½ÐºÐ¸ Ð¿Ð¾ Ð·Ð°Ð¿ÑÐ¾ÑÑ Ð·Ð°Ð²Ð¾Ð´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8" descr="ÐÐ°ÑÑÐ¸Ð½ÐºÐ¸ Ð¿Ð¾ Ð·Ð°Ð¿ÑÐ¾ÑÑ Ð·Ð°Ð²Ð¾Ð´"/>
          <p:cNvSpPr>
            <a:spLocks noChangeAspect="1" noChangeArrowheads="1"/>
          </p:cNvSpPr>
          <p:nvPr/>
        </p:nvSpPr>
        <p:spPr bwMode="auto">
          <a:xfrm>
            <a:off x="765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20" descr="ÐÐ°ÑÑÐ¸Ð½ÐºÐ¸ Ð¿Ð¾ Ð·Ð°Ð¿ÑÐ¾ÑÑ Ð·Ð°Ð²Ð¾Ð´"/>
          <p:cNvSpPr>
            <a:spLocks noChangeAspect="1" noChangeArrowheads="1"/>
          </p:cNvSpPr>
          <p:nvPr/>
        </p:nvSpPr>
        <p:spPr bwMode="auto">
          <a:xfrm>
            <a:off x="917575" y="617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22" descr="ÐÐ°ÑÑÐ¸Ð½ÐºÐ¸ Ð¿Ð¾ Ð·Ð°Ð¿ÑÐ¾ÑÑ Ð·Ð°Ð²Ð¾Ð´"/>
          <p:cNvSpPr>
            <a:spLocks noChangeAspect="1" noChangeArrowheads="1"/>
          </p:cNvSpPr>
          <p:nvPr/>
        </p:nvSpPr>
        <p:spPr bwMode="auto">
          <a:xfrm>
            <a:off x="1069975" y="769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Picture 2" descr="ÐÐ°ÑÑÐ¸Ð½ÐºÐ¸ Ð¿Ð¾ Ð·Ð°Ð¿ÑÐ¾ÑÑ ÑÐºÐ¾Ð½Ð¾Ð¼Ð¸ÐºÐ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448" y="1784910"/>
            <a:ext cx="2924627" cy="2284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6" name="Picture 28" descr="ÐÐ°ÑÑÐ¸Ð½ÐºÐ¸ Ð¿Ð¾ Ð·Ð°Ð¿ÑÐ¾ÑÑ Ð¼Ð°Ð³Ð°Ð·Ð¸Ð½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" b="9764"/>
          <a:stretch/>
        </p:blipFill>
        <p:spPr bwMode="auto">
          <a:xfrm>
            <a:off x="6112448" y="3200405"/>
            <a:ext cx="2924627" cy="191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Объект 3"/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877" y="98036"/>
            <a:ext cx="3103502" cy="1488538"/>
          </a:xfrm>
        </p:spPr>
      </p:pic>
      <p:pic>
        <p:nvPicPr>
          <p:cNvPr id="2050" name="Picture 2" descr="ÐÐ°ÑÑÐ¸Ð½ÐºÐ¸ Ð¿Ð¾ Ð·Ð°Ð¿ÑÐ¾ÑÑ ÑÑÐºÐ¾Ð¿Ð¾Ð¶Ð°ÑÐ¸Ðµ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743" y="1529008"/>
            <a:ext cx="2310263" cy="180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8" name="Picture 30" descr="ÐÐ°ÑÑÐ¸Ð½ÐºÐ¸ Ð¿Ð¾ Ð·Ð°Ð¿ÑÐ¾ÑÑ ÑÑÐ°ÑÑÐ»Ð¸Ð²ÑÐµ Ð»ÑÐ´Ð¸ ÐºÐ°ÑÑÐ¸Ð½ÐºÐ¸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587" y="3273448"/>
            <a:ext cx="2980721" cy="185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8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275606"/>
            <a:ext cx="835292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БЫСТРО! ХОРОШО! ДЁШЕВО!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i="1" dirty="0">
                <a:solidFill>
                  <a:srgbClr val="002060"/>
                </a:solidFill>
              </a:rPr>
              <a:t>(</a:t>
            </a:r>
            <a:r>
              <a:rPr lang="ru-RU" sz="3200" b="1" i="1" dirty="0" smtClean="0">
                <a:solidFill>
                  <a:srgbClr val="002060"/>
                </a:solidFill>
              </a:rPr>
              <a:t>Формирование социально-экономической компетентности обучающихся)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75606"/>
            <a:ext cx="83529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БЫСТРО + ХОРОШО ≠ ДЁШЕВО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ХОРОШО </a:t>
            </a:r>
            <a:r>
              <a:rPr lang="ru-RU" sz="3200" b="1" dirty="0" smtClean="0">
                <a:solidFill>
                  <a:srgbClr val="002060"/>
                </a:solidFill>
              </a:rPr>
              <a:t>+ ДЁШЕВО ≠ БЫСТРО</a:t>
            </a:r>
          </a:p>
          <a:p>
            <a:pPr algn="ctr"/>
            <a:endParaRPr lang="ru-RU" sz="3200" b="1" dirty="0">
              <a:solidFill>
                <a:srgbClr val="002060"/>
              </a:solidFill>
            </a:endParaRP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ДЁШЕВО </a:t>
            </a:r>
            <a:r>
              <a:rPr lang="ru-RU" sz="3200" b="1" dirty="0" smtClean="0">
                <a:solidFill>
                  <a:srgbClr val="002060"/>
                </a:solidFill>
              </a:rPr>
              <a:t>+ БЫСТРО ≠ ХОРОШО</a:t>
            </a:r>
            <a:endParaRPr lang="ru-RU" sz="3200" b="1" dirty="0">
              <a:solidFill>
                <a:srgbClr val="002060"/>
              </a:solidFill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6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05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60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11510"/>
            <a:ext cx="7992888" cy="864096"/>
          </a:xfrm>
        </p:spPr>
        <p:txBody>
          <a:bodyPr/>
          <a:lstStyle/>
          <a:p>
            <a:pPr algn="r"/>
            <a:r>
              <a:rPr lang="ru-RU" sz="2400" b="1" i="1" dirty="0" smtClean="0">
                <a:solidFill>
                  <a:srgbClr val="FF0000"/>
                </a:solidFill>
              </a:rPr>
              <a:t>«Школа </a:t>
            </a:r>
            <a:r>
              <a:rPr lang="ru-RU" sz="2400" b="1" i="1" dirty="0">
                <a:solidFill>
                  <a:srgbClr val="FF0000"/>
                </a:solidFill>
              </a:rPr>
              <a:t>должна обеспечить жизнеспособность </a:t>
            </a:r>
            <a:r>
              <a:rPr lang="ru-RU" sz="2400" b="1" i="1" dirty="0" smtClean="0">
                <a:solidFill>
                  <a:srgbClr val="FF0000"/>
                </a:solidFill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человека в </a:t>
            </a:r>
            <a:r>
              <a:rPr lang="ru-RU" sz="2400" b="1" i="1" dirty="0">
                <a:solidFill>
                  <a:srgbClr val="FF0000"/>
                </a:solidFill>
              </a:rPr>
              <a:t>новых условиях </a:t>
            </a:r>
            <a:r>
              <a:rPr lang="ru-RU" sz="2400" b="1" i="1" dirty="0" smtClean="0">
                <a:solidFill>
                  <a:srgbClr val="FF0000"/>
                </a:solidFill>
              </a:rPr>
              <a:t>цивилизации» </a:t>
            </a:r>
            <a:br>
              <a:rPr lang="ru-RU" sz="24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В.К</a:t>
            </a:r>
            <a:r>
              <a:rPr lang="ru-RU" sz="2400" b="1" i="1" dirty="0">
                <a:solidFill>
                  <a:srgbClr val="FF0000"/>
                </a:solidFill>
              </a:rPr>
              <a:t>.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Загвоздкин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29612"/>
            <a:ext cx="7772400" cy="3350400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2060"/>
                </a:solidFill>
              </a:rPr>
              <a:t> Концепция </a:t>
            </a:r>
            <a:r>
              <a:rPr lang="ru-RU" sz="2800" dirty="0">
                <a:solidFill>
                  <a:srgbClr val="002060"/>
                </a:solidFill>
              </a:rPr>
              <a:t>долгосрочного социально-экономического развития Российской Федерации (</a:t>
            </a:r>
            <a:r>
              <a:rPr lang="ru-RU" sz="2800" dirty="0" smtClean="0">
                <a:solidFill>
                  <a:srgbClr val="002060"/>
                </a:solidFill>
              </a:rPr>
              <a:t>Стратегия </a:t>
            </a:r>
            <a:r>
              <a:rPr lang="ru-RU" sz="2800" dirty="0">
                <a:solidFill>
                  <a:srgbClr val="002060"/>
                </a:solidFill>
              </a:rPr>
              <a:t>– </a:t>
            </a:r>
            <a:r>
              <a:rPr lang="ru-RU" sz="2800" dirty="0" smtClean="0">
                <a:solidFill>
                  <a:srgbClr val="002060"/>
                </a:solidFill>
              </a:rPr>
              <a:t>2020)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2060"/>
                </a:solidFill>
              </a:rPr>
              <a:t> Федеральный Государственный образовательный стандарт среднего общего образования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2060"/>
                </a:solidFill>
              </a:rPr>
              <a:t> Национальная </a:t>
            </a:r>
            <a:r>
              <a:rPr lang="ru-RU" sz="2800" dirty="0">
                <a:solidFill>
                  <a:srgbClr val="002060"/>
                </a:solidFill>
              </a:rPr>
              <a:t>доктрина образования Российской Федерации до 2025 </a:t>
            </a:r>
            <a:r>
              <a:rPr lang="ru-RU" sz="2800" dirty="0" smtClean="0">
                <a:solidFill>
                  <a:srgbClr val="002060"/>
                </a:solidFill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38273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4" y="411510"/>
            <a:ext cx="8928992" cy="85725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Цель мастер-класса -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000" dirty="0" smtClean="0">
                <a:solidFill>
                  <a:srgbClr val="002060"/>
                </a:solidFill>
              </a:rPr>
              <a:t>передать опыт формирования социально-экономической компетентности как </a:t>
            </a:r>
            <a:r>
              <a:rPr lang="ru-RU" sz="3000" dirty="0" err="1" smtClean="0">
                <a:solidFill>
                  <a:srgbClr val="002060"/>
                </a:solidFill>
              </a:rPr>
              <a:t>метапредметной</a:t>
            </a:r>
            <a:r>
              <a:rPr lang="ru-RU" sz="3000" dirty="0" smtClean="0">
                <a:solidFill>
                  <a:srgbClr val="002060"/>
                </a:solidFill>
              </a:rPr>
              <a:t> </a:t>
            </a:r>
            <a:endParaRPr lang="ru-RU" sz="3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51670"/>
            <a:ext cx="8280920" cy="302433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Задачи:</a:t>
            </a:r>
            <a:r>
              <a:rPr lang="ru-RU" dirty="0" smtClean="0"/>
              <a:t> </a:t>
            </a:r>
          </a:p>
          <a:p>
            <a:pPr marL="0" indent="0" algn="just"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Рассмотреть алгоритм принятия решений в ситуации множественного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выбора.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Составить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компетентностно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-ориентированное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Отметить применимость предлагаемых методов в своей педагогической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5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55526"/>
            <a:ext cx="7772400" cy="85725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Алгоритм принятия решения в условиях множественного выбора ПАКОР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75606"/>
            <a:ext cx="7772400" cy="3456384"/>
          </a:xfrm>
        </p:spPr>
        <p:txBody>
          <a:bodyPr/>
          <a:lstStyle/>
          <a:p>
            <a:pPr marL="0" lv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1. Определяем </a:t>
            </a:r>
            <a:r>
              <a:rPr lang="ru-RU" b="1" dirty="0" smtClean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роблему.</a:t>
            </a:r>
            <a:endParaRPr lang="ru-RU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2. Перечисляем </a:t>
            </a:r>
            <a:r>
              <a:rPr lang="ru-RU" b="1" dirty="0">
                <a:solidFill>
                  <a:srgbClr val="002060"/>
                </a:solidFill>
              </a:rPr>
              <a:t>А</a:t>
            </a:r>
            <a:r>
              <a:rPr lang="ru-RU" dirty="0">
                <a:solidFill>
                  <a:srgbClr val="002060"/>
                </a:solidFill>
              </a:rPr>
              <a:t>льтернативы решения </a:t>
            </a:r>
            <a:r>
              <a:rPr lang="ru-RU" dirty="0" smtClean="0">
                <a:solidFill>
                  <a:srgbClr val="002060"/>
                </a:solidFill>
              </a:rPr>
              <a:t>проблемы.</a:t>
            </a:r>
            <a:endParaRPr lang="ru-RU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3. Выделяем </a:t>
            </a:r>
            <a:r>
              <a:rPr lang="ru-RU" dirty="0">
                <a:solidFill>
                  <a:srgbClr val="002060"/>
                </a:solidFill>
              </a:rPr>
              <a:t>значимые </a:t>
            </a:r>
            <a:r>
              <a:rPr lang="ru-RU" b="1" dirty="0">
                <a:solidFill>
                  <a:srgbClr val="002060"/>
                </a:solidFill>
              </a:rPr>
              <a:t>К</a:t>
            </a:r>
            <a:r>
              <a:rPr lang="ru-RU" dirty="0">
                <a:solidFill>
                  <a:srgbClr val="002060"/>
                </a:solidFill>
              </a:rPr>
              <a:t>ритерии </a:t>
            </a:r>
            <a:r>
              <a:rPr lang="ru-RU" dirty="0" smtClean="0">
                <a:solidFill>
                  <a:srgbClr val="002060"/>
                </a:solidFill>
              </a:rPr>
              <a:t>выбора.</a:t>
            </a:r>
            <a:endParaRPr lang="ru-RU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4. Проводим </a:t>
            </a:r>
            <a:r>
              <a:rPr lang="ru-RU" b="1" dirty="0" smtClean="0">
                <a:solidFill>
                  <a:srgbClr val="00206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ценку.</a:t>
            </a:r>
            <a:endParaRPr lang="ru-RU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5. Выявляем </a:t>
            </a:r>
            <a:r>
              <a:rPr lang="ru-RU" b="1" dirty="0" smtClean="0">
                <a:solidFill>
                  <a:srgbClr val="002060"/>
                </a:solidFill>
              </a:rPr>
              <a:t>Р</a:t>
            </a:r>
            <a:r>
              <a:rPr lang="ru-RU" dirty="0" smtClean="0">
                <a:solidFill>
                  <a:srgbClr val="002060"/>
                </a:solidFill>
              </a:rPr>
              <a:t>езультат.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100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577511"/>
              </p:ext>
            </p:extLst>
          </p:nvPr>
        </p:nvGraphicFramePr>
        <p:xfrm>
          <a:off x="179511" y="339499"/>
          <a:ext cx="8712970" cy="4610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7166"/>
                <a:gridCol w="1356962"/>
                <a:gridCol w="1356962"/>
                <a:gridCol w="1356962"/>
                <a:gridCol w="1356962"/>
                <a:gridCol w="1357956"/>
              </a:tblGrid>
              <a:tr h="9773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Критерии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Альтернативы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Результат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ctr"/>
                </a:tc>
              </a:tr>
              <a:tr h="711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</a:tr>
              <a:tr h="711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</a:tr>
              <a:tr h="711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</a:tr>
              <a:tr h="711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</a:tr>
              <a:tr h="711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196" marR="591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9290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8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Тема18</Template>
  <TotalTime>2814</TotalTime>
  <Words>426</Words>
  <Application>Microsoft Office PowerPoint</Application>
  <PresentationFormat>Экран (16:9)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Тема18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«Школа должна обеспечить жизнеспособность  человека в новых условиях цивилизации»  В.К. Загвоздкин</vt:lpstr>
      <vt:lpstr>Цель мастер-класса - передать опыт формирования социально-экономической компетентности как метапредметной </vt:lpstr>
      <vt:lpstr>Алгоритм принятия решения в условиях множественного выбора ПАКОР </vt:lpstr>
      <vt:lpstr>Презентация PowerPoint</vt:lpstr>
      <vt:lpstr>Презентация PowerPoint</vt:lpstr>
      <vt:lpstr>Компетентностно-ориентированное  задание</vt:lpstr>
      <vt:lpstr>Рефлексия</vt:lpstr>
      <vt:lpstr>БЫСТРО? ХОРОШО? ДЁШЕВО? </vt:lpstr>
      <vt:lpstr>Презентация PowerPoint</vt:lpstr>
      <vt:lpstr>Подлинные результаты образования проявляются после окончания школы,  спустя несколько лет  и далее на протяжении всей жизни  </vt:lpstr>
      <vt:lpstr>Презентация PowerPoint</vt:lpstr>
      <vt:lpstr> Ведущие педагогические концепции </vt:lpstr>
      <vt:lpstr>Социально-экономическая компетентность (СЭК)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Банки. Банковская система</dc:title>
  <dc:creator>РИМ</dc:creator>
  <cp:lastModifiedBy>Ирина Галеевна</cp:lastModifiedBy>
  <cp:revision>202</cp:revision>
  <dcterms:created xsi:type="dcterms:W3CDTF">2012-01-29T05:46:33Z</dcterms:created>
  <dcterms:modified xsi:type="dcterms:W3CDTF">2020-02-14T06:41:10Z</dcterms:modified>
</cp:coreProperties>
</file>