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2" r:id="rId2"/>
    <p:sldId id="318" r:id="rId3"/>
    <p:sldId id="363" r:id="rId4"/>
    <p:sldId id="370" r:id="rId5"/>
    <p:sldId id="371" r:id="rId6"/>
    <p:sldId id="372" r:id="rId7"/>
    <p:sldId id="373" r:id="rId8"/>
  </p:sldIdLst>
  <p:sldSz cx="12192000" cy="6858000"/>
  <p:notesSz cx="6794500" cy="99314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910DC"/>
    <a:srgbClr val="E606A6"/>
    <a:srgbClr val="467EA6"/>
    <a:srgbClr val="4F81BD"/>
    <a:srgbClr val="FCFD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168" cy="498063"/>
          </a:xfrm>
          <a:prstGeom prst="rect">
            <a:avLst/>
          </a:prstGeom>
        </p:spPr>
        <p:txBody>
          <a:bodyPr vert="horz" lIns="91695" tIns="45846" rIns="91695" bIns="45846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772" y="2"/>
            <a:ext cx="2945168" cy="498063"/>
          </a:xfrm>
          <a:prstGeom prst="rect">
            <a:avLst/>
          </a:prstGeom>
        </p:spPr>
        <p:txBody>
          <a:bodyPr vert="horz" lIns="91695" tIns="45846" rIns="91695" bIns="45846" rtlCol="0"/>
          <a:lstStyle>
            <a:lvl1pPr algn="r">
              <a:defRPr sz="1200"/>
            </a:lvl1pPr>
          </a:lstStyle>
          <a:p>
            <a:pPr>
              <a:defRPr/>
            </a:pPr>
            <a:fld id="{69035FF4-ED85-4DA5-A639-68C65879850E}" type="datetimeFigureOut">
              <a:rPr lang="ru-RU"/>
              <a:pPr>
                <a:defRPr/>
              </a:pPr>
              <a:t>12.08.2020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4600"/>
            <a:ext cx="59499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5" tIns="45846" rIns="91695" bIns="45846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6" y="4779515"/>
            <a:ext cx="5435912" cy="3910656"/>
          </a:xfrm>
          <a:prstGeom prst="rect">
            <a:avLst/>
          </a:prstGeom>
        </p:spPr>
        <p:txBody>
          <a:bodyPr vert="horz" lIns="91695" tIns="45846" rIns="91695" bIns="4584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3339"/>
            <a:ext cx="2945168" cy="498063"/>
          </a:xfrm>
          <a:prstGeom prst="rect">
            <a:avLst/>
          </a:prstGeom>
        </p:spPr>
        <p:txBody>
          <a:bodyPr vert="horz" lIns="91695" tIns="45846" rIns="91695" bIns="4584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772" y="9433339"/>
            <a:ext cx="2945168" cy="498063"/>
          </a:xfrm>
          <a:prstGeom prst="rect">
            <a:avLst/>
          </a:prstGeom>
        </p:spPr>
        <p:txBody>
          <a:bodyPr vert="horz" lIns="91695" tIns="45846" rIns="91695" bIns="45846" rtlCol="0" anchor="b"/>
          <a:lstStyle>
            <a:lvl1pPr algn="r">
              <a:defRPr sz="1200"/>
            </a:lvl1pPr>
          </a:lstStyle>
          <a:p>
            <a:pPr>
              <a:defRPr/>
            </a:pPr>
            <a:fld id="{F30A284D-DBBB-4E51-AAA9-2C4FB37C7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220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7EDA5-AC41-45EB-9F16-45629D2B851A}" type="datetimeFigureOut">
              <a:rPr lang="ru-RU"/>
              <a:pPr>
                <a:defRPr/>
              </a:pPr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F0-72D5-4AF9-A5E9-0A3F792ED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8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D472-07A4-45C4-9820-BD57D4D6AA6A}" type="datetimeFigureOut">
              <a:rPr lang="ru-RU"/>
              <a:pPr>
                <a:defRPr/>
              </a:pPr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DC8CB-CA83-4449-8417-8D07D0799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01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B9D5-5506-4F37-860C-25ADCDD4C12C}" type="datetimeFigureOut">
              <a:rPr lang="ru-RU"/>
              <a:pPr>
                <a:defRPr/>
              </a:pPr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01859-3C7E-43DC-8A31-F92003302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0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32DDE-4DC6-4A42-AC22-EB665B55A19E}" type="datetimeFigureOut">
              <a:rPr lang="ru-RU"/>
              <a:pPr>
                <a:defRPr/>
              </a:pPr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C1FD8-80F5-45F2-9860-B71F298B8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75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EB2C6-8439-45AA-B4D9-69B3F71F46D1}" type="datetimeFigureOut">
              <a:rPr lang="ru-RU"/>
              <a:pPr>
                <a:defRPr/>
              </a:pPr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3FAE2-1C2A-457A-B829-5F91A70CE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75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2B90C-CC98-4D39-8267-33D5BB4194A6}" type="datetimeFigureOut">
              <a:rPr lang="ru-RU"/>
              <a:pPr>
                <a:defRPr/>
              </a:pPr>
              <a:t>12.08.2020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9E05C-91A9-4D91-A66F-AFFD1855A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16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C11E0-23A7-4EDC-AA6A-B6DEAB03D88E}" type="datetimeFigureOut">
              <a:rPr lang="ru-RU"/>
              <a:pPr>
                <a:defRPr/>
              </a:pPr>
              <a:t>12.08.2020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E0C8B-2489-4090-B2A6-5BDA32E05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49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B74EE-5267-4EA4-9BDC-20A685B85F85}" type="datetimeFigureOut">
              <a:rPr lang="ru-RU"/>
              <a:pPr>
                <a:defRPr/>
              </a:pPr>
              <a:t>12.08.2020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32190-B7CC-49A3-BA04-6E033472B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37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C278F-673B-43C8-BA85-823A22741AAE}" type="datetimeFigureOut">
              <a:rPr lang="ru-RU"/>
              <a:pPr>
                <a:defRPr/>
              </a:pPr>
              <a:t>12.08.2020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9B97C-A86F-4F7E-AF11-64EC89B95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98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7217A-9EE6-4052-8F8C-C7EE8F9E4CA8}" type="datetimeFigureOut">
              <a:rPr lang="ru-RU"/>
              <a:pPr>
                <a:defRPr/>
              </a:pPr>
              <a:t>12.08.2020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AF3F-815A-495C-84FC-525517F1B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42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3AC3C-BE38-4EBC-8A1C-DB01D2CC5DFF}" type="datetimeFigureOut">
              <a:rPr lang="ru-RU"/>
              <a:pPr>
                <a:defRPr/>
              </a:pPr>
              <a:t>12.08.2020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DA459-F2B4-4013-B52E-037D21486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08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fld id="{71809BC3-6A61-41D3-B320-8516F003E80E}" type="datetimeFigureOut">
              <a:rPr lang="ru-RU"/>
              <a:pPr>
                <a:defRPr/>
              </a:pPr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fld id="{C11C2331-2D7F-4E2D-BC65-E2ABE89DB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6" descr="ФОН_флаг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3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22218" y="1519066"/>
            <a:ext cx="98696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поддержки школ со стабильно низкими результатами</a:t>
            </a:r>
            <a:endParaRPr lang="ru-RU" sz="40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452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0" y="1208328"/>
            <a:ext cx="12192000" cy="55979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772127" y="753966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sz="3600" b="1" i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Нормативно-правовая база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18984" y="1498907"/>
            <a:ext cx="10884168" cy="530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Федеральная целевая программа развития образования на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2018-2021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годы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2.2. «Повышение качества образования в школах с низкими результатами обучения и в школах, функционирующих в неблагоприятных условиях, путем реализации региональных проектов и распространения их результатов»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развития образования РБ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МО РБ №1148 от 09.10.2019 Об утверждении плана работы на 2019-2020гг. по реализации мероприятия 2.2. «Повышение качества образования в школах с низкими результатами обучения и в школах, функционирующих в неблагоприятных условиях, путем реализации региональных проектов и распространения их результатов»</a:t>
            </a:r>
          </a:p>
          <a:p>
            <a:pPr>
              <a:spcBef>
                <a:spcPct val="20000"/>
              </a:spcBef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530644" y="2202872"/>
            <a:ext cx="10979905" cy="494770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РАЗДЕЛЫ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1) Организационный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2</a:t>
            </a:r>
            <a:r>
              <a:rPr lang="ru-RU" sz="3600" dirty="0" smtClean="0">
                <a:solidFill>
                  <a:srgbClr val="C00000"/>
                </a:solidFill>
              </a:rPr>
              <a:t>) Ресурсный</a:t>
            </a:r>
            <a:endParaRPr lang="ru-RU" sz="3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3) Методический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4) Психолого-педагогический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75404" y="836254"/>
            <a:ext cx="12191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Муниципальные программы развития образования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9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3462" y="0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530644" y="1468582"/>
            <a:ext cx="10979905" cy="568199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семинаров для школьных команд: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правовой компетентности руководителей и педагогов (КДН, работа со сложным контингентом);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учебных планов, рабочих программ педагогов;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межшкольного партнерства: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закрепление школы-наставника (базовой школы), педагогов-наставников, закрепление времени консультаций;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подключение к информационно-образовательному порталу «Прогресс»;</a:t>
            </a:r>
          </a:p>
          <a:p>
            <a:r>
              <a:rPr lang="ru-RU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тренировочные тестирования для обучающихся </a:t>
            </a:r>
            <a:r>
              <a:rPr lang="en-US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75404" y="526474"/>
            <a:ext cx="12191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Организационный раздел</a:t>
            </a:r>
            <a:endParaRPr lang="ru-RU" sz="3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9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3462" y="0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530644" y="1828800"/>
            <a:ext cx="10979905" cy="532177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результатов;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Обмен опытом;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Стажировки;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по улучшению ресурсного обеспечения школы (материально-технические, кадровые, информационные, финансовые).</a:t>
            </a: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75404" y="678874"/>
            <a:ext cx="12191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Ресурсный раздел</a:t>
            </a:r>
            <a:endParaRPr lang="ru-RU" sz="4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9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5054" y="153328"/>
            <a:ext cx="994347" cy="78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530644" y="1939636"/>
            <a:ext cx="10979905" cy="462741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предметной компетенции педагогов;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Овладение техниками работы с проблемными детьми, 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коммуникативной компетенции,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методической компетенции.</a:t>
            </a:r>
            <a:r>
              <a:rPr lang="en-US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75404" y="678874"/>
            <a:ext cx="12191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Методический раздел</a:t>
            </a:r>
            <a:endParaRPr lang="ru-RU" sz="4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9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3462" y="0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530644" y="2479963"/>
            <a:ext cx="10979905" cy="408709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Тайм-менеджмент;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Преодоление склонности к потребительской модели поведения;</a:t>
            </a: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3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Активизация познавательных мотивов;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агрессии;</a:t>
            </a:r>
          </a:p>
          <a:p>
            <a:r>
              <a:rPr lang="ru-RU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системы духовных ценностей.</a:t>
            </a:r>
            <a:r>
              <a:rPr lang="en-US" sz="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75404" y="678874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Психолого-педагогический раздел (обучающиеся)</a:t>
            </a:r>
            <a:endParaRPr lang="ru-RU" sz="4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9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4006</TotalTime>
  <Words>270</Words>
  <Application>Microsoft Office PowerPoint</Application>
  <PresentationFormat>Широкоэкранный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Институт РО РБ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Минислам</cp:lastModifiedBy>
  <cp:revision>173</cp:revision>
  <cp:lastPrinted>2017-08-18T05:52:47Z</cp:lastPrinted>
  <dcterms:created xsi:type="dcterms:W3CDTF">2017-03-22T09:52:11Z</dcterms:created>
  <dcterms:modified xsi:type="dcterms:W3CDTF">2020-08-12T12:18:50Z</dcterms:modified>
</cp:coreProperties>
</file>