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6"/>
  </p:notesMasterIdLst>
  <p:sldIdLst>
    <p:sldId id="256" r:id="rId2"/>
    <p:sldId id="263" r:id="rId3"/>
    <p:sldId id="265" r:id="rId4"/>
    <p:sldId id="269" r:id="rId5"/>
    <p:sldId id="272" r:id="rId6"/>
    <p:sldId id="257" r:id="rId7"/>
    <p:sldId id="280" r:id="rId8"/>
    <p:sldId id="282" r:id="rId9"/>
    <p:sldId id="273" r:id="rId10"/>
    <p:sldId id="283" r:id="rId11"/>
    <p:sldId id="285" r:id="rId12"/>
    <p:sldId id="284" r:id="rId13"/>
    <p:sldId id="278" r:id="rId14"/>
    <p:sldId id="28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91" autoAdjust="0"/>
    <p:restoredTop sz="98566" autoAdjust="0"/>
  </p:normalViewPr>
  <p:slideViewPr>
    <p:cSldViewPr>
      <p:cViewPr varScale="1">
        <p:scale>
          <a:sx n="72" d="100"/>
          <a:sy n="72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677F53-1C2C-43F7-8F53-1D9EDE3AA321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110A23-67FF-4390-A909-32BAB5E318A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110A23-67FF-4390-A909-32BAB5E318A2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edu.gov.r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772400" cy="3960440"/>
          </a:xfrm>
        </p:spPr>
        <p:txBody>
          <a:bodyPr>
            <a:normAutofit fontScale="90000"/>
          </a:bodyPr>
          <a:lstStyle/>
          <a:p>
            <a:r>
              <a:rPr lang="ru-RU" sz="49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  организации  </a:t>
            </a:r>
            <a:r>
              <a:rPr lang="ru-RU" sz="400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учебного процесса 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по предмету </a:t>
            </a:r>
            <a:r>
              <a:rPr lang="ru-RU" sz="4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«Обществознание» </a:t>
            </a: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  общеобразовательных организациях РБ в 2020-2021 учебном году</a:t>
            </a:r>
            <a:endParaRPr lang="ru-RU" sz="4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509120"/>
            <a:ext cx="6400800" cy="1129680"/>
          </a:xfrm>
        </p:spPr>
        <p:txBody>
          <a:bodyPr>
            <a:normAutofit/>
          </a:bodyPr>
          <a:lstStyle/>
          <a:p>
            <a:pPr algn="r">
              <a:spcBef>
                <a:spcPts val="0"/>
              </a:spcBef>
            </a:pP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Хадимуллина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Эльвира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Дамировна</a:t>
            </a: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algn="r">
              <a:spcBef>
                <a:spcPts val="0"/>
              </a:spcBef>
            </a:pPr>
            <a:r>
              <a:rPr lang="ru-RU" sz="2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кандидат исторических наук, доцент кафедры гуманитарного образования ИРО РБ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Основы финансовой грамотности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/>
          <a:lstStyle/>
          <a:p>
            <a:pPr marL="257175" indent="-2571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Издательство «Просвещение»</a:t>
            </a:r>
          </a:p>
          <a:p>
            <a:pPr marL="257175" indent="-2571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выпустило УМК по основам финансовой</a:t>
            </a:r>
          </a:p>
          <a:p>
            <a:pPr marL="257175" indent="-2571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грамотности.</a:t>
            </a:r>
          </a:p>
          <a:p>
            <a:pPr marL="257175" indent="-257175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Особенности УМК: </a:t>
            </a:r>
          </a:p>
          <a:p>
            <a:pPr marL="257175" indent="-257175" algn="just">
              <a:buAutoNum type="arabicPeriod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Одобрен  Центральным банком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Российской</a:t>
            </a:r>
          </a:p>
          <a:p>
            <a:pPr marL="257175" indent="-2571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Федерации.</a:t>
            </a:r>
          </a:p>
          <a:p>
            <a:pPr marL="257175" indent="-257175" algn="just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 Включен в ФПУ РФ.</a:t>
            </a:r>
          </a:p>
          <a:p>
            <a:endParaRPr lang="ru-RU" dirty="0"/>
          </a:p>
        </p:txBody>
      </p:sp>
      <p:pic>
        <p:nvPicPr>
          <p:cNvPr id="5" name="Picture 2" descr="C:\Users\KAsmerzaeva\Desktop\0034567.jpe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52120" y="1196752"/>
            <a:ext cx="1872208" cy="25053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1" y="3356994"/>
            <a:ext cx="2304256" cy="30452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Всероссийские проверочные работы (ВПР)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Приказ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№821</a:t>
            </a:r>
          </a:p>
          <a:p>
            <a:pPr algn="ctr">
              <a:buNone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«О проведении всероссийских проверочных работ  осенью 2020 года» (в дополнение к письму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Рособрнадзора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от 22.05.2020 №14-12) </a:t>
            </a:r>
          </a:p>
          <a:p>
            <a:pPr algn="ctr"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от 5 августа 2020 г.</a:t>
            </a:r>
          </a:p>
          <a:p>
            <a:pPr algn="just">
              <a:buNone/>
            </a:pP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endParaRPr lang="ru-RU" sz="1200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ВПР в 2020 году пройдут </a:t>
            </a:r>
            <a:r>
              <a:rPr lang="ru-RU" sz="2800" b="1" u="sng" dirty="0" smtClean="0">
                <a:latin typeface="Times New Roman" pitchFamily="18" charset="0"/>
                <a:cs typeface="Times New Roman" pitchFamily="18" charset="0"/>
              </a:rPr>
              <a:t>с 14 сентября по 12 октября.</a:t>
            </a:r>
          </a:p>
          <a:p>
            <a:pPr algn="just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ВПР по обществознанию будет проводиться в 7-х, 8-х классах.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 9 классах – в режиме апробации.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В 10 классе – дидактические работы.</a:t>
            </a:r>
          </a:p>
          <a:p>
            <a:pPr algn="ctr">
              <a:buNone/>
            </a:pPr>
            <a:endParaRPr lang="ru-RU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ГИА по обществознанию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8"/>
            <a:ext cx="8229600" cy="4713387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В Республике Башкортостан на всех этапах проведения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ЕГЭ-2020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 обществознанию приняли  участие 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5 993 человека,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которых   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5 744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выпускники общеобразовательных организаций текущего года.</a:t>
            </a:r>
          </a:p>
          <a:p>
            <a:pPr algn="just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Средний балл, показанный всеми участниками ЕГЭ по обществознанию, равен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55,2 баллам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(уменьшился по сравнению с 2019 годом на 0,7%).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7018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 изменениях</a:t>
            </a:r>
            <a:b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в КИМ ОГЭ и ЕГЭ 2020 г.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03649" y="1844824"/>
          <a:ext cx="6624736" cy="460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12368"/>
              </a:tblGrid>
              <a:tr h="353364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ОГЭ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ЕГЭ</a:t>
                      </a:r>
                      <a:endParaRPr lang="ru-RU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51092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24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заданий.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Первая часть – 16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заданий.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Вторая часть – 8 заданий.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количество заданий КИМ осталось неизменным.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 заданий с кратким ответом в виде одной цифры сокращено с 14 до 13. Добавлено задание 5 с развёрнутым ответом на анализ визуальной информации.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балл увеличен с 35 до 37</a:t>
                      </a:r>
                      <a:endParaRPr lang="ru-RU" sz="1800" kern="1200" baseline="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Общее время выполнения  - 180 мин.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 </a:t>
                      </a:r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29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заданий.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Первая часть – 20 заданий.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Вторая часть – 9 заданий.</a:t>
                      </a: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Отсутствуют изменения структуры и содержания КИМ.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Общее время выполнения  - 235 мин.</a:t>
                      </a:r>
                      <a:endParaRPr lang="ru-RU" sz="18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332656"/>
            <a:ext cx="8075240" cy="1084982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Поправки в Конституции РФ</a:t>
            </a:r>
            <a:endParaRPr lang="ru-RU" sz="4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1" y="1340768"/>
            <a:ext cx="6563072" cy="5040560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	Издательство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«Просвещение» подготовило к печати два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издания для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начальной и старшей школы по 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последним изменениям Конституции РФ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.  Пособие для старшеклассников 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«Наша Конституция» 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рассказывает об истории конституций нашей страны, причинах совершенствования  Конституции 1993 года. Здесь раскрываются поправки, внесенные 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Конституцию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результате общенародного голосования в июле 2020 года и их роль в укреплении современного российского государства и его институтов, сохранении наших культурных и духовных ценностей. Пособие содержит вопросы и задания, способствующие не только знакомству с поправками  в Конституцию, но и практическим навыкам использования ее положений. Пособие предназначено как для использования на уроках обществознания, права, истории, так и для проведения внеурочных мероприятий.</a:t>
            </a:r>
          </a:p>
          <a:p>
            <a:endParaRPr lang="ru-RU" dirty="0"/>
          </a:p>
        </p:txBody>
      </p:sp>
      <p:pic>
        <p:nvPicPr>
          <p:cNvPr id="4" name="Picture 2" descr="C:\Users\Наиля Гайфуловна\Desktop\Без названия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20272" y="1124744"/>
            <a:ext cx="1828800" cy="252028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8229600" cy="11430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Нормативно-правовые акты, регламентирующие обществоведческое образование  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71475" indent="-371475" algn="just" defTabSz="533400">
              <a:lnSpc>
                <a:spcPct val="90000"/>
              </a:lnSpc>
              <a:spcBef>
                <a:spcPts val="500"/>
              </a:spcBef>
              <a:buSzPct val="100000"/>
              <a:buAutoNum type="arabicPeriod"/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b="1" dirty="0">
                <a:latin typeface="Times New Roman" pitchFamily="18" charset="0"/>
                <a:cs typeface="Times New Roman" pitchFamily="18" charset="0"/>
                <a:sym typeface="Helvetica"/>
              </a:rPr>
              <a:t>Федеральный закон 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b="1" dirty="0">
                <a:latin typeface="Times New Roman" pitchFamily="18" charset="0"/>
                <a:cs typeface="Times New Roman" pitchFamily="18" charset="0"/>
                <a:sym typeface="Helvetica"/>
              </a:rPr>
              <a:t>Об образовании в Российской Федерации</a:t>
            </a: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от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29.12.2012 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№ 273-ФЗ.</a:t>
            </a:r>
          </a:p>
          <a:p>
            <a:pPr marL="371475" indent="-371475" algn="just" defTabSz="533400">
              <a:lnSpc>
                <a:spcPct val="90000"/>
              </a:lnSpc>
              <a:spcBef>
                <a:spcPts val="500"/>
              </a:spcBef>
              <a:buSzPct val="100000"/>
              <a:buAutoNum type="arabicPeriod"/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Система Федеральных государственных образовательных стандартов (ФГОС)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всех уровней общего образования.</a:t>
            </a:r>
          </a:p>
          <a:p>
            <a:pPr marL="371475" indent="-371475" algn="just" defTabSz="533400">
              <a:lnSpc>
                <a:spcPct val="90000"/>
              </a:lnSpc>
              <a:spcBef>
                <a:spcPts val="500"/>
              </a:spcBef>
              <a:buSzPct val="100000"/>
              <a:buFontTx/>
              <a:buAutoNum type="arabicPeriod"/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Примерная основная образовательная программа (ПООП)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для всех уровней общего образования, одобренная решением Федерального учебно-методического объединения и подписанная Председателем Правительства РФ. </a:t>
            </a:r>
          </a:p>
          <a:p>
            <a:pPr marL="371475" indent="-371475" algn="just" defTabSz="533400">
              <a:lnSpc>
                <a:spcPct val="90000"/>
              </a:lnSpc>
              <a:spcBef>
                <a:spcPts val="500"/>
              </a:spcBef>
              <a:buSzPct val="100000"/>
              <a:buAutoNum type="arabicPeriod"/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преподавания учебного предмета «Обществознание»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в образовательных организациях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РФ,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реализующих основные общеобразовательные программы, опубликованная 30.12.2018 г.</a:t>
            </a:r>
          </a:p>
          <a:p>
            <a:pPr marL="371475" indent="-371475" algn="just" defTabSz="533400">
              <a:lnSpc>
                <a:spcPct val="90000"/>
              </a:lnSpc>
              <a:spcBef>
                <a:spcPts val="500"/>
              </a:spcBef>
              <a:buSzPct val="100000"/>
              <a:buAutoNum type="arabicPeriod"/>
              <a:defRPr sz="2400">
                <a:effectLst>
                  <a:outerShdw blurRad="38100" dist="38100" dir="2700000" rotWithShape="0">
                    <a:srgbClr val="000000">
                      <a:alpha val="43137"/>
                    </a:srgbClr>
                  </a:outerShdw>
                </a:effectLst>
                <a:latin typeface="Helvetica Light"/>
                <a:ea typeface="Helvetica Light"/>
                <a:cs typeface="Helvetica Light"/>
                <a:sym typeface="Helvetica Light"/>
              </a:defRPr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Приказ Министерства просвещения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РФ </a:t>
            </a:r>
            <a:r>
              <a:rPr lang="ru-RU" b="1" dirty="0">
                <a:latin typeface="Times New Roman" pitchFamily="18" charset="0"/>
                <a:cs typeface="Times New Roman" pitchFamily="18" charset="0"/>
              </a:rPr>
              <a:t>№ 345 о Федеральном перечне учебников,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рекомендуемых к использованию при реализации имеющих государственную аккредитацию образовательных программ всех уровней общего образования.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6"/>
            <a:ext cx="8229600" cy="5289451"/>
          </a:xfrm>
        </p:spPr>
        <p:txBody>
          <a:bodyPr/>
          <a:lstStyle/>
          <a:p>
            <a:pPr algn="ctr">
              <a:buNone/>
            </a:pPr>
            <a:endParaRPr lang="ru-RU" sz="4000" b="1" i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Концепция </a:t>
            </a: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преподавания 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учебного предмета «</a:t>
            </a:r>
            <a:r>
              <a:rPr lang="ru-RU" sz="40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Обществознание</a:t>
            </a:r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4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ru-RU" sz="4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публикована   30 декабря 2018 г.</a:t>
            </a:r>
          </a:p>
          <a:p>
            <a:pPr algn="ctr">
              <a:buNone/>
            </a:pPr>
            <a:endParaRPr lang="ru-RU" sz="40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1800" b="1" i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b="1" i="1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https://docs.edu.gov.ru</a:t>
            </a: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b="1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2204864"/>
          </a:xfrm>
        </p:spPr>
        <p:txBody>
          <a:bodyPr>
            <a:noAutofit/>
          </a:bodyPr>
          <a:lstStyle/>
          <a:p>
            <a:r>
              <a:rPr lang="ru-RU" sz="40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Содержание Концепции преподавания учебного предмета «Обществознание» </a:t>
            </a:r>
            <a:endParaRPr lang="ru-RU" sz="40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20890"/>
            <a:ext cx="8229600" cy="3705275"/>
          </a:xfrm>
        </p:spPr>
        <p:txBody>
          <a:bodyPr>
            <a:normAutofit fontScale="62500" lnSpcReduction="20000"/>
          </a:bodyPr>
          <a:lstStyle/>
          <a:p>
            <a:pPr marL="457200" indent="-457200" algn="just" defTabSz="410766" hangingPunct="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Обновление содержания учебно-методических комплексов (УМК): «финансовая грамотность», «ответственность несовершеннолетних».</a:t>
            </a:r>
          </a:p>
          <a:p>
            <a:pPr marL="457200" indent="-457200" algn="just" defTabSz="410766" hangingPunct="0">
              <a:buFontTx/>
              <a:buAutoNum type="arabicPeriod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defTabSz="410766" hangingPunct="0">
              <a:buFontTx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Преподавание обществознания ведется на уровнях основного общего и среднего общего образования.</a:t>
            </a:r>
          </a:p>
          <a:p>
            <a:pPr marL="457200" indent="-457200" algn="just" defTabSz="410766" hangingPunct="0">
              <a:buFontTx/>
              <a:buAutoNum type="arabicPeriod"/>
            </a:pPr>
            <a:endParaRPr lang="ru-RU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  <a:sym typeface="Helvetica Light"/>
            </a:endParaRPr>
          </a:p>
          <a:p>
            <a:pPr marL="457200" indent="-457200" algn="just" defTabSz="410766" hangingPunct="0">
              <a:buFontTx/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Преподавание и изучение обществознания на всех уровнях общего образования реализуется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 6 по 11 классы.</a:t>
            </a:r>
          </a:p>
          <a:p>
            <a:pPr marL="457200" indent="-457200" algn="just" defTabSz="410766" hangingPunct="0">
              <a:buFontTx/>
              <a:buAutoNum type="arabicPeriod"/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just" defTabSz="410766" hangingPunct="0">
              <a:buFontTx/>
              <a:buAutoNum type="arabicPeriod"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Преподавание учебного предмета «Обществознание» на уровне СОО (10 – 11 классы) реализуется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только на базовом уровне.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Ступени обучения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472608"/>
          </a:xfrm>
        </p:spPr>
        <p:txBody>
          <a:bodyPr>
            <a:no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основное и среднее общее образование –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обязательно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для всех обучающихся решение практических задач социализации обучающегося, формирование у него целостной социальной картины мира;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уровне среднего общего образования +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углубленный уровень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обществознания. За счет расширенного освоения теоретических знаний и способности их применения в последующей профессиональной деятельности.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2664296"/>
          </a:xfrm>
        </p:spPr>
        <p:txBody>
          <a:bodyPr>
            <a:normAutofit fontScale="90000"/>
          </a:bodyPr>
          <a:lstStyle/>
          <a:p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соответствии с ФГОС ООО</a:t>
            </a:r>
            <a: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 примерными учебными планами для образовательных учреждений РФ, реализующих программы основного общего образования, количество часов, предусмотренных для изучения обществознания в </a:t>
            </a:r>
            <a:r>
              <a:rPr lang="ru-RU" sz="27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6-9 классах </a:t>
            </a:r>
            <a:r>
              <a:rPr lang="ru-RU" sz="27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 2020-2021 учебном году во всех школах</a:t>
            </a:r>
            <a:r>
              <a:rPr lang="ru-RU" sz="27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dirty="0">
                <a:latin typeface="Times New Roman" pitchFamily="18" charset="0"/>
                <a:cs typeface="Times New Roman" pitchFamily="18" charset="0"/>
              </a:rPr>
              <a:t>следующее:</a:t>
            </a:r>
            <a:r>
              <a:rPr lang="ru-RU" sz="2700" dirty="0"/>
              <a:t/>
            </a:r>
            <a:br>
              <a:rPr lang="ru-RU" sz="2700" dirty="0"/>
            </a:b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395536" y="3091090"/>
          <a:ext cx="8229600" cy="14900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45920"/>
                <a:gridCol w="1645920"/>
                <a:gridCol w="1645920"/>
                <a:gridCol w="1645920"/>
                <a:gridCol w="1645920"/>
              </a:tblGrid>
              <a:tr h="788999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Классы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51161"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Количество</a:t>
                      </a:r>
                      <a:r>
                        <a:rPr lang="ru-RU" sz="20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часов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20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1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Изучения </a:t>
            </a:r>
            <a:r>
              <a:rPr lang="ru-RU" sz="31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предмета «Обществознание» </a:t>
            </a:r>
            <a:r>
              <a:rPr lang="ru-RU" sz="3100" b="1" dirty="0">
                <a:latin typeface="Times New Roman" pitchFamily="18" charset="0"/>
                <a:cs typeface="Times New Roman" pitchFamily="18" charset="0"/>
              </a:rPr>
              <a:t>(инвариантная часть</a:t>
            </a:r>
            <a:r>
              <a:rPr lang="ru-RU" sz="31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484784"/>
          <a:ext cx="8229600" cy="1033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26768"/>
                <a:gridCol w="2448272"/>
                <a:gridCol w="1954560"/>
              </a:tblGrid>
              <a:tr h="34047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Учебный предмет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 класс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 класс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67642">
                <a:tc>
                  <a:txBody>
                    <a:bodyPr/>
                    <a:lstStyle/>
                    <a:p>
                      <a:pPr algn="ctr"/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Обществознание (включая экономику и право)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 часа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  часа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Прямоугольник 5"/>
          <p:cNvSpPr/>
          <p:nvPr/>
        </p:nvSpPr>
        <p:spPr>
          <a:xfrm>
            <a:off x="323528" y="2564906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Изучения предмета «Обществознание» </a:t>
            </a:r>
          </a:p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по выбору (вариативная часть)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827585" y="3645024"/>
          <a:ext cx="7848873" cy="2834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648"/>
                <a:gridCol w="1008112"/>
                <a:gridCol w="1008113"/>
              </a:tblGrid>
              <a:tr h="457608">
                <a:tc>
                  <a:txBody>
                    <a:bodyPr/>
                    <a:lstStyle/>
                    <a:p>
                      <a:pPr algn="ctr"/>
                      <a:r>
                        <a:rPr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Наименование уровня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 класс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 класс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368">
                <a:tc>
                  <a:txBody>
                    <a:bodyPr/>
                    <a:lstStyle/>
                    <a:p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Обществознание, включая экономику и право (базовый уровень)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36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Обществознание (профильный уровень)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36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 (базовый уровень)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36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Право (профильный уровень)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36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Экономику (базовый уровень)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0,5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41368">
                <a:tc>
                  <a:txBody>
                    <a:bodyPr/>
                    <a:lstStyle/>
                    <a:p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Экономику (углубленный уровень)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Концепция преподавания учебного предмета «Обществознание»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	Государственными образовательными стандартами не заложено изучение обществознания на углубленном уровне в 10-11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кл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., именно поэтому в ФПУ не представлено учебников учебного предмета «Обществознание» для социально-гуманитарного профиля ни одним издательством, но общеобразовательным учреждениям согласно ст. 35 п. 3 ФЗ «Об образовании в Российской Федерации» можно вносить в собственный учебный план предметы (право, экономика), помогающие изучить обществознание на углубленном уровне.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64705"/>
            <a:ext cx="8229600" cy="4680520"/>
          </a:xfrm>
        </p:spPr>
        <p:txBody>
          <a:bodyPr/>
          <a:lstStyle/>
          <a:p>
            <a:pPr algn="just">
              <a:buNone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		В Концепции прописано в разделе содержания учебного предмета «Обществознание» обязательное знание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основных понятий финансовой грамотности,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а также совершенствование 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  <a:sym typeface="Helvetica Light"/>
              </a:rPr>
              <a:t>КИМ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используемых при проведении государственной итоговой аттестации по обществознанию.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466</TotalTime>
  <Words>507</Words>
  <Application>Microsoft Office PowerPoint</Application>
  <PresentationFormat>Экран (4:3)</PresentationFormat>
  <Paragraphs>111</Paragraphs>
  <Slides>14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Методические рекомендации  по  организации  учебного процесса по предмету «Обществознание»  в  общеобразовательных организациях РБ в 2020-2021 учебном году</vt:lpstr>
      <vt:lpstr>Нормативно-правовые акты, регламентирующие обществоведческое образование  </vt:lpstr>
      <vt:lpstr>Слайд 3</vt:lpstr>
      <vt:lpstr>Содержание Концепции преподавания учебного предмета «Обществознание» </vt:lpstr>
      <vt:lpstr>Ступени обучения</vt:lpstr>
      <vt:lpstr> В соответствии с ФГОС ООО, примерными учебными планами для образовательных учреждений РФ, реализующих программы основного общего образования, количество часов, предусмотренных для изучения обществознания в  6-9 классах в 2020-2021 учебном году во всех школах, следующее: </vt:lpstr>
      <vt:lpstr> Изучения предмета «Обществознание» (инвариантная часть) </vt:lpstr>
      <vt:lpstr>Концепция преподавания учебного предмета «Обществознание»</vt:lpstr>
      <vt:lpstr>Слайд 9</vt:lpstr>
      <vt:lpstr>Основы финансовой грамотности</vt:lpstr>
      <vt:lpstr>Всероссийские проверочные работы (ВПР)</vt:lpstr>
      <vt:lpstr>ГИА по обществознанию</vt:lpstr>
      <vt:lpstr>Об изменениях  в КИМ ОГЭ и ЕГЭ 2020 г.</vt:lpstr>
      <vt:lpstr>Поправки в Конституции РФ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Наиля Гайфуловна</cp:lastModifiedBy>
  <cp:revision>106</cp:revision>
  <dcterms:created xsi:type="dcterms:W3CDTF">2020-09-21T06:51:11Z</dcterms:created>
  <dcterms:modified xsi:type="dcterms:W3CDTF">2020-09-23T07:58:35Z</dcterms:modified>
</cp:coreProperties>
</file>