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4126" r:id="rId2"/>
  </p:sldMasterIdLst>
  <p:notesMasterIdLst>
    <p:notesMasterId r:id="rId17"/>
  </p:notesMasterIdLst>
  <p:handoutMasterIdLst>
    <p:handoutMasterId r:id="rId18"/>
  </p:handoutMasterIdLst>
  <p:sldIdLst>
    <p:sldId id="678" r:id="rId3"/>
    <p:sldId id="662" r:id="rId4"/>
    <p:sldId id="663" r:id="rId5"/>
    <p:sldId id="664" r:id="rId6"/>
    <p:sldId id="665" r:id="rId7"/>
    <p:sldId id="666" r:id="rId8"/>
    <p:sldId id="667" r:id="rId9"/>
    <p:sldId id="668" r:id="rId10"/>
    <p:sldId id="669" r:id="rId11"/>
    <p:sldId id="676" r:id="rId12"/>
    <p:sldId id="675" r:id="rId13"/>
    <p:sldId id="674" r:id="rId14"/>
    <p:sldId id="672" r:id="rId15"/>
    <p:sldId id="677" r:id="rId16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7911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5821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372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163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39551" algn="l" defTabSz="815821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7459" algn="l" defTabSz="815821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5370" algn="l" defTabSz="815821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3280" algn="l" defTabSz="815821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9CCAFF"/>
    <a:srgbClr val="00A249"/>
    <a:srgbClr val="5B6377"/>
    <a:srgbClr val="006600"/>
    <a:srgbClr val="2D66A5"/>
    <a:srgbClr val="337D80"/>
    <a:srgbClr val="04B58C"/>
    <a:srgbClr val="D14431"/>
    <a:srgbClr val="007499"/>
    <a:srgbClr val="0880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009" autoAdjust="0"/>
    <p:restoredTop sz="96947" autoAdjust="0"/>
  </p:normalViewPr>
  <p:slideViewPr>
    <p:cSldViewPr>
      <p:cViewPr varScale="1">
        <p:scale>
          <a:sx n="110" d="100"/>
          <a:sy n="110" d="100"/>
        </p:scale>
        <p:origin x="-96" y="-630"/>
      </p:cViewPr>
      <p:guideLst>
        <p:guide orient="horz" pos="2161"/>
        <p:guide orient="horz" pos="1620"/>
        <p:guide pos="3841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2495" cy="339884"/>
          </a:xfrm>
          <a:prstGeom prst="rect">
            <a:avLst/>
          </a:prstGeom>
        </p:spPr>
        <p:txBody>
          <a:bodyPr vert="horz" lIns="90980" tIns="45493" rIns="90980" bIns="454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51" y="0"/>
            <a:ext cx="4302493" cy="339884"/>
          </a:xfrm>
          <a:prstGeom prst="rect">
            <a:avLst/>
          </a:prstGeom>
        </p:spPr>
        <p:txBody>
          <a:bodyPr vert="horz" lIns="90980" tIns="45493" rIns="90980" bIns="454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6456218"/>
            <a:ext cx="4302495" cy="339884"/>
          </a:xfrm>
          <a:prstGeom prst="rect">
            <a:avLst/>
          </a:prstGeom>
        </p:spPr>
        <p:txBody>
          <a:bodyPr vert="horz" lIns="90980" tIns="45493" rIns="90980" bIns="454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51" y="6456218"/>
            <a:ext cx="4302493" cy="339884"/>
          </a:xfrm>
          <a:prstGeom prst="rect">
            <a:avLst/>
          </a:prstGeom>
        </p:spPr>
        <p:txBody>
          <a:bodyPr vert="horz" lIns="90980" tIns="45493" rIns="90980" bIns="454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51" y="0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8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51" y="6456218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07911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815821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22372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63163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039551" algn="l" defTabSz="81582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7459" algn="l" defTabSz="81582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5370" algn="l" defTabSz="81582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3280" algn="l" defTabSz="81582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9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7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5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5F6A3-97B0-4E08-8C14-66C07FEF940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A73DA-B615-4935-A1CE-FE78013D58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234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7B2B0-F10D-48F3-84A1-1851683C00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02642-8E14-4939-A2F8-33C55045539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526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7" y="3305178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7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8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7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6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5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4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DFC37-73D5-43E0-9BCB-930D924FC8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4A5E-89F2-4948-A4F1-68B6FF92F9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782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F7DF5-8C6A-4C47-80E8-E13F2197FD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067C3-DC91-4EF6-BB1C-4EA235431C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4376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40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51" indent="0">
              <a:buNone/>
              <a:defRPr sz="1800" b="1"/>
            </a:lvl3pPr>
            <a:lvl4pPr marL="1370777" indent="0">
              <a:buNone/>
              <a:defRPr sz="1600" b="1"/>
            </a:lvl4pPr>
            <a:lvl5pPr marL="1827702" indent="0">
              <a:buNone/>
              <a:defRPr sz="1600" b="1"/>
            </a:lvl5pPr>
            <a:lvl6pPr marL="2284629" indent="0">
              <a:buNone/>
              <a:defRPr sz="1600" b="1"/>
            </a:lvl6pPr>
            <a:lvl7pPr marL="2741554" indent="0">
              <a:buNone/>
              <a:defRPr sz="1600" b="1"/>
            </a:lvl7pPr>
            <a:lvl8pPr marL="3198479" indent="0">
              <a:buNone/>
              <a:defRPr sz="1600" b="1"/>
            </a:lvl8pPr>
            <a:lvl9pPr marL="365540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9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40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51" indent="0">
              <a:buNone/>
              <a:defRPr sz="1800" b="1"/>
            </a:lvl3pPr>
            <a:lvl4pPr marL="1370777" indent="0">
              <a:buNone/>
              <a:defRPr sz="1600" b="1"/>
            </a:lvl4pPr>
            <a:lvl5pPr marL="1827702" indent="0">
              <a:buNone/>
              <a:defRPr sz="1600" b="1"/>
            </a:lvl5pPr>
            <a:lvl6pPr marL="2284629" indent="0">
              <a:buNone/>
              <a:defRPr sz="1600" b="1"/>
            </a:lvl6pPr>
            <a:lvl7pPr marL="2741554" indent="0">
              <a:buNone/>
              <a:defRPr sz="1600" b="1"/>
            </a:lvl7pPr>
            <a:lvl8pPr marL="3198479" indent="0">
              <a:buNone/>
              <a:defRPr sz="1600" b="1"/>
            </a:lvl8pPr>
            <a:lvl9pPr marL="365540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9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25F7C-8094-4C8D-889C-F9B70FA4BF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D0BA7-8289-433B-9CBB-F61E76B134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76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D0D80-A2F7-49CC-AE89-5B26669D8D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672B-5C86-4857-AB64-1ABEBFD7C2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649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EF2D7-58F1-4A06-9278-6655AAD64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24143-BE2B-4826-A0E6-4EAF685696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606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1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34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27" indent="0">
              <a:buNone/>
              <a:defRPr sz="1200"/>
            </a:lvl2pPr>
            <a:lvl3pPr marL="913851" indent="0">
              <a:buNone/>
              <a:defRPr sz="1000"/>
            </a:lvl3pPr>
            <a:lvl4pPr marL="1370777" indent="0">
              <a:buNone/>
              <a:defRPr sz="900"/>
            </a:lvl4pPr>
            <a:lvl5pPr marL="1827702" indent="0">
              <a:buNone/>
              <a:defRPr sz="900"/>
            </a:lvl5pPr>
            <a:lvl6pPr marL="2284629" indent="0">
              <a:buNone/>
              <a:defRPr sz="900"/>
            </a:lvl6pPr>
            <a:lvl7pPr marL="2741554" indent="0">
              <a:buNone/>
              <a:defRPr sz="900"/>
            </a:lvl7pPr>
            <a:lvl8pPr marL="3198479" indent="0">
              <a:buNone/>
              <a:defRPr sz="900"/>
            </a:lvl8pPr>
            <a:lvl9pPr marL="365540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1D7C9-7C46-41F7-B8D6-9DF4D1BCAB9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F6959-6C6B-464E-90F5-B6FA5F42F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459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7870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4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27" indent="0">
              <a:buNone/>
              <a:defRPr sz="2800"/>
            </a:lvl2pPr>
            <a:lvl3pPr marL="913851" indent="0">
              <a:buNone/>
              <a:defRPr sz="2400"/>
            </a:lvl3pPr>
            <a:lvl4pPr marL="1370777" indent="0">
              <a:buNone/>
              <a:defRPr sz="2000"/>
            </a:lvl4pPr>
            <a:lvl5pPr marL="1827702" indent="0">
              <a:buNone/>
              <a:defRPr sz="2000"/>
            </a:lvl5pPr>
            <a:lvl6pPr marL="2284629" indent="0">
              <a:buNone/>
              <a:defRPr sz="2000"/>
            </a:lvl6pPr>
            <a:lvl7pPr marL="2741554" indent="0">
              <a:buNone/>
              <a:defRPr sz="2000"/>
            </a:lvl7pPr>
            <a:lvl8pPr marL="3198479" indent="0">
              <a:buNone/>
              <a:defRPr sz="2000"/>
            </a:lvl8pPr>
            <a:lvl9pPr marL="3655404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1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27" indent="0">
              <a:buNone/>
              <a:defRPr sz="1200"/>
            </a:lvl2pPr>
            <a:lvl3pPr marL="913851" indent="0">
              <a:buNone/>
              <a:defRPr sz="1000"/>
            </a:lvl3pPr>
            <a:lvl4pPr marL="1370777" indent="0">
              <a:buNone/>
              <a:defRPr sz="900"/>
            </a:lvl4pPr>
            <a:lvl5pPr marL="1827702" indent="0">
              <a:buNone/>
              <a:defRPr sz="900"/>
            </a:lvl5pPr>
            <a:lvl6pPr marL="2284629" indent="0">
              <a:buNone/>
              <a:defRPr sz="900"/>
            </a:lvl6pPr>
            <a:lvl7pPr marL="2741554" indent="0">
              <a:buNone/>
              <a:defRPr sz="900"/>
            </a:lvl7pPr>
            <a:lvl8pPr marL="3198479" indent="0">
              <a:buNone/>
              <a:defRPr sz="900"/>
            </a:lvl8pPr>
            <a:lvl9pPr marL="365540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F71A9-AF70-4078-8FCD-649116A617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B5AF3-791D-4D6B-8D3F-533307B0892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4715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21D9A-1308-4225-9BA8-FCC109AF0C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DDA6A-76DD-4ED1-AAC6-BC5D35DC27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1113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9CBB3-B119-4E54-8559-BF5004F584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75B47-7E82-4A5F-955E-349AF8BE37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25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7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7" y="2180038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7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58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372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163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955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745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537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32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42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7911" indent="0">
              <a:buNone/>
              <a:defRPr sz="1800" b="1"/>
            </a:lvl2pPr>
            <a:lvl3pPr marL="815821" indent="0">
              <a:buNone/>
              <a:defRPr sz="1600" b="1"/>
            </a:lvl3pPr>
            <a:lvl4pPr marL="1223728" indent="0">
              <a:buNone/>
              <a:defRPr sz="1400" b="1"/>
            </a:lvl4pPr>
            <a:lvl5pPr marL="1631638" indent="0">
              <a:buNone/>
              <a:defRPr sz="1400" b="1"/>
            </a:lvl5pPr>
            <a:lvl6pPr marL="2039551" indent="0">
              <a:buNone/>
              <a:defRPr sz="1400" b="1"/>
            </a:lvl6pPr>
            <a:lvl7pPr marL="2447459" indent="0">
              <a:buNone/>
              <a:defRPr sz="1400" b="1"/>
            </a:lvl7pPr>
            <a:lvl8pPr marL="2855370" indent="0">
              <a:buNone/>
              <a:defRPr sz="1400" b="1"/>
            </a:lvl8pPr>
            <a:lvl9pPr marL="326328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61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42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7911" indent="0">
              <a:buNone/>
              <a:defRPr sz="1800" b="1"/>
            </a:lvl2pPr>
            <a:lvl3pPr marL="815821" indent="0">
              <a:buNone/>
              <a:defRPr sz="1600" b="1"/>
            </a:lvl3pPr>
            <a:lvl4pPr marL="1223728" indent="0">
              <a:buNone/>
              <a:defRPr sz="1400" b="1"/>
            </a:lvl4pPr>
            <a:lvl5pPr marL="1631638" indent="0">
              <a:buNone/>
              <a:defRPr sz="1400" b="1"/>
            </a:lvl5pPr>
            <a:lvl6pPr marL="2039551" indent="0">
              <a:buNone/>
              <a:defRPr sz="1400" b="1"/>
            </a:lvl6pPr>
            <a:lvl7pPr marL="2447459" indent="0">
              <a:buNone/>
              <a:defRPr sz="1400" b="1"/>
            </a:lvl7pPr>
            <a:lvl8pPr marL="2855370" indent="0">
              <a:buNone/>
              <a:defRPr sz="1400" b="1"/>
            </a:lvl8pPr>
            <a:lvl9pPr marL="326328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61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2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04792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33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7911" indent="0">
              <a:buNone/>
              <a:defRPr sz="1000"/>
            </a:lvl2pPr>
            <a:lvl3pPr marL="815821" indent="0">
              <a:buNone/>
              <a:defRPr sz="900"/>
            </a:lvl3pPr>
            <a:lvl4pPr marL="1223728" indent="0">
              <a:buNone/>
              <a:defRPr sz="800"/>
            </a:lvl4pPr>
            <a:lvl5pPr marL="1631638" indent="0">
              <a:buNone/>
              <a:defRPr sz="800"/>
            </a:lvl5pPr>
            <a:lvl6pPr marL="2039551" indent="0">
              <a:buNone/>
              <a:defRPr sz="800"/>
            </a:lvl6pPr>
            <a:lvl7pPr marL="2447459" indent="0">
              <a:buNone/>
              <a:defRPr sz="800"/>
            </a:lvl7pPr>
            <a:lvl8pPr marL="2855370" indent="0">
              <a:buNone/>
              <a:defRPr sz="800"/>
            </a:lvl8pPr>
            <a:lvl9pPr marL="326328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8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6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7911" indent="0">
              <a:buNone/>
              <a:defRPr sz="2500"/>
            </a:lvl2pPr>
            <a:lvl3pPr marL="815821" indent="0">
              <a:buNone/>
              <a:defRPr sz="2200"/>
            </a:lvl3pPr>
            <a:lvl4pPr marL="1223728" indent="0">
              <a:buNone/>
              <a:defRPr sz="1800"/>
            </a:lvl4pPr>
            <a:lvl5pPr marL="1631638" indent="0">
              <a:buNone/>
              <a:defRPr sz="1800"/>
            </a:lvl5pPr>
            <a:lvl6pPr marL="2039551" indent="0">
              <a:buNone/>
              <a:defRPr sz="1800"/>
            </a:lvl6pPr>
            <a:lvl7pPr marL="2447459" indent="0">
              <a:buNone/>
              <a:defRPr sz="1800"/>
            </a:lvl7pPr>
            <a:lvl8pPr marL="2855370" indent="0">
              <a:buNone/>
              <a:defRPr sz="1800"/>
            </a:lvl8pPr>
            <a:lvl9pPr marL="3263280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7911" indent="0">
              <a:buNone/>
              <a:defRPr sz="1000"/>
            </a:lvl2pPr>
            <a:lvl3pPr marL="815821" indent="0">
              <a:buNone/>
              <a:defRPr sz="900"/>
            </a:lvl3pPr>
            <a:lvl4pPr marL="1223728" indent="0">
              <a:buNone/>
              <a:defRPr sz="800"/>
            </a:lvl4pPr>
            <a:lvl5pPr marL="1631638" indent="0">
              <a:buNone/>
              <a:defRPr sz="800"/>
            </a:lvl5pPr>
            <a:lvl6pPr marL="2039551" indent="0">
              <a:buNone/>
              <a:defRPr sz="800"/>
            </a:lvl6pPr>
            <a:lvl7pPr marL="2447459" indent="0">
              <a:buNone/>
              <a:defRPr sz="800"/>
            </a:lvl7pPr>
            <a:lvl8pPr marL="2855370" indent="0">
              <a:buNone/>
              <a:defRPr sz="800"/>
            </a:lvl8pPr>
            <a:lvl9pPr marL="326328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80" tIns="40791" rIns="81580" bIns="4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5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80" tIns="40791" rIns="81580" bIns="40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4" y="4767263"/>
            <a:ext cx="2133600" cy="273844"/>
          </a:xfrm>
          <a:prstGeom prst="rect">
            <a:avLst/>
          </a:prstGeom>
        </p:spPr>
        <p:txBody>
          <a:bodyPr vert="horz" lIns="81580" tIns="40791" rIns="81580" bIns="407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03.11.2020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580" tIns="40791" rIns="81580" bIns="407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580" tIns="40791" rIns="81580" bIns="40791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xmlns="" id="{1BD9EF1B-E6FA-4D21-8CF5-0F9AD39A9A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415636" y="-233795"/>
            <a:ext cx="9559636" cy="537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3" descr="C:\0\инстетут наук\2020\БУКЛЕТ март\переформат\13 14-14.png">
            <a:extLst>
              <a:ext uri="{FF2B5EF4-FFF2-40B4-BE49-F238E27FC236}">
                <a16:creationId xmlns:a16="http://schemas.microsoft.com/office/drawing/2014/main" xmlns="" id="{2394DBDD-82CA-44FC-B067-71165EDE8D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71736" y="285734"/>
            <a:ext cx="2847266" cy="2528780"/>
          </a:xfrm>
          <a:prstGeom prst="rect">
            <a:avLst/>
          </a:prstGeom>
          <a:noFill/>
        </p:spPr>
      </p:pic>
      <p:pic>
        <p:nvPicPr>
          <p:cNvPr id="9" name="Picture 12" descr="C:\0\инстетут наук\2020\БУКЛЕТ март\переформат\13 14-13.png">
            <a:extLst>
              <a:ext uri="{FF2B5EF4-FFF2-40B4-BE49-F238E27FC236}">
                <a16:creationId xmlns:a16="http://schemas.microsoft.com/office/drawing/2014/main" xmlns="" id="{59C044A4-1E0D-452E-A5F1-78DA61DCC0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71470" y="1428742"/>
            <a:ext cx="4000528" cy="3098129"/>
          </a:xfrm>
          <a:prstGeom prst="rect">
            <a:avLst/>
          </a:prstGeom>
          <a:noFill/>
        </p:spPr>
      </p:pic>
      <p:pic>
        <p:nvPicPr>
          <p:cNvPr id="10" name="Picture 13" descr="C:\0\инстетут наук\2020\БУКЛЕТ март\переформат\13 14-14.png">
            <a:extLst>
              <a:ext uri="{FF2B5EF4-FFF2-40B4-BE49-F238E27FC236}">
                <a16:creationId xmlns:a16="http://schemas.microsoft.com/office/drawing/2014/main" xmlns="" id="{F9945C5B-D3F9-489C-9635-15B1807C5A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14480" y="1006170"/>
            <a:ext cx="2357454" cy="2093757"/>
          </a:xfrm>
          <a:prstGeom prst="rect">
            <a:avLst/>
          </a:prstGeom>
          <a:noFill/>
        </p:spPr>
      </p:pic>
      <p:pic>
        <p:nvPicPr>
          <p:cNvPr id="11" name="Picture 13" descr="C:\0\инстетут наук\2020\БУКЛЕТ март\переформат\13 14-14.png">
            <a:extLst>
              <a:ext uri="{FF2B5EF4-FFF2-40B4-BE49-F238E27FC236}">
                <a16:creationId xmlns:a16="http://schemas.microsoft.com/office/drawing/2014/main" xmlns="" id="{6DB4E2B1-F510-493C-B8B1-FF84E2AD8C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72330" y="2357436"/>
            <a:ext cx="2846726" cy="2528301"/>
          </a:xfrm>
          <a:prstGeom prst="rect">
            <a:avLst/>
          </a:prstGeom>
          <a:noFill/>
        </p:spPr>
      </p:pic>
      <p:pic>
        <p:nvPicPr>
          <p:cNvPr id="12" name="Picture 2" descr="C:\0\инстетут наук\2020\БУКЛЕТ март\переформат\пнг флаг-10.png">
            <a:extLst>
              <a:ext uri="{FF2B5EF4-FFF2-40B4-BE49-F238E27FC236}">
                <a16:creationId xmlns:a16="http://schemas.microsoft.com/office/drawing/2014/main" xmlns="" id="{E5147997-312F-44EA-A259-D865F7A19A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714344"/>
            <a:ext cx="9144000" cy="71456"/>
          </a:xfrm>
          <a:prstGeom prst="rect">
            <a:avLst/>
          </a:prstGeom>
          <a:noFill/>
        </p:spPr>
      </p:pic>
      <p:pic>
        <p:nvPicPr>
          <p:cNvPr id="13" name="Picture 3" descr="C:\0\инстетут наук\2020\макет шапка письмо\лого-04.png">
            <a:extLst>
              <a:ext uri="{FF2B5EF4-FFF2-40B4-BE49-F238E27FC236}">
                <a16:creationId xmlns:a16="http://schemas.microsoft.com/office/drawing/2014/main" xmlns="" id="{350D75A7-8FAD-4804-AAF8-CA2CB69612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-164554"/>
            <a:ext cx="1225550" cy="974725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406664A-A878-4BB1-A6DF-8A810D6B0BB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0352" y="-115548"/>
            <a:ext cx="1024558" cy="8298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7911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5821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372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163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5933" indent="-30593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2855" indent="-25494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775" indent="-20395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684" indent="-20395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5594" indent="-20395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3504" indent="-203953" algn="l" defTabSz="81582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1414" indent="-203953" algn="l" defTabSz="81582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9325" indent="-203953" algn="l" defTabSz="81582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233" indent="-203953" algn="l" defTabSz="81582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911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821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728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1638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9551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7459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5370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3280" algn="l" defTabSz="81582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3" rIns="91383" bIns="456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6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3" rIns="91383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4" y="4767265"/>
            <a:ext cx="2133600" cy="273844"/>
          </a:xfrm>
          <a:prstGeom prst="rect">
            <a:avLst/>
          </a:prstGeom>
        </p:spPr>
        <p:txBody>
          <a:bodyPr vert="horz" lIns="91383" tIns="45693" rIns="91383" bIns="45693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EBF409-3BB3-4D61-BFB0-B411E7B29D9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03.11.2020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383" tIns="45693" rIns="91383" bIns="4569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383" tIns="45693" rIns="91383" bIns="45693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44EBF8-6628-47AD-935A-F8C48248A8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086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92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851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7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70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693" indent="-34269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04" indent="-2855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16" indent="-22846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41" indent="-22846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66" indent="-22846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90" indent="-228465" algn="l" defTabSz="9138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015" indent="-228465" algn="l" defTabSz="9138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941" indent="-228465" algn="l" defTabSz="9138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867" indent="-228465" algn="l" defTabSz="9138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27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51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77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02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29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554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79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404" algn="l" defTabSz="9138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kiv.instrao.r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285867"/>
            <a:ext cx="55721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к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финансовой грамотности</a:t>
            </a: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40"/>
            <a:ext cx="8229600" cy="857250"/>
          </a:xfrm>
        </p:spPr>
        <p:txBody>
          <a:bodyPr/>
          <a:lstStyle/>
          <a:p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Дефициты, выявленные  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исследования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Наиболее сложная содержательная область – в 2012  и 2015 году была «Деньги и операции с ними» - с ней ситуация несколько улучшилась, сравнявшись с  средним результатом  по ОЭСР, а вот в «</a:t>
            </a:r>
            <a:r>
              <a:rPr lang="ru-RU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Планировании и управлении финансами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значительное число заданий выполнено ниже среднего по ОЭСР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Дефициты, выявленные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исследования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None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	Важно уделять более пристальное внимание </a:t>
            </a:r>
            <a:r>
              <a:rPr lang="ru-RU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обучению выявлять информацию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 только в сплошном тексте, но и представленную в разных формах, включая графики, таблицы, в виде финансовых документов и т.п.). При этом важно в рамках одного задания, одной задачи </a:t>
            </a:r>
            <a:r>
              <a:rPr lang="ru-RU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задействовать разные источники информации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(работа с разными по жанру и форме представления данными вызывала значительные затруднения при выполнении заданий PISA).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96304"/>
            <a:ext cx="8229600" cy="95131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altLang="ru-RU"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комплексных заданий, размещенных</a:t>
            </a:r>
            <a:r>
              <a:rPr lang="en-US" altLang="ru-RU"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ресурсе </a:t>
            </a:r>
            <a:r>
              <a:rPr lang="en-US" sz="27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http://skiv.instrao.ru</a:t>
            </a:r>
            <a:r>
              <a:rPr lang="ru-RU" altLang="ru-RU"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представленных в  публикациях издательства «Просвещение»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73794638"/>
              </p:ext>
            </p:extLst>
          </p:nvPr>
        </p:nvGraphicFramePr>
        <p:xfrm>
          <a:off x="711679" y="1448486"/>
          <a:ext cx="7520410" cy="357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40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40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40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40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r>
                        <a:rPr lang="ru-RU" sz="1200" dirty="0"/>
                        <a:t>5 класс</a:t>
                      </a:r>
                    </a:p>
                    <a:p>
                      <a:r>
                        <a:rPr lang="ru-RU" sz="1200" dirty="0"/>
                        <a:t> (4 вопроса)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6 класс</a:t>
                      </a:r>
                    </a:p>
                    <a:p>
                      <a:r>
                        <a:rPr lang="ru-RU" sz="1200" dirty="0"/>
                        <a:t>(4 вопроса)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7 класс</a:t>
                      </a:r>
                    </a:p>
                    <a:p>
                      <a:r>
                        <a:rPr lang="ru-RU" sz="1200" dirty="0"/>
                        <a:t>(4 вопроса)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8 класс</a:t>
                      </a:r>
                    </a:p>
                    <a:p>
                      <a:r>
                        <a:rPr lang="ru-RU" sz="1200" dirty="0"/>
                        <a:t>(5 вопросов)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9 класс</a:t>
                      </a:r>
                    </a:p>
                    <a:p>
                      <a:r>
                        <a:rPr lang="ru-RU" sz="1200" dirty="0"/>
                        <a:t>(6 вопросов)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Траты Димы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Продавцы в интернете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У банкоматов в торговом центре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Мошенники и жертвы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Как взять кредит и не разориться?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Конкурс эрудитов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Поход в кино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Накопить на компьютер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Защита прав потребителей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Акция или облигация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3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Две семьи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Занятия после уроков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Если банк закрылся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Arial"/>
                        </a:rPr>
                        <a:t>Велосипед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Arial"/>
                        </a:rPr>
                        <a:t>Зарплатная карта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Акция в магазине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Идём в музей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Благотворительный фонд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Вымогатели в социальных сетях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Подарок бабушке</a:t>
                      </a:r>
                      <a:endParaRPr lang="ru-RU" sz="11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Выгодный обмен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Как накопить деньги?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Обмен валюты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Медицинская  страховка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 выбрать банковскую карту</a:t>
                      </a:r>
                      <a:endParaRPr lang="ru-RU" sz="11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Фальшивые деньги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Нужен ли семье автомобиль?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Зарплата мамы и ее траты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70231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Работа для Миши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 грамотно приобрести товар</a:t>
                      </a:r>
                      <a:endParaRPr lang="ru-RU" sz="11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Новые джинсы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Оплата поездки в метро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ПИН-код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Резервный фонд семьи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Как приумножить накопления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Как составляли семейный бюджет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Предложения от </a:t>
                      </a: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блогера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Банковская карта Артема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Транспортный налог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975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Первая работа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Прогулка по магазину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Черная пятница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Финансовая подушка безопасности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Что делать с некачественным товаром?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50875" algn="l"/>
                        </a:tabLs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Сервис частных объявлений</a:t>
                      </a:r>
                      <a:endParaRPr lang="ru-RU" sz="11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15542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72" y="-164554"/>
            <a:ext cx="5254651" cy="857250"/>
          </a:xfrm>
        </p:spPr>
        <p:txBody>
          <a:bodyPr/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https://irorb.ru/centry/ufimskij-regionalnyj-metodicheskij-centr-po-finansovoj-gramotnosti-sistemy-obshhego-i-professionalnogo-obrazovaniya</a:t>
            </a: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857238"/>
            <a:ext cx="600140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6"/>
            <a:ext cx="8229600" cy="3665951"/>
          </a:xfrm>
        </p:spPr>
        <p:txBody>
          <a:bodyPr/>
          <a:lstStyle/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Ситдикова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Елена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Генадьевна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8(347)246-64-71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9286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Формирование финансовой грамотности как педагогическая задача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5726"/>
            <a:ext cx="8229600" cy="2082532"/>
          </a:xfrm>
        </p:spPr>
        <p:txBody>
          <a:bodyPr/>
          <a:lstStyle/>
          <a:p>
            <a:pPr lvl="0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ШКОЛЬНЫЕ УЧЕБНЫЕ ПРЕДМЕТЫ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ШКОЛЬНЫЕ ЭЛЕКТИВНЫЕ КУРСЫ</a:t>
            </a:r>
          </a:p>
          <a:p>
            <a:pPr lvl="0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ОРГАНИЗАЦИЯ ОБРАЗОВАТЕЛЬНОГО ПРОСТРАНСТВА ШКОЛЫ</a:t>
            </a:r>
          </a:p>
          <a:p>
            <a:pPr lvl="0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ВНЕШКОЛЬНОЕ ПРОСТРАНСТВО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ПОВСЕДНЕВНАЯ ЖИЗНЬ</a:t>
            </a:r>
          </a:p>
          <a:p>
            <a:pPr lvl="0"/>
            <a:endParaRPr lang="ru-RU" b="1" dirty="0"/>
          </a:p>
          <a:p>
            <a:endParaRPr lang="ru-RU" b="1" dirty="0"/>
          </a:p>
          <a:p>
            <a:pPr lvl="0"/>
            <a:endParaRPr lang="ru-RU" b="1" dirty="0"/>
          </a:p>
          <a:p>
            <a:endParaRPr lang="ru-RU" b="1" dirty="0"/>
          </a:p>
          <a:p>
            <a:pPr lvl="0"/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345636D-B9EB-424E-A2A9-5E08E044900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43189" y="142858"/>
            <a:ext cx="4336956" cy="3000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Специальные модули </a:t>
            </a:r>
            <a:r>
              <a:rPr 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https://fmc.hse.ru/spesialmod</a:t>
            </a:r>
            <a:endParaRPr lang="ru-RU" sz="15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3" y="857250"/>
          <a:ext cx="8715375" cy="3989644"/>
        </p:xfrm>
        <a:graphic>
          <a:graphicData uri="http://schemas.openxmlformats.org/drawingml/2006/table">
            <a:tbl>
              <a:tblPr/>
              <a:tblGrid>
                <a:gridCol w="1214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00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2880">
                <a:tc rowSpan="6"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12397" marR="12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математике 5 класса.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математике 6 класса.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алгебре 7 класса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алгебре 8 класса.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алгебре 9 класса.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19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алгебре и началам математического анализа 10 класса.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944">
                <a:tc rowSpan="2"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12397" marR="12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обществознанию 8 класса.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19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обществознанию 9 класса.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4607">
                <a:tc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</a:t>
                      </a:r>
                    </a:p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</a:t>
                      </a:r>
                    </a:p>
                  </a:txBody>
                  <a:tcPr marL="12397" marR="12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экономике 10-11 классов.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3597">
                <a:tc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Право</a:t>
                      </a:r>
                    </a:p>
                  </a:txBody>
                  <a:tcPr marL="12397" marR="12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праву 10-11 классов.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1944">
                <a:tc rowSpan="2"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</a:t>
                      </a:r>
                    </a:p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кий язык</a:t>
                      </a:r>
                    </a:p>
                  </a:txBody>
                  <a:tcPr marL="12397" marR="12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английскому языку 10 класса.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19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английскому языку 11 класса. 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3597">
                <a:tc rowSpan="3"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</a:t>
                      </a:r>
                    </a:p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фия</a:t>
                      </a:r>
                    </a:p>
                  </a:txBody>
                  <a:tcPr marL="12397" marR="1239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географии 7 класса.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географии 9 класса.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3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географии 10-11 классов.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1944">
                <a:tc>
                  <a:txBody>
                    <a:bodyPr/>
                    <a:lstStyle/>
                    <a:p>
                      <a:pPr marL="0" marR="0" lvl="0" indent="0" algn="ctr" defTabSz="434975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349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Спец. модулей по финансовой грамотности для УМК по ОБЖ  для 9 класса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397" marR="123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4ED8AFE-9995-461B-AAA4-7C225798246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07257"/>
            <a:ext cx="7305056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object 4"/>
          <p:cNvSpPr>
            <a:spLocks noChangeArrowheads="1"/>
          </p:cNvSpPr>
          <p:nvPr/>
        </p:nvSpPr>
        <p:spPr bwMode="auto">
          <a:xfrm>
            <a:off x="431801" y="604837"/>
            <a:ext cx="8280400" cy="34529"/>
          </a:xfrm>
          <a:custGeom>
            <a:avLst/>
            <a:gdLst>
              <a:gd name="T0" fmla="*/ 0 w 9604375"/>
              <a:gd name="T1" fmla="*/ 0 h 50418"/>
              <a:gd name="T2" fmla="*/ 9604375 w 9604375"/>
              <a:gd name="T3" fmla="*/ 50418 h 50418"/>
            </a:gdLst>
            <a:ahLst/>
            <a:cxnLst/>
            <a:rect l="T0" t="T1" r="T2" b="T3"/>
            <a:pathLst>
              <a:path w="9604375" h="50418">
                <a:moveTo>
                  <a:pt x="0" y="0"/>
                </a:moveTo>
                <a:lnTo>
                  <a:pt x="9603905" y="0"/>
                </a:lnTo>
              </a:path>
            </a:pathLst>
          </a:custGeom>
          <a:noFill/>
          <a:ln w="9143">
            <a:solidFill>
              <a:srgbClr val="67AC8C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/>
          <a:srcRect l="20316" t="17578" r="18192" b="6250"/>
          <a:stretch>
            <a:fillRect/>
          </a:stretch>
        </p:blipFill>
        <p:spPr bwMode="auto">
          <a:xfrm>
            <a:off x="431801" y="803125"/>
            <a:ext cx="8028383" cy="43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6164EE1-5817-414D-8C54-39E41B946AF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" y="1071563"/>
            <a:ext cx="7643812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3419872" y="253635"/>
            <a:ext cx="257176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литфин.рф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BD2EBC4-9701-483F-820F-F050302DAEC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/>
          <a:srcRect l="27452" t="12695" r="27525" b="6250"/>
          <a:stretch>
            <a:fillRect/>
          </a:stretch>
        </p:blipFill>
        <p:spPr bwMode="auto">
          <a:xfrm>
            <a:off x="807839" y="893559"/>
            <a:ext cx="7528322" cy="414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059832" y="267494"/>
            <a:ext cx="2847848" cy="3462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https://edu.pacc.ru/finmat/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DB641BB-587E-4467-9A21-F2217177DFE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45952" y="195486"/>
            <a:ext cx="4792182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https://fingram-history.oc3.ru</a:t>
            </a:r>
          </a:p>
        </p:txBody>
      </p: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2"/>
          <a:srcRect t="11719" r="12152" b="12109"/>
          <a:stretch>
            <a:fillRect/>
          </a:stretch>
        </p:blipFill>
        <p:spPr bwMode="auto">
          <a:xfrm>
            <a:off x="0" y="876076"/>
            <a:ext cx="91440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2546"/>
            <a:ext cx="8229600" cy="857250"/>
          </a:xfrm>
        </p:spPr>
        <p:txBody>
          <a:bodyPr/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https://olimpiada.oc3.ru/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6192" y="857238"/>
            <a:ext cx="6250518" cy="391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28676"/>
            <a:ext cx="8229600" cy="366595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ормат Правительства РБ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формат Правительства РБ" id="{4AD46BB1-1525-4C95-9D79-72F2E6175BC0}" vid="{019FCBE3-4E17-47EE-A839-4553241BB07E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14770</TotalTime>
  <Words>482</Words>
  <Application>Microsoft Office PowerPoint</Application>
  <PresentationFormat>Экран (16:9)</PresentationFormat>
  <Paragraphs>116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Z_1_Оперативка</vt:lpstr>
      <vt:lpstr>формат Правительства РБ</vt:lpstr>
      <vt:lpstr>Слайд 1</vt:lpstr>
      <vt:lpstr>Формирование финансовой грамотности как педагогическая задача</vt:lpstr>
      <vt:lpstr>Слайд 3</vt:lpstr>
      <vt:lpstr>Слайд 4</vt:lpstr>
      <vt:lpstr>Слайд 5</vt:lpstr>
      <vt:lpstr>Слайд 6</vt:lpstr>
      <vt:lpstr>Слайд 7</vt:lpstr>
      <vt:lpstr>Слайд 8</vt:lpstr>
      <vt:lpstr>https://olimpiada.oc3.ru/</vt:lpstr>
      <vt:lpstr>Дефициты, выявленные   в ходе исследования PISA</vt:lpstr>
      <vt:lpstr>Дефициты, выявленные в ходе исследования PISA</vt:lpstr>
      <vt:lpstr>Примеры комплексных заданий, размещенных на ресурсе http://skiv.instrao.ru и представленных в  публикациях издательства «Просвещение»</vt:lpstr>
      <vt:lpstr>https://irorb.ru/centry/ufimskij-regionalnyj-metodicheskij-centr-po-finansovoj-gramotnosti-sistemy-obshhego-i-professionalnogo-obrazovaniya</vt:lpstr>
      <vt:lpstr>Слайд 14</vt:lpstr>
    </vt:vector>
  </TitlesOfParts>
  <Company>Управление делами Президента РБ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Вектор</cp:lastModifiedBy>
  <cp:revision>1567</cp:revision>
  <cp:lastPrinted>2020-01-30T04:16:43Z</cp:lastPrinted>
  <dcterms:created xsi:type="dcterms:W3CDTF">2019-01-16T12:04:58Z</dcterms:created>
  <dcterms:modified xsi:type="dcterms:W3CDTF">2020-11-03T06:59:02Z</dcterms:modified>
</cp:coreProperties>
</file>