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558" r:id="rId2"/>
    <p:sldId id="435" r:id="rId3"/>
    <p:sldId id="772" r:id="rId4"/>
    <p:sldId id="773" r:id="rId5"/>
    <p:sldId id="315" r:id="rId6"/>
    <p:sldId id="403" r:id="rId7"/>
    <p:sldId id="438" r:id="rId8"/>
    <p:sldId id="434" r:id="rId9"/>
    <p:sldId id="411" r:id="rId10"/>
    <p:sldId id="412" r:id="rId11"/>
    <p:sldId id="413" r:id="rId12"/>
    <p:sldId id="427" r:id="rId13"/>
    <p:sldId id="416" r:id="rId14"/>
    <p:sldId id="426" r:id="rId15"/>
    <p:sldId id="423" r:id="rId16"/>
    <p:sldId id="415" r:id="rId17"/>
    <p:sldId id="414" r:id="rId18"/>
    <p:sldId id="422" r:id="rId19"/>
    <p:sldId id="408" r:id="rId20"/>
    <p:sldId id="418" r:id="rId21"/>
    <p:sldId id="876" r:id="rId22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5434" userDrawn="1">
          <p15:clr>
            <a:srgbClr val="A4A3A4"/>
          </p15:clr>
        </p15:guide>
        <p15:guide id="6" orient="horz" pos="6611" userDrawn="1">
          <p15:clr>
            <a:srgbClr val="A4A3A4"/>
          </p15:clr>
        </p15:guide>
        <p15:guide id="7" pos="9902" userDrawn="1">
          <p15:clr>
            <a:srgbClr val="A4A3A4"/>
          </p15:clr>
        </p15:guide>
        <p15:guide id="9" orient="horz" pos="19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DEDDDD"/>
    <a:srgbClr val="004EBF"/>
    <a:srgbClr val="FFD200"/>
    <a:srgbClr val="FD8D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12"/>
    <p:restoredTop sz="95768"/>
  </p:normalViewPr>
  <p:slideViewPr>
    <p:cSldViewPr snapToGrid="0" snapToObjects="1">
      <p:cViewPr varScale="1">
        <p:scale>
          <a:sx n="58" d="100"/>
          <a:sy n="58" d="100"/>
        </p:scale>
        <p:origin x="248" y="248"/>
      </p:cViewPr>
      <p:guideLst>
        <p:guide pos="5434"/>
        <p:guide orient="horz" pos="6611"/>
        <p:guide pos="9902"/>
        <p:guide orient="horz" pos="19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0" d="100"/>
          <a:sy n="80" d="100"/>
        </p:scale>
        <p:origin x="220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423626-44FE-704E-A9D3-1CF4ACFD7E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3F933F-ACBE-E242-A323-6CDD93944C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A77BC4-36F9-7E42-B872-C00CF182CC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8AAF3-628E-0248-B662-8411EEF4FC4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15604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7E6FF-E413-BD4F-BBA0-AB33BF7F5F6A}" type="datetimeFigureOut">
              <a:rPr lang="x-none" smtClean="0"/>
              <a:t>26.10.2020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6A88B-A956-BF4F-AD0A-9AA2CEDEB92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0093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6A88B-A956-BF4F-AD0A-9AA2CEDEB924}" type="slidenum">
              <a:rPr lang="x-none" smtClean="0"/>
              <a:pPr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54437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6A88B-A956-BF4F-AD0A-9AA2CEDEB924}" type="slidenum">
              <a:rPr lang="x-none" smtClean="0"/>
              <a:pPr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95869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6A88B-A956-BF4F-AD0A-9AA2CEDEB924}" type="slidenum">
              <a:rPr lang="x-none" smtClean="0"/>
              <a:pPr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32151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8C3B263-1B0D-6041-A526-5C6604524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3566" y="2825001"/>
            <a:ext cx="15353566" cy="4341091"/>
          </a:xfrm>
          <a:prstGeom prst="rect">
            <a:avLst/>
          </a:prstGeom>
        </p:spPr>
        <p:txBody>
          <a:bodyPr anchor="t"/>
          <a:lstStyle>
            <a:lvl1pPr algn="l">
              <a:defRPr sz="11999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itle Text">
            <a:extLst>
              <a:ext uri="{FF2B5EF4-FFF2-40B4-BE49-F238E27FC236}">
                <a16:creationId xmlns:a16="http://schemas.microsoft.com/office/drawing/2014/main" id="{76DF48FC-60A0-D347-9E21-B26FAC535E8D}"/>
              </a:ext>
            </a:extLst>
          </p:cNvPr>
          <p:cNvSpPr txBox="1">
            <a:spLocks noGrp="1"/>
          </p:cNvSpPr>
          <p:nvPr>
            <p:ph type="body" sz="half" idx="15" hasCustomPrompt="1"/>
          </p:nvPr>
        </p:nvSpPr>
        <p:spPr>
          <a:xfrm rot="16200000">
            <a:off x="21253817" y="10384011"/>
            <a:ext cx="4085709" cy="89658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SzTx/>
              <a:buNone/>
              <a:defRPr sz="50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eorgia"/>
              </a:defRPr>
            </a:lvl1pPr>
          </a:lstStyle>
          <a:p>
            <a:r>
              <a:rPr lang="ru-RU" dirty="0"/>
              <a:t>123</a:t>
            </a:r>
            <a:r>
              <a:rPr lang="en-US" dirty="0"/>
              <a:t>.</a:t>
            </a:r>
            <a:r>
              <a:rPr lang="en-US" dirty="0" err="1"/>
              <a:t>ya.ru</a:t>
            </a:r>
            <a:endParaRPr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14E6AC-071A-E346-867E-534135CFB3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2967" y="668741"/>
            <a:ext cx="5622151" cy="142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82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69F1962B-FB96-BD47-9964-7564DF4E5954}"/>
              </a:ext>
            </a:extLst>
          </p:cNvPr>
          <p:cNvSpPr/>
          <p:nvPr userDrawn="1"/>
        </p:nvSpPr>
        <p:spPr>
          <a:xfrm>
            <a:off x="0" y="0"/>
            <a:ext cx="24402670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214475-7D7C-5042-9B48-F3057283A4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9273"/>
          <a:stretch/>
        </p:blipFill>
        <p:spPr>
          <a:xfrm>
            <a:off x="16074798" y="693965"/>
            <a:ext cx="8307615" cy="120015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66188C6-08EA-F349-A732-6A7549954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3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0" y="-1336"/>
            <a:ext cx="24382413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4F8499-DB5A-864D-B6DC-C8E491E9D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EAB9F1-9C8B-B74D-95F3-7BF491FDFB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385072" y="1866900"/>
            <a:ext cx="8851900" cy="967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E3B1E1EF-C4D6-ED4D-AD86-CF1AD4CDDB9A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004EB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B25909D0-3D97-0443-969E-BDE36C2464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68148" y="776305"/>
            <a:ext cx="9907226" cy="1262106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9F700A3-FF71-6F40-9CD7-BB19A7332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788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AD1BB53D-2E41-D742-9190-AEBB53B3FFB0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004EB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0"/>
          </a:p>
        </p:txBody>
      </p:sp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CDC57A98-694B-774A-A756-9A9EBC50D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6907"/>
          <a:stretch>
            <a:fillRect/>
          </a:stretch>
        </p:blipFill>
        <p:spPr>
          <a:xfrm>
            <a:off x="15793737" y="-127742"/>
            <a:ext cx="7294863" cy="1139696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5A59D8-DAEA-EF41-AFBE-35B47FE983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391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03927D52-3280-184D-B033-9F4E01FE05A8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004EB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3EE8C8-5EC1-E542-9BFF-CEF5AA524A7E}"/>
              </a:ext>
            </a:extLst>
          </p:cNvPr>
          <p:cNvGrpSpPr/>
          <p:nvPr userDrawn="1"/>
        </p:nvGrpSpPr>
        <p:grpSpPr>
          <a:xfrm>
            <a:off x="15768147" y="-7774"/>
            <a:ext cx="542108" cy="9764540"/>
            <a:chOff x="19422299" y="-7774"/>
            <a:chExt cx="542108" cy="9764540"/>
          </a:xfrm>
        </p:grpSpPr>
        <p:pic>
          <p:nvPicPr>
            <p:cNvPr id="5" name="Image" descr="Image">
              <a:extLst>
                <a:ext uri="{FF2B5EF4-FFF2-40B4-BE49-F238E27FC236}">
                  <a16:creationId xmlns:a16="http://schemas.microsoft.com/office/drawing/2014/main" id="{B9C9CA25-3281-2845-A6D9-1A82B87B87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9422299" y="-7774"/>
              <a:ext cx="542108" cy="5167229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Image" descr="Image">
              <a:extLst>
                <a:ext uri="{FF2B5EF4-FFF2-40B4-BE49-F238E27FC236}">
                  <a16:creationId xmlns:a16="http://schemas.microsoft.com/office/drawing/2014/main" id="{5DD7BB69-D084-8F43-B875-82EB7CBE7C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9422299" y="4589537"/>
              <a:ext cx="542108" cy="5167229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361C750E-707A-0C43-BEE6-2C2D4F8C4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660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B127945B-3B06-474F-88F4-2ED9A1F6F8B3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004EB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C97495-FD1E-AA49-AB8D-BE4EE8A120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68147" y="1608365"/>
            <a:ext cx="10642600" cy="101473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94B0FA3-FAA1-2E4B-A75C-8A618F842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427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590BB943-F357-244F-B418-3530262FAEFC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004EB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B1A60E-F117-3840-8092-5CC2B011C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750"/>
          <a:stretch/>
        </p:blipFill>
        <p:spPr>
          <a:xfrm>
            <a:off x="16078313" y="869950"/>
            <a:ext cx="8304100" cy="115189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2FF3044-1EB0-3E41-BFAD-811FC12EA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720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3BCB567C-8C18-7342-952E-CBD8A3A6D3B0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004EB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3CF1B2-2739-0744-941C-6995FE681F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65284" y="-1025236"/>
            <a:ext cx="3104208" cy="1371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40B5542-8AC5-134F-80CC-61F9D1DC3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134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923C4E60-DAE2-2A41-BA58-F85FC466B8F9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004EB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214475-7D7C-5042-9B48-F3057283A4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9273"/>
          <a:stretch/>
        </p:blipFill>
        <p:spPr>
          <a:xfrm>
            <a:off x="16074798" y="693965"/>
            <a:ext cx="8307615" cy="120015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D185D9F-F017-B54C-8A8D-427A0A30A9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389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3BCB567C-8C18-7342-952E-CBD8A3A6D3B0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B25909D0-3D97-0443-969E-BDE36C2464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68148" y="776305"/>
            <a:ext cx="9907226" cy="1262106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5EE1C5-E70A-3445-9C83-199513FC7F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39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3BCB567C-8C18-7342-952E-CBD8A3A6D3B0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B25909D0-3D97-0443-969E-BDE36C2464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68148" y="776305"/>
            <a:ext cx="9907226" cy="1262106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DE15FA1-7958-514A-88B8-CA193EF30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68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083F2BC-2D2A-E843-9022-52E369D8CF05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CDC57A98-694B-774A-A756-9A9EBC50D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6907"/>
          <a:stretch>
            <a:fillRect/>
          </a:stretch>
        </p:blipFill>
        <p:spPr>
          <a:xfrm>
            <a:off x="15793737" y="-127742"/>
            <a:ext cx="7294863" cy="1139696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D25CB1C-C76D-9143-B9B1-A14AAD89B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6813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id="{A740E05F-918A-444D-A85D-E90B00719A1B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3EE8C8-5EC1-E542-9BFF-CEF5AA524A7E}"/>
              </a:ext>
            </a:extLst>
          </p:cNvPr>
          <p:cNvGrpSpPr/>
          <p:nvPr userDrawn="1"/>
        </p:nvGrpSpPr>
        <p:grpSpPr>
          <a:xfrm>
            <a:off x="15768147" y="-7774"/>
            <a:ext cx="542108" cy="9764540"/>
            <a:chOff x="19422299" y="-7774"/>
            <a:chExt cx="542108" cy="9764540"/>
          </a:xfrm>
        </p:grpSpPr>
        <p:pic>
          <p:nvPicPr>
            <p:cNvPr id="5" name="Image" descr="Image">
              <a:extLst>
                <a:ext uri="{FF2B5EF4-FFF2-40B4-BE49-F238E27FC236}">
                  <a16:creationId xmlns:a16="http://schemas.microsoft.com/office/drawing/2014/main" id="{B9C9CA25-3281-2845-A6D9-1A82B87B87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9422299" y="-7774"/>
              <a:ext cx="542108" cy="5167229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Image" descr="Image">
              <a:extLst>
                <a:ext uri="{FF2B5EF4-FFF2-40B4-BE49-F238E27FC236}">
                  <a16:creationId xmlns:a16="http://schemas.microsoft.com/office/drawing/2014/main" id="{5DD7BB69-D084-8F43-B875-82EB7CBE7C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9422299" y="4589537"/>
              <a:ext cx="542108" cy="5167229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C2E37F86-8835-344A-AA9D-4A1B3085A2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396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6F53C136-864B-874A-BF98-F4441F5C6865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C97495-FD1E-AA49-AB8D-BE4EE8A120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68147" y="1608365"/>
            <a:ext cx="10642600" cy="101473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5D95B28-349B-4F48-A312-1978DE56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156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1DF81DAA-D810-3A4D-976F-3405A59A9DE3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B1A60E-F117-3840-8092-5CC2B011C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750"/>
          <a:stretch/>
        </p:blipFill>
        <p:spPr>
          <a:xfrm>
            <a:off x="16078313" y="869950"/>
            <a:ext cx="8304100" cy="115189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F35F727-EBC8-C14C-8BCA-D5EC0F9AD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1853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721645E5-2BD7-694A-BF56-9646CCBD678E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3CF1B2-2739-0744-941C-6995FE681F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65284" y="-1025236"/>
            <a:ext cx="3104208" cy="1371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827DA28-9B95-3E4B-B7E5-C38051767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8523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721645E5-2BD7-694A-BF56-9646CCBD678E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214475-7D7C-5042-9B48-F3057283A4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9273"/>
          <a:stretch/>
        </p:blipFill>
        <p:spPr>
          <a:xfrm>
            <a:off x="16074798" y="693965"/>
            <a:ext cx="8307615" cy="120015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11F1858-036F-554E-8DEF-8E6E27124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870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B8668233-0608-EE44-ACB7-49FDF8D4A238}"/>
              </a:ext>
            </a:extLst>
          </p:cNvPr>
          <p:cNvSpPr/>
          <p:nvPr userDrawn="1"/>
        </p:nvSpPr>
        <p:spPr>
          <a:xfrm>
            <a:off x="6727" y="-14036"/>
            <a:ext cx="24402670" cy="13730036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4F8499-DB5A-864D-B6DC-C8E491E9D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EAB9F1-9C8B-B74D-95F3-7BF491FDFB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385072" y="1866900"/>
            <a:ext cx="8851900" cy="967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23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15038806-2581-534B-8D53-F329AA5112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0679" y="939565"/>
            <a:ext cx="10637140" cy="1183687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43BDB41-4356-3B46-B7CD-F9989E9B5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648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51B6D62A-CC07-DA49-9198-E22D1083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08306" y="615949"/>
            <a:ext cx="6523775" cy="1248410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C42711D-AE1A-EA4F-BA78-BDA194A38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706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3BD723-18D0-554E-9D2C-D8A17EFDA8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006115" y="909432"/>
            <a:ext cx="12738100" cy="13487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1984FBC-6197-7144-A242-3342AC3B5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229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3BCB567C-8C18-7342-952E-CBD8A3A6D3B0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CDC57A98-694B-774A-A756-9A9EBC50D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6907"/>
          <a:stretch>
            <a:fillRect/>
          </a:stretch>
        </p:blipFill>
        <p:spPr>
          <a:xfrm>
            <a:off x="15793737" y="-127742"/>
            <a:ext cx="7294863" cy="1139696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2862D84-A1D3-A644-B597-F1C1B1273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6952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827B8F1D-CF60-3A4C-861F-10C42D5D9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26158" y="1267255"/>
            <a:ext cx="10752938" cy="1083310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046DE2E-1256-FA49-B63B-199391247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399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B4A3CD-89C7-6344-BD8C-45433CE410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746271" y="419100"/>
            <a:ext cx="3810000" cy="12877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D8F1569-CC7E-B24F-938C-2D6603FCC0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714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82C392-E381-874B-9797-644829F457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449398" y="1111250"/>
            <a:ext cx="9207500" cy="114935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CC2BDD5-8EF4-4448-9AD4-B5C9760C4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035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D5B8E-9EB6-0943-8A3E-3C3831230F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385072" y="1397000"/>
            <a:ext cx="9385300" cy="1092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84F8499-DB5A-864D-B6DC-C8E491E9D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550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664AE1-903F-1841-B4B6-C5F5B3DC83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0740" y="939800"/>
            <a:ext cx="10642600" cy="11836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520F44A-C0D6-5341-9AAD-CEFFBD196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783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AACFC0-2432-E34B-8D98-DA4A569BC1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00145" y="615950"/>
            <a:ext cx="6527800" cy="124841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73BAE6B-570A-8D41-B103-7CC932D90C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733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5E78DF-D768-F64B-9550-09FE85D63B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014537" y="902576"/>
            <a:ext cx="12738100" cy="13487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5E0DE1E-62CD-374B-9D36-92759E245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586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EA5245-AB5A-CA41-863B-558B44F797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37156" y="1263650"/>
            <a:ext cx="10756900" cy="108331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5BFEC5E-953A-AA45-A832-533820AEC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789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EFF250-1F8B-BA46-AA27-56478C9682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738007" y="419100"/>
            <a:ext cx="3810000" cy="128778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42F6E36-0F71-D941-88F3-878BDC5F0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901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FF2B1B-35B9-274E-8E05-9D8FE3BC73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456294" y="1111250"/>
            <a:ext cx="9207500" cy="114935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A94D36E-1499-9F49-99A3-11F1B084F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957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3BCB567C-8C18-7342-952E-CBD8A3A6D3B0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3EE8C8-5EC1-E542-9BFF-CEF5AA524A7E}"/>
              </a:ext>
            </a:extLst>
          </p:cNvPr>
          <p:cNvGrpSpPr/>
          <p:nvPr userDrawn="1"/>
        </p:nvGrpSpPr>
        <p:grpSpPr>
          <a:xfrm>
            <a:off x="15768147" y="-7774"/>
            <a:ext cx="542108" cy="9764540"/>
            <a:chOff x="19422299" y="-7774"/>
            <a:chExt cx="542108" cy="9764540"/>
          </a:xfrm>
        </p:grpSpPr>
        <p:pic>
          <p:nvPicPr>
            <p:cNvPr id="5" name="Image" descr="Image">
              <a:extLst>
                <a:ext uri="{FF2B5EF4-FFF2-40B4-BE49-F238E27FC236}">
                  <a16:creationId xmlns:a16="http://schemas.microsoft.com/office/drawing/2014/main" id="{B9C9CA25-3281-2845-A6D9-1A82B87B87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9422299" y="-7774"/>
              <a:ext cx="542108" cy="5167229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Image" descr="Image">
              <a:extLst>
                <a:ext uri="{FF2B5EF4-FFF2-40B4-BE49-F238E27FC236}">
                  <a16:creationId xmlns:a16="http://schemas.microsoft.com/office/drawing/2014/main" id="{5DD7BB69-D084-8F43-B875-82EB7CBE7C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9422299" y="4589537"/>
              <a:ext cx="542108" cy="5167229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BE9CBA54-0ED9-1149-96B3-15E97C1BB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59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75C091-F64A-E941-A671-E453CE2C93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376220" y="1397000"/>
            <a:ext cx="9385300" cy="10922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286E3D4-F816-674C-B6BC-3EB05FE6B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810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BFD2E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F7EB55-12A3-9048-BAB1-9CC63E8852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19392" y="939800"/>
            <a:ext cx="10642600" cy="11836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DB473A9-F384-C147-8918-21F3D17D18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534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BFD2E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DDF24C-77CA-5144-9E0A-2F4A25596D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689806" y="615950"/>
            <a:ext cx="6527800" cy="124841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906D2BC-D6F7-3C4C-A240-8E8672AA4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570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BFD2E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8604C1-D7A4-C34C-A0B4-56B31DF9D5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029780" y="921124"/>
            <a:ext cx="12738100" cy="13487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D793B77-73A3-2D45-B830-161A0EE4E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069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BFD2E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2E58C3-D277-0D4F-B3D1-C190A52B1D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44776" y="1258570"/>
            <a:ext cx="10756900" cy="108331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FC388CD-4BB5-EF4D-B417-C36103C2C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54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FC388CD-4BB5-EF4D-B417-C36103C2C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3960E0-25EC-FB40-9F17-4C2CF16760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69913" y="0"/>
            <a:ext cx="111125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75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FC388CD-4BB5-EF4D-B417-C36103C2C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4" y="776305"/>
            <a:ext cx="11151462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4A6354-2B5E-024A-A88A-174E747DF8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69913" y="0"/>
            <a:ext cx="111125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53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BFD2E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36FA7E-C0C4-DD45-9167-803646AA3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743906" y="419100"/>
            <a:ext cx="3810000" cy="128778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2CCF5B-1F5F-4E41-B3E6-EC220F8BA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391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BFD2E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DA9607-4074-5042-94A2-5A3F077565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457546" y="1111250"/>
            <a:ext cx="9207500" cy="114935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6178258-6BDD-4D48-9CCB-008CC0C89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4" y="776305"/>
            <a:ext cx="12379262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65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44BE7935-2EB0-9047-A91A-23A6E5DF0158}"/>
              </a:ext>
            </a:extLst>
          </p:cNvPr>
          <p:cNvSpPr/>
          <p:nvPr userDrawn="1"/>
        </p:nvSpPr>
        <p:spPr>
          <a:xfrm>
            <a:off x="15739872" y="-1336"/>
            <a:ext cx="8642541" cy="13718672"/>
          </a:xfrm>
          <a:prstGeom prst="rect">
            <a:avLst/>
          </a:prstGeom>
          <a:solidFill>
            <a:srgbClr val="BFD2E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120012-1F7F-FE46-A3B5-C08C04A46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375606" y="1397000"/>
            <a:ext cx="9385300" cy="10922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19476EA-D7E1-4B4E-8722-D01076D8EA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56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3BCB567C-8C18-7342-952E-CBD8A3A6D3B0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C97495-FD1E-AA49-AB8D-BE4EE8A120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68147" y="1608365"/>
            <a:ext cx="10642600" cy="101473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0C97A4E-C919-A048-ABF3-E2AD36F3B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3641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mage">
            <a:extLst>
              <a:ext uri="{FF2B5EF4-FFF2-40B4-BE49-F238E27FC236}">
                <a16:creationId xmlns:a16="http://schemas.microsoft.com/office/drawing/2014/main" id="{754D87FE-36C9-B943-ACCF-5448B0B6D1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15737369" y="-34926"/>
            <a:ext cx="8645043" cy="1375092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A1B0C4D-A9A6-7449-9741-0C81EAC6C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133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D77BCA30-48FB-1A45-908A-2B9644A27AD4}"/>
              </a:ext>
            </a:extLst>
          </p:cNvPr>
          <p:cNvSpPr/>
          <p:nvPr userDrawn="1"/>
        </p:nvSpPr>
        <p:spPr>
          <a:xfrm>
            <a:off x="8642959" y="41"/>
            <a:ext cx="15759040" cy="13715918"/>
          </a:xfrm>
          <a:prstGeom prst="rect">
            <a:avLst/>
          </a:prstGeom>
          <a:solidFill>
            <a:srgbClr val="E8E9ED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D6D0D40-0FBB-3847-831F-2A877A088B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9179" y="3234188"/>
            <a:ext cx="6959425" cy="76231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B2FC109-D039-C641-AEC4-2AF1771C0D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688194"/>
            <a:ext cx="6967109" cy="2290543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algn="l">
              <a:defRPr sz="6000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6DD20C-FAD1-A945-8C0E-B1372063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ЯНДЕКС.УЧЕБНИК ДЛЯ НАЧАЛЬНОЙ ШКОЛЫ</a:t>
            </a:r>
            <a:endParaRPr lang="x-non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7EE425-CF3B-DB49-9A55-304FAD635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71346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D77BCA30-48FB-1A45-908A-2B9644A27AD4}"/>
              </a:ext>
            </a:extLst>
          </p:cNvPr>
          <p:cNvSpPr/>
          <p:nvPr userDrawn="1"/>
        </p:nvSpPr>
        <p:spPr>
          <a:xfrm>
            <a:off x="8642961" y="43"/>
            <a:ext cx="15759040" cy="13715918"/>
          </a:xfrm>
          <a:prstGeom prst="rect">
            <a:avLst/>
          </a:prstGeom>
          <a:solidFill>
            <a:srgbClr val="E8E9ED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59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solidFill>
                <a:schemeClr val="tx2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6DD20C-FAD1-A945-8C0E-B1372063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600" y="8909535"/>
            <a:ext cx="7067604" cy="289803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7EE425-CF3B-DB49-9A55-304FAD635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90" y="12824619"/>
            <a:ext cx="428624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0E768C3-AD17-EE40-A43E-0DA1B3E3A765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939088" y="3254946"/>
            <a:ext cx="7029256" cy="948359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00" indent="-75720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08" indent="0">
              <a:buNone/>
              <a:defRPr sz="2800"/>
            </a:lvl2pPr>
            <a:lvl3pPr marL="1828619" indent="0">
              <a:buNone/>
              <a:defRPr sz="2400"/>
            </a:lvl3pPr>
            <a:lvl4pPr marL="2742927" indent="0">
              <a:buNone/>
              <a:defRPr sz="2000"/>
            </a:lvl4pPr>
            <a:lvl5pPr marL="3657235" indent="0">
              <a:buNone/>
              <a:defRPr sz="2000"/>
            </a:lvl5pPr>
            <a:lvl6pPr marL="4571543" indent="0">
              <a:buNone/>
              <a:defRPr sz="2000"/>
            </a:lvl6pPr>
            <a:lvl7pPr marL="5485852" indent="0">
              <a:buNone/>
              <a:defRPr sz="2000"/>
            </a:lvl7pPr>
            <a:lvl8pPr marL="6400160" indent="0">
              <a:buNone/>
              <a:defRPr sz="2000"/>
            </a:lvl8pPr>
            <a:lvl9pPr marL="7314468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04945A2-8A8F-2042-8023-B3E5EFC336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688194"/>
            <a:ext cx="6967109" cy="2290543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algn="l">
              <a:defRPr sz="6000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04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79A1004-9D75-EF4B-BEC2-7E70BC86E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4914F39-9E1B-4A4F-A051-85DC522A2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9626" y="3234188"/>
            <a:ext cx="6967712" cy="949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AC9BF468-104A-0247-867C-FA2A0872588E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80C4612-AD6E-C646-A26E-66E79A6B7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ЯНДЕКС.УЧЕБНИК ДЛЯ НАЧАЛЬНОЙ ШКОЛЫ</a:t>
            </a:r>
            <a:endParaRPr lang="x-none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0516AC0-F7D9-6748-A8EE-A5D1E19A9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E683B9D0-DBA2-BA4D-852D-1A1351AC54C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8626475" y="3118754"/>
            <a:ext cx="14798675" cy="1059724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254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8017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79A1004-9D75-EF4B-BEC2-7E70BC86E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AC9BF468-104A-0247-867C-FA2A0872588E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/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E683B9D0-DBA2-BA4D-852D-1A1351AC54C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8626475" y="3118754"/>
            <a:ext cx="14809232" cy="1059724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843294F-E17E-D444-9E9B-4C2E85FB5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ЯНДЕКС.УЧЕБНИК ДЛЯ НАЧАЛЬНОЙ ШКОЛЫ</a:t>
            </a:r>
            <a:endParaRPr lang="x-none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3FB16298-E4C8-7745-B9A6-730B07991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DC45017-A648-7B4A-99EF-714B1D6D9877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939088" y="3254946"/>
            <a:ext cx="7029256" cy="948359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063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8017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Image">
            <a:extLst>
              <a:ext uri="{FF2B5EF4-FFF2-40B4-BE49-F238E27FC236}">
                <a16:creationId xmlns:a16="http://schemas.microsoft.com/office/drawing/2014/main" id="{0E6FF628-BD40-564F-99DE-1CC7472C2B55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749905" y="3118754"/>
            <a:ext cx="7685802" cy="1059724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A001EF2-B070-0042-8D6A-FB28C9203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6707" y="3118754"/>
            <a:ext cx="11569144" cy="960823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B7346E2-F540-7D43-AC0F-91A40956A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ЯНДЕКС.УЧЕБНИК ДЛЯ НАЧАЛЬНОЙ ШКОЛЫ</a:t>
            </a:r>
            <a:endParaRPr lang="x-none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D2D50B2-95A9-A245-89C4-06D3F79E9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576693" y="12824617"/>
            <a:ext cx="669418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0585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Image">
            <a:extLst>
              <a:ext uri="{FF2B5EF4-FFF2-40B4-BE49-F238E27FC236}">
                <a16:creationId xmlns:a16="http://schemas.microsoft.com/office/drawing/2014/main" id="{0E6FF628-BD40-564F-99DE-1CC7472C2B55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749905" y="3118754"/>
            <a:ext cx="7685802" cy="1059724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CB44FD9-8BC5-3941-A7E0-6CA070C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ЯНДЕКС.УЧЕБНИК ДЛЯ НАЧАЛЬНОЙ ШКОЛЫ</a:t>
            </a:r>
            <a:endParaRPr lang="x-none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E9995B4-A7B1-CF4C-AA6C-4AE26A02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40390" y="12663484"/>
            <a:ext cx="942024" cy="1052516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2C9453A-CD40-2A46-8D62-2D9C47CAD0B0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37920" y="3092855"/>
            <a:ext cx="13829860" cy="9594445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240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5" name="Image">
            <a:extLst>
              <a:ext uri="{FF2B5EF4-FFF2-40B4-BE49-F238E27FC236}">
                <a16:creationId xmlns:a16="http://schemas.microsoft.com/office/drawing/2014/main" id="{779CD4AD-AD34-504F-87E8-2D7915D26F96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440149" y="3118754"/>
            <a:ext cx="6995557" cy="1059724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82407FB-F2CD-8140-B433-DC432119A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2F0F869-00D2-B24C-8663-CE5BA6F64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F430B15-2A16-224C-9892-C0BEBC0625D2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939088" y="3128820"/>
            <a:ext cx="7029256" cy="9598168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B4A02F70-7DF3-7749-876A-9596A9EC8DA2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8667763" y="3128820"/>
            <a:ext cx="7029256" cy="9566121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5970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5003" userDrawn="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7" name="Image">
            <a:extLst>
              <a:ext uri="{FF2B5EF4-FFF2-40B4-BE49-F238E27FC236}">
                <a16:creationId xmlns:a16="http://schemas.microsoft.com/office/drawing/2014/main" id="{9A9AAEDD-5428-964F-868A-3213E4D1D21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462347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8" name="Image">
            <a:extLst>
              <a:ext uri="{FF2B5EF4-FFF2-40B4-BE49-F238E27FC236}">
                <a16:creationId xmlns:a16="http://schemas.microsoft.com/office/drawing/2014/main" id="{E5087D5D-84EF-AE49-8E35-D637C02244B6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8632800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9" name="Image">
            <a:extLst>
              <a:ext uri="{FF2B5EF4-FFF2-40B4-BE49-F238E27FC236}">
                <a16:creationId xmlns:a16="http://schemas.microsoft.com/office/drawing/2014/main" id="{0F4755B3-093E-654C-B66E-30C77C160F13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936897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96196E6-BC92-A547-BFD5-3D3273B4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6947" y="4691713"/>
            <a:ext cx="6988342" cy="8035275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7050D7F-4EAC-6341-B45D-CA77E5D87389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8638431" y="4691713"/>
            <a:ext cx="7080994" cy="8035275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65C005B-B0D5-9441-9BB5-8B55E436612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6456790" y="4691713"/>
            <a:ext cx="6968360" cy="784918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733DF3E-C0EF-9140-AAD7-8A20FCE29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DDC5445F-6389-7B4B-BC8F-00531BDAD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60887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5003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7" name="Image">
            <a:extLst>
              <a:ext uri="{FF2B5EF4-FFF2-40B4-BE49-F238E27FC236}">
                <a16:creationId xmlns:a16="http://schemas.microsoft.com/office/drawing/2014/main" id="{9A9AAEDD-5428-964F-868A-3213E4D1D21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462347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8" name="Image">
            <a:extLst>
              <a:ext uri="{FF2B5EF4-FFF2-40B4-BE49-F238E27FC236}">
                <a16:creationId xmlns:a16="http://schemas.microsoft.com/office/drawing/2014/main" id="{E5087D5D-84EF-AE49-8E35-D637C02244B6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8632800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9" name="Image">
            <a:extLst>
              <a:ext uri="{FF2B5EF4-FFF2-40B4-BE49-F238E27FC236}">
                <a16:creationId xmlns:a16="http://schemas.microsoft.com/office/drawing/2014/main" id="{0F4755B3-093E-654C-B66E-30C77C160F13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936897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733DF3E-C0EF-9140-AAD7-8A20FCE29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DDC5445F-6389-7B4B-BC8F-00531BDAD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EAD3E2E5-6623-474C-B9FE-0DFF13CEE13B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36898" y="4679821"/>
            <a:ext cx="7080994" cy="8047168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3411545D-199C-7D44-92C9-1009C31467FA}"/>
              </a:ext>
            </a:extLst>
          </p:cNvPr>
          <p:cNvSpPr>
            <a:spLocks noGrp="1"/>
          </p:cNvSpPr>
          <p:nvPr>
            <p:ph type="body" sz="half" idx="31"/>
          </p:nvPr>
        </p:nvSpPr>
        <p:spPr>
          <a:xfrm>
            <a:off x="8632800" y="4679821"/>
            <a:ext cx="7080994" cy="8047168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508DDAE3-FD62-C045-A5E4-EA8F927F1897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16456790" y="4679821"/>
            <a:ext cx="6968360" cy="8047168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9766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5003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3BCB567C-8C18-7342-952E-CBD8A3A6D3B0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0C97A4E-C919-A048-ABF3-E2AD36F3B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18493C-9E9F-0042-82E1-E4889B14A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02947" y="1441450"/>
            <a:ext cx="11493500" cy="1083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546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05AD2042-28B1-9540-8FBD-5F3EB3A23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6947" y="4691713"/>
            <a:ext cx="6988342" cy="8035275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74AEA17-9359-8F41-9722-06E937D48F9B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8638431" y="4691713"/>
            <a:ext cx="7080994" cy="8035275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30EDD75-869A-554B-8B5C-5CFDFAC7FDF1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6456790" y="4691713"/>
            <a:ext cx="6968360" cy="8035275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Image">
            <a:extLst>
              <a:ext uri="{FF2B5EF4-FFF2-40B4-BE49-F238E27FC236}">
                <a16:creationId xmlns:a16="http://schemas.microsoft.com/office/drawing/2014/main" id="{6077E184-35DF-834E-8CFF-0E69F4CE0D2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462347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27" name="Image">
            <a:extLst>
              <a:ext uri="{FF2B5EF4-FFF2-40B4-BE49-F238E27FC236}">
                <a16:creationId xmlns:a16="http://schemas.microsoft.com/office/drawing/2014/main" id="{AE43E25E-4A68-0D4F-ADB1-4F614808D554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8632800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28" name="Image">
            <a:extLst>
              <a:ext uri="{FF2B5EF4-FFF2-40B4-BE49-F238E27FC236}">
                <a16:creationId xmlns:a16="http://schemas.microsoft.com/office/drawing/2014/main" id="{FE43AC48-514B-D64F-A9B4-9C9630F6DCAD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936897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0B6AF6F6-A354-5E42-8CAD-698FE5075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137678D-AD0C-FF41-928E-815669480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95382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5003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6" name="Image">
            <a:extLst>
              <a:ext uri="{FF2B5EF4-FFF2-40B4-BE49-F238E27FC236}">
                <a16:creationId xmlns:a16="http://schemas.microsoft.com/office/drawing/2014/main" id="{6077E184-35DF-834E-8CFF-0E69F4CE0D2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462347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27" name="Image">
            <a:extLst>
              <a:ext uri="{FF2B5EF4-FFF2-40B4-BE49-F238E27FC236}">
                <a16:creationId xmlns:a16="http://schemas.microsoft.com/office/drawing/2014/main" id="{AE43E25E-4A68-0D4F-ADB1-4F614808D554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8632800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28" name="Image">
            <a:extLst>
              <a:ext uri="{FF2B5EF4-FFF2-40B4-BE49-F238E27FC236}">
                <a16:creationId xmlns:a16="http://schemas.microsoft.com/office/drawing/2014/main" id="{FE43AC48-514B-D64F-A9B4-9C9630F6DCAD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936897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0B6AF6F6-A354-5E42-8CAD-698FE5075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137678D-AD0C-FF41-928E-815669480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01C10A59-684B-4B45-B53D-C1E5D87A138C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939088" y="4692925"/>
            <a:ext cx="7029256" cy="8034063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57C6C1F-32E9-4C49-9C4B-28CE292B2AA7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8667763" y="4692926"/>
            <a:ext cx="7029256" cy="803406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B4CBB23E-ED16-6A44-BB46-D36BAE00AFA6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16463741" y="4692926"/>
            <a:ext cx="7029256" cy="803406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1047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5003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7CB496A-041E-5841-BF65-13234F24F2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6572" y="4769533"/>
            <a:ext cx="6988342" cy="208846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7C24B52-2F55-A54C-9F21-107C71A12A7F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8638431" y="4769533"/>
            <a:ext cx="7080994" cy="208846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8AF2515-092F-1A4E-A4F7-14AF361AF56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6456790" y="4769533"/>
            <a:ext cx="6968360" cy="208846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Image">
            <a:extLst>
              <a:ext uri="{FF2B5EF4-FFF2-40B4-BE49-F238E27FC236}">
                <a16:creationId xmlns:a16="http://schemas.microsoft.com/office/drawing/2014/main" id="{9A9AAEDD-5428-964F-868A-3213E4D1D21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462347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18" name="Image">
            <a:extLst>
              <a:ext uri="{FF2B5EF4-FFF2-40B4-BE49-F238E27FC236}">
                <a16:creationId xmlns:a16="http://schemas.microsoft.com/office/drawing/2014/main" id="{E5087D5D-84EF-AE49-8E35-D637C02244B6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8632800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19" name="Image">
            <a:extLst>
              <a:ext uri="{FF2B5EF4-FFF2-40B4-BE49-F238E27FC236}">
                <a16:creationId xmlns:a16="http://schemas.microsoft.com/office/drawing/2014/main" id="{0F4755B3-093E-654C-B66E-30C77C160F13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936897" y="3096023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925F12D5-432D-D049-AAE0-96B1371232BD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946572" y="9827654"/>
            <a:ext cx="6988342" cy="208846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EF050257-C271-DE4A-A6CE-2807D3D70AB0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638431" y="9827654"/>
            <a:ext cx="7080994" cy="208846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FA370E11-A6F9-7B48-A05E-56FF28D9E162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16456790" y="9827654"/>
            <a:ext cx="6968360" cy="208846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Image">
            <a:extLst>
              <a:ext uri="{FF2B5EF4-FFF2-40B4-BE49-F238E27FC236}">
                <a16:creationId xmlns:a16="http://schemas.microsoft.com/office/drawing/2014/main" id="{096AD6F1-9982-DD47-B2D7-7D977E67ECAD}"/>
              </a:ext>
            </a:extLst>
          </p:cNvPr>
          <p:cNvSpPr>
            <a:spLocks noGrp="1"/>
          </p:cNvSpPr>
          <p:nvPr>
            <p:ph type="pic" idx="25"/>
          </p:nvPr>
        </p:nvSpPr>
        <p:spPr>
          <a:xfrm>
            <a:off x="16462347" y="8154144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4" name="Image">
            <a:extLst>
              <a:ext uri="{FF2B5EF4-FFF2-40B4-BE49-F238E27FC236}">
                <a16:creationId xmlns:a16="http://schemas.microsoft.com/office/drawing/2014/main" id="{66AD2D99-6EC7-A740-917B-2D69EF93BAC2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8632800" y="8154144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5" name="Image">
            <a:extLst>
              <a:ext uri="{FF2B5EF4-FFF2-40B4-BE49-F238E27FC236}">
                <a16:creationId xmlns:a16="http://schemas.microsoft.com/office/drawing/2014/main" id="{6AF358C0-2329-864E-B4C0-FA003A831C15}"/>
              </a:ext>
            </a:extLst>
          </p:cNvPr>
          <p:cNvSpPr>
            <a:spLocks noGrp="1"/>
          </p:cNvSpPr>
          <p:nvPr>
            <p:ph type="pic" idx="27"/>
          </p:nvPr>
        </p:nvSpPr>
        <p:spPr>
          <a:xfrm>
            <a:off x="936897" y="8154144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B57D81B5-9559-5249-8B42-1935739DB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361825BD-37A0-604F-A081-713113AA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0536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5003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39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68A421-EB84-A041-A86D-9A752DFE81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329" y="172393"/>
            <a:ext cx="22426897" cy="211815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8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8" name="Line">
            <a:extLst>
              <a:ext uri="{FF2B5EF4-FFF2-40B4-BE49-F238E27FC236}">
                <a16:creationId xmlns:a16="http://schemas.microsoft.com/office/drawing/2014/main" id="{9169C14F-F678-8148-9CBD-0800740D586B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297BF50-6EC1-4042-8EA6-83118A559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5600" y="4801108"/>
            <a:ext cx="6502886" cy="691675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31904A65-CDB2-7A4E-A142-479693E323B1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8812602" y="4801108"/>
            <a:ext cx="6502886" cy="691675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B0E497FB-F730-AA40-85D9-9D66F1C2E3E7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6297134" y="4801108"/>
            <a:ext cx="6502886" cy="691675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2 000">
            <a:extLst>
              <a:ext uri="{FF2B5EF4-FFF2-40B4-BE49-F238E27FC236}">
                <a16:creationId xmlns:a16="http://schemas.microsoft.com/office/drawing/2014/main" id="{B5D0CB87-94A6-BB40-A503-9B236B958C2B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1007672" y="3289244"/>
            <a:ext cx="4564673" cy="1549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0">
                <a:latin typeface="Georgia" panose="02040502050405020303" pitchFamily="18" charset="0"/>
              </a:defRPr>
            </a:lvl1pPr>
          </a:lstStyle>
          <a:p>
            <a:r>
              <a:t>2 000</a:t>
            </a:r>
          </a:p>
        </p:txBody>
      </p:sp>
      <p:sp>
        <p:nvSpPr>
          <p:cNvPr id="21" name="9 000">
            <a:extLst>
              <a:ext uri="{FF2B5EF4-FFF2-40B4-BE49-F238E27FC236}">
                <a16:creationId xmlns:a16="http://schemas.microsoft.com/office/drawing/2014/main" id="{FDA70F19-A964-4B4A-9CFD-3121982B3D60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795198" y="3276544"/>
            <a:ext cx="4564673" cy="1549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0">
                <a:latin typeface="Georgia" panose="02040502050405020303" pitchFamily="18" charset="0"/>
              </a:defRPr>
            </a:lvl1pPr>
          </a:lstStyle>
          <a:p>
            <a:r>
              <a:t>9 000 </a:t>
            </a:r>
          </a:p>
        </p:txBody>
      </p:sp>
      <p:sp>
        <p:nvSpPr>
          <p:cNvPr id="25" name="25">
            <a:extLst>
              <a:ext uri="{FF2B5EF4-FFF2-40B4-BE49-F238E27FC236}">
                <a16:creationId xmlns:a16="http://schemas.microsoft.com/office/drawing/2014/main" id="{5AE6578E-AE64-BE4F-94E1-257E9D813D83}"/>
              </a:ext>
            </a:extLst>
          </p:cNvPr>
          <p:cNvSpPr txBox="1">
            <a:spLocks noGrp="1"/>
          </p:cNvSpPr>
          <p:nvPr>
            <p:ph type="body" idx="22"/>
          </p:nvPr>
        </p:nvSpPr>
        <p:spPr>
          <a:xfrm>
            <a:off x="16295458" y="3276544"/>
            <a:ext cx="6052332" cy="1549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0">
                <a:latin typeface="Georgia" panose="02040502050405020303" pitchFamily="18" charset="0"/>
              </a:defRPr>
            </a:lvl1pPr>
          </a:lstStyle>
          <a:p>
            <a:r>
              <a:t>25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FEC13A18-F063-3941-8FA9-0E0AA1EA5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39F04E7-4DC2-A545-9C96-1E5F43016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91989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  <p15:guide id="3" orient="horz" pos="8017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741E36B-4F14-B944-B79E-751A37FE9F23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937500" y="3091508"/>
            <a:ext cx="7004764" cy="566091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6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75FB18-CB78-234C-8B21-E54F21B21FD0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638932" y="3091508"/>
            <a:ext cx="7004764" cy="566091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6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03BEA51-93EF-3D4D-B112-A16973ED6FFA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16439678" y="3091508"/>
            <a:ext cx="7004764" cy="566091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6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9A05458-F02F-AF46-80AE-D0F87660E57C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951583" y="3948982"/>
            <a:ext cx="6990680" cy="8778006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5B40BBD-FAF4-1448-98F0-AC87D49013F6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8637413" y="3948982"/>
            <a:ext cx="7082011" cy="8778006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D5229BB-4ADB-4B46-AE09-17906DA16ABD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16439678" y="3948982"/>
            <a:ext cx="6985472" cy="8778006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96847DEA-9A12-BA40-A6CA-8E198C775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4F41D22-796A-C84D-A06E-CE2E59521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40390" y="12824617"/>
            <a:ext cx="942024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74651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5003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19C59CD-0A69-624F-B0F0-B4EB68575EB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937500" y="3091508"/>
            <a:ext cx="7004764" cy="566091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6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38A7FE3-D264-7C43-8A62-9EF0878A36B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638932" y="3091508"/>
            <a:ext cx="7004764" cy="566091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6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0AB4214-78FA-7746-9319-F344D578B877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16439678" y="3091508"/>
            <a:ext cx="7004764" cy="566091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6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D7564C5C-BBDF-8E45-BF57-21C7A21D8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8A96B3DA-227E-DB4B-9D48-102925E9B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53437" y="12824617"/>
            <a:ext cx="915930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4936B96-6825-1C48-8E80-8EF8CF1C71AD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939088" y="3948628"/>
            <a:ext cx="7029256" cy="8778360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DD41AE0-5C85-9349-B81D-C8F33D00DF2E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8667763" y="3948627"/>
            <a:ext cx="7029256" cy="8778361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5D2CAF7-1A80-5C40-8961-A60C7599A11C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16424180" y="3948627"/>
            <a:ext cx="7029256" cy="8778361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37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5003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D103BD-1B44-5D47-AEC3-A4062A86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19C59CD-0A69-624F-B0F0-B4EB68575EB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937500" y="3091508"/>
            <a:ext cx="7004764" cy="566091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6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38A7FE3-D264-7C43-8A62-9EF0878A36B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638932" y="3091508"/>
            <a:ext cx="7004764" cy="566091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6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0AB4214-78FA-7746-9319-F344D578B877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16439678" y="3091508"/>
            <a:ext cx="7004764" cy="566091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6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0CE0AEEE-65EF-014C-B7FA-0DF8EC57D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7599" y="3950344"/>
            <a:ext cx="6988342" cy="8776644"/>
          </a:xfrm>
          <a:prstGeom prst="rect">
            <a:avLst/>
          </a:prstGeom>
        </p:spPr>
        <p:txBody>
          <a:bodyPr lIns="0">
            <a:noAutofit/>
          </a:bodyPr>
          <a:lstStyle>
            <a:lvl1pPr marL="857250" indent="-857250">
              <a:lnSpc>
                <a:spcPct val="100000"/>
              </a:lnSpc>
              <a:buSzPct val="100000"/>
              <a:buFont typeface="+mj-lt"/>
              <a:buAutoNum type="arabicPeriod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4D5C133-72B0-044F-9FC9-065E6D444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65FA070-D9B1-CE4B-946A-E7B8A570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E05AF42-CD6D-1D48-9138-F0ED4AADCC38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641752" y="3950344"/>
            <a:ext cx="6988342" cy="8776644"/>
          </a:xfrm>
          <a:prstGeom prst="rect">
            <a:avLst/>
          </a:prstGeom>
        </p:spPr>
        <p:txBody>
          <a:bodyPr lIns="0">
            <a:noAutofit/>
          </a:bodyPr>
          <a:lstStyle>
            <a:lvl1pPr marL="857250" indent="-857250">
              <a:lnSpc>
                <a:spcPct val="100000"/>
              </a:lnSpc>
              <a:buSzPct val="100000"/>
              <a:buFont typeface="+mj-lt"/>
              <a:buAutoNum type="arabicPeriod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AE7F796-0D99-FC4B-A7FD-0855ADB65F8D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16439678" y="3950344"/>
            <a:ext cx="6988342" cy="8776644"/>
          </a:xfrm>
          <a:prstGeom prst="rect">
            <a:avLst/>
          </a:prstGeom>
        </p:spPr>
        <p:txBody>
          <a:bodyPr lIns="0">
            <a:noAutofit/>
          </a:bodyPr>
          <a:lstStyle>
            <a:lvl1pPr marL="857250" indent="-857250">
              <a:lnSpc>
                <a:spcPct val="100000"/>
              </a:lnSpc>
              <a:buSzPct val="100000"/>
              <a:buFont typeface="+mj-lt"/>
              <a:buAutoNum type="arabicPeriod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8009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5003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Экспертиза:…">
            <a:extLst>
              <a:ext uri="{FF2B5EF4-FFF2-40B4-BE49-F238E27FC236}">
                <a16:creationId xmlns:a16="http://schemas.microsoft.com/office/drawing/2014/main" id="{601F1A10-6DB5-E246-B337-3AD7257043F0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16460028" y="4808914"/>
            <a:ext cx="6965122" cy="79180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4000"/>
            </a:lvl1pPr>
          </a:lstStyle>
          <a:p>
            <a:endParaRPr dirty="0"/>
          </a:p>
        </p:txBody>
      </p:sp>
      <p:sp>
        <p:nvSpPr>
          <p:cNvPr id="11" name="Image">
            <a:extLst>
              <a:ext uri="{FF2B5EF4-FFF2-40B4-BE49-F238E27FC236}">
                <a16:creationId xmlns:a16="http://schemas.microsoft.com/office/drawing/2014/main" id="{96F93CC0-5D5D-584D-9ECF-42C35EA9D516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455381" y="3097792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B4BB150-46AC-2042-81C9-1C89280B9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6282DCA-F3EA-C745-BFA3-D1A5384EB0D5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937499" y="3091509"/>
            <a:ext cx="14743825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2CBC427-A32A-8349-8DF3-224C002FD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0D20353D-F493-4545-BE57-5104EC692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CED26A1-E68B-A044-A265-FB9BB8E7815D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39087" y="3948628"/>
            <a:ext cx="14788593" cy="8778360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8705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990C13-BAEF-8F47-A097-0B666E3AA112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937499" y="3091509"/>
            <a:ext cx="14743825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Экспертиза:…">
            <a:extLst>
              <a:ext uri="{FF2B5EF4-FFF2-40B4-BE49-F238E27FC236}">
                <a16:creationId xmlns:a16="http://schemas.microsoft.com/office/drawing/2014/main" id="{601F1A10-6DB5-E246-B337-3AD7257043F0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16460028" y="4808914"/>
            <a:ext cx="6965122" cy="79180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/>
            </a:lvl1pPr>
          </a:lstStyle>
          <a:p>
            <a:endParaRPr dirty="0"/>
          </a:p>
        </p:txBody>
      </p:sp>
      <p:sp>
        <p:nvSpPr>
          <p:cNvPr id="11" name="Image">
            <a:extLst>
              <a:ext uri="{FF2B5EF4-FFF2-40B4-BE49-F238E27FC236}">
                <a16:creationId xmlns:a16="http://schemas.microsoft.com/office/drawing/2014/main" id="{96F93CC0-5D5D-584D-9ECF-42C35EA9D516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455381" y="3097792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B4BB150-46AC-2042-81C9-1C89280B9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9821F1-AA91-DE4C-9969-6F071B84630B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937499" y="8557624"/>
            <a:ext cx="14743825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FFA6B2E-9563-1648-8765-4DD7711C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13FB986B-950B-BC44-BB5D-D50502784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25151" y="12824617"/>
            <a:ext cx="972502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E25865D-0288-FE48-A05E-2205143BBAE0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39087" y="3948628"/>
            <a:ext cx="14788593" cy="336657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5D96A6F-5EFA-0047-8BCD-36A4BFD61527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939087" y="9438456"/>
            <a:ext cx="14788593" cy="328853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1815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Экспертиза:…">
            <a:extLst>
              <a:ext uri="{FF2B5EF4-FFF2-40B4-BE49-F238E27FC236}">
                <a16:creationId xmlns:a16="http://schemas.microsoft.com/office/drawing/2014/main" id="{601F1A10-6DB5-E246-B337-3AD7257043F0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16460028" y="4808914"/>
            <a:ext cx="6965122" cy="79180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/>
            </a:lvl1pPr>
          </a:lstStyle>
          <a:p>
            <a:endParaRPr dirty="0"/>
          </a:p>
        </p:txBody>
      </p:sp>
      <p:sp>
        <p:nvSpPr>
          <p:cNvPr id="11" name="Image">
            <a:extLst>
              <a:ext uri="{FF2B5EF4-FFF2-40B4-BE49-F238E27FC236}">
                <a16:creationId xmlns:a16="http://schemas.microsoft.com/office/drawing/2014/main" id="{96F93CC0-5D5D-584D-9ECF-42C35EA9D516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455381" y="3097792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5A89810-9F5F-F84E-8818-7342CFAE00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B43478C-1C82-9643-8226-F154FF625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BA67D31-9510-4543-92A0-7CB1622A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016FB558-851C-6645-B397-0BF250A748A3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39087" y="3128822"/>
            <a:ext cx="14788593" cy="9598166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5221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3BCB567C-8C18-7342-952E-CBD8A3A6D3B0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B1A60E-F117-3840-8092-5CC2B011C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750"/>
          <a:stretch/>
        </p:blipFill>
        <p:spPr>
          <a:xfrm>
            <a:off x="16078313" y="869950"/>
            <a:ext cx="8304100" cy="115189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D43929D-B2F4-AF4B-8825-40000CA718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1436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Экспертиза:…">
            <a:extLst>
              <a:ext uri="{FF2B5EF4-FFF2-40B4-BE49-F238E27FC236}">
                <a16:creationId xmlns:a16="http://schemas.microsoft.com/office/drawing/2014/main" id="{601F1A10-6DB5-E246-B337-3AD7257043F0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16460028" y="4808914"/>
            <a:ext cx="6965122" cy="79180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4000"/>
            </a:lvl1pPr>
          </a:lstStyle>
          <a:p>
            <a:endParaRPr dirty="0"/>
          </a:p>
        </p:txBody>
      </p:sp>
      <p:sp>
        <p:nvSpPr>
          <p:cNvPr id="11" name="Image">
            <a:extLst>
              <a:ext uri="{FF2B5EF4-FFF2-40B4-BE49-F238E27FC236}">
                <a16:creationId xmlns:a16="http://schemas.microsoft.com/office/drawing/2014/main" id="{96F93CC0-5D5D-584D-9ECF-42C35EA9D516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6455381" y="3097792"/>
            <a:ext cx="1519606" cy="11700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sz="2000"/>
            </a:lvl1pPr>
          </a:lstStyle>
          <a:p>
            <a:endParaRPr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5A89810-9F5F-F84E-8818-7342CFAE00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B43478C-1C82-9643-8226-F154FF625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BA67D31-9510-4543-92A0-7CB1622A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9A7F064-9C8C-3945-AEBA-ABE505ED35D3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66795" y="3092855"/>
            <a:ext cx="14768505" cy="9634133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0278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39723A3-3CA0-C846-9B77-84924F8AF675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937499" y="3091509"/>
            <a:ext cx="10856039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6F0BD3B-C215-7E40-BCE5-CAF574E23336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12516740" y="3091509"/>
            <a:ext cx="10856039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B9E1D7-76C0-B844-AA1B-F5939EEAA596}"/>
              </a:ext>
            </a:extLst>
          </p:cNvPr>
          <p:cNvSpPr/>
          <p:nvPr userDrawn="1"/>
        </p:nvSpPr>
        <p:spPr>
          <a:xfrm>
            <a:off x="4738688" y="-871817"/>
            <a:ext cx="6724650" cy="438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6464D8D-EFE7-6F43-801A-3669C8DFDE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D30AC10-7BD5-1E43-ADE6-1A611B57E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0A415F63-01F2-0B4E-BFCD-867BC1B4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83E0F07-7D06-8740-8BE1-CAC1F8D6900C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66795" y="3977761"/>
            <a:ext cx="10861411" cy="8749227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0F9B1143-242C-9C46-A7E0-6D0641EA9AA3}"/>
              </a:ext>
            </a:extLst>
          </p:cNvPr>
          <p:cNvSpPr>
            <a:spLocks noGrp="1"/>
          </p:cNvSpPr>
          <p:nvPr>
            <p:ph type="body" sz="half" idx="31"/>
          </p:nvPr>
        </p:nvSpPr>
        <p:spPr>
          <a:xfrm>
            <a:off x="12522049" y="3977761"/>
            <a:ext cx="10861411" cy="8749227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7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8017" userDrawn="1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39723A3-3CA0-C846-9B77-84924F8AF675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937499" y="3091509"/>
            <a:ext cx="10856039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399C205-EC3F-4F4B-9277-76B8775E5CC1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39087" y="3948628"/>
            <a:ext cx="10854451" cy="8778360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6F0BD3B-C215-7E40-BCE5-CAF574E23336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12516740" y="3091509"/>
            <a:ext cx="10856039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6464D8D-EFE7-6F43-801A-3669C8DFDE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D30AC10-7BD5-1E43-ADE6-1A611B57E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0A415F63-01F2-0B4E-BFCD-867BC1B4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2BC098-42C4-154E-A19E-D1AD9920F5E9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12518994" y="3948628"/>
            <a:ext cx="10854451" cy="8778360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2324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8017" userDrawn="1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76EF9A7-1934-CF4D-B042-F997AB97D8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28F1170-FE83-FA41-94F5-BB92085E2E36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37499" y="5952695"/>
            <a:ext cx="10856039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9E3AD668-D689-B347-B135-F0DC2C20D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05E4B5EF-BEF4-1645-8451-8CC67FED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25151" y="12824617"/>
            <a:ext cx="972502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943961B-7012-B840-9360-1204EDAA3988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39087" y="6828222"/>
            <a:ext cx="10864986" cy="5898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300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948CF75-B4A2-044C-BB23-469D5FCAD9B4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12547988" y="5952695"/>
            <a:ext cx="10856039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A73F5E1-683C-EB41-94E4-7060290B85AF}"/>
              </a:ext>
            </a:extLst>
          </p:cNvPr>
          <p:cNvSpPr>
            <a:spLocks noGrp="1"/>
          </p:cNvSpPr>
          <p:nvPr>
            <p:ph type="body" sz="half" idx="31"/>
          </p:nvPr>
        </p:nvSpPr>
        <p:spPr>
          <a:xfrm>
            <a:off x="12515850" y="6828222"/>
            <a:ext cx="10828374" cy="5898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300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1130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8017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76EF9A7-1934-CF4D-B042-F997AB97D8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28F1170-FE83-FA41-94F5-BB92085E2E36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937499" y="5038295"/>
            <a:ext cx="10856039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639B352-4758-0840-8889-2332F78A8359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12540186" y="5038295"/>
            <a:ext cx="10856039" cy="48498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SzPct val="80000"/>
              <a:buFont typeface="Arial" panose="020B0604020202020204" pitchFamily="34" charset="0"/>
              <a:buNone/>
              <a:defRPr sz="4000" b="1" spc="300" baseline="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9E3AD668-D689-B347-B135-F0DC2C20D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05E4B5EF-BEF4-1645-8451-8CC67FED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EC682AFB-F4CF-1841-9C7E-AE7207E6FDCD}"/>
              </a:ext>
            </a:extLst>
          </p:cNvPr>
          <p:cNvSpPr>
            <a:spLocks noGrp="1"/>
          </p:cNvSpPr>
          <p:nvPr>
            <p:ph type="body" sz="half" idx="30"/>
          </p:nvPr>
        </p:nvSpPr>
        <p:spPr>
          <a:xfrm>
            <a:off x="966795" y="5917397"/>
            <a:ext cx="10861411" cy="6809591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4FE5C84B-7EF8-2A40-960F-D8BCDC5A059A}"/>
              </a:ext>
            </a:extLst>
          </p:cNvPr>
          <p:cNvSpPr>
            <a:spLocks noGrp="1"/>
          </p:cNvSpPr>
          <p:nvPr>
            <p:ph type="body" sz="half" idx="31"/>
          </p:nvPr>
        </p:nvSpPr>
        <p:spPr>
          <a:xfrm>
            <a:off x="12561299" y="5917397"/>
            <a:ext cx="10863851" cy="6809591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1840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8017" userDrawn="1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006338A-4F39-EB40-94EB-BF17FAA5DB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B11A155-7D05-5449-A522-F63931B45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CCE1657-D6FB-514E-91D2-5642B3B9E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9D71284-C0F8-C244-A381-368104F59C5E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39087" y="4431864"/>
            <a:ext cx="10864986" cy="82951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B46B288-96B0-FD44-A162-D67D102F19A1}"/>
              </a:ext>
            </a:extLst>
          </p:cNvPr>
          <p:cNvSpPr>
            <a:spLocks noGrp="1"/>
          </p:cNvSpPr>
          <p:nvPr>
            <p:ph type="body" sz="half" idx="29"/>
          </p:nvPr>
        </p:nvSpPr>
        <p:spPr>
          <a:xfrm>
            <a:off x="12546983" y="4431864"/>
            <a:ext cx="10864986" cy="82951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SzPct val="80000"/>
              <a:buFont typeface="Arial" panose="020B0604020202020204" pitchFamily="34" charset="0"/>
              <a:buNone/>
              <a:defRPr sz="400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649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8017" userDrawn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23D82F9-CBA0-744D-BC7C-98E5D6A4D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DF9CD4A-4E45-514F-AB06-B975C3B49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F117E17-D9A1-4F4A-B511-4294C0CD1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25151" y="12824617"/>
            <a:ext cx="972502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8464FED-5235-3745-8263-1CA9A2905431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66795" y="3115204"/>
            <a:ext cx="13885277" cy="9611784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7420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 userDrawn="1">
          <p15:clr>
            <a:srgbClr val="FBAE40"/>
          </p15:clr>
        </p15:guide>
        <p15:guide id="16" orient="horz" pos="8017" userDrawn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23D82F9-CBA0-744D-BC7C-98E5D6A4D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DF9CD4A-4E45-514F-AB06-B975C3B49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F117E17-D9A1-4F4A-B511-4294C0CD1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8464FED-5235-3745-8263-1CA9A2905431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66795" y="3115204"/>
            <a:ext cx="13885277" cy="9611784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0" indent="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None/>
              <a:tabLst/>
              <a:defRPr sz="5000">
                <a:solidFill>
                  <a:schemeClr val="tx2"/>
                </a:solidFill>
              </a:defRPr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6280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E903321-2970-ED48-BF26-6A158CF21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44A97BE-8862-A54D-942C-203621AA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5A353B9-4231-9F43-B971-A88DFE593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25151" y="12824617"/>
            <a:ext cx="972502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04240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8017" userDrawn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BD96AF-8612-D044-8A4F-D23F1A158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83EFF51-5C0A-1A45-A6CF-A489E35F7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1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A371FD3-42DD-9D41-A57E-56A54B00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62728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8017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3BCB567C-8C18-7342-952E-CBD8A3A6D3B0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D43929D-B2F4-AF4B-8825-40000CA718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6E16C0-FD95-154E-A9B6-8C120AA649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629689" y="0"/>
            <a:ext cx="117475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312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9E306CA0-176F-4945-A654-2DBE4D1D54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599" y="12624683"/>
            <a:ext cx="17565589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2339929-65BC-754B-AF8C-4F30167D7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9" y="12621150"/>
            <a:ext cx="1093787" cy="441708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3">
            <a:extLst>
              <a:ext uri="{FF2B5EF4-FFF2-40B4-BE49-F238E27FC236}">
                <a16:creationId xmlns:a16="http://schemas.microsoft.com/office/drawing/2014/main" id="{BA1667F9-A8AD-E64B-A003-654CEF801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2" y="547143"/>
            <a:ext cx="21232812" cy="1454698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76CE419A-D9BE-DA49-96A7-91BE433CB6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87602" y="3429850"/>
            <a:ext cx="6584849" cy="62491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19964" marR="0" indent="-719928" algn="l" defTabSz="190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90909538-8E3A-AA48-B5DC-463AB585C5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7602" y="10033200"/>
            <a:ext cx="17565587" cy="2215952"/>
          </a:xfrm>
        </p:spPr>
        <p:txBody>
          <a:bodyPr/>
          <a:lstStyle>
            <a:lvl1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19964" marR="0" indent="-719928" algn="l" defTabSz="190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0" marR="0" lvl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DD0D547E-0567-2E43-BDB4-18B73972463B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906759" y="3429850"/>
            <a:ext cx="6577718" cy="62491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19964" marR="0" indent="-719928" algn="l" defTabSz="190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</a:t>
            </a: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7F3B418F-486F-E146-96CE-6A5782E1AE4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6231515" y="3429850"/>
            <a:ext cx="6580860" cy="62491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19964" marR="0" indent="-719928" algn="l" defTabSz="190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таблицы, диаграммы, схемы,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12128138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B61AA1D6-93BC-7E46-B43D-C6BE24CBC42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2000" y="10050463"/>
            <a:ext cx="12449174" cy="1828802"/>
          </a:xfrm>
        </p:spPr>
        <p:txBody>
          <a:bodyPr lIns="0" tIns="0" rIns="0" bIns="27000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latin typeface="+mn-lt"/>
              </a:defRPr>
            </a:lvl1pPr>
            <a:lvl2pPr marL="914308" indent="0" algn="ctr">
              <a:buNone/>
              <a:defRPr sz="4000"/>
            </a:lvl2pPr>
            <a:lvl3pPr marL="1828619" indent="0" algn="ctr">
              <a:buNone/>
              <a:defRPr sz="3600"/>
            </a:lvl3pPr>
            <a:lvl4pPr marL="2742927" indent="0" algn="ctr">
              <a:buNone/>
              <a:defRPr sz="3200"/>
            </a:lvl4pPr>
            <a:lvl5pPr marL="3657237" indent="0" algn="ctr">
              <a:buNone/>
              <a:defRPr sz="3200"/>
            </a:lvl5pPr>
            <a:lvl6pPr marL="4571545" indent="0" algn="ctr">
              <a:buNone/>
              <a:defRPr sz="3200"/>
            </a:lvl6pPr>
            <a:lvl7pPr marL="5485854" indent="0" algn="ctr">
              <a:buNone/>
              <a:defRPr sz="3200"/>
            </a:lvl7pPr>
            <a:lvl8pPr marL="6400164" indent="0" algn="ctr">
              <a:buNone/>
              <a:defRPr sz="3200"/>
            </a:lvl8pPr>
            <a:lvl9pPr marL="7314472" indent="0" algn="ctr">
              <a:buNone/>
              <a:defRPr sz="3200"/>
            </a:lvl9pPr>
          </a:lstStyle>
          <a:p>
            <a:r>
              <a:rPr lang="ru-RU" dirty="0"/>
              <a:t>Автор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052160" y="3111500"/>
            <a:ext cx="19406839" cy="6213476"/>
          </a:xfrm>
        </p:spPr>
        <p:txBody>
          <a:bodyPr tIns="180000" anchor="ctr">
            <a:noAutofit/>
          </a:bodyPr>
          <a:lstStyle>
            <a:lvl1pPr marL="0" indent="0">
              <a:buClr>
                <a:schemeClr val="bg2"/>
              </a:buClr>
              <a:buSzPct val="120000"/>
              <a:buFont typeface="Arial Unicode MS" panose="020B0604020202020204" pitchFamily="34" charset="-128"/>
              <a:buChar char="▎"/>
              <a:defRPr sz="9600" baseline="0"/>
            </a:lvl1pPr>
          </a:lstStyle>
          <a:p>
            <a:pPr lvl="0"/>
            <a:r>
              <a:rPr lang="ru-RU" dirty="0"/>
              <a:t>Цитата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713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&gt;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F9606B6-0E29-3149-9612-D1EF6D74FB4E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939088" y="3254946"/>
            <a:ext cx="7029256" cy="948359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00" indent="-75720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08" indent="0">
              <a:buNone/>
              <a:defRPr sz="2800"/>
            </a:lvl2pPr>
            <a:lvl3pPr marL="1828619" indent="0">
              <a:buNone/>
              <a:defRPr sz="2400"/>
            </a:lvl3pPr>
            <a:lvl4pPr marL="2742927" indent="0">
              <a:buNone/>
              <a:defRPr sz="2000"/>
            </a:lvl4pPr>
            <a:lvl5pPr marL="3657235" indent="0">
              <a:buNone/>
              <a:defRPr sz="2000"/>
            </a:lvl5pPr>
            <a:lvl6pPr marL="4571543" indent="0">
              <a:buNone/>
              <a:defRPr sz="2000"/>
            </a:lvl6pPr>
            <a:lvl7pPr marL="5485852" indent="0">
              <a:buNone/>
              <a:defRPr sz="2000"/>
            </a:lvl7pPr>
            <a:lvl8pPr marL="6400160" indent="0">
              <a:buNone/>
              <a:defRPr sz="2000"/>
            </a:lvl8pPr>
            <a:lvl9pPr marL="7314468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020A0D5-087A-5E40-B567-958B9C471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600" y="8909535"/>
            <a:ext cx="7067604" cy="289803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9FEF5C7-21DD-9A41-8904-94BECE5D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90" y="12824619"/>
            <a:ext cx="428624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BC87BB1-0732-5C48-9892-A3B92A698C73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16414070" y="3104647"/>
            <a:ext cx="7029256" cy="948359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517525" indent="-517525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3000"/>
            </a:lvl1pPr>
            <a:lvl2pPr marL="914308" indent="0">
              <a:buNone/>
              <a:defRPr sz="2800"/>
            </a:lvl2pPr>
            <a:lvl3pPr marL="1828619" indent="0">
              <a:buNone/>
              <a:defRPr sz="2400"/>
            </a:lvl3pPr>
            <a:lvl4pPr marL="2742927" indent="0">
              <a:buNone/>
              <a:defRPr sz="2000"/>
            </a:lvl4pPr>
            <a:lvl5pPr marL="3657235" indent="0">
              <a:buNone/>
              <a:defRPr sz="2000"/>
            </a:lvl5pPr>
            <a:lvl6pPr marL="4571543" indent="0">
              <a:buNone/>
              <a:defRPr sz="2000"/>
            </a:lvl6pPr>
            <a:lvl7pPr marL="5485852" indent="0">
              <a:buNone/>
              <a:defRPr sz="2000"/>
            </a:lvl7pPr>
            <a:lvl8pPr marL="6400160" indent="0">
              <a:buNone/>
              <a:defRPr sz="2000"/>
            </a:lvl8pPr>
            <a:lvl9pPr marL="7314468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Line">
            <a:extLst>
              <a:ext uri="{FF2B5EF4-FFF2-40B4-BE49-F238E27FC236}">
                <a16:creationId xmlns:a16="http://schemas.microsoft.com/office/drawing/2014/main" id="{DD6DDC0A-0E08-5A40-89A0-12922CEE574F}"/>
              </a:ext>
            </a:extLst>
          </p:cNvPr>
          <p:cNvSpPr/>
          <p:nvPr userDrawn="1"/>
        </p:nvSpPr>
        <p:spPr>
          <a:xfrm>
            <a:off x="-248319" y="2324525"/>
            <a:ext cx="24880638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F851112-F321-5E48-BE8D-357D982D4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5184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текста/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451AF27-5FB1-0D40-AA05-42DF652483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599" y="12624683"/>
            <a:ext cx="17565589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25D4967-2BE7-CC40-970C-E59E736E9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9" y="12621150"/>
            <a:ext cx="1093787" cy="441708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Заголовок 3">
            <a:extLst>
              <a:ext uri="{FF2B5EF4-FFF2-40B4-BE49-F238E27FC236}">
                <a16:creationId xmlns:a16="http://schemas.microsoft.com/office/drawing/2014/main" id="{00CE3A18-3BEE-1E48-8DB5-EFDF81BE4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2" y="547143"/>
            <a:ext cx="21232812" cy="1454698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2B4190AE-DE9D-7B45-8685-C75786D2E28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87601" y="3429851"/>
            <a:ext cx="10239276" cy="8819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19964" marR="0" indent="-719928" algn="l" defTabSz="190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текста, таблицы, диаграммы, схемы, фотографии, иллюстрации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91E2E21-1D6C-DD48-81BA-272FC2FB570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2572805" y="3429851"/>
            <a:ext cx="10239570" cy="8819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1pPr>
            <a:lvl2pPr marL="719964" marR="0" indent="-719928" algn="l" defTabSz="190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lvl2pPr>
            <a:lvl3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lvl3pPr>
            <a:lvl4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lvl4pPr>
            <a:lvl5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lvl5pPr>
          </a:lstStyle>
          <a:p>
            <a:pPr marL="0" marR="0" lvl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Окно для вставки текста, таблицы, диаграммы, схемы,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23303362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B2FC109-D039-C641-AEC4-2AF1771C0D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30" y="0"/>
            <a:ext cx="6967109" cy="2290544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6000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6DD20C-FAD1-A945-8C0E-B1372063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600" y="8909535"/>
            <a:ext cx="7067604" cy="289803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7EE425-CF3B-DB49-9A55-304FAD635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90" y="12824619"/>
            <a:ext cx="428624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0E768C3-AD17-EE40-A43E-0DA1B3E3A765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939088" y="3254946"/>
            <a:ext cx="7029256" cy="948359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0" indent="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None/>
              <a:tabLst/>
              <a:defRPr sz="4000"/>
            </a:lvl1pPr>
            <a:lvl2pPr marL="914308" indent="0">
              <a:buNone/>
              <a:defRPr sz="2800"/>
            </a:lvl2pPr>
            <a:lvl3pPr marL="1828619" indent="0">
              <a:buNone/>
              <a:defRPr sz="2400"/>
            </a:lvl3pPr>
            <a:lvl4pPr marL="2742927" indent="0">
              <a:buNone/>
              <a:defRPr sz="2000"/>
            </a:lvl4pPr>
            <a:lvl5pPr marL="3657235" indent="0">
              <a:buNone/>
              <a:defRPr sz="2000"/>
            </a:lvl5pPr>
            <a:lvl6pPr marL="4571543" indent="0">
              <a:buNone/>
              <a:defRPr sz="2000"/>
            </a:lvl6pPr>
            <a:lvl7pPr marL="5485852" indent="0">
              <a:buNone/>
              <a:defRPr sz="2000"/>
            </a:lvl7pPr>
            <a:lvl8pPr marL="6400160" indent="0">
              <a:buNone/>
              <a:defRPr sz="2000"/>
            </a:lvl8pPr>
            <a:lvl9pPr marL="7314468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8165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D77BCA30-48FB-1A45-908A-2B9644A27AD4}"/>
              </a:ext>
            </a:extLst>
          </p:cNvPr>
          <p:cNvSpPr/>
          <p:nvPr userDrawn="1"/>
        </p:nvSpPr>
        <p:spPr>
          <a:xfrm>
            <a:off x="8642961" y="43"/>
            <a:ext cx="15759040" cy="13715918"/>
          </a:xfrm>
          <a:prstGeom prst="rect">
            <a:avLst/>
          </a:prstGeom>
          <a:solidFill>
            <a:srgbClr val="E8E9ED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59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solidFill>
                <a:schemeClr val="tx2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6DD20C-FAD1-A945-8C0E-B1372063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600" y="8909535"/>
            <a:ext cx="7067604" cy="289803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7EE425-CF3B-DB49-9A55-304FAD635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90" y="12824619"/>
            <a:ext cx="428624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0E768C3-AD17-EE40-A43E-0DA1B3E3A765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939088" y="3254946"/>
            <a:ext cx="7029256" cy="948359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00" indent="-75720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/>
            </a:lvl1pPr>
            <a:lvl2pPr marL="914308" indent="0">
              <a:buNone/>
              <a:defRPr sz="2800"/>
            </a:lvl2pPr>
            <a:lvl3pPr marL="1828619" indent="0">
              <a:buNone/>
              <a:defRPr sz="2400"/>
            </a:lvl3pPr>
            <a:lvl4pPr marL="2742927" indent="0">
              <a:buNone/>
              <a:defRPr sz="2000"/>
            </a:lvl4pPr>
            <a:lvl5pPr marL="3657235" indent="0">
              <a:buNone/>
              <a:defRPr sz="2000"/>
            </a:lvl5pPr>
            <a:lvl6pPr marL="4571543" indent="0">
              <a:buNone/>
              <a:defRPr sz="2000"/>
            </a:lvl6pPr>
            <a:lvl7pPr marL="5485852" indent="0">
              <a:buNone/>
              <a:defRPr sz="2000"/>
            </a:lvl7pPr>
            <a:lvl8pPr marL="6400160" indent="0">
              <a:buNone/>
              <a:defRPr sz="2000"/>
            </a:lvl8pPr>
            <a:lvl9pPr marL="7314468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1503BF-182A-1948-92DA-8C4E79D1B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688194"/>
            <a:ext cx="6967109" cy="2290543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algn="l">
              <a:defRPr sz="6000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601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D77BCA30-48FB-1A45-908A-2B9644A27AD4}"/>
              </a:ext>
            </a:extLst>
          </p:cNvPr>
          <p:cNvSpPr/>
          <p:nvPr userDrawn="1"/>
        </p:nvSpPr>
        <p:spPr>
          <a:xfrm>
            <a:off x="8642961" y="43"/>
            <a:ext cx="15759040" cy="13715918"/>
          </a:xfrm>
          <a:prstGeom prst="rect">
            <a:avLst/>
          </a:prstGeom>
          <a:solidFill>
            <a:srgbClr val="E8E9ED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59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solidFill>
                <a:schemeClr val="tx2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6DD20C-FAD1-A945-8C0E-B1372063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20377600" y="8909535"/>
            <a:ext cx="7067604" cy="289803"/>
          </a:xfrm>
          <a:prstGeom prst="rect">
            <a:avLst/>
          </a:prstGeom>
        </p:spPr>
        <p:txBody>
          <a:bodyPr anchor="ctr"/>
          <a:lstStyle>
            <a:lvl1pPr algn="l">
              <a:defRPr sz="1500" spc="300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7EE425-CF3B-DB49-9A55-304FAD635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697090" y="12824619"/>
            <a:ext cx="428624" cy="730250"/>
          </a:xfrm>
          <a:prstGeom prst="rect">
            <a:avLst/>
          </a:prstGeom>
        </p:spPr>
        <p:txBody>
          <a:bodyPr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0E768C3-AD17-EE40-A43E-0DA1B3E3A765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939088" y="3254946"/>
            <a:ext cx="7029256" cy="948359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0" indent="0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None/>
              <a:tabLst/>
              <a:defRPr sz="4000"/>
            </a:lvl1pPr>
            <a:lvl2pPr marL="914308" indent="0">
              <a:buNone/>
              <a:defRPr sz="2800"/>
            </a:lvl2pPr>
            <a:lvl3pPr marL="1828619" indent="0">
              <a:buNone/>
              <a:defRPr sz="2400"/>
            </a:lvl3pPr>
            <a:lvl4pPr marL="2742927" indent="0">
              <a:buNone/>
              <a:defRPr sz="2000"/>
            </a:lvl4pPr>
            <a:lvl5pPr marL="3657235" indent="0">
              <a:buNone/>
              <a:defRPr sz="2000"/>
            </a:lvl5pPr>
            <a:lvl6pPr marL="4571543" indent="0">
              <a:buNone/>
              <a:defRPr sz="2000"/>
            </a:lvl6pPr>
            <a:lvl7pPr marL="5485852" indent="0">
              <a:buNone/>
              <a:defRPr sz="2000"/>
            </a:lvl7pPr>
            <a:lvl8pPr marL="6400160" indent="0">
              <a:buNone/>
              <a:defRPr sz="2000"/>
            </a:lvl8pPr>
            <a:lvl9pPr marL="7314468" indent="0">
              <a:buNone/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1CA5733-097E-AD4D-B647-C1EF9B306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688194"/>
            <a:ext cx="6967109" cy="2290543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algn="l">
              <a:defRPr sz="6000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67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 ил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>
            <a:extLst>
              <a:ext uri="{FF2B5EF4-FFF2-40B4-BE49-F238E27FC236}">
                <a16:creationId xmlns:a16="http://schemas.microsoft.com/office/drawing/2014/main" id="{607F4B8C-DB90-6540-9795-57F9A5AAA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2" y="547143"/>
            <a:ext cx="21232812" cy="1454698"/>
          </a:xfrm>
          <a:prstGeom prst="rect">
            <a:avLst/>
          </a:prstGeom>
        </p:spPr>
        <p:txBody>
          <a:bodyPr vert="horz" lIns="0" tIns="1980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CB4834C-13A3-1E45-A0FE-EAE4CD820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599" y="12624683"/>
            <a:ext cx="17565589" cy="4252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lnSpc>
                <a:spcPct val="100000"/>
              </a:lnSpc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B4987C1-9D19-CF40-BD05-035DFB1E0C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718589" y="12621150"/>
            <a:ext cx="1093787" cy="441708"/>
          </a:xfrm>
          <a:prstGeom prst="rect">
            <a:avLst/>
          </a:prstGeom>
        </p:spPr>
        <p:txBody>
          <a:bodyPr vert="horz" lIns="0" tIns="72000" rIns="0" bIns="0" rtlCol="0" anchor="ctr"/>
          <a:lstStyle>
            <a:lvl1pPr algn="r"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fld id="{741C03D3-FA44-40EC-9A21-1FC4FEA3E22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6F273CA4-8668-8D40-89E1-2DF41C779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600" y="3429851"/>
            <a:ext cx="21224775" cy="8819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>
                <a:latin typeface="+mn-lt"/>
              </a:defRPr>
            </a:lvl1pPr>
            <a:lvl2pPr marL="719964" marR="0" indent="-719928" algn="l" defTabSz="190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 sz="4800"/>
            </a:lvl2pPr>
            <a:lvl3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 sz="4800"/>
            </a:lvl3pPr>
            <a:lvl4pPr marL="719964" marR="0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 sz="4800"/>
            </a:lvl4pPr>
            <a:lvl5pPr marL="0" marR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4800"/>
            </a:lvl5pPr>
          </a:lstStyle>
          <a:p>
            <a:pPr marL="0" marR="0" lvl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0" marR="0" lvl="0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19964" marR="0" lvl="1" indent="-719928" algn="l" defTabSz="190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Ключевая мысль</a:t>
            </a:r>
          </a:p>
          <a:p>
            <a:pPr marL="719964" marR="0" lvl="1" indent="-719928" algn="l" defTabSz="190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C00"/>
              </a:buClr>
              <a:buSzPct val="120000"/>
              <a:buFont typeface="Arial Unicode MS" panose="020B0604020202020204" pitchFamily="34" charset="-128"/>
              <a:buChar char="▎"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19964" marR="0" lvl="2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Маркированный список</a:t>
            </a:r>
          </a:p>
          <a:p>
            <a:pPr marL="719964" marR="0" lvl="2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Yandex Sans Text Light" panose="02000000000000000000" pitchFamily="2" charset="-52"/>
              <a:buChar char="›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19964" marR="0" lvl="3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Нумерованный список</a:t>
            </a:r>
          </a:p>
          <a:p>
            <a:pPr marL="719964" marR="0" lvl="3" indent="-715928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4" indent="0" algn="l" defTabSz="182852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30431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 ил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5FE1-503A-4B96-8989-000D44BE7D9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6"/>
          </p:nvPr>
        </p:nvSpPr>
        <p:spPr>
          <a:xfrm>
            <a:off x="921456" y="2572168"/>
            <a:ext cx="16765337" cy="9650696"/>
          </a:xfrm>
        </p:spPr>
        <p:txBody>
          <a:bodyPr rIns="72000"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Текст 8"/>
          <p:cNvSpPr>
            <a:spLocks noGrp="1"/>
          </p:cNvSpPr>
          <p:nvPr>
            <p:ph type="body" sz="quarter" idx="14" hasCustomPrompt="1"/>
          </p:nvPr>
        </p:nvSpPr>
        <p:spPr>
          <a:xfrm>
            <a:off x="926518" y="12760368"/>
            <a:ext cx="20595911" cy="535868"/>
          </a:xfrm>
        </p:spPr>
        <p:txBody>
          <a:bodyPr tIns="0" bIns="36000" anchor="b" anchorCtr="0">
            <a:noAutofit/>
          </a:bodyPr>
          <a:lstStyle>
            <a:lvl1pPr indent="0">
              <a:lnSpc>
                <a:spcPts val="2532"/>
              </a:lnSpc>
              <a:spcAft>
                <a:spcPts val="0"/>
              </a:spcAft>
              <a:defRPr sz="1968" baseline="0"/>
            </a:lvl1pPr>
          </a:lstStyle>
          <a:p>
            <a:pPr lvl="0"/>
            <a:r>
              <a:rPr lang="ru-RU" dirty="0"/>
              <a:t>Сноска</a:t>
            </a:r>
          </a:p>
        </p:txBody>
      </p:sp>
    </p:spTree>
    <p:extLst>
      <p:ext uri="{BB962C8B-B14F-4D97-AF65-F5344CB8AC3E}">
        <p14:creationId xmlns:p14="http://schemas.microsoft.com/office/powerpoint/2010/main" val="71461929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екст или диаграмма">
  <p:cSld name="2_Текст или диаграмма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128713" y="766765"/>
            <a:ext cx="22131338" cy="1545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22099589" y="12695240"/>
            <a:ext cx="1176213" cy="388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921457" y="2572170"/>
            <a:ext cx="16765339" cy="9650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72000" bIns="45700" anchor="ctr" anchorCtr="0">
            <a:noAutofit/>
          </a:bodyPr>
          <a:lstStyle>
            <a:lvl1pPr marL="457177" lvl="0" indent="-228589" algn="l">
              <a:lnSpc>
                <a:spcPct val="333333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354" lvl="1" indent="-349741" algn="l">
              <a:lnSpc>
                <a:spcPct val="333333"/>
              </a:lnSpc>
              <a:spcBef>
                <a:spcPts val="3000"/>
              </a:spcBef>
              <a:spcAft>
                <a:spcPts val="0"/>
              </a:spcAft>
              <a:buSzPts val="1908"/>
              <a:buChar char="▌"/>
              <a:defRPr/>
            </a:lvl2pPr>
            <a:lvl3pPr marL="1371531" lvl="2" indent="-377171" algn="l">
              <a:lnSpc>
                <a:spcPct val="333333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340"/>
              <a:buChar char="›"/>
              <a:defRPr/>
            </a:lvl3pPr>
            <a:lvl4pPr marL="1828709" lvl="3" indent="-342883" algn="l">
              <a:lnSpc>
                <a:spcPct val="333333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4pPr>
            <a:lvl5pPr marL="2285886" lvl="4" indent="-228589" algn="l">
              <a:lnSpc>
                <a:spcPct val="333333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063" lvl="5" indent="-342883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7" lvl="7" indent="-34288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926520" y="12760370"/>
            <a:ext cx="20595911" cy="53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36000" anchor="b" anchorCtr="0">
            <a:noAutofit/>
          </a:bodyPr>
          <a:lstStyle>
            <a:lvl1pPr marL="457177" lvl="0" indent="-228589" algn="l">
              <a:lnSpc>
                <a:spcPct val="128593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969"/>
              <a:buFont typeface="Arial"/>
              <a:buNone/>
              <a:defRPr sz="1970"/>
            </a:lvl1pPr>
            <a:lvl2pPr marL="914354" lvl="1" indent="-349741" algn="l">
              <a:lnSpc>
                <a:spcPct val="333333"/>
              </a:lnSpc>
              <a:spcBef>
                <a:spcPts val="0"/>
              </a:spcBef>
              <a:spcAft>
                <a:spcPts val="0"/>
              </a:spcAft>
              <a:buSzPts val="1908"/>
              <a:buChar char="▌"/>
              <a:defRPr/>
            </a:lvl2pPr>
            <a:lvl3pPr marL="1371531" lvl="2" indent="-377171" algn="l">
              <a:lnSpc>
                <a:spcPct val="333333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340"/>
              <a:buChar char="›"/>
              <a:defRPr/>
            </a:lvl3pPr>
            <a:lvl4pPr marL="1828709" lvl="3" indent="-342883" algn="l">
              <a:lnSpc>
                <a:spcPct val="333333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4pPr>
            <a:lvl5pPr marL="2285886" lvl="4" indent="-228589" algn="l">
              <a:lnSpc>
                <a:spcPct val="333333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063" lvl="5" indent="-342883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40" lvl="6" indent="-34288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17" lvl="7" indent="-34288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594" lvl="8" indent="-34288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5773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E9B63B0D-9D89-9F4B-BB8F-82609279DAD3}"/>
              </a:ext>
            </a:extLst>
          </p:cNvPr>
          <p:cNvSpPr/>
          <p:nvPr userDrawn="1"/>
        </p:nvSpPr>
        <p:spPr>
          <a:xfrm>
            <a:off x="6727" y="-14036"/>
            <a:ext cx="24402670" cy="13718672"/>
          </a:xfrm>
          <a:prstGeom prst="rect">
            <a:avLst/>
          </a:prstGeom>
          <a:solidFill>
            <a:srgbClr val="FFCC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3CF1B2-2739-0744-941C-6995FE681F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65284" y="-1025236"/>
            <a:ext cx="3104208" cy="13716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B6B21C7-0989-BE47-961B-559E113FA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393" y="776305"/>
            <a:ext cx="12726355" cy="4775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9000"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0658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0"/>
          <p:cNvSpPr txBox="1"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0"/>
          <p:cNvSpPr txBox="1"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914354" lvl="0" indent="-685766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828709" lvl="1" indent="-6857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743063" lvl="2" indent="-6857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3657417" lvl="3" indent="-6857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4571771" lvl="4" indent="-6857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5486126" lvl="5" indent="-6857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400480" lvl="6" indent="-6857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4834" lvl="7" indent="-6857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9189" lvl="8" indent="-6857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0"/>
          <p:cNvSpPr txBox="1">
            <a:spLocks noGrp="1"/>
          </p:cNvSpPr>
          <p:nvPr>
            <p:ph type="dt" idx="10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10"/>
          <p:cNvSpPr txBox="1">
            <a:spLocks noGrp="1"/>
          </p:cNvSpPr>
          <p:nvPr>
            <p:ph type="ftr" idx="11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0"/>
          <p:cNvSpPr txBox="1">
            <a:spLocks noGrp="1"/>
          </p:cNvSpPr>
          <p:nvPr>
            <p:ph type="sldNum" idx="12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5221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31146" y="1186734"/>
            <a:ext cx="22720121" cy="1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831146" y="3073266"/>
            <a:ext cx="22720121" cy="91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219109" lvl="0" indent="-91433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2438218" lvl="1" indent="-846604">
              <a:spcBef>
                <a:spcPts val="4266"/>
              </a:spcBef>
              <a:spcAft>
                <a:spcPts val="0"/>
              </a:spcAft>
              <a:buSzPts val="1400"/>
              <a:buChar char="○"/>
              <a:defRPr/>
            </a:lvl2pPr>
            <a:lvl3pPr marL="3657325" lvl="2" indent="-846604">
              <a:spcBef>
                <a:spcPts val="4266"/>
              </a:spcBef>
              <a:spcAft>
                <a:spcPts val="0"/>
              </a:spcAft>
              <a:buSzPts val="1400"/>
              <a:buChar char="■"/>
              <a:defRPr/>
            </a:lvl3pPr>
            <a:lvl4pPr marL="4876434" lvl="3" indent="-846604">
              <a:spcBef>
                <a:spcPts val="4266"/>
              </a:spcBef>
              <a:spcAft>
                <a:spcPts val="0"/>
              </a:spcAft>
              <a:buSzPts val="1400"/>
              <a:buChar char="●"/>
              <a:defRPr/>
            </a:lvl4pPr>
            <a:lvl5pPr marL="6095543" lvl="4" indent="-846604">
              <a:spcBef>
                <a:spcPts val="4266"/>
              </a:spcBef>
              <a:spcAft>
                <a:spcPts val="0"/>
              </a:spcAft>
              <a:buSzPts val="1400"/>
              <a:buChar char="○"/>
              <a:defRPr/>
            </a:lvl5pPr>
            <a:lvl6pPr marL="7314652" lvl="5" indent="-846604">
              <a:spcBef>
                <a:spcPts val="4266"/>
              </a:spcBef>
              <a:spcAft>
                <a:spcPts val="0"/>
              </a:spcAft>
              <a:buSzPts val="1400"/>
              <a:buChar char="■"/>
              <a:defRPr/>
            </a:lvl6pPr>
            <a:lvl7pPr marL="8533759" lvl="6" indent="-846604">
              <a:spcBef>
                <a:spcPts val="4266"/>
              </a:spcBef>
              <a:spcAft>
                <a:spcPts val="0"/>
              </a:spcAft>
              <a:buSzPts val="1400"/>
              <a:buChar char="●"/>
              <a:defRPr/>
            </a:lvl7pPr>
            <a:lvl8pPr marL="9752868" lvl="7" indent="-846604">
              <a:spcBef>
                <a:spcPts val="4266"/>
              </a:spcBef>
              <a:spcAft>
                <a:spcPts val="0"/>
              </a:spcAft>
              <a:buSzPts val="1400"/>
              <a:buChar char="○"/>
              <a:defRPr/>
            </a:lvl8pPr>
            <a:lvl9pPr marL="10971977" lvl="8" indent="-846604">
              <a:spcBef>
                <a:spcPts val="4266"/>
              </a:spcBef>
              <a:spcAft>
                <a:spcPts val="4266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22591751" y="12435246"/>
            <a:ext cx="1463105" cy="10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231747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54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6" r:id="rId2"/>
    <p:sldLayoutId id="2147483673" r:id="rId3"/>
    <p:sldLayoutId id="2147483674" r:id="rId4"/>
    <p:sldLayoutId id="2147483675" r:id="rId5"/>
    <p:sldLayoutId id="2147483809" r:id="rId6"/>
    <p:sldLayoutId id="2147483747" r:id="rId7"/>
    <p:sldLayoutId id="2147483810" r:id="rId8"/>
    <p:sldLayoutId id="2147483742" r:id="rId9"/>
    <p:sldLayoutId id="2147483746" r:id="rId10"/>
    <p:sldLayoutId id="2147483797" r:id="rId11"/>
    <p:sldLayoutId id="2147483741" r:id="rId12"/>
    <p:sldLayoutId id="2147483734" r:id="rId13"/>
    <p:sldLayoutId id="2147483735" r:id="rId14"/>
    <p:sldLayoutId id="2147483736" r:id="rId15"/>
    <p:sldLayoutId id="2147483749" r:id="rId16"/>
    <p:sldLayoutId id="2147483727" r:id="rId17"/>
    <p:sldLayoutId id="2147483745" r:id="rId18"/>
    <p:sldLayoutId id="2147483728" r:id="rId19"/>
    <p:sldLayoutId id="2147483737" r:id="rId20"/>
    <p:sldLayoutId id="2147483738" r:id="rId21"/>
    <p:sldLayoutId id="2147483739" r:id="rId22"/>
    <p:sldLayoutId id="2147483748" r:id="rId23"/>
    <p:sldLayoutId id="2147483743" r:id="rId24"/>
    <p:sldLayoutId id="2147483744" r:id="rId25"/>
    <p:sldLayoutId id="2147483798" r:id="rId26"/>
    <p:sldLayoutId id="2147483705" r:id="rId27"/>
    <p:sldLayoutId id="2147483706" r:id="rId28"/>
    <p:sldLayoutId id="2147483703" r:id="rId29"/>
    <p:sldLayoutId id="2147483704" r:id="rId30"/>
    <p:sldLayoutId id="2147483708" r:id="rId31"/>
    <p:sldLayoutId id="2147483709" r:id="rId32"/>
    <p:sldLayoutId id="2147483707" r:id="rId33"/>
    <p:sldLayoutId id="2147483755" r:id="rId34"/>
    <p:sldLayoutId id="2147483756" r:id="rId35"/>
    <p:sldLayoutId id="2147483757" r:id="rId36"/>
    <p:sldLayoutId id="2147483758" r:id="rId37"/>
    <p:sldLayoutId id="2147483759" r:id="rId38"/>
    <p:sldLayoutId id="2147483760" r:id="rId39"/>
    <p:sldLayoutId id="2147483761" r:id="rId40"/>
    <p:sldLayoutId id="2147483762" r:id="rId41"/>
    <p:sldLayoutId id="2147483763" r:id="rId42"/>
    <p:sldLayoutId id="2147483764" r:id="rId43"/>
    <p:sldLayoutId id="2147483765" r:id="rId44"/>
    <p:sldLayoutId id="2147483800" r:id="rId45"/>
    <p:sldLayoutId id="2147483799" r:id="rId46"/>
    <p:sldLayoutId id="2147483766" r:id="rId47"/>
    <p:sldLayoutId id="2147483767" r:id="rId48"/>
    <p:sldLayoutId id="2147483768" r:id="rId49"/>
    <p:sldLayoutId id="2147483710" r:id="rId50"/>
    <p:sldLayoutId id="2147483702" r:id="rId51"/>
    <p:sldLayoutId id="2147483773" r:id="rId52"/>
    <p:sldLayoutId id="2147483711" r:id="rId53"/>
    <p:sldLayoutId id="2147483722" r:id="rId54"/>
    <p:sldLayoutId id="2147483720" r:id="rId55"/>
    <p:sldLayoutId id="2147483721" r:id="rId56"/>
    <p:sldLayoutId id="2147483723" r:id="rId57"/>
    <p:sldLayoutId id="2147483724" r:id="rId58"/>
    <p:sldLayoutId id="2147483772" r:id="rId59"/>
    <p:sldLayoutId id="2147483725" r:id="rId60"/>
    <p:sldLayoutId id="2147483769" r:id="rId61"/>
    <p:sldLayoutId id="2147483726" r:id="rId62"/>
    <p:sldLayoutId id="2147483693" r:id="rId63"/>
    <p:sldLayoutId id="2147483733" r:id="rId64"/>
    <p:sldLayoutId id="2147483731" r:id="rId65"/>
    <p:sldLayoutId id="2147483732" r:id="rId66"/>
    <p:sldLayoutId id="2147483715" r:id="rId67"/>
    <p:sldLayoutId id="2147483729" r:id="rId68"/>
    <p:sldLayoutId id="2147483717" r:id="rId69"/>
    <p:sldLayoutId id="2147483753" r:id="rId70"/>
    <p:sldLayoutId id="2147483716" r:id="rId71"/>
    <p:sldLayoutId id="2147483752" r:id="rId72"/>
    <p:sldLayoutId id="2147483718" r:id="rId73"/>
    <p:sldLayoutId id="2147483754" r:id="rId74"/>
    <p:sldLayoutId id="2147483719" r:id="rId75"/>
    <p:sldLayoutId id="2147483713" r:id="rId76"/>
    <p:sldLayoutId id="2147483771" r:id="rId77"/>
    <p:sldLayoutId id="2147483712" r:id="rId78"/>
    <p:sldLayoutId id="2147483714" r:id="rId79"/>
    <p:sldLayoutId id="2147483783" r:id="rId80"/>
    <p:sldLayoutId id="2147483784" r:id="rId81"/>
    <p:sldLayoutId id="2147483808" r:id="rId82"/>
    <p:sldLayoutId id="2147483786" r:id="rId83"/>
    <p:sldLayoutId id="2147483802" r:id="rId84"/>
    <p:sldLayoutId id="2147483787" r:id="rId85"/>
    <p:sldLayoutId id="2147483789" r:id="rId86"/>
    <p:sldLayoutId id="2147483792" r:id="rId87"/>
    <p:sldLayoutId id="2147483796" r:id="rId88"/>
    <p:sldLayoutId id="2147483801" r:id="rId89"/>
    <p:sldLayoutId id="2147483805" r:id="rId90"/>
    <p:sldLayoutId id="2147483806" r:id="rId91"/>
  </p:sldLayoutIdLst>
  <p:hf hdr="0" dt="0"/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44.emf"/><Relationship Id="rId4" Type="http://schemas.openxmlformats.org/officeDocument/2006/relationships/image" Target="../media/image3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4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5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4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92D58-6127-704A-9E20-952D4EA55D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Функциональная грамотность </a:t>
            </a:r>
            <a:br>
              <a:rPr lang="en-US" dirty="0"/>
            </a:br>
            <a:r>
              <a:rPr lang="ru-RU" dirty="0"/>
              <a:t>в основном образовании</a:t>
            </a:r>
            <a:endParaRPr lang="ru-RU" dirty="0"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E58274-BE55-BA4F-AACA-B924156F0531}"/>
              </a:ext>
            </a:extLst>
          </p:cNvPr>
          <p:cNvSpPr txBox="1"/>
          <p:nvPr/>
        </p:nvSpPr>
        <p:spPr>
          <a:xfrm>
            <a:off x="-2345635" y="914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9B70B9-00B5-1E4D-AAAD-72B3446EFA96}"/>
              </a:ext>
            </a:extLst>
          </p:cNvPr>
          <p:cNvSpPr/>
          <p:nvPr/>
        </p:nvSpPr>
        <p:spPr>
          <a:xfrm>
            <a:off x="18363114" y="10182204"/>
            <a:ext cx="580529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/>
              <a:t>Артем </a:t>
            </a:r>
            <a:r>
              <a:rPr lang="ru-RU" sz="5000" b="1" dirty="0" err="1"/>
              <a:t>Корзеев</a:t>
            </a:r>
            <a:r>
              <a:rPr lang="ru-RU" sz="5000" b="1" dirty="0"/>
              <a:t> </a:t>
            </a:r>
            <a:r>
              <a:rPr lang="ru-RU" sz="3000" dirty="0"/>
              <a:t>руководитель региональных образовательных проектов Яндекс.Учебник</a:t>
            </a:r>
          </a:p>
          <a:p>
            <a:br>
              <a:rPr lang="ru-RU" sz="5400" dirty="0"/>
            </a:br>
            <a:endParaRPr lang="ru-RU" sz="5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BEF43C-50F4-044E-AE6E-2A46257A7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14" b="23156"/>
          <a:stretch/>
        </p:blipFill>
        <p:spPr>
          <a:xfrm>
            <a:off x="18363114" y="4621200"/>
            <a:ext cx="4707466" cy="470746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6439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F90527-929C-114B-AD8F-690C79A97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1174704" cy="2290543"/>
          </a:xfrm>
        </p:spPr>
        <p:txBody>
          <a:bodyPr/>
          <a:lstStyle/>
          <a:p>
            <a:r>
              <a:rPr lang="ru-RU" dirty="0"/>
              <a:t>Бесплатный онлайн-курс повышения квалификации </a:t>
            </a:r>
            <a:br>
              <a:rPr lang="ru-RU" dirty="0"/>
            </a:br>
            <a:r>
              <a:rPr lang="ru-RU" dirty="0"/>
              <a:t>по методике формирования ФГ у учеников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EAB78-A24C-3042-B73D-485D7069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x-none" smtClean="0"/>
              <a:pPr/>
              <a:t>10</a:t>
            </a:fld>
            <a:endParaRPr lang="x-non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8322A9-115A-A54B-9480-991888A61CC5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39087" y="3128822"/>
            <a:ext cx="11252119" cy="9598166"/>
          </a:xfrm>
        </p:spPr>
        <p:txBody>
          <a:bodyPr/>
          <a:lstStyle/>
          <a:p>
            <a:pPr fontAlgn="base"/>
            <a:r>
              <a:rPr lang="ru-RU" dirty="0"/>
              <a:t>Формирование читательской грамотности, математической грамотности, естественно-научной грамотности, финансовой грамотности, креативного мышления, глобальных компетенций</a:t>
            </a:r>
            <a:endParaRPr lang="ru-RU" b="1" dirty="0"/>
          </a:p>
          <a:p>
            <a:pPr fontAlgn="base"/>
            <a:r>
              <a:rPr lang="ru-RU" dirty="0"/>
              <a:t>Видео-интервью экспертов</a:t>
            </a:r>
            <a:endParaRPr lang="ru-RU" b="1" dirty="0"/>
          </a:p>
          <a:p>
            <a:pPr fontAlgn="base"/>
            <a:r>
              <a:rPr lang="ru-RU" dirty="0"/>
              <a:t>Кейсы с разбором и комментариями экспертов</a:t>
            </a:r>
            <a:endParaRPr lang="ru-RU" b="1" dirty="0"/>
          </a:p>
          <a:p>
            <a:pPr fontAlgn="base"/>
            <a:r>
              <a:rPr lang="ru-RU" dirty="0"/>
              <a:t>Примеры конкретных заданий по развитию функциональной грамотности</a:t>
            </a:r>
            <a:endParaRPr lang="ru-RU" b="1" dirty="0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ED9D0947-8038-3648-95F8-9D249533BC61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7019638" y="3423792"/>
            <a:ext cx="6405512" cy="1493636"/>
          </a:xfrm>
        </p:spPr>
        <p:txBody>
          <a:bodyPr/>
          <a:lstStyle/>
          <a:p>
            <a:r>
              <a:rPr lang="ru-RU" dirty="0"/>
              <a:t>Курс разработан с лучшими экспертами страны: методисты ЦОКО ИСРО РАО и МГПУ</a:t>
            </a:r>
          </a:p>
        </p:txBody>
      </p:sp>
      <p:sp>
        <p:nvSpPr>
          <p:cNvPr id="13" name="Footer Placeholder 1">
            <a:extLst>
              <a:ext uri="{FF2B5EF4-FFF2-40B4-BE49-F238E27FC236}">
                <a16:creationId xmlns:a16="http://schemas.microsoft.com/office/drawing/2014/main" id="{C9C74B55-18ED-3B46-B4FF-043DF80EA064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7816F5-8F6C-D44A-9F2F-42B78C076E76}"/>
              </a:ext>
            </a:extLst>
          </p:cNvPr>
          <p:cNvSpPr/>
          <p:nvPr/>
        </p:nvSpPr>
        <p:spPr>
          <a:xfrm>
            <a:off x="14689395" y="3113088"/>
            <a:ext cx="8753932" cy="2166277"/>
          </a:xfrm>
          <a:prstGeom prst="roundRect">
            <a:avLst>
              <a:gd name="adj" fmla="val 3287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212C185E-BCAF-D642-97F8-C97808D972AD}"/>
              </a:ext>
            </a:extLst>
          </p:cNvPr>
          <p:cNvSpPr txBox="1">
            <a:spLocks/>
          </p:cNvSpPr>
          <p:nvPr/>
        </p:nvSpPr>
        <p:spPr>
          <a:xfrm>
            <a:off x="17019638" y="11101890"/>
            <a:ext cx="6405512" cy="1145528"/>
          </a:xfrm>
          <a:prstGeom prst="rect">
            <a:avLst/>
          </a:prstGeom>
        </p:spPr>
        <p:txBody>
          <a:bodyPr anchor="ctr"/>
          <a:lstStyle>
            <a:lvl1pPr marL="0" indent="0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dirty="0"/>
              <a:t>курс на 36 часов, доступный для прохождения в любое удобное учителю время</a:t>
            </a:r>
            <a:endParaRPr lang="ru-RU" b="1" dirty="0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521257D6-7CBE-7D49-9C9A-0504263DD0D0}"/>
              </a:ext>
            </a:extLst>
          </p:cNvPr>
          <p:cNvSpPr txBox="1">
            <a:spLocks/>
          </p:cNvSpPr>
          <p:nvPr/>
        </p:nvSpPr>
        <p:spPr>
          <a:xfrm>
            <a:off x="17019638" y="6084134"/>
            <a:ext cx="6405512" cy="1120500"/>
          </a:xfrm>
          <a:prstGeom prst="rect">
            <a:avLst/>
          </a:prstGeom>
        </p:spPr>
        <p:txBody>
          <a:bodyPr/>
          <a:lstStyle>
            <a:lvl1pPr marL="0" indent="0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dirty="0"/>
              <a:t>Методические материалы для учителя: чек-листы, памятки и т.п.</a:t>
            </a:r>
            <a:endParaRPr lang="ru-RU" b="1" dirty="0"/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D5F97981-943E-4D40-AB81-777575234611}"/>
              </a:ext>
            </a:extLst>
          </p:cNvPr>
          <p:cNvSpPr txBox="1">
            <a:spLocks/>
          </p:cNvSpPr>
          <p:nvPr/>
        </p:nvSpPr>
        <p:spPr>
          <a:xfrm>
            <a:off x="17019638" y="8371340"/>
            <a:ext cx="6405512" cy="1563845"/>
          </a:xfrm>
          <a:prstGeom prst="rect">
            <a:avLst/>
          </a:prstGeom>
        </p:spPr>
        <p:txBody>
          <a:bodyPr anchor="ctr"/>
          <a:lstStyle>
            <a:lvl1pPr marL="0" indent="0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dirty="0"/>
              <a:t>Удостоверение по итогам повышения квалификации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D4B0BE49-19D0-C54B-9C26-3718905097AC}"/>
              </a:ext>
            </a:extLst>
          </p:cNvPr>
          <p:cNvSpPr/>
          <p:nvPr/>
        </p:nvSpPr>
        <p:spPr>
          <a:xfrm>
            <a:off x="14689395" y="10773464"/>
            <a:ext cx="8753932" cy="1737975"/>
          </a:xfrm>
          <a:prstGeom prst="roundRect">
            <a:avLst>
              <a:gd name="adj" fmla="val 3287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C7C1B5E3-3184-364B-BF64-1FBF8E4B3B63}"/>
              </a:ext>
            </a:extLst>
          </p:cNvPr>
          <p:cNvSpPr/>
          <p:nvPr/>
        </p:nvSpPr>
        <p:spPr>
          <a:xfrm>
            <a:off x="14689395" y="8070123"/>
            <a:ext cx="8753932" cy="2166277"/>
          </a:xfrm>
          <a:prstGeom prst="roundRect">
            <a:avLst>
              <a:gd name="adj" fmla="val 3287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F79E7F2-C937-E84C-82A3-47E8717AB6F4}"/>
              </a:ext>
            </a:extLst>
          </p:cNvPr>
          <p:cNvSpPr/>
          <p:nvPr/>
        </p:nvSpPr>
        <p:spPr>
          <a:xfrm>
            <a:off x="14689395" y="5766840"/>
            <a:ext cx="8753932" cy="1737975"/>
          </a:xfrm>
          <a:prstGeom prst="roundRect">
            <a:avLst>
              <a:gd name="adj" fmla="val 3287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521FD13-3E0D-EE4A-8881-EA5AC87B5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0280" y="3475025"/>
            <a:ext cx="1371600" cy="140769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FC2A57A-634A-3B4C-A1AE-8D6414150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3120" y="6071607"/>
            <a:ext cx="1645920" cy="11025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8E07AA7-33C5-C044-869A-F54727CBE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16668" y="8568211"/>
            <a:ext cx="1358825" cy="11700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3AE4B4D-C01C-8447-86AA-5DB16D05E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11030" y="11089604"/>
            <a:ext cx="1170099" cy="117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82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62A4C69-574C-E947-BE77-C4EBC70335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Система обучающих заданий в </a:t>
            </a:r>
            <a:r>
              <a:rPr lang="ru-RU" dirty="0" err="1"/>
              <a:t>Яндекс.Учебнике</a:t>
            </a:r>
            <a:br>
              <a:rPr lang="ru-RU" dirty="0"/>
            </a:br>
            <a:r>
              <a:rPr lang="ru-RU" dirty="0"/>
              <a:t>по работе с информацией для учеников 1–4 классов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82C9B-7A62-3049-8307-8B42A0F7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x-none" smtClean="0"/>
              <a:pPr/>
              <a:t>11</a:t>
            </a:fld>
            <a:endParaRPr lang="x-non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B62266-79A4-994A-9766-644258E83628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66795" y="3115204"/>
            <a:ext cx="12188825" cy="9611784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/>
              <a:t>Система обучающих занятий для каждого класса, раскрывающая группу умений </a:t>
            </a:r>
            <a:br>
              <a:rPr lang="ru-RU" sz="4000" b="1" dirty="0"/>
            </a:br>
            <a:r>
              <a:rPr lang="ru-RU" sz="4000" b="1" dirty="0"/>
              <a:t>по работе с информацией в логике их освоения:</a:t>
            </a:r>
          </a:p>
          <a:p>
            <a:pPr marL="768350" indent="-768350"/>
            <a:r>
              <a:rPr lang="ru-RU" sz="4000" dirty="0"/>
              <a:t>умение ориентироваться в источнике информации</a:t>
            </a:r>
          </a:p>
          <a:p>
            <a:pPr marL="768350" indent="-768350"/>
            <a:r>
              <a:rPr lang="ru-RU" sz="4000" dirty="0"/>
              <a:t>умение определить характер требуемой информации и извлечь ее</a:t>
            </a:r>
          </a:p>
          <a:p>
            <a:pPr marL="768350" indent="-768350"/>
            <a:r>
              <a:rPr lang="ru-RU" sz="4000" dirty="0"/>
              <a:t>умение определить характер недостающей информации и способы ее восполнения</a:t>
            </a:r>
          </a:p>
          <a:p>
            <a:pPr marL="768350" indent="-768350"/>
            <a:r>
              <a:rPr lang="ru-RU" sz="4000" dirty="0"/>
              <a:t>обобщающие занятия по работе </a:t>
            </a:r>
            <a:br>
              <a:rPr lang="ru-RU" sz="4000" dirty="0"/>
            </a:br>
            <a:r>
              <a:rPr lang="ru-RU" sz="4000" dirty="0"/>
              <a:t>с информацией</a:t>
            </a:r>
          </a:p>
          <a:p>
            <a:pPr marL="0" indent="0">
              <a:buNone/>
            </a:pPr>
            <a:endParaRPr lang="ru-RU" sz="4000" dirty="0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82753F5E-63B4-9E4E-BED7-B4FA61A208D3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397F539F-1E45-D040-869F-69FAF24CCBBA}"/>
              </a:ext>
            </a:extLst>
          </p:cNvPr>
          <p:cNvSpPr txBox="1">
            <a:spLocks/>
          </p:cNvSpPr>
          <p:nvPr/>
        </p:nvSpPr>
        <p:spPr>
          <a:xfrm>
            <a:off x="17019638" y="3423792"/>
            <a:ext cx="6405512" cy="1493636"/>
          </a:xfrm>
          <a:prstGeom prst="rect">
            <a:avLst/>
          </a:prstGeom>
        </p:spPr>
        <p:txBody>
          <a:bodyPr anchor="ctr"/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000" dirty="0"/>
              <a:t>Задания разработаны </a:t>
            </a:r>
            <a:br>
              <a:rPr lang="ru-RU" sz="3000" dirty="0"/>
            </a:br>
            <a:r>
              <a:rPr lang="ru-RU" sz="3000" dirty="0"/>
              <a:t>совместно с ИСРО РАО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06572C1-ACBE-0D45-BEB4-1F99BE49B08E}"/>
              </a:ext>
            </a:extLst>
          </p:cNvPr>
          <p:cNvSpPr/>
          <p:nvPr/>
        </p:nvSpPr>
        <p:spPr>
          <a:xfrm>
            <a:off x="14689395" y="3113088"/>
            <a:ext cx="8753932" cy="2166277"/>
          </a:xfrm>
          <a:prstGeom prst="roundRect">
            <a:avLst>
              <a:gd name="adj" fmla="val 3287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7F118-1D1D-EA4E-AB96-27D97F68E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0280" y="3475025"/>
            <a:ext cx="1371600" cy="1407695"/>
          </a:xfrm>
          <a:prstGeom prst="rect">
            <a:avLst/>
          </a:prstGeom>
        </p:spPr>
      </p:pic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FA11E372-2048-6C4A-9D4C-1DE7881D4D83}"/>
              </a:ext>
            </a:extLst>
          </p:cNvPr>
          <p:cNvSpPr txBox="1">
            <a:spLocks/>
          </p:cNvSpPr>
          <p:nvPr/>
        </p:nvSpPr>
        <p:spPr>
          <a:xfrm>
            <a:off x="17019638" y="6287336"/>
            <a:ext cx="6405512" cy="1120500"/>
          </a:xfrm>
          <a:prstGeom prst="rect">
            <a:avLst/>
          </a:prstGeom>
        </p:spPr>
        <p:txBody>
          <a:bodyPr anchor="ctr"/>
          <a:lstStyle>
            <a:lvl1pPr marL="0" indent="0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338" indent="-33338"/>
            <a:r>
              <a:rPr lang="ru-RU" dirty="0"/>
              <a:t>Есть возможность выдавать задания в комфортном классу темпе</a:t>
            </a:r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B26B464D-D1D2-8B4D-A789-AE97652D3CC4}"/>
              </a:ext>
            </a:extLst>
          </p:cNvPr>
          <p:cNvSpPr txBox="1">
            <a:spLocks/>
          </p:cNvSpPr>
          <p:nvPr/>
        </p:nvSpPr>
        <p:spPr>
          <a:xfrm>
            <a:off x="17019638" y="8697505"/>
            <a:ext cx="6405512" cy="1563845"/>
          </a:xfrm>
          <a:prstGeom prst="rect">
            <a:avLst/>
          </a:prstGeom>
        </p:spPr>
        <p:txBody>
          <a:bodyPr anchor="ctr"/>
          <a:lstStyle>
            <a:lvl1pPr marL="0" indent="0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338" indent="-33338"/>
            <a:r>
              <a:rPr lang="ru-RU" dirty="0"/>
              <a:t>Методическое сопровождение </a:t>
            </a:r>
            <a:br>
              <a:rPr lang="ru-RU" dirty="0"/>
            </a:br>
            <a:r>
              <a:rPr lang="ru-RU" dirty="0"/>
              <a:t>и рекомендации учителю </a:t>
            </a:r>
            <a:br>
              <a:rPr lang="ru-RU" dirty="0"/>
            </a:br>
            <a:r>
              <a:rPr lang="ru-RU" dirty="0"/>
              <a:t>по работе с заданиями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9C9205B-C76B-E847-BF1A-31A507B774CF}"/>
              </a:ext>
            </a:extLst>
          </p:cNvPr>
          <p:cNvSpPr/>
          <p:nvPr/>
        </p:nvSpPr>
        <p:spPr>
          <a:xfrm>
            <a:off x="14689395" y="8396288"/>
            <a:ext cx="8753932" cy="2166277"/>
          </a:xfrm>
          <a:prstGeom prst="roundRect">
            <a:avLst>
              <a:gd name="adj" fmla="val 3287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70D8603-4447-7649-9E9B-405627572DB5}"/>
              </a:ext>
            </a:extLst>
          </p:cNvPr>
          <p:cNvSpPr/>
          <p:nvPr/>
        </p:nvSpPr>
        <p:spPr>
          <a:xfrm>
            <a:off x="14689395" y="5754688"/>
            <a:ext cx="8753932" cy="2166277"/>
          </a:xfrm>
          <a:prstGeom prst="roundRect">
            <a:avLst>
              <a:gd name="adj" fmla="val 3287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D0D47A1-757D-BC45-B610-04BA21F8F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1030" y="6241122"/>
            <a:ext cx="1170099" cy="11700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D9E3A68-7C63-5249-A093-79861C0A2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3120" y="8894376"/>
            <a:ext cx="1645920" cy="110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25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62A4C69-574C-E947-BE77-C4EBC70335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Система обучающих заданий в </a:t>
            </a:r>
            <a:r>
              <a:rPr lang="ru-RU" dirty="0" err="1"/>
              <a:t>Яндекс.Учебнике</a:t>
            </a:r>
            <a:br>
              <a:rPr lang="ru-RU" dirty="0"/>
            </a:br>
            <a:r>
              <a:rPr lang="ru-RU" dirty="0"/>
              <a:t>по работе с информацией для учеников 1–4 классов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82C9B-7A62-3049-8307-8B42A0F7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x-none" smtClean="0"/>
              <a:pPr/>
              <a:t>12</a:t>
            </a:fld>
            <a:endParaRPr lang="x-non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B62266-79A4-994A-9766-644258E83628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66796" y="3115204"/>
            <a:ext cx="8010950" cy="9611784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В задании нужно соотнести визуальный образ и текст. Причем в тексте животное </a:t>
            </a:r>
            <a:br>
              <a:rPr lang="ru-RU" sz="4000" dirty="0"/>
            </a:br>
            <a:r>
              <a:rPr lang="ru-RU" sz="4000" dirty="0"/>
              <a:t>не названо явно. Нужно определить, кто это, </a:t>
            </a:r>
            <a:br>
              <a:rPr lang="ru-RU" sz="4000" dirty="0"/>
            </a:br>
            <a:r>
              <a:rPr lang="ru-RU" sz="4000" dirty="0"/>
              <a:t>по описанию, а выбрав соответствующую иллюстрацию, ребенок узнает, о ком же говорится в отрывке.</a:t>
            </a:r>
            <a:endParaRPr lang="en-US" sz="4000" dirty="0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4EC9A064-B20C-EA48-8434-1268C0E21688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pic>
        <p:nvPicPr>
          <p:cNvPr id="9" name="Рисунок 5">
            <a:extLst>
              <a:ext uri="{FF2B5EF4-FFF2-40B4-BE49-F238E27FC236}">
                <a16:creationId xmlns:a16="http://schemas.microsoft.com/office/drawing/2014/main" id="{4D2EBBDB-DEAF-F143-9F28-46B0C6C53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1" y="3330353"/>
            <a:ext cx="10552934" cy="8001799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76BCEF6-E7F7-254B-92D9-0859CAB29F67}"/>
              </a:ext>
            </a:extLst>
          </p:cNvPr>
          <p:cNvSpPr/>
          <p:nvPr/>
        </p:nvSpPr>
        <p:spPr>
          <a:xfrm>
            <a:off x="12586447" y="3115202"/>
            <a:ext cx="10819637" cy="8745104"/>
          </a:xfrm>
          <a:prstGeom prst="roundRect">
            <a:avLst>
              <a:gd name="adj" fmla="val 1146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96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82C9B-7A62-3049-8307-8B42A0F7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x-none" smtClean="0"/>
              <a:pPr/>
              <a:t>13</a:t>
            </a:fld>
            <a:endParaRPr lang="x-non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B62266-79A4-994A-9766-644258E83628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66796" y="3115204"/>
            <a:ext cx="8010950" cy="9611784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В задании нужно соотнести контекст и внутреннюю форму слова. На основе сходства значения и описания нужно </a:t>
            </a:r>
            <a:br>
              <a:rPr lang="ru-RU" sz="4000" dirty="0"/>
            </a:br>
            <a:r>
              <a:rPr lang="ru-RU" sz="4000" dirty="0"/>
              <a:t>сделать выбор.</a:t>
            </a:r>
            <a:endParaRPr lang="en-US" sz="4000" dirty="0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4EC9A064-B20C-EA48-8434-1268C0E21688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pic>
        <p:nvPicPr>
          <p:cNvPr id="12" name="Рисунок 2">
            <a:extLst>
              <a:ext uri="{FF2B5EF4-FFF2-40B4-BE49-F238E27FC236}">
                <a16:creationId xmlns:a16="http://schemas.microsoft.com/office/drawing/2014/main" id="{E80D56F2-3EEA-3D42-B26D-017DB138D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433" y="3558906"/>
            <a:ext cx="9918138" cy="8030528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4447E5D-509A-9A40-B09F-C58452D247F0}"/>
              </a:ext>
            </a:extLst>
          </p:cNvPr>
          <p:cNvSpPr/>
          <p:nvPr/>
        </p:nvSpPr>
        <p:spPr>
          <a:xfrm>
            <a:off x="12816006" y="3115201"/>
            <a:ext cx="10590078" cy="9031593"/>
          </a:xfrm>
          <a:prstGeom prst="roundRect">
            <a:avLst>
              <a:gd name="adj" fmla="val 1146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C46248F5-50C3-0E48-BA24-293751E14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</p:spPr>
        <p:txBody>
          <a:bodyPr/>
          <a:lstStyle/>
          <a:p>
            <a:r>
              <a:rPr lang="ru-RU" dirty="0"/>
              <a:t>Система обучающих заданий в </a:t>
            </a:r>
            <a:r>
              <a:rPr lang="ru-RU" dirty="0" err="1"/>
              <a:t>Яндекс.Учебнике</a:t>
            </a:r>
            <a:br>
              <a:rPr lang="ru-RU" dirty="0"/>
            </a:br>
            <a:r>
              <a:rPr lang="ru-RU" dirty="0"/>
              <a:t>по работе с информацией для учеников 1–4 классов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934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82C9B-7A62-3049-8307-8B42A0F7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x-none" smtClean="0"/>
              <a:pPr/>
              <a:t>14</a:t>
            </a:fld>
            <a:endParaRPr lang="x-non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B62266-79A4-994A-9766-644258E83628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66796" y="3115204"/>
            <a:ext cx="8010950" cy="9611784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Задание, в котором </a:t>
            </a:r>
            <a:br>
              <a:rPr lang="ru-RU" sz="4000" dirty="0"/>
            </a:br>
            <a:r>
              <a:rPr lang="ru-RU" sz="4000" dirty="0"/>
              <a:t>нужно восстановить (сконструировать) значение слова, опираясь на разные источники информации, каждый </a:t>
            </a:r>
            <a:br>
              <a:rPr lang="ru-RU" sz="4000" dirty="0"/>
            </a:br>
            <a:r>
              <a:rPr lang="ru-RU" sz="4000" dirty="0"/>
              <a:t>из которых не дает полной картины.</a:t>
            </a:r>
            <a:endParaRPr lang="en-US" sz="4000" dirty="0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4EC9A064-B20C-EA48-8434-1268C0E21688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pic>
        <p:nvPicPr>
          <p:cNvPr id="9" name="Рисунок 5">
            <a:extLst>
              <a:ext uri="{FF2B5EF4-FFF2-40B4-BE49-F238E27FC236}">
                <a16:creationId xmlns:a16="http://schemas.microsoft.com/office/drawing/2014/main" id="{36092760-D707-8540-BA69-C437ADB92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1929" y="3428584"/>
            <a:ext cx="11683864" cy="9611783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4D80152-D161-BC4E-A611-FAEC7C3B4BF6}"/>
              </a:ext>
            </a:extLst>
          </p:cNvPr>
          <p:cNvSpPr/>
          <p:nvPr/>
        </p:nvSpPr>
        <p:spPr>
          <a:xfrm>
            <a:off x="11722220" y="3115201"/>
            <a:ext cx="11683864" cy="10078414"/>
          </a:xfrm>
          <a:prstGeom prst="roundRect">
            <a:avLst>
              <a:gd name="adj" fmla="val 1146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947F3D2C-8FA2-9940-A260-095348E23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</p:spPr>
        <p:txBody>
          <a:bodyPr/>
          <a:lstStyle/>
          <a:p>
            <a:r>
              <a:rPr lang="ru-RU" dirty="0"/>
              <a:t>Система обучающих заданий в </a:t>
            </a:r>
            <a:r>
              <a:rPr lang="ru-RU" dirty="0" err="1"/>
              <a:t>Яндекс.Учебнике</a:t>
            </a:r>
            <a:br>
              <a:rPr lang="ru-RU" dirty="0"/>
            </a:br>
            <a:r>
              <a:rPr lang="ru-RU" dirty="0"/>
              <a:t>по работе с информацией для учеников 1–4 классов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442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82C9B-7A62-3049-8307-8B42A0F7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x-none" smtClean="0"/>
              <a:pPr/>
              <a:t>15</a:t>
            </a:fld>
            <a:endParaRPr lang="x-none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4EC9A064-B20C-EA48-8434-1268C0E21688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5C4C017-F30D-FF4A-9839-DDFCB511A256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66796" y="3115204"/>
            <a:ext cx="7914872" cy="9611784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Работа с пространственными представлениями и переводом текстовой информации </a:t>
            </a:r>
            <a:br>
              <a:rPr lang="ru-RU" sz="4000" dirty="0"/>
            </a:br>
            <a:r>
              <a:rPr lang="ru-RU" sz="4000" dirty="0"/>
              <a:t>в разные формы представления в зависимости от поставленной задачи. </a:t>
            </a:r>
            <a:br>
              <a:rPr lang="ru-RU" sz="4000" dirty="0"/>
            </a:br>
            <a:r>
              <a:rPr lang="ru-RU" sz="4000" dirty="0"/>
              <a:t>Для выполнения этого задания нужно проделать цепочку мыслительных шагов, понять, как положение относительно объекта влияет на его описание.</a:t>
            </a:r>
            <a:endParaRPr lang="en-US" sz="4000" dirty="0"/>
          </a:p>
        </p:txBody>
      </p:sp>
      <p:pic>
        <p:nvPicPr>
          <p:cNvPr id="12" name="Рисунок 2">
            <a:extLst>
              <a:ext uri="{FF2B5EF4-FFF2-40B4-BE49-F238E27FC236}">
                <a16:creationId xmlns:a16="http://schemas.microsoft.com/office/drawing/2014/main" id="{1E5FA7B4-C21C-1840-9605-A55AAD59B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2580" y="3449948"/>
            <a:ext cx="8897163" cy="9371841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2EE264A-4E64-034F-A382-E8BE061B29B7}"/>
              </a:ext>
            </a:extLst>
          </p:cNvPr>
          <p:cNvSpPr/>
          <p:nvPr/>
        </p:nvSpPr>
        <p:spPr>
          <a:xfrm>
            <a:off x="13755303" y="3115201"/>
            <a:ext cx="9650780" cy="10078414"/>
          </a:xfrm>
          <a:prstGeom prst="roundRect">
            <a:avLst>
              <a:gd name="adj" fmla="val 1146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74FE2FD0-D0EE-C941-A73B-38F44BD1D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</p:spPr>
        <p:txBody>
          <a:bodyPr/>
          <a:lstStyle/>
          <a:p>
            <a:r>
              <a:rPr lang="ru-RU" dirty="0"/>
              <a:t>Система обучающих заданий в </a:t>
            </a:r>
            <a:r>
              <a:rPr lang="ru-RU" dirty="0" err="1"/>
              <a:t>Яндекс.Учебнике</a:t>
            </a:r>
            <a:br>
              <a:rPr lang="ru-RU" dirty="0"/>
            </a:br>
            <a:r>
              <a:rPr lang="ru-RU" dirty="0"/>
              <a:t>по работе с информацией для учеников 1–4 классов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925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62A4C69-574C-E947-BE77-C4EBC7033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2484921" cy="2290543"/>
          </a:xfrm>
        </p:spPr>
        <p:txBody>
          <a:bodyPr/>
          <a:lstStyle/>
          <a:p>
            <a:r>
              <a:rPr lang="ru-RU" dirty="0"/>
              <a:t>Игра-</a:t>
            </a:r>
            <a:r>
              <a:rPr lang="ru-RU" dirty="0" err="1"/>
              <a:t>квест</a:t>
            </a:r>
            <a:r>
              <a:rPr lang="ru-RU" dirty="0"/>
              <a:t> «Иду к цели» с вовлекающими заданиями </a:t>
            </a:r>
            <a:br>
              <a:rPr lang="ru-RU" dirty="0"/>
            </a:br>
            <a:r>
              <a:rPr lang="ru-RU" dirty="0"/>
              <a:t>по функциональной грамотности для учеников 1–6 классов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82C9B-7A62-3049-8307-8B42A0F7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25151" y="12824617"/>
            <a:ext cx="972502" cy="730250"/>
          </a:xfrm>
        </p:spPr>
        <p:txBody>
          <a:bodyPr/>
          <a:lstStyle/>
          <a:p>
            <a:fld id="{922B6D4D-164A-9E43-B00A-6F12B8C4E2FE}" type="slidenum">
              <a:rPr lang="x-none" smtClean="0"/>
              <a:pPr/>
              <a:t>16</a:t>
            </a:fld>
            <a:endParaRPr lang="x-non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B62266-79A4-994A-9766-644258E83628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66795" y="3115204"/>
            <a:ext cx="13885277" cy="9611784"/>
          </a:xfrm>
        </p:spPr>
        <p:txBody>
          <a:bodyPr/>
          <a:lstStyle/>
          <a:p>
            <a:r>
              <a:rPr lang="ru-RU" dirty="0"/>
              <a:t>красочная онлайн-игра на основе сюжета «Поход с друзьями»</a:t>
            </a:r>
          </a:p>
          <a:p>
            <a:r>
              <a:rPr lang="ru-RU" dirty="0"/>
              <a:t>интерактивные задания на читательскую </a:t>
            </a:r>
            <a:br>
              <a:rPr lang="ru-RU" dirty="0"/>
            </a:br>
            <a:r>
              <a:rPr lang="ru-RU" dirty="0"/>
              <a:t>и математическую грамотность</a:t>
            </a:r>
          </a:p>
          <a:p>
            <a:r>
              <a:rPr lang="ru-RU" dirty="0"/>
              <a:t>можно выдать на каникулы </a:t>
            </a:r>
            <a:br>
              <a:rPr lang="ru-RU" dirty="0"/>
            </a:br>
            <a:r>
              <a:rPr lang="ru-RU" dirty="0"/>
              <a:t>для организации интересного и полезного досуга</a:t>
            </a: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6348A351-1D82-AB4D-B203-C886F9656738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pic>
        <p:nvPicPr>
          <p:cNvPr id="10" name="Рисунок 5">
            <a:extLst>
              <a:ext uri="{FF2B5EF4-FFF2-40B4-BE49-F238E27FC236}">
                <a16:creationId xmlns:a16="http://schemas.microsoft.com/office/drawing/2014/main" id="{E6E58EFA-7A14-7046-AF4F-9F1746990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6938" y="3115204"/>
            <a:ext cx="5063942" cy="147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72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62A4C69-574C-E947-BE77-C4EBC70335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Игра-</a:t>
            </a:r>
            <a:r>
              <a:rPr lang="ru-RU" dirty="0" err="1"/>
              <a:t>квест</a:t>
            </a:r>
            <a:r>
              <a:rPr lang="ru-RU" dirty="0"/>
              <a:t> «Иду к цели» с вовлекающими заданиями </a:t>
            </a:r>
            <a:br>
              <a:rPr lang="ru-RU" dirty="0"/>
            </a:br>
            <a:r>
              <a:rPr lang="ru-RU" dirty="0"/>
              <a:t>по функциональной грамотности для учеников 1–6 классов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82C9B-7A62-3049-8307-8B42A0F7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x-none" smtClean="0"/>
              <a:pPr/>
              <a:t>17</a:t>
            </a:fld>
            <a:endParaRPr lang="x-non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B62266-79A4-994A-9766-644258E83628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66796" y="3115204"/>
            <a:ext cx="13416470" cy="9611784"/>
          </a:xfrm>
        </p:spPr>
        <p:txBody>
          <a:bodyPr/>
          <a:lstStyle/>
          <a:p>
            <a:pPr marL="0" indent="0">
              <a:buNone/>
            </a:pPr>
            <a:r>
              <a:rPr lang="ru-RU" sz="4000" b="1" spc="300" dirty="0"/>
              <a:t>СЮЖЕТ ИГРЫ</a:t>
            </a:r>
            <a:endParaRPr lang="en-US" sz="4000" b="1" spc="300" dirty="0"/>
          </a:p>
          <a:p>
            <a:pPr marL="0" indent="0">
              <a:buNone/>
            </a:pPr>
            <a:r>
              <a:rPr lang="ru-RU" sz="4000" dirty="0"/>
              <a:t>Участникам предстоит отправиться в поход </a:t>
            </a:r>
            <a:br>
              <a:rPr lang="en-US" sz="4000" dirty="0"/>
            </a:br>
            <a:r>
              <a:rPr lang="ru-RU" sz="4000" dirty="0"/>
              <a:t>к палаточному лагерю, где соберутся все друзья.</a:t>
            </a:r>
          </a:p>
          <a:p>
            <a:pPr marL="0" indent="0">
              <a:buNone/>
            </a:pPr>
            <a:r>
              <a:rPr lang="ru-RU" sz="4000" dirty="0"/>
              <a:t>Для этого нужно подготовить припасы и оборудование, уложить рюкзак, проложить маршрут на карте. В пути игрокам придется находить решения к самым разным задачам, выбирать оптимальные маршруты, прислушиваться к советам путников. Любая информация может пригодиться в пути!</a:t>
            </a:r>
          </a:p>
          <a:p>
            <a:endParaRPr lang="en-US" sz="4000" dirty="0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012F5D0F-A2A6-2C4A-837D-725811E99F8C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pic>
        <p:nvPicPr>
          <p:cNvPr id="13" name="Picture 4" descr="https://lh4.googleusercontent.com/qASDa9EPVzhnxfeiMJDzL2RFMVuCqKTjtVGGKjD8Db-p-ay-wv7blETBsDGrTKAhjeSQ8nd_RxiZFM1nbYDwk-4nU-ft7Z5cySACO9ZS5yJQyPBpTwh3YvvPTnWb3wdX4vnZBgTv75I">
            <a:extLst>
              <a:ext uri="{FF2B5EF4-FFF2-40B4-BE49-F238E27FC236}">
                <a16:creationId xmlns:a16="http://schemas.microsoft.com/office/drawing/2014/main" id="{C9AE5D38-6090-A643-8472-1319CF415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0150" y="2846357"/>
            <a:ext cx="6975467" cy="731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842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809CAF9-C95D-6045-B2D7-65F8733A01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Эксперты проекта</a:t>
            </a:r>
            <a:endParaRPr lang="en-US" dirty="0"/>
          </a:p>
        </p:txBody>
      </p: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E14F3D51-E438-F74B-920A-E4A5CD428E77}"/>
              </a:ext>
            </a:extLst>
          </p:cNvPr>
          <p:cNvSpPr txBox="1">
            <a:spLocks/>
          </p:cNvSpPr>
          <p:nvPr/>
        </p:nvSpPr>
        <p:spPr>
          <a:xfrm>
            <a:off x="23696342" y="12824231"/>
            <a:ext cx="428598" cy="73020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22B6D4D-164A-9E43-B00A-6F12B8C4E2FE}" type="slidenum">
              <a:rPr lang="x-none"/>
              <a:pPr/>
              <a:t>18</a:t>
            </a:fld>
            <a:endParaRPr lang="x-none"/>
          </a:p>
        </p:txBody>
      </p:sp>
      <p:graphicFrame>
        <p:nvGraphicFramePr>
          <p:cNvPr id="8" name="Таблица 2">
            <a:extLst>
              <a:ext uri="{FF2B5EF4-FFF2-40B4-BE49-F238E27FC236}">
                <a16:creationId xmlns:a16="http://schemas.microsoft.com/office/drawing/2014/main" id="{BCAF6D06-8CAB-4C42-853C-3DD82E98C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234074"/>
              </p:ext>
            </p:extLst>
          </p:nvPr>
        </p:nvGraphicFramePr>
        <p:xfrm>
          <a:off x="1553053" y="3833843"/>
          <a:ext cx="21276306" cy="8057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7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8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4497">
                <a:tc>
                  <a:txBody>
                    <a:bodyPr/>
                    <a:lstStyle/>
                    <a:p>
                      <a:r>
                        <a:rPr lang="ru-RU" sz="4000" b="1" dirty="0">
                          <a:solidFill>
                            <a:schemeClr val="tx1"/>
                          </a:solidFill>
                        </a:rPr>
                        <a:t>Онлайн-диагностика навыка учителя развития ФГ у учеников</a:t>
                      </a:r>
                    </a:p>
                  </a:txBody>
                  <a:tcPr marL="137160" marR="137160" marT="228600" marB="2286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4000" b="0" dirty="0">
                          <a:solidFill>
                            <a:schemeClr val="tx1"/>
                          </a:solidFill>
                        </a:rPr>
                        <a:t>Методисты Московского государственного педагогического университета</a:t>
                      </a:r>
                    </a:p>
                  </a:txBody>
                  <a:tcPr marL="137160" marR="137160" marT="228600" marB="2286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4497">
                <a:tc>
                  <a:txBody>
                    <a:bodyPr/>
                    <a:lstStyle/>
                    <a:p>
                      <a:r>
                        <a:rPr lang="ru-RU" sz="4000" b="1" dirty="0">
                          <a:solidFill>
                            <a:schemeClr val="tx1"/>
                          </a:solidFill>
                        </a:rPr>
                        <a:t>Онлайн курс обучения учителей </a:t>
                      </a:r>
                      <a:br>
                        <a:rPr lang="en-US" sz="40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4000" b="1" dirty="0">
                          <a:solidFill>
                            <a:schemeClr val="tx1"/>
                          </a:solidFill>
                        </a:rPr>
                        <a:t>по развитию ФГ у учеников</a:t>
                      </a:r>
                    </a:p>
                  </a:txBody>
                  <a:tcPr marL="137160" marR="137160" marT="228600" marB="2286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dirty="0">
                          <a:solidFill>
                            <a:schemeClr val="tx1"/>
                          </a:solidFill>
                        </a:rPr>
                        <a:t>Эксперты Центра оценки качества образования Института стратегии развития образования РАО</a:t>
                      </a:r>
                    </a:p>
                  </a:txBody>
                  <a:tcPr marL="137160" marR="137160" marT="228600" marB="2286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4497">
                <a:tc>
                  <a:txBody>
                    <a:bodyPr/>
                    <a:lstStyle/>
                    <a:p>
                      <a:r>
                        <a:rPr lang="ru-RU" sz="4000" b="1" dirty="0">
                          <a:solidFill>
                            <a:schemeClr val="tx1"/>
                          </a:solidFill>
                        </a:rPr>
                        <a:t>Игра «Иду к цели»</a:t>
                      </a:r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4000" b="1" dirty="0">
                          <a:solidFill>
                            <a:schemeClr val="tx1"/>
                          </a:solidFill>
                        </a:rPr>
                        <a:t>с заданиями </a:t>
                      </a:r>
                      <a:br>
                        <a:rPr lang="en-US" sz="40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4000" b="1" dirty="0">
                          <a:solidFill>
                            <a:schemeClr val="tx1"/>
                          </a:solidFill>
                        </a:rPr>
                        <a:t>по функциональной грамотности</a:t>
                      </a:r>
                    </a:p>
                  </a:txBody>
                  <a:tcPr marL="137160" marR="137160" marT="228600" marB="2286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dirty="0">
                          <a:solidFill>
                            <a:schemeClr val="tx1"/>
                          </a:solidFill>
                        </a:rPr>
                        <a:t>Методисты издательства детских обучающих детских игр «Банда умников»</a:t>
                      </a:r>
                    </a:p>
                  </a:txBody>
                  <a:tcPr marL="137160" marR="137160" marT="228600" marB="2286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14497">
                <a:tc>
                  <a:txBody>
                    <a:bodyPr/>
                    <a:lstStyle/>
                    <a:p>
                      <a:r>
                        <a:rPr lang="ru-RU" sz="4000" b="1" dirty="0">
                          <a:solidFill>
                            <a:schemeClr val="tx1"/>
                          </a:solidFill>
                        </a:rPr>
                        <a:t>Курс заданий в </a:t>
                      </a:r>
                      <a:r>
                        <a:rPr lang="ru-RU" sz="4000" b="1" dirty="0" err="1">
                          <a:solidFill>
                            <a:schemeClr val="tx1"/>
                          </a:solidFill>
                        </a:rPr>
                        <a:t>Яндекс.Учебнике</a:t>
                      </a:r>
                      <a:r>
                        <a:rPr lang="ru-RU" sz="4000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ru-RU" sz="4000" b="1" dirty="0">
                          <a:solidFill>
                            <a:schemeClr val="tx1"/>
                          </a:solidFill>
                        </a:rPr>
                        <a:t>по работе с информацией</a:t>
                      </a:r>
                    </a:p>
                  </a:txBody>
                  <a:tcPr marL="137160" marR="137160" marT="228600" marB="2286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dirty="0">
                          <a:solidFill>
                            <a:schemeClr val="tx1"/>
                          </a:solidFill>
                        </a:rPr>
                        <a:t>Эксперты Центра оценки качества образования Института стратегии развития образования РАО</a:t>
                      </a:r>
                    </a:p>
                  </a:txBody>
                  <a:tcPr marL="137160" marR="137160" marT="228600" marB="2286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5CB8408D-40A7-C442-B58A-73434FCFDCE2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81464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70C4B-A7F5-7A4E-9E90-3DD65A0EC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x-none" smtClean="0"/>
              <a:pPr/>
              <a:t>19</a:t>
            </a:fld>
            <a:endParaRPr lang="x-none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B7CD3224-A8CE-9745-AECE-0B0CA40E7029}"/>
              </a:ext>
            </a:extLst>
          </p:cNvPr>
          <p:cNvSpPr txBox="1">
            <a:spLocks/>
          </p:cNvSpPr>
          <p:nvPr/>
        </p:nvSpPr>
        <p:spPr>
          <a:xfrm>
            <a:off x="939088" y="4692926"/>
            <a:ext cx="6524393" cy="7095420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517525" indent="-517525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08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619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927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235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543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852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160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468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.PingFang SC Regular"/>
              <a:buNone/>
            </a:pPr>
            <a:r>
              <a:rPr lang="ru-RU" sz="4000" dirty="0"/>
              <a:t>Комплексный подход </a:t>
            </a:r>
            <a:br>
              <a:rPr lang="ru-RU" sz="4000" dirty="0"/>
            </a:br>
            <a:r>
              <a:rPr lang="ru-RU" sz="4000" dirty="0"/>
              <a:t>в формате 360°.</a:t>
            </a:r>
          </a:p>
          <a:p>
            <a:r>
              <a:rPr lang="ru-RU" dirty="0"/>
              <a:t>Диагностика для учителя</a:t>
            </a:r>
          </a:p>
          <a:p>
            <a:r>
              <a:rPr lang="ru-RU" dirty="0"/>
              <a:t>Развитие для учителя</a:t>
            </a:r>
          </a:p>
          <a:p>
            <a:r>
              <a:rPr lang="ru-RU" dirty="0"/>
              <a:t>Мотивирующие задания </a:t>
            </a:r>
            <a:br>
              <a:rPr lang="en-US" dirty="0"/>
            </a:br>
            <a:r>
              <a:rPr lang="ru-RU" dirty="0"/>
              <a:t>для учеников в игровом формате</a:t>
            </a:r>
          </a:p>
          <a:p>
            <a:r>
              <a:rPr lang="ru-RU" dirty="0"/>
              <a:t>Система практических заданий по формированию функциональной грамотности </a:t>
            </a:r>
            <a:br>
              <a:rPr lang="en-US" dirty="0"/>
            </a:br>
            <a:r>
              <a:rPr lang="ru-RU" dirty="0"/>
              <a:t>у учеников</a:t>
            </a:r>
          </a:p>
          <a:p>
            <a:r>
              <a:rPr lang="ru-RU" dirty="0"/>
              <a:t>Методическое сопровождение по работе с заданиями </a:t>
            </a:r>
            <a:br>
              <a:rPr lang="en-US" dirty="0"/>
            </a:br>
            <a:r>
              <a:rPr lang="ru-RU" dirty="0"/>
              <a:t>для учителя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A80CDD3-5910-424A-AA93-E51300B60B7F}"/>
              </a:ext>
            </a:extLst>
          </p:cNvPr>
          <p:cNvSpPr txBox="1">
            <a:spLocks/>
          </p:cNvSpPr>
          <p:nvPr/>
        </p:nvSpPr>
        <p:spPr>
          <a:xfrm>
            <a:off x="8667763" y="4692926"/>
            <a:ext cx="7029256" cy="8034062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517525" indent="-517525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08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619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927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235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543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852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160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468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.PingFang SC Regular"/>
              <a:buNone/>
            </a:pPr>
            <a:r>
              <a:rPr lang="ru-RU" sz="4000" dirty="0"/>
              <a:t>Марафон легко встраивается в основной образовательный процесс, </a:t>
            </a:r>
            <a:r>
              <a:rPr lang="en-US" sz="4000" dirty="0"/>
              <a:t> </a:t>
            </a:r>
            <a:r>
              <a:rPr lang="ru-RU" sz="4000" dirty="0"/>
              <a:t>может быть проведен </a:t>
            </a:r>
            <a:br>
              <a:rPr lang="en-US" sz="4000" dirty="0"/>
            </a:br>
            <a:r>
              <a:rPr lang="ru-RU" sz="4000" dirty="0"/>
              <a:t>в </a:t>
            </a:r>
            <a:r>
              <a:rPr lang="ru-RU" sz="4000" dirty="0" err="1"/>
              <a:t>т.ч</a:t>
            </a:r>
            <a:r>
              <a:rPr lang="ru-RU" sz="4000" dirty="0"/>
              <a:t> в дистанционном формате.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331D3B4B-7189-FF43-8213-E2F29805317C}"/>
              </a:ext>
            </a:extLst>
          </p:cNvPr>
          <p:cNvSpPr txBox="1">
            <a:spLocks/>
          </p:cNvSpPr>
          <p:nvPr/>
        </p:nvSpPr>
        <p:spPr>
          <a:xfrm>
            <a:off x="16463741" y="4692926"/>
            <a:ext cx="7029256" cy="8034062"/>
          </a:xfrm>
          <a:prstGeom prst="rect">
            <a:avLst/>
          </a:prstGeom>
        </p:spPr>
        <p:txBody>
          <a:bodyPr/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/>
              <a:t>Аналитический отчет </a:t>
            </a:r>
            <a:br>
              <a:rPr lang="en-US" sz="4000" dirty="0"/>
            </a:br>
            <a:r>
              <a:rPr lang="ru-RU" sz="4000" dirty="0"/>
              <a:t>и сертификат учителю </a:t>
            </a:r>
            <a:br>
              <a:rPr lang="en-US" sz="4000" dirty="0"/>
            </a:br>
            <a:r>
              <a:rPr lang="ru-RU" sz="4000" dirty="0"/>
              <a:t>по итогам марафона. Грамоты для учеников.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79BBAC0-D4AF-804B-B817-78721F254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63" y="3096019"/>
            <a:ext cx="1755150" cy="11701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28677B4-042C-994F-9198-770953A23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3741" y="3190382"/>
            <a:ext cx="1358825" cy="117009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264960D-E897-7A44-A10A-B2D70F76D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459" y="3001657"/>
            <a:ext cx="1358824" cy="1358824"/>
          </a:xfrm>
          <a:prstGeom prst="rect">
            <a:avLst/>
          </a:prstGeom>
        </p:spPr>
      </p:pic>
      <p:sp>
        <p:nvSpPr>
          <p:cNvPr id="32" name="Footer Placeholder 1">
            <a:extLst>
              <a:ext uri="{FF2B5EF4-FFF2-40B4-BE49-F238E27FC236}">
                <a16:creationId xmlns:a16="http://schemas.microsoft.com/office/drawing/2014/main" id="{B3FD0717-977C-3C43-B2B9-B63929C122B1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6C3ED88-AA84-C944-8613-64383473D124}"/>
              </a:ext>
            </a:extLst>
          </p:cNvPr>
          <p:cNvSpPr txBox="1">
            <a:spLocks/>
          </p:cNvSpPr>
          <p:nvPr/>
        </p:nvSpPr>
        <p:spPr>
          <a:xfrm>
            <a:off x="940229" y="0"/>
            <a:ext cx="22484921" cy="229054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Особенности  Марафона по функциональной грамотности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52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8C1010E2-E0E8-094F-8D0A-A3156E2C0B05}"/>
              </a:ext>
            </a:extLst>
          </p:cNvPr>
          <p:cNvSpPr/>
          <p:nvPr/>
        </p:nvSpPr>
        <p:spPr>
          <a:xfrm>
            <a:off x="3531475" y="7663287"/>
            <a:ext cx="6022865" cy="1292773"/>
          </a:xfrm>
          <a:prstGeom prst="roundRect">
            <a:avLst>
              <a:gd name="adj" fmla="val 5192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D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DBC31A61-F03D-4D44-845A-9072F270E4A6}"/>
              </a:ext>
            </a:extLst>
          </p:cNvPr>
          <p:cNvSpPr/>
          <p:nvPr/>
        </p:nvSpPr>
        <p:spPr>
          <a:xfrm>
            <a:off x="14919003" y="7699511"/>
            <a:ext cx="6112195" cy="1292773"/>
          </a:xfrm>
          <a:prstGeom prst="roundRect">
            <a:avLst>
              <a:gd name="adj" fmla="val 5192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D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17DA311-28DB-D045-AEE1-008E7FDA5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30" y="0"/>
            <a:ext cx="18468648" cy="2290543"/>
          </a:xfrm>
        </p:spPr>
        <p:txBody>
          <a:bodyPr/>
          <a:lstStyle/>
          <a:p>
            <a:r>
              <a:rPr lang="ru-RU" dirty="0"/>
              <a:t>Почему понятие функциональная грамотность стало актуальным?</a:t>
            </a:r>
            <a:endParaRPr lang="en-RU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D5BE2D3-95D9-D34B-AD2E-9A1C9ADE0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en-RU" smtClean="0"/>
              <a:pPr/>
              <a:t>2</a:t>
            </a:fld>
            <a:endParaRPr lang="en-RU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0EA989E-F008-3D4C-BD8E-DA0FB556E641}"/>
              </a:ext>
            </a:extLst>
          </p:cNvPr>
          <p:cNvSpPr txBox="1">
            <a:spLocks/>
          </p:cNvSpPr>
          <p:nvPr/>
        </p:nvSpPr>
        <p:spPr>
          <a:xfrm>
            <a:off x="939087" y="3004730"/>
            <a:ext cx="11243081" cy="6227760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54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Функциональная грамотность </a:t>
            </a:r>
            <a:r>
              <a:rPr lang="en-US" dirty="0"/>
              <a:t>—</a:t>
            </a:r>
            <a:r>
              <a:rPr lang="ru-RU" dirty="0"/>
              <a:t> это способность применять приобретаемые знания, умения и навыки для решения самого широкого диапазона стоящих перед человеком задач во всех сферах его жизнедеятельности</a:t>
            </a:r>
          </a:p>
        </p:txBody>
      </p:sp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DF7B8375-13A3-7F45-848B-715A75F2BA93}"/>
              </a:ext>
            </a:extLst>
          </p:cNvPr>
          <p:cNvSpPr txBox="1">
            <a:spLocks/>
          </p:cNvSpPr>
          <p:nvPr/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ЯНДЕКС.УЧЕБНИК</a:t>
            </a:r>
            <a:endParaRPr lang="x-none" dirty="0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BE6F11B4-1BBE-F64D-97F9-F01DB5C9292C}"/>
              </a:ext>
            </a:extLst>
          </p:cNvPr>
          <p:cNvSpPr txBox="1">
            <a:spLocks/>
          </p:cNvSpPr>
          <p:nvPr/>
        </p:nvSpPr>
        <p:spPr>
          <a:xfrm>
            <a:off x="12946859" y="3004730"/>
            <a:ext cx="11243081" cy="3337076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757238" indent="-757238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54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Введение оценки развития ФГ</a:t>
            </a:r>
            <a:br>
              <a:rPr lang="en-US" dirty="0"/>
            </a:br>
            <a:r>
              <a:rPr lang="ru-RU" dirty="0"/>
              <a:t>в аттестации школьников </a:t>
            </a:r>
            <a:r>
              <a:rPr lang="en-US" dirty="0"/>
              <a:t>—</a:t>
            </a:r>
            <a:r>
              <a:rPr lang="ru-RU" dirty="0"/>
              <a:t> мировая практика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959A0D8-00BC-A144-92E6-BA68765FA0C4}"/>
              </a:ext>
            </a:extLst>
          </p:cNvPr>
          <p:cNvSpPr/>
          <p:nvPr/>
        </p:nvSpPr>
        <p:spPr>
          <a:xfrm>
            <a:off x="9333186" y="11319641"/>
            <a:ext cx="5612524" cy="1292773"/>
          </a:xfrm>
          <a:prstGeom prst="roundRect">
            <a:avLst>
              <a:gd name="adj" fmla="val 5192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D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92106C-D8CA-B842-BE7D-FC7FCBB114C8}"/>
              </a:ext>
            </a:extLst>
          </p:cNvPr>
          <p:cNvSpPr/>
          <p:nvPr/>
        </p:nvSpPr>
        <p:spPr>
          <a:xfrm>
            <a:off x="8859486" y="10702375"/>
            <a:ext cx="6663441" cy="2569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функциональной грамотности школьников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B5BDCD6-0801-8E47-BEE1-D76B2586F623}"/>
              </a:ext>
            </a:extLst>
          </p:cNvPr>
          <p:cNvSpPr/>
          <p:nvPr/>
        </p:nvSpPr>
        <p:spPr>
          <a:xfrm>
            <a:off x="2795185" y="7041613"/>
            <a:ext cx="7503252" cy="2569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Диагностика функциональной грамотности школьников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7A503C8-73B2-0B40-A631-9F70B758DB27}"/>
              </a:ext>
            </a:extLst>
          </p:cNvPr>
          <p:cNvSpPr/>
          <p:nvPr/>
        </p:nvSpPr>
        <p:spPr>
          <a:xfrm>
            <a:off x="14752514" y="7041613"/>
            <a:ext cx="6499403" cy="2569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 измерения уровня развития ФГ 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3C8B57E-4F26-8941-92FF-89B828086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6688" y="7739387"/>
            <a:ext cx="3349037" cy="299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56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AF01D0-F190-CE4A-BA24-0A7954BE9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x-none" smtClean="0"/>
              <a:pPr/>
              <a:t>20</a:t>
            </a:fld>
            <a:endParaRPr lang="x-non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35013EF-0FEE-194D-AF32-C5A73A404657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20298583" y="6858000"/>
            <a:ext cx="2517397" cy="15012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Участие полностью бесплатное</a:t>
            </a:r>
            <a:r>
              <a:rPr lang="en-US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8735F8-CD9C-B743-BE82-A6E449463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Условия участия в марафоне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5061E55-3FA6-6F4F-832B-032D78A00E13}"/>
              </a:ext>
            </a:extLst>
          </p:cNvPr>
          <p:cNvSpPr txBox="1">
            <a:spLocks/>
          </p:cNvSpPr>
          <p:nvPr/>
        </p:nvSpPr>
        <p:spPr>
          <a:xfrm>
            <a:off x="934458" y="6858000"/>
            <a:ext cx="5179579" cy="4161126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517525" indent="-517525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08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619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927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235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543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852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160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468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Учитель может принять участие в любом этапе </a:t>
            </a:r>
            <a:br>
              <a:rPr lang="ru-RU" dirty="0"/>
            </a:br>
            <a:r>
              <a:rPr lang="ru-RU" dirty="0"/>
              <a:t>на свой выбор, </a:t>
            </a:r>
            <a:br>
              <a:rPr lang="ru-RU" dirty="0"/>
            </a:br>
            <a:r>
              <a:rPr lang="ru-RU" dirty="0"/>
              <a:t>не обязательно проходить все. Но комплексная работа повышает эффективность.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B7C42B92-2CFE-0A40-B919-8A07CE7D5843}"/>
              </a:ext>
            </a:extLst>
          </p:cNvPr>
          <p:cNvSpPr txBox="1">
            <a:spLocks/>
          </p:cNvSpPr>
          <p:nvPr/>
        </p:nvSpPr>
        <p:spPr>
          <a:xfrm>
            <a:off x="7196431" y="6858000"/>
            <a:ext cx="5382412" cy="4161126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517525" indent="-517525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08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619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927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235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543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852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160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468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.PingFang SC Regular"/>
              <a:buNone/>
            </a:pPr>
            <a:r>
              <a:rPr lang="ru-RU" dirty="0"/>
              <a:t>Материалы доступны </a:t>
            </a:r>
            <a:br>
              <a:rPr lang="ru-RU" dirty="0"/>
            </a:br>
            <a:r>
              <a:rPr lang="ru-RU" dirty="0"/>
              <a:t>как во время марафона, так </a:t>
            </a:r>
            <a:br>
              <a:rPr lang="ru-RU" dirty="0"/>
            </a:br>
            <a:r>
              <a:rPr lang="ru-RU" dirty="0"/>
              <a:t>и после — но аналитические отчеты предоставляются учителю только </a:t>
            </a:r>
            <a:br>
              <a:rPr lang="en-US" dirty="0"/>
            </a:br>
            <a:r>
              <a:rPr lang="ru-RU" dirty="0"/>
              <a:t>при соблюдении сроков марафона.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A0E28C-271A-894D-A4B8-49F37FB4313D}"/>
              </a:ext>
            </a:extLst>
          </p:cNvPr>
          <p:cNvSpPr txBox="1">
            <a:spLocks/>
          </p:cNvSpPr>
          <p:nvPr/>
        </p:nvSpPr>
        <p:spPr>
          <a:xfrm>
            <a:off x="13839037" y="6858000"/>
            <a:ext cx="5179579" cy="4161126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517525" indent="-517525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08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619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927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235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543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852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160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468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.PingFang SC Regular"/>
              <a:buNone/>
            </a:pPr>
            <a:r>
              <a:rPr lang="ru-RU" dirty="0"/>
              <a:t>Учитель проходит регистрацию, чтобы все данные были связаны с его ученой записью и можно было подготовить отчеты.</a:t>
            </a:r>
          </a:p>
        </p:txBody>
      </p:sp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AF0D298E-BB43-3C44-ADDB-17DDA6887D91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63B3F6-0BCF-0C4C-8728-83720C4D5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431" y="5032323"/>
            <a:ext cx="1578323" cy="16276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D002696-824C-9747-B04D-277861080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9037" y="4989207"/>
            <a:ext cx="1121546" cy="14419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A7576ED-3581-3049-8574-E32D8AECC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328" y="5198277"/>
            <a:ext cx="1035651" cy="123291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34F2079-1697-8B45-8889-508E2E579A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298583" y="5441080"/>
            <a:ext cx="1121546" cy="99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9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0229" y="0"/>
            <a:ext cx="19560029" cy="2290543"/>
          </a:xfrm>
        </p:spPr>
        <p:txBody>
          <a:bodyPr/>
          <a:lstStyle/>
          <a:p>
            <a:pPr fontAlgn="base"/>
            <a:r>
              <a:rPr lang="ru-RU" dirty="0"/>
              <a:t>Почему важно участвовать в марафоне </a:t>
            </a:r>
            <a:r>
              <a:rPr lang="ru-RU" dirty="0" err="1"/>
              <a:t>Яндекс.Учебника</a:t>
            </a:r>
            <a:r>
              <a:rPr lang="ru-RU" dirty="0"/>
              <a:t> по Функциональной грамотности?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2F4E4C0D-2F9D-7842-A3F7-F6D45548D2D6}"/>
              </a:ext>
            </a:extLst>
          </p:cNvPr>
          <p:cNvSpPr txBox="1">
            <a:spLocks/>
          </p:cNvSpPr>
          <p:nvPr/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22B6D4D-164A-9E43-B00A-6F12B8C4E2FE}" type="slidenum">
              <a:rPr lang="x-none" smtClean="0"/>
              <a:pPr/>
              <a:t>21</a:t>
            </a:fld>
            <a:endParaRPr lang="x-none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CF4AB5DD-DE6E-2142-853E-CE2DC29338E4}"/>
              </a:ext>
            </a:extLst>
          </p:cNvPr>
          <p:cNvSpPr txBox="1">
            <a:spLocks/>
          </p:cNvSpPr>
          <p:nvPr/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ЯНДЕКС.УЧЕБНИК</a:t>
            </a:r>
            <a:endParaRPr lang="x-none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CADB7B9-493D-3249-9DCD-261D371BE724}"/>
              </a:ext>
            </a:extLst>
          </p:cNvPr>
          <p:cNvSpPr txBox="1">
            <a:spLocks/>
          </p:cNvSpPr>
          <p:nvPr/>
        </p:nvSpPr>
        <p:spPr>
          <a:xfrm>
            <a:off x="966795" y="3115204"/>
            <a:ext cx="17586676" cy="9611784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354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Бесплатная возможность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профессионального роста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: работа в онлайн-сервисе, курсы повышения квалификации, онлайн-диагностика компетенций.</a:t>
            </a:r>
          </a:p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Весь проект направлен на плавное погружение</a:t>
            </a:r>
            <a:br>
              <a:rPr lang="en-US" sz="4900" dirty="0">
                <a:latin typeface="Arial"/>
                <a:ea typeface="Arial"/>
                <a:cs typeface="Arial"/>
                <a:sym typeface="Arial"/>
              </a:rPr>
            </a:b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в тему.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Выявление дефицитов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900" dirty="0">
                <a:latin typeface="Arial"/>
                <a:ea typeface="Arial"/>
                <a:cs typeface="Arial"/>
                <a:sym typeface="Arial"/>
              </a:rPr>
              <a:t>—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 цель проекта. Марафон не обучит функциональной грамотности, но это важный шаг для дальнейшего продолжения работы. </a:t>
            </a:r>
          </a:p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Помните: развитие функциональной грамотности это, фактически,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способность решать задачи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 с помощью знаний.</a:t>
            </a:r>
          </a:p>
        </p:txBody>
      </p:sp>
    </p:spTree>
    <p:extLst>
      <p:ext uri="{BB962C8B-B14F-4D97-AF65-F5344CB8AC3E}">
        <p14:creationId xmlns:p14="http://schemas.microsoft.com/office/powerpoint/2010/main" val="308134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base"/>
            <a:r>
              <a:rPr lang="ru-RU" dirty="0"/>
              <a:t>Какие проблемы в связи с </a:t>
            </a:r>
            <a:r>
              <a:rPr lang="en-US" dirty="0"/>
              <a:t>PISA </a:t>
            </a:r>
            <a:r>
              <a:rPr lang="ru-RU" dirty="0"/>
              <a:t>нам предстоит решить?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2F4E4C0D-2F9D-7842-A3F7-F6D45548D2D6}"/>
              </a:ext>
            </a:extLst>
          </p:cNvPr>
          <p:cNvSpPr txBox="1">
            <a:spLocks/>
          </p:cNvSpPr>
          <p:nvPr/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22B6D4D-164A-9E43-B00A-6F12B8C4E2FE}" type="slidenum">
              <a:rPr lang="x-none" smtClean="0"/>
              <a:pPr/>
              <a:t>3</a:t>
            </a:fld>
            <a:endParaRPr lang="x-none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04F9392B-B87B-554A-893F-17CC79A17071}"/>
              </a:ext>
            </a:extLst>
          </p:cNvPr>
          <p:cNvSpPr txBox="1">
            <a:spLocks/>
          </p:cNvSpPr>
          <p:nvPr/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ЯНДЕКС.УЧЕБНИК</a:t>
            </a:r>
            <a:endParaRPr lang="x-none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0A014C9-0F65-B743-BBDE-B7245CB81C85}"/>
              </a:ext>
            </a:extLst>
          </p:cNvPr>
          <p:cNvSpPr txBox="1">
            <a:spLocks/>
          </p:cNvSpPr>
          <p:nvPr/>
        </p:nvSpPr>
        <p:spPr>
          <a:xfrm>
            <a:off x="966794" y="3115204"/>
            <a:ext cx="18041641" cy="9611784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354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Появление большого количества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«пизаподобных» 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заданий с целью натаскать на исследование 2021 г.</a:t>
            </a:r>
          </a:p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Мало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качественного цифрового контента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, в том числе для работы дистанционно</a:t>
            </a:r>
          </a:p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Задания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сформулированы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 или слишком сложно</a:t>
            </a:r>
            <a:br>
              <a:rPr lang="ru-RU" sz="4900" dirty="0">
                <a:latin typeface="Arial"/>
                <a:ea typeface="Arial"/>
                <a:cs typeface="Arial"/>
                <a:sym typeface="Arial"/>
              </a:rPr>
            </a:b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или слишком скучно</a:t>
            </a:r>
          </a:p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Отсутствует системная поддержка учителей</a:t>
            </a:r>
            <a:br>
              <a:rPr lang="ru-RU" sz="4900" dirty="0">
                <a:latin typeface="Arial"/>
                <a:ea typeface="Arial"/>
                <a:cs typeface="Arial"/>
                <a:sym typeface="Arial"/>
              </a:rPr>
            </a:b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в развитии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функциональной грамотности 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у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37844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base"/>
            <a:r>
              <a:rPr lang="ru-RU" dirty="0"/>
              <a:t>Решение </a:t>
            </a:r>
            <a:r>
              <a:rPr lang="ru-RU" dirty="0" err="1"/>
              <a:t>Яндекс.Учебника</a:t>
            </a:r>
            <a:endParaRPr lang="ru-RU" dirty="0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2F4E4C0D-2F9D-7842-A3F7-F6D45548D2D6}"/>
              </a:ext>
            </a:extLst>
          </p:cNvPr>
          <p:cNvSpPr txBox="1">
            <a:spLocks/>
          </p:cNvSpPr>
          <p:nvPr/>
        </p:nvSpPr>
        <p:spPr>
          <a:xfrm>
            <a:off x="23697089" y="12824617"/>
            <a:ext cx="428625" cy="730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22B6D4D-164A-9E43-B00A-6F12B8C4E2FE}" type="slidenum">
              <a:rPr lang="x-none" smtClean="0"/>
              <a:pPr/>
              <a:t>4</a:t>
            </a:fld>
            <a:endParaRPr lang="x-none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CF4AB5DD-DE6E-2142-853E-CE2DC29338E4}"/>
              </a:ext>
            </a:extLst>
          </p:cNvPr>
          <p:cNvSpPr txBox="1">
            <a:spLocks/>
          </p:cNvSpPr>
          <p:nvPr/>
        </p:nvSpPr>
        <p:spPr>
          <a:xfrm rot="16200000">
            <a:off x="20377599" y="8909532"/>
            <a:ext cx="7067604" cy="28980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ЯНДЕКС.УЧЕБНИК</a:t>
            </a:r>
            <a:endParaRPr lang="x-none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CADB7B9-493D-3249-9DCD-261D371BE724}"/>
              </a:ext>
            </a:extLst>
          </p:cNvPr>
          <p:cNvSpPr txBox="1">
            <a:spLocks/>
          </p:cNvSpPr>
          <p:nvPr/>
        </p:nvSpPr>
        <p:spPr>
          <a:xfrm>
            <a:off x="966795" y="3115204"/>
            <a:ext cx="18512696" cy="9611784"/>
          </a:xfrm>
          <a:prstGeom prst="rect">
            <a:avLst/>
          </a:prstGeom>
        </p:spPr>
        <p:txBody>
          <a:bodyPr wrap="square" lIns="90000">
            <a:noAutofit/>
          </a:bodyPr>
          <a:lstStyle>
            <a:lvl1pPr marL="895350" indent="-895350" algn="l" defTabSz="1828709" rtl="0" eaLnBrk="1" latinLnBrk="0" hangingPunct="1">
              <a:lnSpc>
                <a:spcPct val="100000"/>
              </a:lnSpc>
              <a:spcBef>
                <a:spcPts val="2000"/>
              </a:spcBef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5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354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indent="0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Качественный и интересный контент, который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интересно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 использовать учителю и решать ученику</a:t>
            </a:r>
          </a:p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Задания на развитие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функциональной грамотности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 преподносятся комплексно, с заранее продуманной методической линией</a:t>
            </a:r>
          </a:p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Наш сервис обладает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устойчивой инфраструктурой</a:t>
            </a: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, поэтому доступен в режиме массового дистанционного обучения</a:t>
            </a:r>
          </a:p>
          <a:p>
            <a:pPr defTabSz="457200">
              <a:lnSpc>
                <a:spcPct val="120000"/>
              </a:lnSpc>
              <a:spcBef>
                <a:spcPts val="2400"/>
              </a:spcBef>
              <a:defRPr sz="4900" b="0">
                <a:latin typeface="Arial"/>
                <a:ea typeface="Arial"/>
                <a:cs typeface="Arial"/>
                <a:sym typeface="Arial"/>
              </a:defRPr>
            </a:pPr>
            <a:r>
              <a:rPr lang="ru-RU" sz="4900" dirty="0">
                <a:latin typeface="Arial"/>
                <a:ea typeface="Arial"/>
                <a:cs typeface="Arial"/>
                <a:sym typeface="Arial"/>
              </a:rPr>
              <a:t>Курсы для </a:t>
            </a:r>
            <a:r>
              <a:rPr lang="ru-RU" sz="4900" b="1" dirty="0">
                <a:latin typeface="Arial"/>
                <a:ea typeface="Arial"/>
                <a:cs typeface="Arial"/>
                <a:sym typeface="Arial"/>
              </a:rPr>
              <a:t>поддержки учителей</a:t>
            </a:r>
          </a:p>
        </p:txBody>
      </p:sp>
    </p:spTree>
    <p:extLst>
      <p:ext uri="{BB962C8B-B14F-4D97-AF65-F5344CB8AC3E}">
        <p14:creationId xmlns:p14="http://schemas.microsoft.com/office/powerpoint/2010/main" val="2055337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E832D4A-7BBE-174F-9659-BFC8B49C1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8762" y="1800684"/>
            <a:ext cx="15323651" cy="119153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D876E20-CFA0-474E-9765-97C6EA9F4FF0}"/>
              </a:ext>
            </a:extLst>
          </p:cNvPr>
          <p:cNvSpPr/>
          <p:nvPr/>
        </p:nvSpPr>
        <p:spPr>
          <a:xfrm rot="5400000">
            <a:off x="21577565" y="10813079"/>
            <a:ext cx="3481754" cy="1309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76AC13-2580-FE4F-8082-5C49F8582750}"/>
              </a:ext>
            </a:extLst>
          </p:cNvPr>
          <p:cNvSpPr/>
          <p:nvPr/>
        </p:nvSpPr>
        <p:spPr>
          <a:xfrm>
            <a:off x="8510349" y="4280373"/>
            <a:ext cx="3481754" cy="1309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27D8AA-2BCC-2145-ACE0-45E7D51F52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9600" dirty="0"/>
              <a:t>Марафон </a:t>
            </a:r>
            <a:br>
              <a:rPr lang="en-US" sz="9600" dirty="0"/>
            </a:br>
            <a:r>
              <a:rPr lang="ru-RU" sz="9600" dirty="0"/>
              <a:t>по функциональной грамотности</a:t>
            </a:r>
            <a:endParaRPr lang="x-none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8EBE6B7-F6EB-084A-8250-6E7569AAD986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GB" dirty="0"/>
              <a:t>123.ya.ru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603EE1F5-E43B-B34C-B337-0E7DB0DEB805}"/>
              </a:ext>
            </a:extLst>
          </p:cNvPr>
          <p:cNvSpPr txBox="1">
            <a:spLocks/>
          </p:cNvSpPr>
          <p:nvPr/>
        </p:nvSpPr>
        <p:spPr>
          <a:xfrm>
            <a:off x="833566" y="7358824"/>
            <a:ext cx="9453434" cy="2861249"/>
          </a:xfrm>
          <a:prstGeom prst="rect">
            <a:avLst/>
          </a:prstGeom>
        </p:spPr>
        <p:txBody>
          <a:bodyPr anchor="t"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999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Материалы по формированию функциональной грамотности</a:t>
            </a:r>
          </a:p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от лучших экспертов страны: диагностика и курс для учителей, </a:t>
            </a:r>
          </a:p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система обучающих заданий </a:t>
            </a: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для учеников.  </a:t>
            </a:r>
          </a:p>
          <a:p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x-none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652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809CAF9-C95D-6045-B2D7-65F8733A01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Цель Марафона </a:t>
            </a:r>
            <a:br>
              <a:rPr lang="en-US" dirty="0"/>
            </a:br>
            <a:r>
              <a:rPr lang="ru-RU" dirty="0"/>
              <a:t>по функциональной грамотности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F7C244-CC8B-B84D-BC24-23E444BA20C0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893393" y="6293303"/>
            <a:ext cx="13885863" cy="477520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dirty="0"/>
              <a:t>Вовлечение учителей в системную работу по формированию функциональной грамотности </a:t>
            </a:r>
            <a:br>
              <a:rPr lang="en-US" dirty="0"/>
            </a:br>
            <a:r>
              <a:rPr lang="ru-RU" dirty="0"/>
              <a:t>учеников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7937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62A4C69-574C-E947-BE77-C4EBC7033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229" y="0"/>
            <a:ext cx="26295828" cy="2290543"/>
          </a:xfrm>
        </p:spPr>
        <p:txBody>
          <a:bodyPr/>
          <a:lstStyle/>
          <a:p>
            <a:r>
              <a:rPr lang="ru-RU" dirty="0"/>
              <a:t>Марафон по функциональное грамотности </a:t>
            </a:r>
            <a:br>
              <a:rPr lang="ru-RU" dirty="0"/>
            </a:br>
            <a:r>
              <a:rPr lang="ru-RU" dirty="0"/>
              <a:t>от Яндекс.Учебника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82C9B-7A62-3049-8307-8B42A0F7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25151" y="12824617"/>
            <a:ext cx="972502" cy="730250"/>
          </a:xfrm>
        </p:spPr>
        <p:txBody>
          <a:bodyPr/>
          <a:lstStyle/>
          <a:p>
            <a:fld id="{922B6D4D-164A-9E43-B00A-6F12B8C4E2FE}" type="slidenum">
              <a:rPr lang="x-none" smtClean="0"/>
              <a:pPr/>
              <a:t>7</a:t>
            </a:fld>
            <a:endParaRPr lang="x-non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B62266-79A4-994A-9766-644258E83628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966795" y="3115204"/>
            <a:ext cx="13885277" cy="9611784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ru-RU" dirty="0"/>
              <a:t>Системный подход: материалы </a:t>
            </a:r>
            <a:br>
              <a:rPr lang="ru-RU" dirty="0"/>
            </a:br>
            <a:r>
              <a:rPr lang="ru-RU" dirty="0"/>
              <a:t>для учителя и для ученика.</a:t>
            </a:r>
          </a:p>
          <a:p>
            <a:pPr marL="914400" indent="-914400">
              <a:buFont typeface="+mj-lt"/>
              <a:buAutoNum type="arabicPeriod"/>
            </a:pPr>
            <a:r>
              <a:rPr lang="ru-RU" dirty="0"/>
              <a:t>Акцент на развитии навыка, а не только </a:t>
            </a:r>
            <a:br>
              <a:rPr lang="ru-RU" dirty="0"/>
            </a:br>
            <a:r>
              <a:rPr lang="ru-RU" dirty="0"/>
              <a:t>на контроль.</a:t>
            </a:r>
          </a:p>
          <a:p>
            <a:pPr marL="914400" indent="-914400">
              <a:buFont typeface="+mj-lt"/>
              <a:buAutoNum type="arabicPeriod"/>
            </a:pPr>
            <a:r>
              <a:rPr lang="ru-RU" dirty="0"/>
              <a:t>6 месяцев Марафона для реальной работы с навыком.</a:t>
            </a:r>
          </a:p>
          <a:p>
            <a:pPr marL="914400" indent="-914400">
              <a:buFont typeface="+mj-lt"/>
              <a:buAutoNum type="arabicPeriod"/>
            </a:pPr>
            <a:r>
              <a:rPr lang="ru-RU" dirty="0"/>
              <a:t>Методическое сопровождение </a:t>
            </a:r>
            <a:br>
              <a:rPr lang="ru-RU" dirty="0"/>
            </a:br>
            <a:r>
              <a:rPr lang="ru-RU" dirty="0"/>
              <a:t>на протяжении всего Марафона.</a:t>
            </a:r>
          </a:p>
          <a:p>
            <a:pPr marL="914400" indent="-914400">
              <a:buFont typeface="+mj-lt"/>
              <a:buAutoNum type="arabicPeriod"/>
            </a:pPr>
            <a:endParaRPr lang="ru-RU" dirty="0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6348A351-1D82-AB4D-B203-C886F9656738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5762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809CAF9-C95D-6045-B2D7-65F8733A01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Этапы Марафона по функциональной грамотности</a:t>
            </a:r>
            <a:endParaRPr lang="en-US" dirty="0"/>
          </a:p>
        </p:txBody>
      </p: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E14F3D51-E438-F74B-920A-E4A5CD428E77}"/>
              </a:ext>
            </a:extLst>
          </p:cNvPr>
          <p:cNvSpPr txBox="1">
            <a:spLocks/>
          </p:cNvSpPr>
          <p:nvPr/>
        </p:nvSpPr>
        <p:spPr>
          <a:xfrm>
            <a:off x="23696342" y="12824231"/>
            <a:ext cx="428598" cy="73020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22B6D4D-164A-9E43-B00A-6F12B8C4E2FE}" type="slidenum">
              <a:rPr lang="x-none"/>
              <a:pPr/>
              <a:t>8</a:t>
            </a:fld>
            <a:endParaRPr lang="x-none"/>
          </a:p>
        </p:txBody>
      </p:sp>
      <p:graphicFrame>
        <p:nvGraphicFramePr>
          <p:cNvPr id="8" name="Таблица 2">
            <a:extLst>
              <a:ext uri="{FF2B5EF4-FFF2-40B4-BE49-F238E27FC236}">
                <a16:creationId xmlns:a16="http://schemas.microsoft.com/office/drawing/2014/main" id="{BCAF6D06-8CAB-4C42-853C-3DD82E98C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929548"/>
              </p:ext>
            </p:extLst>
          </p:nvPr>
        </p:nvGraphicFramePr>
        <p:xfrm>
          <a:off x="940229" y="3518006"/>
          <a:ext cx="22484921" cy="868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2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69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3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r>
                        <a:rPr lang="ru-RU" sz="3000" dirty="0">
                          <a:solidFill>
                            <a:schemeClr val="tx1"/>
                          </a:solidFill>
                        </a:rPr>
                        <a:t>ДЛЯ УЧИТЕЛЕЙ</a:t>
                      </a:r>
                    </a:p>
                  </a:txBody>
                  <a:tcPr marL="137160" marR="137160" marT="228600" marB="2286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ru-RU" sz="3000" b="1" i="0" u="none" strike="noStrike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Онлайн-диагностика компетенций </a:t>
                      </a:r>
                      <a: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учителя </a:t>
                      </a:r>
                      <a:b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формированию функциональной грамотности </a:t>
                      </a:r>
                      <a:b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учеников</a:t>
                      </a:r>
                      <a:endParaRPr lang="ru-RU" sz="3000" b="0" dirty="0">
                        <a:effectLst/>
                      </a:endParaRPr>
                    </a:p>
                  </a:txBody>
                  <a:tcPr marL="137160" marR="137160" marT="228600" marB="22860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3000" dirty="0"/>
                        <a:t>учителя всех</a:t>
                      </a:r>
                      <a:r>
                        <a:rPr lang="ru-RU" sz="3000" baseline="0" dirty="0"/>
                        <a:t> уровней</a:t>
                      </a:r>
                      <a:endParaRPr lang="ru-RU" sz="3000" dirty="0"/>
                    </a:p>
                  </a:txBody>
                  <a:tcPr marL="137160" marR="137160" marT="228600" marB="2286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3000" dirty="0"/>
                        <a:t> 05</a:t>
                      </a:r>
                      <a:r>
                        <a:rPr lang="ru-RU" sz="3000" baseline="0" dirty="0"/>
                        <a:t> октября–05 ноября</a:t>
                      </a:r>
                    </a:p>
                  </a:txBody>
                  <a:tcPr marL="137160" marR="137160" marT="228600" marB="2286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ru-RU" sz="3000" b="1" i="0" u="none" strike="noStrike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Онлайн-курс повышения квалификации</a:t>
                      </a:r>
                      <a: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b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методике формирования функциональной грамотности  у учеников</a:t>
                      </a:r>
                      <a:endParaRPr lang="ru-RU" sz="3000" b="0" dirty="0">
                        <a:effectLst/>
                      </a:endParaRPr>
                    </a:p>
                  </a:txBody>
                  <a:tcPr marL="137160" marR="137160" marT="228600" marB="22860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2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3000" dirty="0"/>
                        <a:t>учителя всех</a:t>
                      </a:r>
                      <a:r>
                        <a:rPr lang="ru-RU" sz="3000" baseline="0" dirty="0"/>
                        <a:t> уровней</a:t>
                      </a:r>
                      <a:endParaRPr lang="ru-RU" sz="30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3000" dirty="0"/>
                    </a:p>
                  </a:txBody>
                  <a:tcPr marL="137160" marR="137160" marT="228600" marB="2286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3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000" dirty="0"/>
                        <a:t>05</a:t>
                      </a:r>
                      <a:r>
                        <a:rPr lang="ru-RU" sz="3000" baseline="0" dirty="0"/>
                        <a:t> октября–</a:t>
                      </a:r>
                      <a:r>
                        <a:rPr lang="ru-RU" sz="3000" dirty="0">
                          <a:solidFill>
                            <a:schemeClr val="tx1"/>
                          </a:solidFill>
                        </a:rPr>
                        <a:t>25 декабря</a:t>
                      </a:r>
                    </a:p>
                  </a:txBody>
                  <a:tcPr marL="137160" marR="137160" marT="228600" marB="2286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3000" b="1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3000" b="1" dirty="0">
                          <a:solidFill>
                            <a:schemeClr val="tx1"/>
                          </a:solidFill>
                        </a:rPr>
                        <a:t>ДЛЯ</a:t>
                      </a:r>
                      <a:r>
                        <a:rPr lang="ru-RU" sz="3000" b="1" baseline="0" dirty="0">
                          <a:solidFill>
                            <a:schemeClr val="tx1"/>
                          </a:solidFill>
                        </a:rPr>
                        <a:t> УЧЕНИКОВ</a:t>
                      </a:r>
                    </a:p>
                  </a:txBody>
                  <a:tcPr marL="137160" marR="137160" marT="228600" marB="2286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обучающих </a:t>
                      </a:r>
                      <a:r>
                        <a:rPr lang="ru-RU" sz="3000" b="1" i="0" u="none" strike="noStrike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заданий</a:t>
                      </a:r>
                      <a:r>
                        <a:rPr lang="ru-RU" sz="3000" b="0" i="0" u="none" strike="noStrike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ru-RU" sz="30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Яндекс.Учебнике</a:t>
                      </a:r>
                      <a:endParaRPr lang="ru-RU" sz="3000" b="0" dirty="0">
                        <a:effectLst/>
                      </a:endParaRPr>
                    </a:p>
                    <a:p>
                      <a:pPr rtl="0"/>
                      <a: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работе с информацией </a:t>
                      </a:r>
                      <a:endParaRPr lang="ru-RU" sz="3000" b="0" dirty="0">
                        <a:effectLst/>
                      </a:endParaRPr>
                    </a:p>
                  </a:txBody>
                  <a:tcPr marL="137160" marR="137160" marT="228600" marB="22860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3000" dirty="0"/>
                        <a:t>1–4</a:t>
                      </a:r>
                      <a:r>
                        <a:rPr lang="ru-RU" sz="3000" baseline="0" dirty="0"/>
                        <a:t> классы</a:t>
                      </a:r>
                      <a:endParaRPr lang="ru-RU" sz="3000" dirty="0"/>
                    </a:p>
                  </a:txBody>
                  <a:tcPr marL="137160" marR="137160" marT="228600" marB="2286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3000" dirty="0"/>
                        <a:t> </a:t>
                      </a:r>
                      <a:r>
                        <a:rPr lang="en-US" sz="3000" dirty="0"/>
                        <a:t>12</a:t>
                      </a:r>
                      <a:r>
                        <a:rPr lang="ru-RU" sz="3000" dirty="0"/>
                        <a:t> ноября–</a:t>
                      </a:r>
                      <a:r>
                        <a:rPr lang="en-US" sz="3000" dirty="0"/>
                        <a:t>14</a:t>
                      </a:r>
                      <a:r>
                        <a:rPr lang="ru-RU" sz="3000" dirty="0"/>
                        <a:t> марта</a:t>
                      </a:r>
                    </a:p>
                  </a:txBody>
                  <a:tcPr marL="137160" marR="137160" marT="228600" marB="2286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ru-RU" sz="3000" b="1" i="0" u="none" strike="noStrike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Игра-</a:t>
                      </a:r>
                      <a:r>
                        <a:rPr lang="ru-RU" sz="3000" b="1" i="0" u="none" strike="noStrike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квест</a:t>
                      </a:r>
                      <a:r>
                        <a:rPr lang="ru-RU" sz="3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«Иду к цели»  с вовлекающими заданиями по функциональной грамотности</a:t>
                      </a:r>
                      <a:endParaRPr lang="ru-RU" sz="3000" b="0" dirty="0">
                        <a:effectLst/>
                      </a:endParaRPr>
                    </a:p>
                  </a:txBody>
                  <a:tcPr marL="137160" marR="137160" marT="228600" marB="22860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3000" dirty="0"/>
                        <a:t>1–6</a:t>
                      </a:r>
                      <a:r>
                        <a:rPr lang="ru-RU" sz="3000" baseline="0" dirty="0"/>
                        <a:t> классы</a:t>
                      </a:r>
                      <a:endParaRPr lang="ru-RU" sz="3000" dirty="0"/>
                    </a:p>
                  </a:txBody>
                  <a:tcPr marL="137160" marR="137160" marT="228600" marB="2286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3000" dirty="0"/>
                        <a:t> 22 марта–7 апреля</a:t>
                      </a:r>
                    </a:p>
                  </a:txBody>
                  <a:tcPr marL="137160" marR="137160" marT="228600" marB="2286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5CB8408D-40A7-C442-B58A-73434FCFDCE2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21953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7975AC-631B-974E-B016-F4F3A97EB73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7019638" y="3423792"/>
            <a:ext cx="6405511" cy="7918074"/>
          </a:xfrm>
        </p:spPr>
        <p:txBody>
          <a:bodyPr/>
          <a:lstStyle/>
          <a:p>
            <a:pPr fontAlgn="base"/>
            <a:r>
              <a:rPr lang="ru-RU" dirty="0"/>
              <a:t>46 кейсов на 60 мин </a:t>
            </a:r>
            <a:br>
              <a:rPr lang="en-US" dirty="0"/>
            </a:br>
            <a:r>
              <a:rPr lang="ru-RU" dirty="0"/>
              <a:t>тестирования</a:t>
            </a:r>
            <a:r>
              <a:rPr lang="en-US" dirty="0"/>
              <a:t>. </a:t>
            </a:r>
            <a:r>
              <a:rPr lang="ru-RU" dirty="0"/>
              <a:t>Кейсы разработаны совместно с методистами Московского государственного педагогического университета</a:t>
            </a:r>
          </a:p>
          <a:p>
            <a:endParaRPr lang="en-US" dirty="0"/>
          </a:p>
          <a:p>
            <a:endParaRPr lang="en-US" dirty="0"/>
          </a:p>
          <a:p>
            <a:r>
              <a:rPr lang="ru-RU" dirty="0"/>
              <a:t>Сертификат, рекомендации </a:t>
            </a:r>
            <a:br>
              <a:rPr lang="en-US" dirty="0"/>
            </a:br>
            <a:r>
              <a:rPr lang="ru-RU" dirty="0"/>
              <a:t>и материалы для развития </a:t>
            </a:r>
            <a:br>
              <a:rPr lang="en-US" dirty="0"/>
            </a:br>
            <a:r>
              <a:rPr lang="ru-RU" dirty="0"/>
              <a:t>по всем 6 содержательным линиям по итогам тестирования</a:t>
            </a:r>
          </a:p>
          <a:p>
            <a:endParaRPr lang="en-US" dirty="0"/>
          </a:p>
          <a:p>
            <a:endParaRPr lang="ru-RU" dirty="0"/>
          </a:p>
          <a:p>
            <a:r>
              <a:rPr lang="ru-RU" dirty="0"/>
              <a:t>Диагностику можно проходить </a:t>
            </a:r>
            <a:br>
              <a:rPr lang="ru-RU" dirty="0"/>
            </a:br>
            <a:r>
              <a:rPr lang="ru-RU" dirty="0"/>
              <a:t>в любое удобное время </a:t>
            </a:r>
            <a:br>
              <a:rPr lang="ru-RU" dirty="0"/>
            </a:br>
            <a:r>
              <a:rPr lang="ru-RU" dirty="0"/>
              <a:t>с 05 октября по 05 ноября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F90527-929C-114B-AD8F-690C79A975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Бесплатная онлайн-диагностика компетенций учителя</a:t>
            </a:r>
            <a:r>
              <a:rPr lang="en-US" dirty="0"/>
              <a:t> </a:t>
            </a:r>
            <a:br>
              <a:rPr lang="en-US" dirty="0"/>
            </a:br>
            <a:r>
              <a:rPr lang="ru-RU" dirty="0"/>
              <a:t>по формированию функциональной грамотности у учеников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EAB78-A24C-3042-B73D-485D7069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B6D4D-164A-9E43-B00A-6F12B8C4E2FE}" type="slidenum">
              <a:rPr lang="x-none" smtClean="0"/>
              <a:pPr/>
              <a:t>9</a:t>
            </a:fld>
            <a:endParaRPr lang="x-non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8322A9-115A-A54B-9480-991888A61CC5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39087" y="3128822"/>
            <a:ext cx="11462999" cy="9598166"/>
          </a:xfrm>
        </p:spPr>
        <p:txBody>
          <a:bodyPr/>
          <a:lstStyle/>
          <a:p>
            <a:pPr marL="0" indent="0" fontAlgn="base">
              <a:buNone/>
            </a:pPr>
            <a:r>
              <a:rPr lang="ru-RU" b="1" dirty="0"/>
              <a:t>Тест оценивает компетенции по способности формировать у учеников:</a:t>
            </a:r>
          </a:p>
          <a:p>
            <a:r>
              <a:rPr lang="ru-RU" dirty="0"/>
              <a:t>читательскую грамотность</a:t>
            </a:r>
          </a:p>
          <a:p>
            <a:r>
              <a:rPr lang="ru-RU" dirty="0"/>
              <a:t>математическую грамотность</a:t>
            </a:r>
          </a:p>
          <a:p>
            <a:r>
              <a:rPr lang="ru-RU" dirty="0"/>
              <a:t>естественно-научную грамотность</a:t>
            </a:r>
          </a:p>
          <a:p>
            <a:r>
              <a:rPr lang="ru-RU" dirty="0"/>
              <a:t>финансовую грамотность</a:t>
            </a:r>
          </a:p>
          <a:p>
            <a:r>
              <a:rPr lang="ru-RU" dirty="0"/>
              <a:t>креативное мышление</a:t>
            </a:r>
          </a:p>
          <a:p>
            <a:r>
              <a:rPr lang="ru-RU" dirty="0"/>
              <a:t>глобальные компетенции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681BFBC-01EF-F940-B97F-2920486DA16B}"/>
              </a:ext>
            </a:extLst>
          </p:cNvPr>
          <p:cNvSpPr/>
          <p:nvPr/>
        </p:nvSpPr>
        <p:spPr>
          <a:xfrm>
            <a:off x="14689395" y="3113088"/>
            <a:ext cx="8753932" cy="3062176"/>
          </a:xfrm>
          <a:prstGeom prst="roundRect">
            <a:avLst>
              <a:gd name="adj" fmla="val 3287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CF37F1-BD68-154D-B52B-F186D7F7B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6668" y="7806006"/>
            <a:ext cx="1358825" cy="1170099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3F94828-3BF9-5E46-B420-837E31D342F4}"/>
              </a:ext>
            </a:extLst>
          </p:cNvPr>
          <p:cNvSpPr/>
          <p:nvPr/>
        </p:nvSpPr>
        <p:spPr>
          <a:xfrm>
            <a:off x="14689395" y="7076766"/>
            <a:ext cx="8753932" cy="2595467"/>
          </a:xfrm>
          <a:prstGeom prst="roundRect">
            <a:avLst>
              <a:gd name="adj" fmla="val 3287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2D0F0CC-74A2-214B-9535-2F3C960D3D57}"/>
              </a:ext>
            </a:extLst>
          </p:cNvPr>
          <p:cNvSpPr/>
          <p:nvPr/>
        </p:nvSpPr>
        <p:spPr>
          <a:xfrm>
            <a:off x="14689395" y="10573735"/>
            <a:ext cx="8753932" cy="2166277"/>
          </a:xfrm>
          <a:prstGeom prst="roundRect">
            <a:avLst>
              <a:gd name="adj" fmla="val 3287"/>
            </a:avLst>
          </a:prstGeom>
          <a:noFill/>
          <a:ln w="28575">
            <a:solidFill>
              <a:srgbClr val="DE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944BFB-0FE7-AC43-B9AB-71903D317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2337" y="10843050"/>
            <a:ext cx="1578323" cy="1627646"/>
          </a:xfrm>
          <a:prstGeom prst="rect">
            <a:avLst/>
          </a:prstGeom>
        </p:spPr>
      </p:pic>
      <p:sp>
        <p:nvSpPr>
          <p:cNvPr id="16" name="Footer Placeholder 1">
            <a:extLst>
              <a:ext uri="{FF2B5EF4-FFF2-40B4-BE49-F238E27FC236}">
                <a16:creationId xmlns:a16="http://schemas.microsoft.com/office/drawing/2014/main" id="{89138BAE-DA1A-034E-A205-945C54956719}"/>
              </a:ext>
            </a:extLst>
          </p:cNvPr>
          <p:cNvSpPr txBox="1">
            <a:spLocks/>
          </p:cNvSpPr>
          <p:nvPr/>
        </p:nvSpPr>
        <p:spPr>
          <a:xfrm rot="16200000">
            <a:off x="19410784" y="7943115"/>
            <a:ext cx="8999712" cy="28978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5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МАРАФОН ПО ФУНКЦИОНАЛЬНОЙ ГРАМОТНОСТИ</a:t>
            </a:r>
            <a:endParaRPr lang="x-none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E6D2C57-2251-EF41-88E3-D7728446A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31681" y="3882076"/>
            <a:ext cx="1137012" cy="146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49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FEFFFD"/>
      </a:lt2>
      <a:accent1>
        <a:srgbClr val="FFCC00"/>
      </a:accent1>
      <a:accent2>
        <a:srgbClr val="004EBE"/>
      </a:accent2>
      <a:accent3>
        <a:srgbClr val="BFD2EF"/>
      </a:accent3>
      <a:accent4>
        <a:srgbClr val="E7E8ED"/>
      </a:accent4>
      <a:accent5>
        <a:srgbClr val="004EBE"/>
      </a:accent5>
      <a:accent6>
        <a:srgbClr val="FFD100"/>
      </a:accent6>
      <a:hlink>
        <a:srgbClr val="004EBE"/>
      </a:hlink>
      <a:folHlink>
        <a:srgbClr val="FFD1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{B9109B58-5FCD-E441-9825-C82167C0B7D4}tf16401378</Template>
  <TotalTime>9834</TotalTime>
  <Words>1341</Words>
  <Application>Microsoft Macintosh PowerPoint</Application>
  <PresentationFormat>Произвольный</PresentationFormat>
  <Paragraphs>165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 Unicode MS</vt:lpstr>
      <vt:lpstr>.PingFang SC Regular</vt:lpstr>
      <vt:lpstr>Arial</vt:lpstr>
      <vt:lpstr>Calibri</vt:lpstr>
      <vt:lpstr>Georgia</vt:lpstr>
      <vt:lpstr>Helvetica Neue Medium</vt:lpstr>
      <vt:lpstr>Yandex Sans Text Light</vt:lpstr>
      <vt:lpstr>Office Theme</vt:lpstr>
      <vt:lpstr>Функциональная грамотность  в основном образовании</vt:lpstr>
      <vt:lpstr>Почему понятие функциональная грамотность стало актуальным?</vt:lpstr>
      <vt:lpstr>Какие проблемы в связи с PISA нам предстоит решить?</vt:lpstr>
      <vt:lpstr>Решение Яндекс.Учебника</vt:lpstr>
      <vt:lpstr>Марафон  по функциональной грамотности</vt:lpstr>
      <vt:lpstr>Цель Марафона  по функциональной грамотности</vt:lpstr>
      <vt:lpstr>Марафон по функциональное грамотности  от Яндекс.Учебника</vt:lpstr>
      <vt:lpstr>Этапы Марафона по функциональной грамотности</vt:lpstr>
      <vt:lpstr>Бесплатная онлайн-диагностика компетенций учителя  по формированию функциональной грамотности у учеников</vt:lpstr>
      <vt:lpstr>Бесплатный онлайн-курс повышения квалификации  по методике формирования ФГ у учеников</vt:lpstr>
      <vt:lpstr>Система обучающих заданий в Яндекс.Учебнике по работе с информацией для учеников 1–4 классов</vt:lpstr>
      <vt:lpstr>Система обучающих заданий в Яндекс.Учебнике по работе с информацией для учеников 1–4 классов</vt:lpstr>
      <vt:lpstr>Система обучающих заданий в Яндекс.Учебнике по работе с информацией для учеников 1–4 классов</vt:lpstr>
      <vt:lpstr>Система обучающих заданий в Яндекс.Учебнике по работе с информацией для учеников 1–4 классов</vt:lpstr>
      <vt:lpstr>Система обучающих заданий в Яндекс.Учебнике по работе с информацией для учеников 1–4 классов</vt:lpstr>
      <vt:lpstr>Игра-квест «Иду к цели» с вовлекающими заданиями  по функциональной грамотности для учеников 1–6 классов</vt:lpstr>
      <vt:lpstr>Игра-квест «Иду к цели» с вовлекающими заданиями  по функциональной грамотности для учеников 1–6 классов</vt:lpstr>
      <vt:lpstr>Эксперты проекта</vt:lpstr>
      <vt:lpstr>Презентация PowerPoint</vt:lpstr>
      <vt:lpstr>Условия участия в марафоне</vt:lpstr>
      <vt:lpstr>Почему важно участвовать в марафоне Яндекс.Учебника по Функциональной грамотности?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Nasty Dem</dc:creator>
  <cp:lastModifiedBy>Microsoft Office User</cp:lastModifiedBy>
  <cp:revision>1130</cp:revision>
  <dcterms:created xsi:type="dcterms:W3CDTF">2020-02-26T12:14:57Z</dcterms:created>
  <dcterms:modified xsi:type="dcterms:W3CDTF">2020-10-26T10:53:34Z</dcterms:modified>
</cp:coreProperties>
</file>