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3" r:id="rId1"/>
  </p:sldMasterIdLst>
  <p:notesMasterIdLst>
    <p:notesMasterId r:id="rId15"/>
  </p:notesMasterIdLst>
  <p:handoutMasterIdLst>
    <p:handoutMasterId r:id="rId16"/>
  </p:handoutMasterIdLst>
  <p:sldIdLst>
    <p:sldId id="638" r:id="rId2"/>
    <p:sldId id="688" r:id="rId3"/>
    <p:sldId id="259" r:id="rId4"/>
    <p:sldId id="686" r:id="rId5"/>
    <p:sldId id="683" r:id="rId6"/>
    <p:sldId id="691" r:id="rId7"/>
    <p:sldId id="696" r:id="rId8"/>
    <p:sldId id="697" r:id="rId9"/>
    <p:sldId id="698" r:id="rId10"/>
    <p:sldId id="699" r:id="rId11"/>
    <p:sldId id="689" r:id="rId12"/>
    <p:sldId id="690" r:id="rId13"/>
    <p:sldId id="684" r:id="rId14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2B953F"/>
    <a:srgbClr val="FF9999"/>
    <a:srgbClr val="FF5050"/>
    <a:srgbClr val="B45608"/>
    <a:srgbClr val="DA9710"/>
    <a:srgbClr val="FFFFCC"/>
    <a:srgbClr val="CC0000"/>
    <a:srgbClr val="99CCFF"/>
    <a:srgbClr val="A46DCD"/>
    <a:srgbClr val="FF7C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3" autoAdjust="0"/>
    <p:restoredTop sz="86449" autoAdjust="0"/>
  </p:normalViewPr>
  <p:slideViewPr>
    <p:cSldViewPr>
      <p:cViewPr varScale="1">
        <p:scale>
          <a:sx n="78" d="100"/>
          <a:sy n="78" d="100"/>
        </p:scale>
        <p:origin x="-11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840" cy="496412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751" y="0"/>
            <a:ext cx="2945839" cy="496412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18.11.2020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9516"/>
            <a:ext cx="2945840" cy="496412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751" y="9429516"/>
            <a:ext cx="2945839" cy="496412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840" cy="4964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751" y="0"/>
            <a:ext cx="2945839" cy="4964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18.11.2020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310" y="4715906"/>
            <a:ext cx="5438140" cy="446770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516"/>
            <a:ext cx="2945840" cy="4964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751" y="9429516"/>
            <a:ext cx="2945839" cy="4964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404B5-D1EE-4F58-8738-7D92EFD236F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ФОН_флаг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  <p:sldLayoutId id="2147484125" r:id="rId2"/>
    <p:sldLayoutId id="2147484126" r:id="rId3"/>
    <p:sldLayoutId id="2147484127" r:id="rId4"/>
    <p:sldLayoutId id="2147484128" r:id="rId5"/>
    <p:sldLayoutId id="2147484129" r:id="rId6"/>
    <p:sldLayoutId id="2147484130" r:id="rId7"/>
    <p:sldLayoutId id="2147484131" r:id="rId8"/>
    <p:sldLayoutId id="2147484132" r:id="rId9"/>
    <p:sldLayoutId id="2147484133" r:id="rId10"/>
    <p:sldLayoutId id="214748413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://cyberleninka.ru/article/n/veb-kvest-sposoby-aktivizatsii-poznavatelnoy-deyatelnosti-obuchayuschihsy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42844" y="142876"/>
            <a:ext cx="78581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ИНСТИТУТ РАЗВИТИЯ ОБРАЗОВАНИЯ РЕСПУБЛИКИ БАШКОРТОСТАН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500042"/>
            <a:ext cx="7858148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-32" y="544586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220" y="71415"/>
            <a:ext cx="99924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928694"/>
            <a:ext cx="8229600" cy="5197469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87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Образовательные возможности квест-технологий на уроках русского языка</a:t>
            </a:r>
          </a:p>
          <a:p>
            <a:pPr algn="ctr">
              <a:buNone/>
            </a:pPr>
            <a:endParaRPr lang="ru-RU" sz="4000" dirty="0">
              <a:latin typeface="+mj-lt"/>
            </a:endParaRPr>
          </a:p>
          <a:p>
            <a:pPr algn="ctr">
              <a:buNone/>
            </a:pPr>
            <a:endParaRPr lang="ru-RU" sz="4000" dirty="0">
              <a:latin typeface="+mj-lt"/>
            </a:endParaRPr>
          </a:p>
          <a:p>
            <a:pPr algn="ctr">
              <a:buNone/>
            </a:pPr>
            <a:endParaRPr lang="ru-RU" sz="4000" dirty="0">
              <a:latin typeface="+mj-lt"/>
            </a:endParaRPr>
          </a:p>
          <a:p>
            <a:pPr algn="just">
              <a:buNone/>
            </a:pPr>
            <a:r>
              <a:rPr lang="ru-RU" sz="4000" dirty="0">
                <a:latin typeface="+mj-lt"/>
              </a:rPr>
              <a:t>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Иркабаева Мария Владимировна</a:t>
            </a:r>
            <a:r>
              <a:rPr lang="ru-RU" sz="4000" dirty="0">
                <a:latin typeface="+mj-lt"/>
              </a:rPr>
              <a:t>, кандидат филологических наук, учёный секретарь  Института развития образования Республики Башкортостан </a:t>
            </a:r>
          </a:p>
          <a:p>
            <a:pPr algn="just">
              <a:buNone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Прядильникова Ольга Владимировна</a:t>
            </a:r>
            <a:r>
              <a:rPr lang="ru-RU" sz="4000" dirty="0">
                <a:latin typeface="+mj-lt"/>
              </a:rPr>
              <a:t>, кандидат филологических наук, доцент кафедры гуманитарного образования Института развития образования Республики Башкортостан</a:t>
            </a:r>
            <a:endParaRPr lang="ru-RU" sz="6000" b="1" dirty="0">
              <a:latin typeface="+mj-lt"/>
            </a:endParaRPr>
          </a:p>
          <a:p>
            <a:pPr algn="ctr">
              <a:buNone/>
            </a:pP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997700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4314" y="142876"/>
            <a:ext cx="78581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220" y="71415"/>
            <a:ext cx="99924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0" y="500042"/>
            <a:ext cx="7858148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-32" y="544586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"/>
          <p:cNvSpPr txBox="1">
            <a:spLocks/>
          </p:cNvSpPr>
          <p:nvPr/>
        </p:nvSpPr>
        <p:spPr>
          <a:xfrm>
            <a:off x="642910" y="2143116"/>
            <a:ext cx="8229600" cy="1714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fontAlgn="auto">
              <a:lnSpc>
                <a:spcPct val="120000"/>
              </a:lnSpc>
              <a:spcAft>
                <a:spcPts val="0"/>
              </a:spcAft>
              <a:defRPr/>
            </a:pP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500063" y="3786188"/>
            <a:ext cx="8229600" cy="3214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3633"/>
            <a:ext cx="8229600" cy="413171"/>
          </a:xfrm>
        </p:spPr>
        <p:txBody>
          <a:bodyPr>
            <a:normAutofit fontScale="90000"/>
          </a:bodyPr>
          <a:lstStyle/>
          <a:p>
            <a:pPr fontAlgn="ctr"/>
            <a:r>
              <a:rPr lang="ru-RU" sz="3600" b="1" dirty="0"/>
              <a:t> </a:t>
            </a:r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Результаты </a:t>
            </a:r>
            <a:r>
              <a:rPr lang="ru-RU" sz="3600" b="1" dirty="0" err="1">
                <a:solidFill>
                  <a:schemeClr val="bg2">
                    <a:lumMod val="25000"/>
                  </a:schemeClr>
                </a:solidFill>
              </a:rPr>
              <a:t>квеста</a:t>
            </a:r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1400" dirty="0">
                <a:solidFill>
                  <a:schemeClr val="bg2">
                    <a:lumMod val="25000"/>
                  </a:schemeClr>
                </a:solidFill>
              </a:rPr>
            </a:br>
            <a:endParaRPr lang="ru-RU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214314" y="1275112"/>
            <a:ext cx="8472486" cy="5154284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Закончили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квест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77 человек.</a:t>
            </a:r>
          </a:p>
          <a:p>
            <a:pPr lvl="0" algn="just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Закончили работу в Викторине – 8 человек.</a:t>
            </a:r>
          </a:p>
          <a:p>
            <a:pPr lvl="0" algn="just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На основании рейтингового списка признали победителем Викторины «Знатоки родного языка» Шарафутдинова Рустама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Фанзилевича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, ученика МБОУ СОШ с.Ургала МР Белокатайский район РБ. </a:t>
            </a:r>
          </a:p>
          <a:p>
            <a:pPr lvl="0" algn="just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Второе место  заняла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Горденко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Мария Андреевна, ученица МАОУ гимназия №1 г. Белебея МР Белебеевский район РБ, </a:t>
            </a:r>
          </a:p>
          <a:p>
            <a:pPr lvl="0" algn="just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третье место - Туркин Александр Ильич, ученик МАОУ "Гимназия №16" ГО г. Уфа РБ.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5102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1E7571-BF4E-411E-8596-4A50DB039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Основа технологии веб-квеста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D3EBD6D-5992-4CD1-8B8A-4427FDDB5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Структурирование всех элементов квеста по алгоритму. Желаемый результат возможен при соблюдении всех входящих в него технологических стадий.</a:t>
            </a:r>
          </a:p>
          <a:p>
            <a:pPr algn="just"/>
            <a:r>
              <a:rPr lang="ru-RU" dirty="0"/>
              <a:t>Введение в веб-квест. На сайте  выставлена информация о сюжете развития квеста, ставится цель, даются рекомендации по прохождению заданий, порядок их выполнения. </a:t>
            </a:r>
          </a:p>
          <a:p>
            <a:pPr algn="just"/>
            <a:r>
              <a:rPr lang="ru-RU" dirty="0"/>
              <a:t>Дополнительные ресурсы   включают  справочную литературу, </a:t>
            </a:r>
            <a:r>
              <a:rPr lang="ru-RU" dirty="0" err="1"/>
              <a:t>видеолекции</a:t>
            </a:r>
            <a:r>
              <a:rPr lang="ru-RU" dirty="0"/>
              <a:t>,  гиперссылки</a:t>
            </a:r>
          </a:p>
          <a:p>
            <a:pPr algn="just"/>
            <a:r>
              <a:rPr lang="ru-RU" dirty="0"/>
              <a:t>Оценивание каждого задания.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92796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b="1" dirty="0">
                <a:solidFill>
                  <a:schemeClr val="accent6">
                    <a:lumMod val="50000"/>
                  </a:schemeClr>
                </a:solidFill>
              </a:rPr>
              <a:t>Технологические приемы квеста направлены  на: </a:t>
            </a:r>
          </a:p>
        </p:txBody>
      </p:sp>
      <p:sp>
        <p:nvSpPr>
          <p:cNvPr id="24579" name="Объект 2"/>
          <p:cNvSpPr>
            <a:spLocks noGrp="1"/>
          </p:cNvSpPr>
          <p:nvPr>
            <p:ph sz="quarter" idx="1"/>
          </p:nvPr>
        </p:nvSpPr>
        <p:spPr>
          <a:xfrm>
            <a:off x="323850" y="1412875"/>
            <a:ext cx="8561388" cy="5060950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ru-RU" altLang="ru-RU" sz="2800" b="1" dirty="0"/>
              <a:t> на подготовку к ГИА;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altLang="ru-RU" sz="2800" b="1" dirty="0"/>
              <a:t>на расширение общекультурных компетенций, развитие интереса к учебе;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altLang="ru-RU" sz="2800" b="1" dirty="0"/>
              <a:t>развитие интеллектуальных способностей, критического мышления, способности устанавливать логические связи между явлениями, способности анализировать различные точки зрения и делать обоснованные выводы;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altLang="ru-RU" sz="2800" b="1" dirty="0"/>
              <a:t>Развитие личностных качеств (гибкости, продуктивности мышления, быстроты реакции, ответственности, умения распределять время).</a:t>
            </a:r>
          </a:p>
          <a:p>
            <a:pPr eaLnBrk="1" hangingPunct="1">
              <a:buFont typeface="Arial" charset="0"/>
              <a:buChar char="•"/>
              <a:defRPr/>
            </a:pPr>
            <a:endParaRPr lang="ru-RU" altLang="ru-RU" sz="2800" b="1" dirty="0"/>
          </a:p>
          <a:p>
            <a:pPr eaLnBrk="1" hangingPunct="1">
              <a:buFont typeface="Arial" charset="0"/>
              <a:buChar char="•"/>
              <a:defRPr/>
            </a:pPr>
            <a:endParaRPr lang="ru-RU" altLang="ru-RU" dirty="0"/>
          </a:p>
          <a:p>
            <a:pPr eaLnBrk="1" hangingPunct="1">
              <a:buFont typeface="Arial" charset="0"/>
              <a:buChar char="•"/>
              <a:defRPr/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2226992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24579" name="Объект 2"/>
          <p:cNvSpPr>
            <a:spLocks noGrp="1"/>
          </p:cNvSpPr>
          <p:nvPr>
            <p:ph sz="quarter" idx="1"/>
          </p:nvPr>
        </p:nvSpPr>
        <p:spPr>
          <a:xfrm>
            <a:off x="323850" y="674748"/>
            <a:ext cx="8561388" cy="5799077"/>
          </a:xfrm>
        </p:spPr>
        <p:txBody>
          <a:bodyPr/>
          <a:lstStyle/>
          <a:p>
            <a:pPr>
              <a:spcBef>
                <a:spcPts val="0"/>
              </a:spcBef>
              <a:buFont typeface="Arial" charset="0"/>
              <a:buChar char="•"/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Никитина Г.А., Савченко Ю.С. Веб-квест как инструмент активизации самостоятельной работы обучающихся //Организация самостоятельной работы студентов по иностранным языкам. 2019. № 2. С. 99-110.</a:t>
            </a:r>
          </a:p>
          <a:p>
            <a:pPr>
              <a:spcBef>
                <a:spcPts val="0"/>
              </a:spcBef>
              <a:buFont typeface="Arial" charset="0"/>
              <a:buChar char="•"/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Прядильникова О.В. Функциональные стили речи. </a:t>
            </a:r>
          </a:p>
          <a:p>
            <a:pPr>
              <a:spcBef>
                <a:spcPts val="0"/>
              </a:spcBef>
              <a:buFont typeface="Arial" charset="0"/>
              <a:buChar char="•"/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Стилистическая мастерская// Русский язык. 2018. № 3-4. С. 25-32.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altLang="ru-RU" sz="2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Прядильникова О.В. Веб-квест: способы активизации познавательной деятельности обучающихся // Среднее профессиональное образование, №4, 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altLang="ru-RU" sz="2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Москва, 2015</a:t>
            </a:r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http://cyberleninka.ru/article/n/veb-kvest-sposoby-aktivizatsii-poznavatelnoy-deyatelnosti-obuchayuschihsya</a:t>
            </a:r>
            <a:endParaRPr lang="ru-RU" altLang="ru-RU" sz="2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ru-RU" altLang="ru-RU" sz="2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ru-RU" altLang="ru-RU" sz="2800" b="1" dirty="0"/>
          </a:p>
          <a:p>
            <a:pPr eaLnBrk="1" hangingPunct="1">
              <a:buFont typeface="Arial" charset="0"/>
              <a:buChar char="•"/>
              <a:defRPr/>
            </a:pPr>
            <a:endParaRPr lang="ru-RU" altLang="ru-RU" dirty="0"/>
          </a:p>
          <a:p>
            <a:pPr eaLnBrk="1" hangingPunct="1">
              <a:buFont typeface="Arial" charset="0"/>
              <a:buChar char="•"/>
              <a:defRPr/>
            </a:pPr>
            <a:endParaRPr lang="ru-RU" altLang="ru-RU" dirty="0"/>
          </a:p>
        </p:txBody>
      </p:sp>
      <p:pic>
        <p:nvPicPr>
          <p:cNvPr id="2458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8373" y="2689187"/>
            <a:ext cx="3089275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EC42664-D32E-4C7F-A9B8-085F51E0B424}"/>
              </a:ext>
            </a:extLst>
          </p:cNvPr>
          <p:cNvSpPr txBox="1"/>
          <p:nvPr/>
        </p:nvSpPr>
        <p:spPr>
          <a:xfrm>
            <a:off x="1259632" y="188640"/>
            <a:ext cx="55983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</a:p>
        </p:txBody>
      </p:sp>
    </p:spTree>
    <p:extLst>
      <p:ext uri="{BB962C8B-B14F-4D97-AF65-F5344CB8AC3E}">
        <p14:creationId xmlns:p14="http://schemas.microsoft.com/office/powerpoint/2010/main" xmlns="" val="197583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4314" y="142876"/>
            <a:ext cx="78581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220" y="71415"/>
            <a:ext cx="99924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0" y="500042"/>
            <a:ext cx="7858148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-32" y="544586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"/>
          <p:cNvSpPr txBox="1">
            <a:spLocks/>
          </p:cNvSpPr>
          <p:nvPr/>
        </p:nvSpPr>
        <p:spPr>
          <a:xfrm>
            <a:off x="642910" y="2143116"/>
            <a:ext cx="8229600" cy="1714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fontAlgn="auto">
              <a:lnSpc>
                <a:spcPct val="120000"/>
              </a:lnSpc>
              <a:spcAft>
                <a:spcPts val="0"/>
              </a:spcAft>
              <a:defRPr/>
            </a:pP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500063" y="3786188"/>
            <a:ext cx="8229600" cy="3214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Понятие  веб-квеста</a:t>
            </a:r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457200" y="2189246"/>
            <a:ext cx="8229600" cy="4240150"/>
          </a:xfrm>
        </p:spPr>
        <p:txBody>
          <a:bodyPr>
            <a:normAutofit fontScale="85000" lnSpcReduction="20000"/>
          </a:bodyPr>
          <a:lstStyle/>
          <a:p>
            <a:pPr algn="just" fontAlgn="base"/>
            <a:r>
              <a:rPr lang="ru-RU" dirty="0"/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 переводе с английского 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web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 [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web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] 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- 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</a:rPr>
              <a:t>веб, сеть, (всемирная) паутина; </a:t>
            </a:r>
            <a:r>
              <a:rPr lang="ru-RU" b="1" i="1" dirty="0" err="1">
                <a:solidFill>
                  <a:schemeClr val="accent2">
                    <a:lumMod val="50000"/>
                  </a:schemeClr>
                </a:solidFill>
              </a:rPr>
              <a:t>quest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</a:rPr>
              <a:t> [</a:t>
            </a:r>
            <a:r>
              <a:rPr lang="ru-RU" b="1" i="1" dirty="0" err="1">
                <a:solidFill>
                  <a:schemeClr val="accent2">
                    <a:lumMod val="50000"/>
                  </a:schemeClr>
                </a:solidFill>
              </a:rPr>
              <a:t>kwest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</a:rPr>
              <a:t>] – поиск.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pPr algn="just" fontAlgn="base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Веб-квест (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webquest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) в педагогике - проблемное задание c элементами ролевой игры, для выполнения которого используются информационные ресурсы Интернета. </a:t>
            </a:r>
          </a:p>
          <a:p>
            <a:pPr algn="just" fontAlgn="base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Это игра, требующая решения заданий для продвижения по сюжету, игра-путешествие</a:t>
            </a:r>
          </a:p>
          <a:p>
            <a:pPr algn="just" fontAlgn="base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На первое место выступает активность участников квеста: личностная и  интеллектуальная  </a:t>
            </a:r>
          </a:p>
          <a:p>
            <a:pPr fontAlgn="base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lvl="0"/>
            <a:endParaRPr lang="ru-RU" dirty="0"/>
          </a:p>
          <a:p>
            <a:endParaRPr lang="ru-RU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DF685D06-A798-4B86-9FC4-8FCF8E618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538" y="668433"/>
            <a:ext cx="2056883" cy="1343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5834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875" y="2357437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8679"/>
            <a:ext cx="8229600" cy="1440161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 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484784"/>
            <a:ext cx="8229600" cy="47815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496" y="1340768"/>
            <a:ext cx="5688632" cy="345638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Впервые данная методика, основанная на принципе компьютерной игры, в которой обязательно ставится конкретная цель, а игроки, используя свои ресурсы знаний, должны добиваться максимально высокого результата, была предложена и успешно апробирована в 1995 году исследователями образовательных технологий Университета Сан-Диего (США)  Берни  Додж  и Томом </a:t>
            </a:r>
            <a:r>
              <a:rPr lang="ru-RU" sz="2000" b="1" dirty="0" err="1">
                <a:solidFill>
                  <a:schemeClr val="bg2">
                    <a:lumMod val="10000"/>
                  </a:schemeClr>
                </a:solidFill>
              </a:rPr>
              <a:t>Марч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5074543"/>
            <a:ext cx="5688632" cy="9144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 нашей стране методику веб-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квестов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активно разрабатывает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Я.С.Быховский</a:t>
            </a:r>
            <a:r>
              <a:rPr lang="ru-RU" dirty="0"/>
              <a:t>.</a:t>
            </a:r>
          </a:p>
        </p:txBody>
      </p:sp>
      <p:pic>
        <p:nvPicPr>
          <p:cNvPr id="1648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6631"/>
            <a:ext cx="1957958" cy="2327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87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437112"/>
            <a:ext cx="252028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FB24689-77EB-492A-A3E5-EC8F17852A36}"/>
              </a:ext>
            </a:extLst>
          </p:cNvPr>
          <p:cNvSpPr txBox="1"/>
          <p:nvPr/>
        </p:nvSpPr>
        <p:spPr>
          <a:xfrm>
            <a:off x="251520" y="116631"/>
            <a:ext cx="19579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C00000"/>
                </a:solidFill>
                <a:latin typeface="Copperplate Gothic Bold" pitchFamily="34" charset="0"/>
              </a:rPr>
              <a:t>webquest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4314" y="142876"/>
            <a:ext cx="78581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220" y="71415"/>
            <a:ext cx="99924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0" y="500042"/>
            <a:ext cx="7858148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-32" y="544586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"/>
          <p:cNvSpPr txBox="1">
            <a:spLocks/>
          </p:cNvSpPr>
          <p:nvPr/>
        </p:nvSpPr>
        <p:spPr>
          <a:xfrm>
            <a:off x="642910" y="2143116"/>
            <a:ext cx="8229600" cy="1714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fontAlgn="auto">
              <a:lnSpc>
                <a:spcPct val="120000"/>
              </a:lnSpc>
              <a:spcAft>
                <a:spcPts val="0"/>
              </a:spcAft>
              <a:defRPr/>
            </a:pP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500063" y="3786188"/>
            <a:ext cx="8229600" cy="3214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Главные компоненты любого </a:t>
            </a:r>
            <a:r>
              <a:rPr lang="ru-RU" sz="3600" b="1" dirty="0" err="1">
                <a:solidFill>
                  <a:schemeClr val="bg2">
                    <a:lumMod val="25000"/>
                  </a:schemeClr>
                </a:solidFill>
              </a:rPr>
              <a:t>веб-квеста</a:t>
            </a:r>
            <a:endParaRPr lang="ru-RU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214314" y="1275112"/>
            <a:ext cx="8472486" cy="5154284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Процесс создания  веб-квеста (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выбор темы, выбор Интернет-сервиса и дизайна, подбор заданий, веб ресурсов, планируемых результатов, наполнение веб-квеста содержанием)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Введение в квест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. Проблема, вызывающая желание ее решить. Цели и задачи. Ожидаемый результат. Условия и правила. Маршрут квеста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Прохождение маршрута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. Пакет кейсов с заданиями. Изучение  предоставленной информации, поиск новой информации. </a:t>
            </a:r>
          </a:p>
          <a:p>
            <a:pPr lvl="0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Решение проблемы достигается путем выполнения всех условий квеста. 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Публикация (оглашение) результатов работ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в виде веб-страниц и веб­сайтов (локально или в Интернете)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0934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>
                <a:solidFill>
                  <a:schemeClr val="bg2">
                    <a:lumMod val="10000"/>
                  </a:schemeClr>
                </a:solidFill>
              </a:rPr>
              <a:t>Виды веб-квестов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256212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1. Линейный веб-квест.</a:t>
            </a:r>
          </a:p>
          <a:p>
            <a:pPr>
              <a:buFont typeface="Arial" charset="0"/>
              <a:buChar char="•"/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2. </a:t>
            </a:r>
            <a:r>
              <a:rPr lang="ru-RU" altLang="ru-RU" b="1" dirty="0">
                <a:solidFill>
                  <a:schemeClr val="bg2">
                    <a:lumMod val="10000"/>
                  </a:schemeClr>
                </a:solidFill>
              </a:rPr>
              <a:t>Штурмовой веб-квест 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buFont typeface="Arial" charset="0"/>
              <a:buChar char="•"/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3. Кольцевой квест</a:t>
            </a:r>
          </a:p>
          <a:p>
            <a:pPr>
              <a:buFont typeface="Arial" charset="0"/>
              <a:buChar char="•"/>
              <a:defRPr/>
            </a:pPr>
            <a:r>
              <a:rPr lang="ru-RU" i="1" dirty="0">
                <a:solidFill>
                  <a:schemeClr val="bg2">
                    <a:lumMod val="10000"/>
                  </a:schemeClr>
                </a:solidFill>
              </a:rPr>
              <a:t>После выполнения обязательного  задания участник квеста может вернуться в начальную точку, чтобы выполнить более сложное задание. </a:t>
            </a:r>
          </a:p>
          <a:p>
            <a:pPr>
              <a:buFont typeface="Arial" charset="0"/>
              <a:buChar char="•"/>
              <a:defRPr/>
            </a:pPr>
            <a:r>
              <a:rPr lang="ru-RU" i="1" dirty="0">
                <a:solidFill>
                  <a:schemeClr val="bg2">
                    <a:lumMod val="10000"/>
                  </a:schemeClr>
                </a:solidFill>
              </a:rPr>
              <a:t>Для чего? Для углубления, усложнения, для обрастания новыми знаниями,  взглядами</a:t>
            </a:r>
            <a:r>
              <a:rPr lang="ru-RU" b="1" i="1" dirty="0">
                <a:solidFill>
                  <a:schemeClr val="bg2">
                    <a:lumMod val="10000"/>
                  </a:schemeClr>
                </a:solidFill>
              </a:rPr>
              <a:t>… </a:t>
            </a:r>
            <a:endParaRPr lang="ru-RU" i="1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  <a:defRPr/>
            </a:pPr>
            <a:endParaRPr lang="ru-RU" dirty="0"/>
          </a:p>
          <a:p>
            <a:pPr marL="0" indent="0">
              <a:buNone/>
              <a:defRPr/>
            </a:pPr>
            <a:r>
              <a:rPr lang="ru-RU" b="1" dirty="0">
                <a:solidFill>
                  <a:srgbClr val="C00000"/>
                </a:solidFill>
              </a:rPr>
              <a:t> </a:t>
            </a:r>
            <a:endParaRPr lang="ru-RU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5F9E696-52B9-4B3C-ABBA-46BF4E57EAB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3218" y="846138"/>
            <a:ext cx="1908213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9289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4314" y="142876"/>
            <a:ext cx="78581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220" y="71415"/>
            <a:ext cx="99924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0" y="500042"/>
            <a:ext cx="7858148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-32" y="544586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"/>
          <p:cNvSpPr txBox="1">
            <a:spLocks/>
          </p:cNvSpPr>
          <p:nvPr/>
        </p:nvSpPr>
        <p:spPr>
          <a:xfrm>
            <a:off x="642910" y="2143116"/>
            <a:ext cx="8229600" cy="1714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fontAlgn="auto">
              <a:lnSpc>
                <a:spcPct val="120000"/>
              </a:lnSpc>
              <a:spcAft>
                <a:spcPts val="0"/>
              </a:spcAft>
              <a:defRPr/>
            </a:pP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500063" y="3786188"/>
            <a:ext cx="8229600" cy="3214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1127920"/>
            <a:ext cx="8229600" cy="289718"/>
          </a:xfrm>
        </p:spPr>
        <p:txBody>
          <a:bodyPr>
            <a:normAutofit fontScale="90000"/>
          </a:bodyPr>
          <a:lstStyle/>
          <a:p>
            <a:pPr fontAlgn="ctr"/>
            <a:r>
              <a:rPr lang="ru-RU" sz="3600" b="1" dirty="0"/>
              <a:t>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i="0" dirty="0" err="1" smtClean="0">
                <a:solidFill>
                  <a:schemeClr val="accent4">
                    <a:lumMod val="50000"/>
                  </a:schemeClr>
                </a:solidFill>
                <a:effectLst/>
                <a:latin typeface="-apple-system"/>
              </a:rPr>
              <a:t>Квест</a:t>
            </a:r>
            <a:r>
              <a:rPr lang="ru-RU" sz="3600" b="1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-apple-system"/>
              </a:rPr>
              <a:t> </a:t>
            </a: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-apple-system"/>
              </a:rPr>
              <a:t>«</a:t>
            </a:r>
            <a:r>
              <a:rPr lang="ru-RU" sz="3600" b="1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-apple-system"/>
              </a:rPr>
              <a:t>Готовимся </a:t>
            </a:r>
            <a:r>
              <a:rPr lang="ru-RU" sz="3600" b="1" i="0" dirty="0">
                <a:solidFill>
                  <a:schemeClr val="accent4">
                    <a:lumMod val="50000"/>
                  </a:schemeClr>
                </a:solidFill>
                <a:effectLst/>
                <a:latin typeface="-apple-system"/>
              </a:rPr>
              <a:t>к ЕГЭ по русскому </a:t>
            </a:r>
            <a:r>
              <a:rPr lang="ru-RU" sz="3600" b="1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-apple-system"/>
              </a:rPr>
              <a:t>языку»</a:t>
            </a:r>
            <a:r>
              <a:rPr lang="ru-RU" sz="3600" b="1" i="0" dirty="0">
                <a:solidFill>
                  <a:schemeClr val="accent4">
                    <a:lumMod val="50000"/>
                  </a:schemeClr>
                </a:solidFill>
                <a:effectLst/>
                <a:latin typeface="-apple-system"/>
              </a:rPr>
              <a:t/>
            </a:r>
            <a:br>
              <a:rPr lang="ru-RU" sz="3600" b="1" i="0" dirty="0">
                <a:solidFill>
                  <a:schemeClr val="accent4">
                    <a:lumMod val="50000"/>
                  </a:schemeClr>
                </a:solidFill>
                <a:effectLst/>
                <a:latin typeface="-apple-system"/>
              </a:rPr>
            </a:br>
            <a:r>
              <a:rPr lang="ru-RU" sz="3600" b="1" i="0" dirty="0">
                <a:solidFill>
                  <a:schemeClr val="accent4">
                    <a:lumMod val="50000"/>
                  </a:schemeClr>
                </a:solidFill>
                <a:effectLst/>
                <a:latin typeface="-apple-system"/>
              </a:rPr>
              <a:t/>
            </a:r>
            <a:br>
              <a:rPr lang="ru-RU" sz="3600" b="1" i="0" dirty="0">
                <a:solidFill>
                  <a:schemeClr val="accent4">
                    <a:lumMod val="50000"/>
                  </a:schemeClr>
                </a:solidFill>
                <a:effectLst/>
                <a:latin typeface="-apple-system"/>
              </a:rPr>
            </a:br>
            <a:r>
              <a:rPr lang="ru-RU" sz="1400" dirty="0"/>
              <a:t/>
            </a:r>
            <a:br>
              <a:rPr lang="ru-RU" sz="1400" dirty="0"/>
            </a:br>
            <a:endParaRPr lang="ru-RU" sz="3600" b="1" dirty="0"/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214314" y="1275112"/>
            <a:ext cx="8658196" cy="515428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Приказ  Министерства образования и науки Республики Башкортостан № 660 от 29.06.2020 «О формировании системы открытого образования на русском языке и обучения русскому языку для развития онлайн-школы на русском языке (через  информационно-телекоммуникационную сеть Интернет в асинхронном формате и с синхронным участием педагогов)</a:t>
            </a:r>
          </a:p>
          <a:p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3100" b="1" dirty="0">
                <a:solidFill>
                  <a:schemeClr val="bg2">
                    <a:lumMod val="25000"/>
                  </a:schemeClr>
                </a:solidFill>
              </a:rPr>
              <a:t>Станция 1. БЕРЕГ ГРАМОТНЫХ ЛЮДЕЙ «ОРФОГРАФИЯ!»</a:t>
            </a:r>
            <a:endParaRPr lang="ru-RU" sz="31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3100" b="1" dirty="0">
                <a:solidFill>
                  <a:schemeClr val="bg2">
                    <a:lumMod val="25000"/>
                  </a:schemeClr>
                </a:solidFill>
              </a:rPr>
              <a:t>Станция 2. ЗАЛИВ ЛЕКСИЧЕСКИЙ и ГОРА ПАРОНИМИЧЕСКАЯ</a:t>
            </a:r>
            <a:endParaRPr lang="ru-RU" sz="31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3100" b="1" dirty="0">
                <a:solidFill>
                  <a:schemeClr val="bg2">
                    <a:lumMod val="25000"/>
                  </a:schemeClr>
                </a:solidFill>
              </a:rPr>
              <a:t>Станция 3. ФРАЗЕОЛОГИЧЕСКАЯ  БЕСЕДКА</a:t>
            </a:r>
            <a:br>
              <a:rPr lang="ru-RU" sz="31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100" b="1" dirty="0">
                <a:solidFill>
                  <a:schemeClr val="bg2">
                    <a:lumMod val="25000"/>
                  </a:schemeClr>
                </a:solidFill>
              </a:rPr>
              <a:t>Станция 4. МОРФОЛОГИЧЕСКИЕ ТРОПИНКИ</a:t>
            </a:r>
            <a:br>
              <a:rPr lang="ru-RU" sz="31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100" b="1" dirty="0">
                <a:solidFill>
                  <a:schemeClr val="bg2">
                    <a:lumMod val="25000"/>
                  </a:schemeClr>
                </a:solidFill>
              </a:rPr>
              <a:t>Станция 5. ПОЛЯНА «ГРАММАТИЧЕСКОЕ КОЛЕСО»</a:t>
            </a:r>
            <a:br>
              <a:rPr lang="ru-RU" sz="31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100" b="1" dirty="0">
                <a:solidFill>
                  <a:schemeClr val="bg2">
                    <a:lumMod val="25000"/>
                  </a:schemeClr>
                </a:solidFill>
              </a:rPr>
              <a:t>Станция 6.  ОСТАНОВКА «КОРРЕКТОРСКАЯ»</a:t>
            </a:r>
            <a:br>
              <a:rPr lang="ru-RU" sz="31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100" b="1" dirty="0">
                <a:solidFill>
                  <a:schemeClr val="bg2">
                    <a:lumMod val="25000"/>
                  </a:schemeClr>
                </a:solidFill>
              </a:rPr>
              <a:t>Станция 7.  МЫС ТВОРЧЕСТВА</a:t>
            </a:r>
            <a:endParaRPr lang="ru-RU" sz="3100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510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4314" y="142876"/>
            <a:ext cx="78581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220" y="71415"/>
            <a:ext cx="99924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0" y="500042"/>
            <a:ext cx="7858148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-32" y="544586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"/>
          <p:cNvSpPr txBox="1">
            <a:spLocks/>
          </p:cNvSpPr>
          <p:nvPr/>
        </p:nvSpPr>
        <p:spPr>
          <a:xfrm>
            <a:off x="642910" y="2143116"/>
            <a:ext cx="8229600" cy="1714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fontAlgn="auto">
              <a:lnSpc>
                <a:spcPct val="120000"/>
              </a:lnSpc>
              <a:spcAft>
                <a:spcPts val="0"/>
              </a:spcAft>
              <a:defRPr/>
            </a:pP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500063" y="3786188"/>
            <a:ext cx="8229600" cy="3214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1127920"/>
            <a:ext cx="8229600" cy="289718"/>
          </a:xfrm>
        </p:spPr>
        <p:txBody>
          <a:bodyPr>
            <a:normAutofit fontScale="90000"/>
          </a:bodyPr>
          <a:lstStyle/>
          <a:p>
            <a:pPr fontAlgn="ctr"/>
            <a:r>
              <a:rPr lang="ru-RU" sz="3600" b="1" dirty="0"/>
              <a:t> </a:t>
            </a:r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Структура </a:t>
            </a:r>
            <a:r>
              <a:rPr lang="ru-RU" sz="3600" b="1" dirty="0" err="1">
                <a:solidFill>
                  <a:schemeClr val="bg2">
                    <a:lumMod val="25000"/>
                  </a:schemeClr>
                </a:solidFill>
              </a:rPr>
              <a:t>квеста</a:t>
            </a:r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dirty="0"/>
              <a:t/>
            </a:r>
            <a:br>
              <a:rPr lang="ru-RU" sz="1400" dirty="0"/>
            </a:br>
            <a:endParaRPr lang="ru-RU" sz="3600" b="1" dirty="0"/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214314" y="1275112"/>
            <a:ext cx="8472486" cy="5154284"/>
          </a:xfrm>
        </p:spPr>
        <p:txBody>
          <a:bodyPr>
            <a:normAutofit/>
          </a:bodyPr>
          <a:lstStyle/>
          <a:p>
            <a:endParaRPr lang="ru-RU" b="1" dirty="0"/>
          </a:p>
          <a:p>
            <a:pPr algn="just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Задания в формате ЕГЭ.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Неограниченное количество попыток. Разное количество заданий на станциях. Справочные материалы. </a:t>
            </a:r>
          </a:p>
          <a:p>
            <a:pPr algn="just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Викторина «Знатоки родного языка».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Задания повышенной сложности. Одна попытка. Ограниченное время.</a:t>
            </a:r>
          </a:p>
        </p:txBody>
      </p:sp>
    </p:spTree>
    <p:extLst>
      <p:ext uri="{BB962C8B-B14F-4D97-AF65-F5344CB8AC3E}">
        <p14:creationId xmlns:p14="http://schemas.microsoft.com/office/powerpoint/2010/main" xmlns="" val="2185102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4314" y="142876"/>
            <a:ext cx="78581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220" y="71415"/>
            <a:ext cx="99924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0" y="500042"/>
            <a:ext cx="7858148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-32" y="544586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"/>
          <p:cNvSpPr txBox="1">
            <a:spLocks/>
          </p:cNvSpPr>
          <p:nvPr/>
        </p:nvSpPr>
        <p:spPr>
          <a:xfrm>
            <a:off x="642910" y="2143116"/>
            <a:ext cx="8229600" cy="1714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fontAlgn="auto">
              <a:lnSpc>
                <a:spcPct val="120000"/>
              </a:lnSpc>
              <a:spcAft>
                <a:spcPts val="0"/>
              </a:spcAft>
              <a:defRPr/>
            </a:pP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500063" y="3786188"/>
            <a:ext cx="8229600" cy="3214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1127920"/>
            <a:ext cx="8229600" cy="289718"/>
          </a:xfrm>
        </p:spPr>
        <p:txBody>
          <a:bodyPr>
            <a:normAutofit fontScale="90000"/>
          </a:bodyPr>
          <a:lstStyle/>
          <a:p>
            <a:pPr fontAlgn="ctr"/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 Статистика </a:t>
            </a:r>
            <a:r>
              <a:rPr lang="ru-RU" sz="3600" b="1" dirty="0" err="1">
                <a:solidFill>
                  <a:schemeClr val="bg2">
                    <a:lumMod val="25000"/>
                  </a:schemeClr>
                </a:solidFill>
              </a:rPr>
              <a:t>квеста</a:t>
            </a:r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dirty="0"/>
              <a:t/>
            </a:r>
            <a:br>
              <a:rPr lang="ru-RU" sz="1400" dirty="0"/>
            </a:br>
            <a:endParaRPr lang="ru-RU" sz="3600" b="1" dirty="0"/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214314" y="1275112"/>
            <a:ext cx="8472486" cy="5154284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Всего желающих – 880 человек</a:t>
            </a:r>
          </a:p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Получили логины и пароли – 427 человек</a:t>
            </a:r>
          </a:p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Приступили к выполнению заданий – 227 человек</a:t>
            </a:r>
          </a:p>
          <a:p>
            <a:pPr algn="ctr">
              <a:buNone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Задания в формате ЕГЭ. 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Станция 1 – 247 попыток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Станция 2 – 377 попыток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Станция 3 – 132 попытки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Станция 4 – 154 попытки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Станция 5 – 239 попыток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Станция 6 – 134 попытки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Станция 7 – 122 попытки</a:t>
            </a:r>
          </a:p>
        </p:txBody>
      </p:sp>
    </p:spTree>
    <p:extLst>
      <p:ext uri="{BB962C8B-B14F-4D97-AF65-F5344CB8AC3E}">
        <p14:creationId xmlns:p14="http://schemas.microsoft.com/office/powerpoint/2010/main" xmlns="" val="2185102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4314" y="142876"/>
            <a:ext cx="78581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220" y="71415"/>
            <a:ext cx="99924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0" y="500042"/>
            <a:ext cx="7858148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-32" y="544586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"/>
          <p:cNvSpPr txBox="1">
            <a:spLocks/>
          </p:cNvSpPr>
          <p:nvPr/>
        </p:nvSpPr>
        <p:spPr>
          <a:xfrm>
            <a:off x="642910" y="2143116"/>
            <a:ext cx="8229600" cy="1714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fontAlgn="auto">
              <a:lnSpc>
                <a:spcPct val="120000"/>
              </a:lnSpc>
              <a:spcAft>
                <a:spcPts val="0"/>
              </a:spcAft>
              <a:defRPr/>
            </a:pP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500063" y="3786188"/>
            <a:ext cx="8229600" cy="3214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1127920"/>
            <a:ext cx="8229600" cy="289718"/>
          </a:xfrm>
        </p:spPr>
        <p:txBody>
          <a:bodyPr>
            <a:normAutofit fontScale="90000"/>
          </a:bodyPr>
          <a:lstStyle/>
          <a:p>
            <a:pPr fontAlgn="ctr"/>
            <a:r>
              <a:rPr lang="ru-RU" sz="3600" b="1" dirty="0"/>
              <a:t> </a:t>
            </a:r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Статистика </a:t>
            </a:r>
            <a:r>
              <a:rPr lang="ru-RU" sz="3600" b="1" dirty="0" err="1">
                <a:solidFill>
                  <a:schemeClr val="bg2">
                    <a:lumMod val="25000"/>
                  </a:schemeClr>
                </a:solidFill>
              </a:rPr>
              <a:t>квеста</a:t>
            </a:r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1400" dirty="0">
                <a:solidFill>
                  <a:schemeClr val="bg2">
                    <a:lumMod val="25000"/>
                  </a:schemeClr>
                </a:solidFill>
              </a:rPr>
            </a:br>
            <a:endParaRPr lang="ru-RU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214314" y="1275112"/>
            <a:ext cx="8472486" cy="51542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Викторина «Знатоки родного языка».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Станция 1 – 157 попыток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Станция 2– 100 попыток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Станция 3 – 68 попытки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Станция 4 – 43 попытки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Станция 5 – 23 попыток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Станция 6 – 14 попытки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Станция 7 – 8 попытки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5102112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1901</TotalTime>
  <Words>693</Words>
  <Application>Microsoft Office PowerPoint</Application>
  <PresentationFormat>Экран (4:3)</PresentationFormat>
  <Paragraphs>113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Специальное оформление</vt:lpstr>
      <vt:lpstr>Слайд 1</vt:lpstr>
      <vt:lpstr>Понятие  веб-квеста</vt:lpstr>
      <vt:lpstr> </vt:lpstr>
      <vt:lpstr>Главные компоненты любого веб-квеста</vt:lpstr>
      <vt:lpstr>Виды веб-квестов</vt:lpstr>
      <vt:lpstr>  Квест «Готовимся к ЕГЭ по русскому языку»   </vt:lpstr>
      <vt:lpstr> Структура квеста  </vt:lpstr>
      <vt:lpstr> Статистика квеста  </vt:lpstr>
      <vt:lpstr> Статистика квеста  </vt:lpstr>
      <vt:lpstr> Результаты квеста  </vt:lpstr>
      <vt:lpstr>Основа технологии веб-квеста</vt:lpstr>
      <vt:lpstr>Технологические приемы квеста направлены  на: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Ахметьянова Элиза Рашитовна</dc:creator>
  <cp:lastModifiedBy>User</cp:lastModifiedBy>
  <cp:revision>194</cp:revision>
  <cp:lastPrinted>2011-09-23T09:38:03Z</cp:lastPrinted>
  <dcterms:created xsi:type="dcterms:W3CDTF">2015-08-07T12:32:13Z</dcterms:created>
  <dcterms:modified xsi:type="dcterms:W3CDTF">2020-11-18T09:12:41Z</dcterms:modified>
</cp:coreProperties>
</file>