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8" r:id="rId6"/>
    <p:sldId id="265" r:id="rId7"/>
    <p:sldId id="276" r:id="rId8"/>
    <p:sldId id="275" r:id="rId9"/>
    <p:sldId id="274" r:id="rId10"/>
    <p:sldId id="271" r:id="rId11"/>
    <p:sldId id="277" r:id="rId12"/>
    <p:sldId id="279" r:id="rId13"/>
    <p:sldId id="311" r:id="rId14"/>
    <p:sldId id="312" r:id="rId15"/>
    <p:sldId id="313" r:id="rId16"/>
    <p:sldId id="314" r:id="rId17"/>
    <p:sldId id="315" r:id="rId18"/>
    <p:sldId id="317" r:id="rId19"/>
    <p:sldId id="316" r:id="rId20"/>
    <p:sldId id="291" r:id="rId21"/>
    <p:sldId id="282" r:id="rId22"/>
    <p:sldId id="283" r:id="rId23"/>
    <p:sldId id="284" r:id="rId24"/>
    <p:sldId id="285" r:id="rId25"/>
    <p:sldId id="286" r:id="rId26"/>
    <p:sldId id="281" r:id="rId27"/>
    <p:sldId id="289" r:id="rId28"/>
    <p:sldId id="290" r:id="rId29"/>
    <p:sldId id="304" r:id="rId30"/>
    <p:sldId id="295" r:id="rId31"/>
    <p:sldId id="306" r:id="rId32"/>
    <p:sldId id="310" r:id="rId33"/>
    <p:sldId id="319" r:id="rId34"/>
    <p:sldId id="320" r:id="rId35"/>
    <p:sldId id="321" r:id="rId36"/>
    <p:sldId id="322" r:id="rId37"/>
    <p:sldId id="323" r:id="rId38"/>
    <p:sldId id="324" r:id="rId39"/>
    <p:sldId id="327" r:id="rId40"/>
    <p:sldId id="325" r:id="rId41"/>
    <p:sldId id="326" r:id="rId42"/>
    <p:sldId id="318" r:id="rId43"/>
    <p:sldId id="309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1CC89-EA22-4381-B673-F3DF11788430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7A9E2B9E-0D7D-4EFF-9161-D18F54A81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7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E288-7897-4DCA-AE5E-ADF2B71DACA5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36A9-1E09-497F-82A2-8FFB875DC1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11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3CF4-AE5D-4239-989A-5E4CA7D8EF28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3E8A-0404-4DEA-9251-72F1B8D29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29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8A7E-5C3E-463E-841C-76949BEA2FA0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3D47B-EC43-4A14-960C-FBD2EF818C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99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202C-7FF4-4488-A872-BAC5A70806D1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1CF6-AECE-42ED-8197-AF4D482049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4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2B13-6FA6-4185-AD07-BF16872CB1DE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3FE6EE5-BB5E-48A2-B31B-D73CC54814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1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E770-FFB7-46F1-9E56-AD6AFE7B1DE0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D1330E5-FA5D-4BEF-B314-98B6656D6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74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8C97-BB99-48CD-B3FA-AE90E8BE503A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38AF4-A837-4FEF-BA37-FBA1CFBD8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71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5ECA-4912-4001-8136-DC732603ECA7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71124-DB8E-43FE-8112-60793BD191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96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C076-29A2-41D7-937A-4DF1447EBC05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EA815530-F31B-47A8-94C6-E273B2B59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85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B78C-A18E-4A7A-B84B-F7843879A784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BAA7A1D4-226C-4517-8ADA-2B19DF0D3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487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8B11EEBF-808C-44FD-AC79-E1BD8C21D42B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1790CB-173E-4780-96A6-669798B7A5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6" r:id="rId8"/>
    <p:sldLayoutId id="2147483797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phraseology-dict.slovaronline.com/" TargetMode="External"/><Relationship Id="rId2" Type="http://schemas.openxmlformats.org/officeDocument/2006/relationships/hyperlink" Target="https://bingoschool.ru/blog/108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s-ege.sdamgia.ru/test?id=18749633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gufo.me/dict/ozhegov/&#1073;&#1077;&#1079;&#1076;&#1085;&#1072;" TargetMode="External"/><Relationship Id="rId3" Type="http://schemas.openxmlformats.org/officeDocument/2006/relationships/hyperlink" Target="https://rustutors.ru/egeteoriya/1139-zadanie-6.html" TargetMode="External"/><Relationship Id="rId7" Type="http://schemas.openxmlformats.org/officeDocument/2006/relationships/hyperlink" Target="https://gufo.me/dict/ozhegov" TargetMode="External"/><Relationship Id="rId2" Type="http://schemas.openxmlformats.org/officeDocument/2006/relationships/hyperlink" Target="https://rustutors.ru/egeteoriya/egepraktika/1604-egje-praktika-ispravte-leksicheskie-oshibki-zamenit-slovo-zadanie-6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ufo.me/dict/kuznetsov/&#1087;&#1088;&#1086;&#1076;&#1091;&#1073;&#1083;&#1080;&#1088;&#1086;&#1074;&#1072;&#1090;&#1100;" TargetMode="External"/><Relationship Id="rId11" Type="http://schemas.openxmlformats.org/officeDocument/2006/relationships/hyperlink" Target="https://rus-ege.sdamgia.ru/test?filter=all&amp;category_id=337" TargetMode="External"/><Relationship Id="rId5" Type="http://schemas.openxmlformats.org/officeDocument/2006/relationships/hyperlink" Target="https://fipi.ru/ege/otkrytyy-bank-zadaniy-ege" TargetMode="External"/><Relationship Id="rId10" Type="http://schemas.openxmlformats.org/officeDocument/2006/relationships/hyperlink" Target="https://ege-helper.ru/ege/teorija/443-zadanie-6-teorija-ege-2019-po-russkomu-jazyku/" TargetMode="External"/><Relationship Id="rId4" Type="http://schemas.openxmlformats.org/officeDocument/2006/relationships/hyperlink" Target="https://yandex.ru/tutor/subject/tag/problems/?ege_number_id=280&amp;tag_id=19" TargetMode="External"/><Relationship Id="rId9" Type="http://schemas.openxmlformats.org/officeDocument/2006/relationships/hyperlink" Target="https://gufo.me/dict/ozhegov/&#1089;&#1077;&#1082;&#1091;&#1085;&#1076;&#1072;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ЕГЭ -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2021.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Задание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6. Лексические нормы.</a:t>
            </a:r>
            <a:r>
              <a:rPr lang="ru-RU" sz="4400" dirty="0">
                <a:latin typeface="+mn-lt"/>
              </a:rPr>
              <a:t> 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r>
              <a:rPr lang="ru-RU" altLang="ru-RU" dirty="0" err="1" smtClean="0"/>
              <a:t>Фазлыева</a:t>
            </a:r>
            <a:r>
              <a:rPr lang="ru-RU" altLang="ru-RU" dirty="0" smtClean="0"/>
              <a:t> Л.И., учитель русского языка и литературы</a:t>
            </a:r>
          </a:p>
          <a:p>
            <a:pPr eaLnBrk="1" hangingPunct="1"/>
            <a:r>
              <a:rPr lang="ru-RU" altLang="ru-RU" dirty="0" smtClean="0"/>
              <a:t>МБОУ «СОШ № 22» г. Салавата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549275"/>
            <a:ext cx="7775575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Плеоназм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— </a:t>
            </a:r>
            <a:r>
              <a:rPr lang="ru-RU" sz="3200" dirty="0">
                <a:solidFill>
                  <a:srgbClr val="333333"/>
                </a:solidFill>
                <a:latin typeface="+mn-lt"/>
                <a:cs typeface="+mn-cs"/>
              </a:rPr>
              <a:t> 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(от др.-греч. π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λεον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ασμός — излишний, излишество) — оборот речи, в котором происходит дублирование некоторого элемента смысла; наличие нескольких языковых форм, выражающих одно и то же значение, в пределах законченного отрезка речи или текста; а также языковое выражение, в котором имеется подобное дублирование.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Примеры плеоназма: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отрицательный недостаток,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очень прекрасно,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финальные итоги.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6616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Тавтология</a:t>
            </a:r>
            <a:r>
              <a:rPr lang="ru-RU" sz="32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400" i="1" dirty="0">
                <a:solidFill>
                  <a:srgbClr val="AA2B1E">
                    <a:lumMod val="75000"/>
                  </a:srgbClr>
                </a:solidFill>
                <a:latin typeface="+mn-lt"/>
                <a:cs typeface="+mn-cs"/>
              </a:rPr>
              <a:t>— 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(греч. 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tautología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 от 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tautó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— то же самое и 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lógos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— слово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) - это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тождесловие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то есть повторение сказанного иными словами или повторение однокоренных слов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Примеры тавтологии: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старый старик,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спросить вопрос,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случился случай,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заплатить зарплату,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открывать открытия,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подробные подробности.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8535">
                  <a:extLst>
                    <a:ext uri="{9D8B030D-6E8A-4147-A177-3AD203B41FA5}"/>
                  </a:extLst>
                </a:gridCol>
                <a:gridCol w="4855465">
                  <a:extLst>
                    <a:ext uri="{9D8B030D-6E8A-4147-A177-3AD203B41FA5}"/>
                  </a:extLst>
                </a:gridCol>
              </a:tblGrid>
              <a:tr h="4034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Примеры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белоснежный снег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медицинская медсестра</a:t>
                      </a:r>
                      <a:endParaRPr lang="ru-RU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богатая роскошь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мокрая</a:t>
                      </a:r>
                      <a:r>
                        <a:rPr lang="ru-RU" sz="2400" dirty="0">
                          <a:effectLst/>
                        </a:rPr>
                        <a:t> вода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в декабре месяце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надменное высокомерие</a:t>
                      </a:r>
                      <a:endParaRPr lang="ru-RU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ведущий лейтмотив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наиболее</a:t>
                      </a:r>
                      <a:r>
                        <a:rPr lang="ru-RU" sz="2400" dirty="0">
                          <a:effectLst/>
                        </a:rPr>
                        <a:t> оптимальный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весёлый</a:t>
                      </a:r>
                      <a:r>
                        <a:rPr lang="ru-RU" sz="2400" dirty="0">
                          <a:effectLst/>
                        </a:rPr>
                        <a:t> мажор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народная демократия</a:t>
                      </a:r>
                      <a:endParaRPr lang="ru-RU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ветхая рухлядь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народный</a:t>
                      </a:r>
                      <a:r>
                        <a:rPr lang="ru-RU" sz="2400" dirty="0">
                          <a:effectLst/>
                        </a:rPr>
                        <a:t> фольклор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главная суть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наследие</a:t>
                      </a:r>
                      <a:r>
                        <a:rPr lang="ru-RU" sz="2400" dirty="0">
                          <a:effectLst/>
                        </a:rPr>
                        <a:t> прошлого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глубокая бездна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патриот</a:t>
                      </a:r>
                      <a:r>
                        <a:rPr lang="ru-RU" sz="2400" dirty="0">
                          <a:effectLst/>
                        </a:rPr>
                        <a:t> родины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скоростной экспресс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необычный</a:t>
                      </a:r>
                      <a:r>
                        <a:rPr lang="ru-RU" sz="2400" dirty="0">
                          <a:effectLst/>
                        </a:rPr>
                        <a:t> феномен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отступить назад 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ностальгия</a:t>
                      </a:r>
                      <a:r>
                        <a:rPr lang="ru-RU" sz="2400" dirty="0">
                          <a:effectLst/>
                        </a:rPr>
                        <a:t> по родине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спускаться вниз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объединённый союз</a:t>
                      </a:r>
                      <a:endParaRPr lang="ru-RU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студёная стужа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отступить</a:t>
                      </a:r>
                      <a:r>
                        <a:rPr lang="ru-RU" sz="2400" dirty="0">
                          <a:effectLst/>
                        </a:rPr>
                        <a:t> назад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убить насмерть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патриот</a:t>
                      </a:r>
                      <a:r>
                        <a:rPr lang="ru-RU" sz="2400" dirty="0">
                          <a:effectLst/>
                        </a:rPr>
                        <a:t> родины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финальные итоги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памятный сувенир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памятный</a:t>
                      </a:r>
                      <a:r>
                        <a:rPr lang="ru-RU" sz="2400" dirty="0">
                          <a:effectLst/>
                        </a:rPr>
                        <a:t> сувенир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первая</a:t>
                      </a:r>
                      <a:r>
                        <a:rPr lang="ru-RU" sz="2400" dirty="0">
                          <a:effectLst/>
                        </a:rPr>
                        <a:t> премьера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первый</a:t>
                      </a:r>
                      <a:r>
                        <a:rPr lang="ru-RU" sz="2400" dirty="0">
                          <a:effectLst/>
                        </a:rPr>
                        <a:t> дебют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перспектива</a:t>
                      </a:r>
                      <a:r>
                        <a:rPr lang="ru-RU" sz="2400" dirty="0">
                          <a:effectLst/>
                        </a:rPr>
                        <a:t> на будущее</a:t>
                      </a:r>
                      <a:endParaRPr lang="ru-RU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Лексическая сочетаемость слов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– это способность слов соединяться друг с другом. Если не учитывать значение слов, может возникнуть лексическая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несочетаемость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Примеры нарушения лексической сочетаемости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сделать решение (принять решение),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роман дал автору славу (принес славу),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делать поступки (совершать поступки),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табун рыб (табун лошадей или косяк рыб),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дать поддержку (оказать поддержку),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ontserrat"/>
                <a:cs typeface="+mn-cs"/>
              </a:rPr>
              <a:t>одержать первенство (одержать победу или завоевать первенство)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6494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Фразеологизм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–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лексически неделимое, устойчивое словосочетание (манна небесная, зарубить на носу).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  <a:cs typeface="+mn-cs"/>
              </a:rPr>
              <a:t>Фразеологические ошибки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-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это искажение формы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фразеологизмов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или употребление их в несвойственном им значении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Типичные ошибки в использовании фразеологизмов: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Изменение лексического состава фразеологизма («зарубить на лбу» вместо «зарубить на носу»);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Типичные ошибки в использовании фразеологизмов: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Сокращение или расширение выражения («И яйца не стоит» вместо «И яйца выеденного не стоит»);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 Употребление фразеологизма в несвойственном ему значении.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Примеры ошибок: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Он вставлял ему прутья (палки) в колеса.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Она держит его в ежовых варежках (рукавицах).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Иванушка рос не по дням, а по ночам (по часам).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Ему досталась львиная часть (доля).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Довели меня до белого колена (каления).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Пока суть (суд) да дело ...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Пора тебе взяться за свой ум (взяться за ум).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 обратились не по правильному адресу (по адресу).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58785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Неправильное употребление иноязычных слов, неологизмов, устаревших слов, употребление слов иной стилевой окраски, просторечий.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Историзмы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- это слова, обозначающие исчезнувшие из современной жизни предметы, явления, ставшие неактуальными понятия (кольчуга, треуголка, барщина и т.д.)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</a:rPr>
              <a:t>Архаизмы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– слова, устаревшие по языковой причине, вышли из употребления, так как были заменены синонимами (ланиты – щёки, очи – глаза, лицедей - актер).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Историзмы и архаизмы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употребляются в текстах, в которых речь идет о прошлом (художественная литература, исторические исследования).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Примеры ошибок: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Она пошла к врачу, потому что у нее болели очи (вместо глаза).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Лиза была домработницей (служанкой) у Фамусова. Практиканты, облаченные в средства защиты, приступили к работе (одетые).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Покоряет человеческая теплота, заботливая внимательность, с которыми здесь привечают друзей (встречают).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Лексические анахронизмы –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слова, не соответствующие изображаемой (описываемой) эпохе.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Примеры ошибок: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Анна Павловна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Шерер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часто устраивала в своем доме дискотеки.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Герасим уволился по собственному желанию. Чацкий вернулся из командировки.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Древней Руси выходила газета «Русская правда».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20713"/>
            <a:ext cx="7632700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Алогизм</a:t>
            </a:r>
            <a:r>
              <a:rPr lang="ru-RU" sz="2400" b="1" dirty="0">
                <a:solidFill>
                  <a:srgbClr val="FF0000"/>
                </a:solidFill>
              </a:rPr>
              <a:t> -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тип логической (речевой) ошибки, состоящей из нарушений логических связей в тексте, сочетание противоречащих друг другу понятий.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Примеры алогизмов: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Клюв лесного рябчика по цвету не отличается от обыкновенного рябчика. (Клюв лесного рябчика по цвету не отличается от клюва обыкновенного рябчика).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Будучи под давлением своих товарищей, герой стал активным членом общества и добровольно участвовал в сходках (нельзя под давлением добровольно участвовать).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tserra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09600"/>
            <a:ext cx="7489825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Helvetica Neue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rgbClr val="000000"/>
              </a:solidFill>
              <a:latin typeface="Helvetica Neue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/>
                </a:solidFill>
                <a:latin typeface="+mn-lt"/>
                <a:cs typeface="+mn-cs"/>
              </a:rPr>
              <a:t>	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Задание № 6  ЕГЭ по русскому языку проверяет  знание лексических норм современного русского литературного языка (кроме паронимов).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20713"/>
            <a:ext cx="756126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ПРАКТИКА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 Формулировка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задания: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Отредактируйте предложение: исправьте лексическую ошибку,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ИСКЛЮЧИВ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лишнее слово. Выпишите это слово.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765175"/>
            <a:ext cx="75612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 Сейчас, когда эмоции схлынули и весь азартный запал пропал, мирным торговцам было трудно заставить себя снова рисковать своей жизнью.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92150"/>
            <a:ext cx="75612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AA2B1E">
                  <a:lumMod val="75000"/>
                </a:srgbClr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AA2B1E">
                    <a:lumMod val="75000"/>
                  </a:srgbClr>
                </a:solidFill>
                <a:latin typeface="+mn-lt"/>
                <a:cs typeface="Aharoni" pitchFamily="2" charset="-79"/>
              </a:rPr>
              <a:t>ОТВЕТ: 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Aharoni" pitchFamily="2" charset="-79"/>
              </a:rPr>
              <a:t>азартный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AA2B1E">
                  <a:lumMod val="75000"/>
                </a:srgbClr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Объяснение: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	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Азарт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—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это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состояние ярой 	увлеченности каким-либо делом; 	воодушевление, энтузиазм, задор 	и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запал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связанные с каким-то 	случаем, игрой, риском.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549275"/>
            <a:ext cx="7561262" cy="4030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2. Молниеносная война 	невозможна только военными 	силами, как бы ни превосходил 	нападающий агрессор жертву в 	области военных сил.</a:t>
            </a:r>
            <a:r>
              <a:rPr lang="ru-RU" sz="3200" dirty="0">
                <a:solidFill>
                  <a:srgbClr val="1A1A1A"/>
                </a:solidFill>
                <a:latin typeface="GothaPro"/>
                <a:cs typeface="+mn-cs"/>
              </a:rPr>
              <a:t> </a:t>
            </a:r>
            <a:r>
              <a:rPr lang="ru-RU" dirty="0">
                <a:solidFill>
                  <a:srgbClr val="1A1A1A"/>
                </a:solidFill>
                <a:latin typeface="GothaPro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620713"/>
            <a:ext cx="74882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Aharoni" pitchFamily="2" charset="-79"/>
              </a:rPr>
              <a:t>ОТВЕТ: 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Aharoni" pitchFamily="2" charset="-79"/>
              </a:rPr>
              <a:t>нападающий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cs typeface="Aharoni" pitchFamily="2" charset="-79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Объяснение: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Тот, кто осуществляет 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агрессию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; тот, кто ведёт себя как захватчик, первым нападая на окружающих.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8" y="620713"/>
            <a:ext cx="734536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3.Он дважды продублировал фразу, сказанную им десять минут назад высокому парню, которого он хорошо знал.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20713"/>
            <a:ext cx="76327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AA2B1E">
                    <a:lumMod val="75000"/>
                  </a:srgbClr>
                </a:solidFill>
                <a:latin typeface="+mn-lt"/>
                <a:cs typeface="Aharoni" pitchFamily="2" charset="-79"/>
              </a:rPr>
              <a:t>ОТВЕТ: 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Aharoni" pitchFamily="2" charset="-79"/>
              </a:rPr>
              <a:t>дважды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A2B1E">
                    <a:lumMod val="75000"/>
                  </a:srgbClr>
                </a:solidFill>
                <a:latin typeface="+mn-lt"/>
                <a:cs typeface="+mn-cs"/>
              </a:rPr>
              <a:t>Объяснение: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ПРОДУБЛИ́РОВАТЬ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 Выполнить параллельно с кем-либо одну и ту же или схожую работу для обеспечения надежности.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 Изготовить что-либо 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в двух экземплярах.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 Заменить речевую часть звукового фильма новой записью, представляющей собою перевод на другой язык с языка оригинала.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 Исполнить, дублируя кого-либо, что-либо.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8" y="620713"/>
            <a:ext cx="727392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4. Дипломатическая почта, следующая транзитом, и дипкурьер, который получил транзитную визу, пользуются неприкосновенным иммунитетом.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12775"/>
            <a:ext cx="7632700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AA2B1E">
                    <a:lumMod val="75000"/>
                  </a:srgbClr>
                </a:solidFill>
                <a:latin typeface="+mn-lt"/>
                <a:cs typeface="Aharoni" pitchFamily="2" charset="-79"/>
              </a:rPr>
              <a:t>ОТВЕТ: 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Aharoni" pitchFamily="2" charset="-79"/>
              </a:rPr>
              <a:t>неприкосновенным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AA2B1E">
                    <a:lumMod val="75000"/>
                  </a:srgbClr>
                </a:solidFill>
                <a:latin typeface="+mn-lt"/>
                <a:cs typeface="+mn-cs"/>
              </a:rPr>
              <a:t>Объяснение: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ИММУНИТЕТ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-Предоставленное кому-н. исключительное право не подчиняться некоторым общим законам. Дипломатический и. (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неприкосновенность личности,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служебных помещений, жилища и собственности дипломатов). Депутатский и. | прил. иммунный,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(к 1 знач.) 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иммунитетный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. Иммунная реакция организма.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		Толковый словарь Ожегова 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620713"/>
            <a:ext cx="6842125" cy="4462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 Формулировка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задания: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Отредактируйте предложение: исправьте лексическую ошибку,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ЗАМЕНИВ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неверно употребленное слово. Запишите подобранное слово, соблюдая нормы современного русского литературного языка</a:t>
            </a:r>
            <a:r>
              <a:rPr lang="ru-RU" sz="3200" dirty="0">
                <a:solidFill>
                  <a:srgbClr val="1A1A1A"/>
                </a:solidFill>
                <a:latin typeface="+mn-lt"/>
                <a:cs typeface="+mn-cs"/>
              </a:rPr>
              <a:t>. 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549275"/>
            <a:ext cx="7416800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Формулировка 1: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Отредактируйте предложение: исправьте лексическую ошибку, исключив лишнее слово. Выпишите это слово.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этом пейзаже не было ни одной кричащей краски, ни одной острой черты в рельефе, но его скупые озёрца, наполненные тёмной и спокойной водой,  кажется, выражали главную суть воды больше, чем моря и океаны.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Ответ: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главную 	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данном предложении необходимо исключить слово «главную», так как оборот речи "главная суть" является плеоназмом. «Суть - самое главное, существенное в ком-л., чем-л.; сущность, основа» (словарь Ожегова).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GothaPro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750888"/>
            <a:ext cx="7704138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Компании, причастные к инциденту с разливом нефти в Мексиканском заливе, сделали ряд решений по предотвращению подобных случаев в дальнейшем.  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возникновении болезни играют значение многочисленные клеточные и внеклеточные факторы, которые регулируют обмен кальция. 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Выход в свет романа «Обломов» и громадный успех его у читателей дали И.А. Гончарову славу одного из самых выдающихся русских писателей.</a:t>
            </a:r>
            <a:r>
              <a:rPr lang="ru-RU" dirty="0">
                <a:solidFill>
                  <a:srgbClr val="1A1A1A"/>
                </a:solidFill>
                <a:latin typeface="GothaPro"/>
                <a:cs typeface="+mn-cs"/>
              </a:rPr>
              <a:t> </a:t>
            </a:r>
            <a:r>
              <a:rPr lang="ru-RU" dirty="0">
                <a:solidFill>
                  <a:srgbClr val="1A1A1A"/>
                </a:solidFill>
                <a:latin typeface="inheri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620713"/>
            <a:ext cx="7488237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 Врут все, но это не имеет роли, потому что никто не слушает.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othaPro"/>
                <a:cs typeface="+mn-cs"/>
              </a:rPr>
              <a:t>5. Важно понять, кому из героев рассказа больше всего импонирует автор произведения.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inheri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othaPro"/>
                <a:cs typeface="+mn-cs"/>
              </a:rPr>
              <a:t>6. В 1609 г. был заключен договор со Швецией, по которому шведы готовы были дать поддержку России в обмен на ее отказ от претензий на побережье Балтики.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1A1A1A"/>
                </a:solidFill>
                <a:latin typeface="GothaPro"/>
                <a:cs typeface="+mn-cs"/>
              </a:rPr>
              <a:t> </a:t>
            </a:r>
            <a:endParaRPr lang="ru-RU" dirty="0">
              <a:solidFill>
                <a:srgbClr val="1A1A1A"/>
              </a:solidFill>
              <a:latin typeface="GothaPro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Ответы с пояснением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Приняли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принять решение, сделать выбор, вывод, дело.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Роль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играть роль, но иметь значение.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Принесли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принести славу, дать. возможность, ощущение, уверенность и т.д.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Значения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иметь значение, играть роль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Симпатизирует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симпатизировать – хорошо относиться к кому-либо, импонировать – производить положительное впечатление.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Оказать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нельзя дать поддержку, можно ее оказать, найти, обеспечить, получить.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Система упражнений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1. Найдите случаи нарушения лексических норм, </a:t>
            </a:r>
            <a:r>
              <a:rPr lang="ru-RU" altLang="ru-RU" sz="2400" b="1" dirty="0">
                <a:solidFill>
                  <a:srgbClr val="FF0000"/>
                </a:solidFill>
              </a:rPr>
              <a:t>связанные с употреблением слов в несвойственном им значении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В парке было заложено тридцать два дерева.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Многочисленные предки А.С. Пушкина живут сейчас в России, Франции, Англии и даже в Америке.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По окончании военного училища юноша превратился в настоящего солдафона, которым гордятся родители.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606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  <a:endParaRPr lang="ru-RU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2. Замените предложенное определение </a:t>
            </a:r>
            <a:r>
              <a:rPr lang="ru-RU" altLang="ru-RU" sz="2400" b="1" dirty="0">
                <a:solidFill>
                  <a:srgbClr val="FF0000"/>
                </a:solidFill>
              </a:rPr>
              <a:t>близким по значению иноязычным словом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Соглашение на основе взаимных уступок.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Обсуждение спорного вопроса.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Бег по пересеченной местности.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Животный мир.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Сильное впечатление, производимое кем/чем-либо.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Краткое содержание книги, статьи.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Занятие территории военной силой.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Записки о прошлых событиях, сделанные их современником или участником.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Растительный мир.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2738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  <a:endParaRPr lang="ru-RU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3. Исправьте ошибки, вызванные </a:t>
            </a:r>
            <a:r>
              <a:rPr lang="ru-RU" altLang="ru-RU" sz="2400" b="1" dirty="0">
                <a:solidFill>
                  <a:srgbClr val="FF0000"/>
                </a:solidFill>
              </a:rPr>
              <a:t>неоправданным употреблением заимствованных слов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93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989138"/>
            <a:ext cx="73088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Решение тестов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1. Отметьте предложения со словами, </a:t>
            </a:r>
            <a:r>
              <a:rPr lang="ru-RU" altLang="ru-RU" sz="2400" b="1" dirty="0">
                <a:solidFill>
                  <a:srgbClr val="FF0000"/>
                </a:solidFill>
              </a:rPr>
              <a:t>употреблёнными в несвойственном им значении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i="1" dirty="0">
                <a:solidFill>
                  <a:schemeClr val="accent2">
                    <a:lumMod val="75000"/>
                  </a:schemeClr>
                </a:solidFill>
              </a:rPr>
              <a:t>1.   </a:t>
            </a: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Товарищи поздравили юбиляра и вручили ему цветы.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2.   Товарищи поздравили юбиляра и преподнесли ему цветы.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3.   У Базарова нет сообщников.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4.   У Базарова нет единомышленников.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5.   Смех, главное оружие писателя, является пафосом его творчества.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6.   Пафос творчества </a:t>
            </a:r>
            <a:r>
              <a:rPr lang="ru-RU" alt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А.С.Пушкина</a:t>
            </a: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 – "лелеющая душу гуманность".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7.   Иллюстрации хорошо имитируют главные эпизоды повестей.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8.   Сатирические произведения поэта привлекают своей новизной и моложавостью.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9.   Илья Ильич уверен в нормальности своей жизни, и ничто не может его вывести из этого баланса.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10. Дуэлянта и задиру Долохова за его недисциплинированность произвели в солдаты.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  <a:endParaRPr lang="ru-RU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2. Отметьте предложения с </a:t>
            </a:r>
            <a:r>
              <a:rPr lang="ru-RU" altLang="ru-RU" sz="2400" b="1" dirty="0">
                <a:solidFill>
                  <a:srgbClr val="FF0000"/>
                </a:solidFill>
              </a:rPr>
              <a:t>алогизмами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1.   Речь </a:t>
            </a:r>
            <a:r>
              <a:rPr lang="ru-RU" alt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Нагульнова</a:t>
            </a: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 отличается от других героев.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2.   Речь Катерины отличается от речи Кабанихи.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3.   Лопата уперлась во что-то твёрдое. Когда ломом выворотили на поверхность два ржавых чугунных горшка, то они были доверху наполнены монетами.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4.   Лопата уперлась во что-то твёрдое. Когда ломом выворотили на поверхность два ржавых чугунных горшка, то увидели, что они были доверху наполнены монетами.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5.   </a:t>
            </a:r>
            <a:r>
              <a:rPr lang="ru-RU" alt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Дефорж</a:t>
            </a: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 не растерялся, вложил в ухо пистолет и выстрелил. Медведь упал.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6.   </a:t>
            </a:r>
            <a:r>
              <a:rPr lang="ru-RU" altLang="ru-RU" sz="1600" b="1" i="1" dirty="0" err="1">
                <a:solidFill>
                  <a:schemeClr val="accent2">
                    <a:lumMod val="75000"/>
                  </a:schemeClr>
                </a:solidFill>
              </a:rPr>
              <a:t>Дефорж</a:t>
            </a: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 не растерялся: вложил в ухо медведя пистолет и выстрелил; зверь упал.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7.   Я знаю, что в недалёком будущем полечу на Луну так же свободно, как на автобусе.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8.   Я знаю, что в недалёком будущем полечу на Луну так же свободно, как сейчас езжу на автобусе.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609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3. Отметьте предложения с </a:t>
            </a:r>
            <a:r>
              <a:rPr lang="ru-RU" altLang="ru-RU" sz="2400" b="1" dirty="0">
                <a:solidFill>
                  <a:srgbClr val="FF0000"/>
                </a:solidFill>
              </a:rPr>
              <a:t>плеоназмами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1.   Своими соображениями о новом методе исследования учёный поделился с коллегами по работе.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2.   Специфическая особенность художественной речи состоит в том, что в ней много образных слов и выражений.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3.   Большие урожаи – следствие улучшения агротехники возделывания сельскохозяйственных культур.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4.   Чтобы сделать эту работу, я должен беречь каждую минуту.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5.   Близнецы были так похожи, что даже родители с трудом различали их одного от другого.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6.   Мы должны определить повестку дня предстоящего собрания акционеров.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7.   Его работа лишена броскости и на первый взгляд неприметна.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8.   Деепричастный оборот обособляется знаками препинания.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9.   В заметке говорится о неудовлетворительной организации досуга и свободного времени.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</a:rPr>
              <a:t>10. В четвёртом квартале текущего года машины простаивали без работы 20 дней.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5662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4. Отметьте предложения с </a:t>
            </a:r>
            <a:r>
              <a:rPr lang="ru-RU" altLang="ru-RU" sz="2400" b="1" dirty="0">
                <a:solidFill>
                  <a:srgbClr val="FF0000"/>
                </a:solidFill>
              </a:rPr>
              <a:t>тавтологией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1.   Мы всё ближе подходим к пещере.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2.  Лодки приближались всё ближе.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3.   Машины облегчают трудоёмкий труд рабочих.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4.   Выращивание чая – очень трудоёмкий процесс.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5.   Истец доказывает своё требование бездоказательными доказательствами.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6.   Среди бумаг капитана Татаринова обнаружены бесспорные доказательства моей правоты.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7.   Поэтически описывает поэт наш прекрасный полуденный край.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8.  Я тяжёлым честным трудом добываю свой хлеб.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9.   Появление этого манифеста явилось важным событием в жизни общества.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</a:rPr>
              <a:t>10. Рабочие хозяйства проделали большую работу на строительстве комплекса.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875" y="549275"/>
            <a:ext cx="76327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inherit"/>
                <a:cs typeface="+mn-cs"/>
              </a:rPr>
              <a:t>Формулировка 2: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othaPro"/>
                <a:cs typeface="+mn-cs"/>
              </a:rPr>
              <a:t> Отредактируйте предложение: исправьте лексическую ошибку, заменив неверно употребленное слово. Запишите подобранное слово, соблюдая нормы современного русского литературного языка.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GothaPro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inherit"/>
                <a:cs typeface="+mn-cs"/>
              </a:rPr>
              <a:t>В конце XVII столетия сторонники царевны Софии одержали поражение в битве с войсками молодого преобразователя России Петра Великого.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inherit"/>
                <a:cs typeface="+mn-cs"/>
              </a:rPr>
              <a:t>Ответ: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othaPro"/>
                <a:cs typeface="+mn-cs"/>
              </a:rPr>
              <a:t> 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inherit"/>
                <a:cs typeface="+mn-cs"/>
              </a:rPr>
              <a:t>потерпели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GothaPro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othaPro"/>
                <a:cs typeface="+mn-cs"/>
              </a:rPr>
              <a:t>Здесь наблюдается нарушение лексической сочетаемости: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nherit"/>
                <a:cs typeface="+mn-cs"/>
              </a:rPr>
              <a:t>одержать победу/ потерпеть поражение.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othaPro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  <a:endParaRPr lang="ru-RU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5. Отметьте предложения с </a:t>
            </a:r>
            <a:r>
              <a:rPr lang="ru-RU" altLang="ru-RU" sz="2400" b="1" dirty="0">
                <a:solidFill>
                  <a:srgbClr val="FF0000"/>
                </a:solidFill>
              </a:rPr>
              <a:t>нарушением лексической сочетаемости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1.   В последнее время ухудшился уровень выступления докладчиков.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2.   Пенсионеры считают, что уровень их жизни понижается.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3.   Эта футбольная команда одержала не одну замечательную победу.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4.   Лекцию на физическом факультете провёл известный учёный, который многие годы работал в области электроники.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5.   Этому важному вопросу уделяли серьёзное внимание.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6.   На собрании акционеров выступавшие высказали ряд замечаний, устранение которых поможет в работе.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7.   На ГЭС установлена и запущена в действие новая турбина.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8.   Товары этой фирмы пользуются большим спросом.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9.   Первоочередное внимание следует оказать повышению квалификации кадров.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10. Большинство своего свободного времени он проводил в читальном зале.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   </a:t>
            </a:r>
            <a:endParaRPr lang="ru-RU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>
                <a:solidFill>
                  <a:srgbClr val="FF0000"/>
                </a:solidFill>
              </a:rPr>
              <a:t>Обобщающий тест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Отметьте </a:t>
            </a:r>
            <a:r>
              <a:rPr lang="ru-RU" altLang="ru-RU" sz="2400" b="1" dirty="0">
                <a:solidFill>
                  <a:srgbClr val="FF0000"/>
                </a:solidFill>
              </a:rPr>
              <a:t>нарушения лексических норм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1.   Тихон стал косным виновником гибели Катерины.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2.   Со своей будущей женой я впервые познакомился на студенческом вечере.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3.   Во время интервала между уроками в аудиторию вошёл преподаватель.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4.   Первоочередное внимание мы должны уделить повышению грамотности.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5.   Жизненный уровень сотрудников отдела возрос.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6.   В ближайшее время следует удешевить себестоимость выпускаемых товаров.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7.   В текущем году успешно протекает работа по выведению новых сортов элитарной пшеницы.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8.   С самого начала встречи его соперник начал подолгу задумываться и в результате попал в цейтнот.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9.   Хотелось бы поблагодарить издательство за издание и выпуск этой книги.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</a:rPr>
              <a:t>10. В этом тексте выступления много дефектов.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04813"/>
            <a:ext cx="76327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Материал для подготовки 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Словарь плеоназмов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2"/>
              </a:rPr>
              <a:t>https://bingoschool.ru/blog/108/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Словарь фразеологизмов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3"/>
              </a:rPr>
              <a:t>https://rus-phraseology-dict.slovaronline.com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Хотите совершенствовать свои навыки? 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Ещё больше практики вы найдёте на сайте </a:t>
            </a:r>
            <a:r>
              <a:rPr lang="ru-RU" sz="2000" u="sng" dirty="0">
                <a:hlinkClick r:id="rId4"/>
              </a:rPr>
              <a:t>Решу ЕГЭ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692150"/>
            <a:ext cx="610235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Источники: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2"/>
              </a:rPr>
              <a:t>https://rustutors.ru/egeteoriya/egepraktika/1604-egje-praktika-ispravte-leksicheskie-oshibki-zamenit-slovo-zadanie-6.html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3"/>
              </a:rPr>
              <a:t>https://rustutors.ru/egeteoriya/1139-zadanie-6.html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4"/>
              </a:rPr>
              <a:t>https://yandex.ru/tutor/subject/tag/problems/?ege_number_id=280&amp;tag_id=19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5"/>
              </a:rPr>
              <a:t>https://fipi.ru/ege/otkrytyy-bank-zadaniy-ege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6"/>
              </a:rPr>
              <a:t>https://gufo.me/dict/kuznetsov/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6"/>
              </a:rPr>
              <a:t>продублировать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7"/>
              </a:rPr>
              <a:t>https://gufo.me/dict/ozhegov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8"/>
              </a:rPr>
              <a:t>https://gufo.me/dict/ozhegov/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8"/>
              </a:rPr>
              <a:t>бездна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9"/>
              </a:rPr>
              <a:t>https://gufo.me/dict/ozhegov/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9"/>
              </a:rPr>
              <a:t>секунда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10"/>
              </a:rPr>
              <a:t>https://ege-helper.ru/ege/teorija/443-zadanie-6-teorija-ege-2019-po-russkomu-jazyku/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  <a:hlinkClick r:id="rId11"/>
              </a:rPr>
              <a:t>https://rus-ege.sdamgia.ru/test?filter=all&amp;category_id=337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1A1A1A"/>
                </a:solidFill>
                <a:latin typeface="GothaPro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549275"/>
            <a:ext cx="76327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НЕОБХОДИМО: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понимать лексическое значение слова и употреблять его в соответствии с данным значением;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учитывать особенности сочетаемости слов;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правильно употреблять синонимы, антонимы и омонимы;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избегать речевой избыточности;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не допускать речевой недостаточности;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 учитывать сферу употребления лексики и стилистическую окраску.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650" y="692150"/>
            <a:ext cx="76327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Алгоритм выполнения задания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Helvetica Neue"/>
              <a:cs typeface="+mn-cs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Helvetica Neue"/>
                <a:cs typeface="+mn-cs"/>
              </a:rPr>
              <a:t>Прочитайте предложение, определите значение каждого слова.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Helvetica Neue"/>
                <a:cs typeface="+mn-cs"/>
              </a:rPr>
              <a:t>Найдите смысловое (семантическое) противоречие (сигнал ошибки).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Helvetica Neue"/>
                <a:cs typeface="+mn-cs"/>
              </a:rPr>
              <a:t>Распознайте ошибку, укажите ее вид (не смешивать со средствами выразительности).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Helvetica Neue"/>
                <a:cs typeface="+mn-cs"/>
              </a:rPr>
              <a:t>Если это ошибка, исправьте 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3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598">
                  <a:extLst>
                    <a:ext uri="{9D8B030D-6E8A-4147-A177-3AD203B41FA5}"/>
                  </a:extLst>
                </a:gridCol>
                <a:gridCol w="3780362">
                  <a:extLst>
                    <a:ext uri="{9D8B030D-6E8A-4147-A177-3AD203B41FA5}"/>
                  </a:extLst>
                </a:gridCol>
                <a:gridCol w="4932040">
                  <a:extLst>
                    <a:ext uri="{9D8B030D-6E8A-4147-A177-3AD203B41FA5}"/>
                  </a:extLst>
                </a:gridCol>
              </a:tblGrid>
              <a:tr h="8878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Основные </a:t>
                      </a:r>
                      <a:r>
                        <a:rPr lang="ru-RU" sz="2400" dirty="0" smtClean="0">
                          <a:effectLst/>
                        </a:rPr>
                        <a:t>ошибки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обусловленные </a:t>
                      </a:r>
                      <a:r>
                        <a:rPr lang="ru-RU" sz="2400" dirty="0">
                          <a:effectLst/>
                        </a:rPr>
                        <a:t>нарушением лексических норм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1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5" dirty="0">
                          <a:effectLst/>
                        </a:rPr>
                        <a:t>Вид ошибки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5" dirty="0">
                          <a:effectLst/>
                        </a:rPr>
                        <a:t>Примеры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1547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effectLst/>
                        </a:rPr>
                        <a:t>Плеоназм</a:t>
                      </a:r>
                      <a:r>
                        <a:rPr lang="ru-RU" sz="2400" spc="15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effectLst/>
                        </a:rPr>
                        <a:t>Главная суть, предчувствовать заранее, необычный феномен, первая премьера.</a:t>
                      </a:r>
                      <a:r>
                        <a:rPr lang="ru-RU" sz="2400" i="1" spc="15" dirty="0">
                          <a:effectLst/>
                        </a:rPr>
                        <a:t> </a:t>
                      </a:r>
                      <a:endParaRPr lang="ru-RU" sz="2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1684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effectLst/>
                        </a:rPr>
                        <a:t>Тавтология</a:t>
                      </a:r>
                      <a:r>
                        <a:rPr lang="ru-RU" sz="2400" spc="15" dirty="0">
                          <a:effectLst/>
                        </a:rPr>
                        <a:t/>
                      </a:r>
                      <a:br>
                        <a:rPr lang="ru-RU" sz="2400" spc="15" dirty="0">
                          <a:effectLst/>
                        </a:rPr>
                      </a:b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effectLst/>
                        </a:rPr>
                        <a:t>Проливной ливень, редактор редактирует, писатель пишет, спросить вопрос.</a:t>
                      </a:r>
                      <a:endParaRPr lang="ru-RU" sz="2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2111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effectLst/>
                        </a:rPr>
                        <a:t>Нарушение лексической сочетаемости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effectLst/>
                        </a:rPr>
                        <a:t>Он выполнил подвиг (совершил подвиг). Пьеса играет большое значение (имеет значение или играет роль). </a:t>
                      </a:r>
                      <a:endParaRPr lang="ru-RU" sz="2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03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596">
                  <a:extLst>
                    <a:ext uri="{9D8B030D-6E8A-4147-A177-3AD203B41FA5}"/>
                  </a:extLst>
                </a:gridCol>
                <a:gridCol w="3491179">
                  <a:extLst>
                    <a:ext uri="{9D8B030D-6E8A-4147-A177-3AD203B41FA5}"/>
                  </a:extLst>
                </a:gridCol>
                <a:gridCol w="5221225">
                  <a:extLst>
                    <a:ext uri="{9D8B030D-6E8A-4147-A177-3AD203B41FA5}"/>
                  </a:extLst>
                </a:gridCol>
              </a:tblGrid>
              <a:tr h="58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Вид ошибки</a:t>
                      </a:r>
                      <a:endParaRPr lang="ru-RU" sz="2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Примеры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2523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Ошибки в употреблении фразеологизмов (устойчивых выражений)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Антон любит мастерить, у него серебряные руки (устойчивое выражение - золотые руки). </a:t>
                      </a:r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224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4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Неправильное употребление иноязычных слов, неологизмов, устаревших слов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Этот аппарат своей конструкцией не был похож ни на один доселе известный самолёт (до сих пор).</a:t>
                      </a:r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168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4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Алогизм (соединение несовместимых понятий)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Из-за хорошей погоды мы пошли гулять в парк (благодаря хорошей погоде).</a:t>
                      </a:r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36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552">
                  <a:extLst>
                    <a:ext uri="{9D8B030D-6E8A-4147-A177-3AD203B41FA5}"/>
                  </a:extLst>
                </a:gridCol>
                <a:gridCol w="3383225">
                  <a:extLst>
                    <a:ext uri="{9D8B030D-6E8A-4147-A177-3AD203B41FA5}"/>
                  </a:extLst>
                </a:gridCol>
                <a:gridCol w="5221223">
                  <a:extLst>
                    <a:ext uri="{9D8B030D-6E8A-4147-A177-3AD203B41FA5}"/>
                  </a:extLst>
                </a:gridCol>
              </a:tblGrid>
              <a:tr h="549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Вид ошибки</a:t>
                      </a:r>
                      <a:endParaRPr lang="ru-RU" sz="20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Примеры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126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Неточный подбор синонима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Теннис культивируется в нашем городе с конца прошлого века (развивается в городе). </a:t>
                      </a:r>
                      <a:r>
                        <a:rPr lang="ru-RU" sz="2400" i="1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172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ru-RU" sz="2400" spc="15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Употребление паронимов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spc="1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Каменистые ступеньки (каменные), высотная гора (высокая). </a:t>
                      </a:r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172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210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660</TotalTime>
  <Words>999</Words>
  <Application>Microsoft Office PowerPoint</Application>
  <PresentationFormat>Экран (4:3)</PresentationFormat>
  <Paragraphs>354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Constantia</vt:lpstr>
      <vt:lpstr>Brush Script MT</vt:lpstr>
      <vt:lpstr>Calibri</vt:lpstr>
      <vt:lpstr>Franklin Gothic Book</vt:lpstr>
      <vt:lpstr>Rage Italic</vt:lpstr>
      <vt:lpstr>Helvetica Neue</vt:lpstr>
      <vt:lpstr>GothaPro</vt:lpstr>
      <vt:lpstr>inherit</vt:lpstr>
      <vt:lpstr>Times New Roman</vt:lpstr>
      <vt:lpstr>Montserrat</vt:lpstr>
      <vt:lpstr>Aharoni</vt:lpstr>
      <vt:lpstr>Кнопка</vt:lpstr>
      <vt:lpstr>ЕГЭ - 2021.  Задание 6. Лексические нормы.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- 2020. Задание 6. Лексические нормы.</dc:title>
  <dc:creator>User</dc:creator>
  <cp:lastModifiedBy>CEO_01</cp:lastModifiedBy>
  <cp:revision>50</cp:revision>
  <dcterms:created xsi:type="dcterms:W3CDTF">2020-06-25T22:48:04Z</dcterms:created>
  <dcterms:modified xsi:type="dcterms:W3CDTF">2021-01-18T11:58:59Z</dcterms:modified>
</cp:coreProperties>
</file>