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7" r:id="rId2"/>
    <p:sldId id="256" r:id="rId3"/>
    <p:sldId id="266" r:id="rId4"/>
    <p:sldId id="270" r:id="rId5"/>
    <p:sldId id="265" r:id="rId6"/>
    <p:sldId id="271" r:id="rId7"/>
    <p:sldId id="272" r:id="rId8"/>
    <p:sldId id="275" r:id="rId9"/>
    <p:sldId id="273" r:id="rId10"/>
    <p:sldId id="276" r:id="rId11"/>
    <p:sldId id="277" r:id="rId12"/>
    <p:sldId id="278" r:id="rId13"/>
    <p:sldId id="282" r:id="rId14"/>
    <p:sldId id="279" r:id="rId15"/>
    <p:sldId id="280" r:id="rId16"/>
    <p:sldId id="281" r:id="rId17"/>
    <p:sldId id="283" r:id="rId18"/>
    <p:sldId id="284" r:id="rId19"/>
    <p:sldId id="285" r:id="rId20"/>
    <p:sldId id="286" r:id="rId21"/>
    <p:sldId id="290" r:id="rId22"/>
    <p:sldId id="274" r:id="rId23"/>
    <p:sldId id="287" r:id="rId24"/>
    <p:sldId id="289"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5"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1" d="100"/>
          <a:sy n="71" d="100"/>
        </p:scale>
        <p:origin x="-11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33D0E487-18DB-493B-B9E5-63D761ED384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D0E487-18DB-493B-B9E5-63D761ED384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D0E487-18DB-493B-B9E5-63D761ED384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33D0E487-18DB-493B-B9E5-63D761ED384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33D0E487-18DB-493B-B9E5-63D761ED3841}"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3D0E487-18DB-493B-B9E5-63D761ED384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33D0E487-18DB-493B-B9E5-63D761ED3841}"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D0E487-18DB-493B-B9E5-63D761ED384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D0E487-18DB-493B-B9E5-63D761ED384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D0E487-18DB-493B-B9E5-63D761ED384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C5C8864C-D9C5-4644-82FF-F3AF1EFD322F}" type="datetimeFigureOut">
              <a:rPr lang="ru-RU" smtClean="0"/>
              <a:pPr/>
              <a:t>21.10.2022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3D0E487-18DB-493B-B9E5-63D761ED3841}"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5C8864C-D9C5-4644-82FF-F3AF1EFD322F}" type="datetimeFigureOut">
              <a:rPr lang="ru-RU" smtClean="0"/>
              <a:pPr/>
              <a:t>21.10.2022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D0E487-18DB-493B-B9E5-63D761ED3841}"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7166"/>
            <a:ext cx="8686800" cy="1559666"/>
          </a:xfrm>
        </p:spPr>
        <p:txBody>
          <a:bodyPr>
            <a:noAutofit/>
          </a:bodyPr>
          <a:lstStyle/>
          <a:p>
            <a:pPr algn="ctr">
              <a:lnSpc>
                <a:spcPct val="115000"/>
              </a:lnSpc>
              <a:spcAft>
                <a:spcPts val="1000"/>
              </a:spcAft>
            </a:pPr>
            <a:r>
              <a:rPr lang="ru-RU" sz="1800" b="1" dirty="0">
                <a:solidFill>
                  <a:srgbClr val="333333"/>
                </a:solidFill>
                <a:effectLst/>
                <a:latin typeface="Times New Roman" panose="02020603050405020304" pitchFamily="18" charset="0"/>
                <a:ea typeface="Calibri"/>
                <a:cs typeface="Times New Roman" panose="02020603050405020304" pitchFamily="18" charset="0"/>
              </a:rPr>
              <a:t>Доклад по теме «Особенности организации внеурочной деятельности в ОО в условиях реализации обновленных ФГОС НОО и ФГОС ООО»</a:t>
            </a:r>
            <a:r>
              <a:rPr lang="ru-RU" sz="1800" dirty="0">
                <a:effectLst/>
                <a:latin typeface="Times New Roman" panose="02020603050405020304" pitchFamily="18" charset="0"/>
                <a:ea typeface="Calibri"/>
                <a:cs typeface="Times New Roman" panose="02020603050405020304" pitchFamily="18" charset="0"/>
              </a:rPr>
              <a:t/>
            </a:r>
            <a:br>
              <a:rPr lang="ru-RU" sz="1800" dirty="0">
                <a:effectLst/>
                <a:latin typeface="Times New Roman" panose="02020603050405020304" pitchFamily="18" charset="0"/>
                <a:ea typeface="Calibri"/>
                <a:cs typeface="Times New Roman" panose="02020603050405020304" pitchFamily="18" charset="0"/>
              </a:rPr>
            </a:br>
            <a:endParaRPr lang="ru-RU" sz="1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700808"/>
            <a:ext cx="8686800" cy="3968139"/>
          </a:xfrm>
        </p:spPr>
        <p:txBody>
          <a:bodyPr>
            <a:normAutofit/>
          </a:bodyPr>
          <a:lstStyle/>
          <a:p>
            <a:pPr algn="ctr">
              <a:lnSpc>
                <a:spcPct val="115000"/>
              </a:lnSpc>
              <a:spcAft>
                <a:spcPts val="1000"/>
              </a:spcAft>
            </a:pPr>
            <a:endParaRPr lang="ru-RU" sz="2400" i="1" dirty="0" smtClean="0">
              <a:solidFill>
                <a:srgbClr val="333333"/>
              </a:solidFill>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endParaRPr lang="ru-RU" sz="2400" i="1" dirty="0">
              <a:solidFill>
                <a:srgbClr val="333333"/>
              </a:solidFill>
              <a:latin typeface="Times New Roman" panose="02020603050405020304" pitchFamily="18" charset="0"/>
              <a:ea typeface="Calibri"/>
              <a:cs typeface="Times New Roman" panose="02020603050405020304" pitchFamily="18" charset="0"/>
            </a:endParaRPr>
          </a:p>
          <a:p>
            <a:pPr marL="0" indent="0" algn="ctr">
              <a:lnSpc>
                <a:spcPct val="115000"/>
              </a:lnSpc>
              <a:spcAft>
                <a:spcPts val="1000"/>
              </a:spcAft>
              <a:buNone/>
            </a:pPr>
            <a:r>
              <a:rPr lang="ru-RU" sz="2400" i="1" dirty="0" smtClean="0">
                <a:solidFill>
                  <a:srgbClr val="333333"/>
                </a:solidFill>
                <a:latin typeface="Times New Roman" panose="02020603050405020304" pitchFamily="18" charset="0"/>
                <a:ea typeface="Calibri"/>
                <a:cs typeface="Times New Roman" panose="02020603050405020304" pitchFamily="18" charset="0"/>
              </a:rPr>
              <a:t>Докладчик</a:t>
            </a:r>
            <a:r>
              <a:rPr lang="ru-RU" sz="2400" i="1" dirty="0">
                <a:solidFill>
                  <a:srgbClr val="333333"/>
                </a:solidFill>
                <a:latin typeface="Times New Roman" panose="02020603050405020304" pitchFamily="18" charset="0"/>
                <a:ea typeface="Calibri"/>
                <a:cs typeface="Times New Roman" panose="02020603050405020304" pitchFamily="18" charset="0"/>
              </a:rPr>
              <a:t>: Губайдуллин Марат </a:t>
            </a:r>
            <a:r>
              <a:rPr lang="ru-RU" sz="2400" i="1" dirty="0" err="1">
                <a:solidFill>
                  <a:srgbClr val="333333"/>
                </a:solidFill>
                <a:latin typeface="Times New Roman" panose="02020603050405020304" pitchFamily="18" charset="0"/>
                <a:ea typeface="Calibri"/>
                <a:cs typeface="Times New Roman" panose="02020603050405020304" pitchFamily="18" charset="0"/>
              </a:rPr>
              <a:t>Ирекович</a:t>
            </a:r>
            <a:r>
              <a:rPr lang="ru-RU" sz="2400" i="1" dirty="0">
                <a:solidFill>
                  <a:srgbClr val="333333"/>
                </a:solidFill>
                <a:latin typeface="Times New Roman" panose="02020603050405020304" pitchFamily="18" charset="0"/>
                <a:ea typeface="Calibri"/>
                <a:cs typeface="Times New Roman" panose="02020603050405020304" pitchFamily="18" charset="0"/>
              </a:rPr>
              <a:t>, доцент кафедры педагогики, психологии и </a:t>
            </a:r>
            <a:r>
              <a:rPr lang="ru-RU" sz="2400" i="1" dirty="0" err="1">
                <a:solidFill>
                  <a:srgbClr val="333333"/>
                </a:solidFill>
                <a:latin typeface="Times New Roman" panose="02020603050405020304" pitchFamily="18" charset="0"/>
                <a:ea typeface="Calibri"/>
                <a:cs typeface="Times New Roman" panose="02020603050405020304" pitchFamily="18" charset="0"/>
              </a:rPr>
              <a:t>здоровьесбережения</a:t>
            </a:r>
            <a:r>
              <a:rPr lang="ru-RU" sz="2400" i="1" dirty="0">
                <a:solidFill>
                  <a:srgbClr val="333333"/>
                </a:solidFill>
                <a:latin typeface="Times New Roman" panose="02020603050405020304" pitchFamily="18" charset="0"/>
                <a:ea typeface="Calibri"/>
                <a:cs typeface="Times New Roman" panose="02020603050405020304" pitchFamily="18" charset="0"/>
              </a:rPr>
              <a:t> ГАУ ДПО Институт развития образования Республики Башкортостан, канд. биол. наук</a:t>
            </a:r>
            <a:endParaRPr lang="ru-RU" sz="2400" dirty="0">
              <a:latin typeface="Times New Roman" panose="02020603050405020304" pitchFamily="18" charset="0"/>
              <a:ea typeface="Calibri"/>
              <a:cs typeface="Times New Roman" panose="02020603050405020304" pitchFamily="18" charset="0"/>
            </a:endParaRPr>
          </a:p>
          <a:p>
            <a:endParaRPr lang="ru-RU" dirty="0"/>
          </a:p>
        </p:txBody>
      </p:sp>
    </p:spTree>
    <p:extLst>
      <p:ext uri="{BB962C8B-B14F-4D97-AF65-F5344CB8AC3E}">
        <p14:creationId xmlns:p14="http://schemas.microsoft.com/office/powerpoint/2010/main" xmlns="" val="299683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20000"/>
          </a:bodyPr>
          <a:lstStyle/>
          <a:p>
            <a:pPr marR="12700" indent="450215" algn="just">
              <a:lnSpc>
                <a:spcPct val="120000"/>
              </a:lnSpc>
              <a:spcAft>
                <a:spcPts val="0"/>
              </a:spcAft>
            </a:pPr>
            <a:r>
              <a:rPr lang="ru-RU" sz="1600" dirty="0">
                <a:solidFill>
                  <a:schemeClr val="tx1"/>
                </a:solidFill>
                <a:latin typeface="Times New Roman"/>
                <a:ea typeface="Times New Roman"/>
                <a:cs typeface="Times New Roman"/>
              </a:rPr>
              <a:t>- эффективного управления Организацией с использованием ИКТ, а также современных механизмов финансирования реализации программ начального общего образования.</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При реализации программы начального общего образования каждому обучающемуся, родителям (законным представителям) несовершеннолетнего обучающегося в течение всего периода обучения должен быть обеспечен доступ к информационно-образовательной среде Организации.</a:t>
            </a:r>
            <a:endParaRPr lang="ru-RU" sz="1200" dirty="0">
              <a:solidFill>
                <a:schemeClr val="tx1"/>
              </a:solidFill>
              <a:latin typeface="Calibri"/>
              <a:ea typeface="Calibri"/>
              <a:cs typeface="Times New Roman"/>
            </a:endParaRPr>
          </a:p>
          <a:p>
            <a:pPr marL="12700" marR="12700" indent="444500">
              <a:lnSpc>
                <a:spcPct val="120000"/>
              </a:lnSpc>
              <a:spcAft>
                <a:spcPts val="0"/>
              </a:spcAft>
            </a:pPr>
            <a:r>
              <a:rPr lang="ru-RU" sz="1600" dirty="0">
                <a:solidFill>
                  <a:schemeClr val="tx1"/>
                </a:solidFill>
                <a:latin typeface="Times New Roman"/>
                <a:ea typeface="Times New Roman"/>
                <a:cs typeface="Times New Roman"/>
              </a:rPr>
              <a:t>Информационно-образовательная среда Организации должна обеспечивать: </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 доступ к учебным планам, рабочим программам учебных предметов, учебных курсов (в том числе внеурочной деятельности), учебных модулей, учебным изданиям и образовательным ресурсам, указанным в рабочих программах учебных предметов, учебных курсов (в том числе внеурочной деятельности), учебных модулей, информации о ходе образовательного процесса, результатах промежуточной и итоговой аттестации обучающихся;</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 доступ к информации о расписании проведения учебных занятий, процедурах и критериях оценки результатов обучения.</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Доступ к информационным ресурсам информационно-образовательной среды Организации обеспечивается в том числе посредством информационно- телекоммуникационной сети «Интернет» (далее - сеть Интернет).</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В случае реализации программы начального общего образования с применением электронного обучения, дистанционных образовательных технологий каждый обучающийся в течение всего периода обучения должен быть обеспечен индивидуальным авторизированным доступом к совокупности информационных и электронных образовательных ресурсов, информационных технологий, соответствующих технологических средств, обеспечивающих освоение обучающимися образовательных программ начального общего образования в полном объеме независимо от их мест нахождения, в которой имеется доступ к сети Интернет, как на территории Организации, так и за ее пределами (далее - электронная информационно-образовательная среда).</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Реализация программы начального общего образования с применением электронного обучения, дистанционных образовательных технологий осуществляется в соответствии с Гигиеническими нормативами и Санитарно- эпидемиологическими требованиями.</a:t>
            </a:r>
            <a:endParaRPr lang="ru-RU" sz="1200" dirty="0">
              <a:solidFill>
                <a:schemeClr val="tx1"/>
              </a:solidFill>
              <a:latin typeface="Calibri"/>
              <a:ea typeface="Calibri"/>
              <a:cs typeface="Times New Roman"/>
            </a:endParaRP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73591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20000"/>
          </a:bodyPr>
          <a:lstStyle/>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Условия для функционирования электронной информационно- образовательной среды могут быть обеспечены ресурсами иных организаций.</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Электронная информационно-образовательная среда Организации должна обеспечивать:</a:t>
            </a:r>
            <a:endParaRPr lang="ru-RU" sz="1200" dirty="0">
              <a:solidFill>
                <a:schemeClr val="tx1"/>
              </a:solidFill>
              <a:latin typeface="Calibri"/>
              <a:ea typeface="Calibri"/>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доступ к учебным планам, рабочим программам учебных предметов, учебных курсов (в том числе внеурочной деятельности), учебных модулей, электронным учебным изданиям и электронным образовательным ресурсам, указанным в рабочих программах учебных предметов, учебных курсов (в том числе внеурочной деятельности), учебных модулей посредством сети Интернет;</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формирование и хранение электронного портфолио обучающегося, в том числе выполненных им работ и результатов выполнения работ;</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фиксацию и хранение информации о ходе образовательного процесса, результатов промежуточной аттестации и результатов освоения программы начального общего образования;</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проведение учебных занятий, процедуры оценки результатов обучения, реализация которых предусмотрена с применением электронного обучения, дистанционных образовательных технологий;</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взаимодействие между участниками образовательного процесса, в том числе посредством сети Интернет.</a:t>
            </a:r>
            <a:endParaRPr lang="ru-RU" sz="1200" dirty="0">
              <a:solidFill>
                <a:schemeClr val="tx1"/>
              </a:solidFill>
              <a:latin typeface="Calibri"/>
              <a:ea typeface="Times New Roman"/>
              <a:cs typeface="Times New Roman"/>
            </a:endParaRPr>
          </a:p>
          <a:p>
            <a:pPr marR="12700" indent="444500" algn="just">
              <a:lnSpc>
                <a:spcPct val="120000"/>
              </a:lnSpc>
              <a:spcAft>
                <a:spcPts val="0"/>
              </a:spcAft>
            </a:pPr>
            <a:r>
              <a:rPr lang="ru-RU" sz="1600" dirty="0">
                <a:solidFill>
                  <a:schemeClr val="tx1"/>
                </a:solidFill>
                <a:latin typeface="Times New Roman"/>
                <a:ea typeface="Times New Roman"/>
                <a:cs typeface="Times New Roman"/>
              </a:rPr>
              <a:t>Функционирование электронной информационно-образовательной среды обеспечивается соответствующими средствами ИКТ и квалификацией работников, ее использующих и поддерживающих. Функционирование электронной информационно-образовательной среды должно соответствовать законодательству Российской Федерации.</a:t>
            </a:r>
            <a:endParaRPr lang="ru-RU" sz="1200" dirty="0">
              <a:solidFill>
                <a:schemeClr val="tx1"/>
              </a:solidFill>
              <a:latin typeface="Calibri"/>
              <a:ea typeface="Calibri"/>
              <a:cs typeface="Times New Roman"/>
            </a:endParaRPr>
          </a:p>
          <a:p>
            <a:pPr marR="12700" indent="444500" algn="just">
              <a:lnSpc>
                <a:spcPct val="120000"/>
              </a:lnSpc>
              <a:spcAft>
                <a:spcPts val="0"/>
              </a:spcAft>
            </a:pPr>
            <a:r>
              <a:rPr lang="ru-RU" sz="1600" dirty="0">
                <a:solidFill>
                  <a:schemeClr val="tx1"/>
                </a:solidFill>
                <a:latin typeface="Times New Roman"/>
                <a:ea typeface="Times New Roman"/>
                <a:cs typeface="Times New Roman"/>
              </a:rPr>
              <a:t>Условия использования электронной информационно-образовательной среды должны обеспечивать безопасность хранения информации об участниках образовательных отношений, безопасность цифровых образовательных ресурсов, используемых Организацией при реализации программ начального общего образования, безопасность организации образовательной деятельности в соответствии с Гигиеническими нормативами и Санитарно-эпидемиологическими требованиями.</a:t>
            </a:r>
            <a:endParaRPr lang="ru-RU" sz="1200" dirty="0">
              <a:solidFill>
                <a:schemeClr val="tx1"/>
              </a:solidFill>
              <a:latin typeface="Calibri"/>
              <a:ea typeface="Calibri"/>
              <a:cs typeface="Times New Roman"/>
            </a:endParaRPr>
          </a:p>
          <a:p>
            <a:pPr indent="444500" algn="just">
              <a:lnSpc>
                <a:spcPct val="120000"/>
              </a:lnSpc>
              <a:spcAft>
                <a:spcPts val="0"/>
              </a:spcAft>
            </a:pPr>
            <a:r>
              <a:rPr lang="ru-RU" sz="1600" dirty="0">
                <a:solidFill>
                  <a:schemeClr val="tx1"/>
                </a:solidFill>
                <a:latin typeface="Times New Roman"/>
                <a:ea typeface="Times New Roman"/>
                <a:cs typeface="Times New Roman"/>
              </a:rPr>
              <a:t>Условия для функционирования электронной информационно- образовательной среды могут быть обеспечены ресурсами иных организаций.</a:t>
            </a:r>
            <a:endParaRPr lang="ru-RU" sz="1200" dirty="0">
              <a:solidFill>
                <a:schemeClr val="tx1"/>
              </a:solidFill>
              <a:latin typeface="Calibri"/>
              <a:ea typeface="Calibri"/>
              <a:cs typeface="Times New Roman"/>
            </a:endParaRPr>
          </a:p>
          <a:p>
            <a:pPr marL="12700" marR="12700" indent="444500" algn="just">
              <a:lnSpc>
                <a:spcPct val="120000"/>
              </a:lnSpc>
              <a:spcAft>
                <a:spcPts val="0"/>
              </a:spcAft>
            </a:pPr>
            <a:r>
              <a:rPr lang="ru-RU" sz="1600" dirty="0">
                <a:solidFill>
                  <a:schemeClr val="tx1"/>
                </a:solidFill>
                <a:latin typeface="Times New Roman"/>
                <a:ea typeface="Times New Roman"/>
                <a:cs typeface="Times New Roman"/>
              </a:rPr>
              <a:t>При реализации программы начального общего образования с использованием сетевой формы требования к реализации указанной программы должны обеспечиваться совокупностью ресурсов материально-технического и учебно-методического обеспечения, предоставляемого организациями, участвующими в реализации программы начального общего образования с использованием сетевой формы.</a:t>
            </a:r>
            <a:endParaRPr lang="ru-RU" sz="1200" dirty="0">
              <a:solidFill>
                <a:schemeClr val="tx1"/>
              </a:solidFill>
              <a:latin typeface="Calibri"/>
              <a:ea typeface="Calibri"/>
              <a:cs typeface="Times New Roman"/>
            </a:endParaRP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7282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20000"/>
          </a:bodyPr>
          <a:lstStyle/>
          <a:p>
            <a:pPr marL="12700" marR="12700" indent="444500" algn="just">
              <a:lnSpc>
                <a:spcPct val="120000"/>
              </a:lnSpc>
              <a:spcAft>
                <a:spcPts val="0"/>
              </a:spcAft>
            </a:pPr>
            <a:r>
              <a:rPr lang="ru-RU" sz="1600" b="1" dirty="0">
                <a:solidFill>
                  <a:schemeClr val="tx1"/>
                </a:solidFill>
                <a:latin typeface="Times New Roman" panose="02020603050405020304" pitchFamily="18" charset="0"/>
                <a:ea typeface="Times New Roman"/>
                <a:cs typeface="Times New Roman" panose="02020603050405020304" pitchFamily="18" charset="0"/>
              </a:rPr>
              <a:t>Требования к материально-техническому обеспечению реализации программы начального общего образования.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Организация должна располагать на праве собственности или ином законном основании материально-техническим обеспечением образовательной деятельности (помещениями и оборудованием) для реализации программы начального общего образования в соответствии с учебным планом.</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600" b="1" dirty="0">
                <a:solidFill>
                  <a:schemeClr val="tx1"/>
                </a:solidFill>
                <a:latin typeface="Times New Roman" panose="02020603050405020304" pitchFamily="18" charset="0"/>
                <a:ea typeface="Times New Roman"/>
                <a:cs typeface="Times New Roman" panose="02020603050405020304" pitchFamily="18" charset="0"/>
              </a:rPr>
              <a:t>Учебно-методические условия реализации программы начального общего образования.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Организация должна предоставлять не менее одного учебника из федерального перечня учебников, допущенных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и (или) учебного пособия в печатной форме, выпущенных организациями, входящими в перечень организаций, осуществляющих выпуск учебных пособий, которые допускаются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необходимого для освоения программы начального общего образования на каждого обучающегося по каждому учебному предмету, курсу, модулю, входящему как в обязательную часть указанной программы, так и в часть программы, формируемую участниками образовательных отношений.</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Дополнительно  Организация может предоставить учебные пособия в электронной форме, выпущенные организациями, входящими в перечень организаций, осуществляющих выпуск учебных пособий, которые допускаются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необходимого для освоения программы начального общего образования на каждого обучающегося по каждому учебному предмету, учебному курсу (в том числе внеурочной деятельности), учебному модулю, входящему как в обязательную часть указанной программы, так и в часть программы, формируемую участниками образовательных отношений.</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Обучающимся должен быть обеспечен доступ к печатным и электронным образовательным ресурсам (далее - ЭОР), в том числе к ЭОР, размещенным в федеральных и региональных базах данных ЭОР.</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Библиотека Организации должна быть укомплектована печатными образовательными ресурсами и ЭОР по всем учебным предметам учебного плана и иметь фонд дополнительной литературы. Фонд дополнительной литературы должен включать детскую художественную и научно-популярную литературу, справочно-библиографические и периодические издания, сопровождающие реализацию программы начального общего образования.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4605" algn="just">
              <a:lnSpc>
                <a:spcPct val="120000"/>
              </a:lnSpc>
              <a:spcBef>
                <a:spcPts val="900"/>
              </a:spcBef>
              <a:spcAft>
                <a:spcPts val="0"/>
              </a:spcAft>
            </a:pPr>
            <a:r>
              <a:rPr lang="ru-RU" sz="800" dirty="0">
                <a:solidFill>
                  <a:schemeClr val="tx1"/>
                </a:solidFill>
                <a:latin typeface="Times New Roman" panose="02020603050405020304" pitchFamily="18" charset="0"/>
                <a:ea typeface="Times New Roman"/>
                <a:cs typeface="Times New Roman" panose="02020603050405020304" pitchFamily="18" charset="0"/>
              </a:rPr>
              <a:t> </a:t>
            </a: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728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12700" marR="12700" indent="444500" algn="just">
              <a:lnSpc>
                <a:spcPct val="120000"/>
              </a:lnSpc>
              <a:spcAft>
                <a:spcPts val="0"/>
              </a:spcAft>
            </a:pPr>
            <a:r>
              <a:rPr lang="ru-RU" sz="1600" b="1" dirty="0">
                <a:solidFill>
                  <a:schemeClr val="tx1"/>
                </a:solidFill>
                <a:latin typeface="Times New Roman"/>
                <a:ea typeface="Times New Roman"/>
                <a:cs typeface="Times New Roman"/>
              </a:rPr>
              <a:t>Психолого-педагогические условия реализации</a:t>
            </a:r>
            <a:r>
              <a:rPr lang="ru-RU" sz="1600" dirty="0">
                <a:solidFill>
                  <a:schemeClr val="tx1"/>
                </a:solidFill>
                <a:latin typeface="Times New Roman"/>
                <a:ea typeface="Times New Roman"/>
                <a:cs typeface="Times New Roman"/>
              </a:rPr>
              <a:t> программы начального общего образования должны обеспечивать:</a:t>
            </a:r>
            <a:endParaRPr lang="ru-RU" sz="1200" dirty="0">
              <a:solidFill>
                <a:schemeClr val="tx1"/>
              </a:solidFill>
              <a:latin typeface="Calibri"/>
              <a:ea typeface="Calibri"/>
              <a:cs typeface="Times New Roman"/>
            </a:endParaRPr>
          </a:p>
          <a:p>
            <a:pPr marR="12700" lvl="0" algn="just">
              <a:lnSpc>
                <a:spcPct val="120000"/>
              </a:lnSpc>
              <a:buClr>
                <a:srgbClr val="000000"/>
              </a:buClr>
              <a:buSzPts val="1350"/>
              <a:buFont typeface="+mj-lt"/>
              <a:buAutoNum type="arabicParenR"/>
              <a:tabLst>
                <a:tab pos="771525" algn="l"/>
              </a:tabLst>
            </a:pPr>
            <a:r>
              <a:rPr lang="ru-RU" sz="1600" dirty="0">
                <a:solidFill>
                  <a:schemeClr val="tx1"/>
                </a:solidFill>
                <a:latin typeface="Times New Roman"/>
                <a:ea typeface="Times New Roman"/>
                <a:cs typeface="Times New Roman"/>
              </a:rPr>
              <a:t>преемственность содержания и форм организации образовательной деятельности при реализации образовательных программ дошкольного, начального общего и основного общего образования;</a:t>
            </a:r>
            <a:endParaRPr lang="ru-RU" sz="1200" dirty="0">
              <a:solidFill>
                <a:schemeClr val="tx1"/>
              </a:solidFill>
              <a:latin typeface="Times New Roman"/>
              <a:ea typeface="Times New Roman"/>
              <a:cs typeface="Times New Roman"/>
            </a:endParaRPr>
          </a:p>
          <a:p>
            <a:pPr marR="12700" lvl="0" algn="just">
              <a:lnSpc>
                <a:spcPct val="120000"/>
              </a:lnSpc>
              <a:buClr>
                <a:srgbClr val="000000"/>
              </a:buClr>
              <a:buSzPts val="1350"/>
              <a:buFont typeface="+mj-lt"/>
              <a:buAutoNum type="arabicParenR"/>
              <a:tabLst>
                <a:tab pos="814070" algn="l"/>
              </a:tabLst>
            </a:pPr>
            <a:r>
              <a:rPr lang="ru-RU" sz="1600" dirty="0">
                <a:solidFill>
                  <a:schemeClr val="tx1"/>
                </a:solidFill>
                <a:latin typeface="Times New Roman"/>
                <a:ea typeface="Times New Roman"/>
                <a:cs typeface="Times New Roman"/>
              </a:rPr>
              <a:t>социально-психологическую адаптацию обучающихся к условиям Организации с учетом специфики их возрастного психофизиологического развития, включая особенности адаптации к социальной среде;</a:t>
            </a:r>
            <a:endParaRPr lang="ru-RU" sz="1200" dirty="0">
              <a:solidFill>
                <a:schemeClr val="tx1"/>
              </a:solidFill>
              <a:latin typeface="Times New Roman"/>
              <a:ea typeface="Times New Roman"/>
              <a:cs typeface="Times New Roman"/>
            </a:endParaRPr>
          </a:p>
          <a:p>
            <a:pPr marR="12700" lvl="0" algn="just">
              <a:lnSpc>
                <a:spcPct val="120000"/>
              </a:lnSpc>
              <a:buClr>
                <a:srgbClr val="000000"/>
              </a:buClr>
              <a:buSzPts val="1350"/>
              <a:buFont typeface="+mj-lt"/>
              <a:buAutoNum type="arabicParenR"/>
              <a:tabLst>
                <a:tab pos="768350" algn="l"/>
              </a:tabLst>
            </a:pPr>
            <a:r>
              <a:rPr lang="ru-RU" sz="1600" dirty="0">
                <a:solidFill>
                  <a:schemeClr val="tx1"/>
                </a:solidFill>
                <a:latin typeface="Times New Roman"/>
                <a:ea typeface="Times New Roman"/>
                <a:cs typeface="Times New Roman"/>
              </a:rPr>
              <a:t>формирование и развитие психолого-педагогической компетентности работников Организации и родителей (законных представителей) несовершеннолетних обучающихся;</a:t>
            </a:r>
            <a:endParaRPr lang="ru-RU" sz="1200" dirty="0">
              <a:solidFill>
                <a:schemeClr val="tx1"/>
              </a:solidFill>
              <a:latin typeface="Times New Roman"/>
              <a:ea typeface="Times New Roman"/>
              <a:cs typeface="Times New Roman"/>
            </a:endParaRPr>
          </a:p>
          <a:p>
            <a:pPr marR="12700" lvl="0" algn="just">
              <a:lnSpc>
                <a:spcPct val="120000"/>
              </a:lnSpc>
              <a:buClr>
                <a:srgbClr val="000000"/>
              </a:buClr>
              <a:buSzPts val="1350"/>
              <a:buFont typeface="+mj-lt"/>
              <a:buAutoNum type="arabicParenR"/>
              <a:tabLst>
                <a:tab pos="664845" algn="l"/>
              </a:tabLst>
            </a:pPr>
            <a:r>
              <a:rPr lang="ru-RU" sz="1600" dirty="0">
                <a:solidFill>
                  <a:schemeClr val="tx1"/>
                </a:solidFill>
                <a:latin typeface="Times New Roman"/>
                <a:ea typeface="Times New Roman"/>
                <a:cs typeface="Times New Roman"/>
              </a:rPr>
              <a:t>профилактику формирования у обучающихся </a:t>
            </a:r>
            <a:r>
              <a:rPr lang="ru-RU" sz="1600" dirty="0" err="1">
                <a:solidFill>
                  <a:schemeClr val="tx1"/>
                </a:solidFill>
                <a:latin typeface="Times New Roman"/>
                <a:ea typeface="Times New Roman"/>
                <a:cs typeface="Times New Roman"/>
              </a:rPr>
              <a:t>девиантных</a:t>
            </a:r>
            <a:r>
              <a:rPr lang="ru-RU" sz="1600" dirty="0">
                <a:solidFill>
                  <a:schemeClr val="tx1"/>
                </a:solidFill>
                <a:latin typeface="Times New Roman"/>
                <a:ea typeface="Times New Roman"/>
                <a:cs typeface="Times New Roman"/>
              </a:rPr>
              <a:t> форм поведения, агрессии и повышенной тревожности;</a:t>
            </a:r>
            <a:endParaRPr lang="ru-RU" sz="1200" dirty="0">
              <a:solidFill>
                <a:schemeClr val="tx1"/>
              </a:solidFill>
              <a:latin typeface="Times New Roman"/>
              <a:ea typeface="Times New Roman"/>
              <a:cs typeface="Times New Roman"/>
            </a:endParaRPr>
          </a:p>
          <a:p>
            <a:pPr marR="12700" lvl="0" algn="just">
              <a:lnSpc>
                <a:spcPct val="120000"/>
              </a:lnSpc>
              <a:buClr>
                <a:srgbClr val="000000"/>
              </a:buClr>
              <a:buSzPts val="1350"/>
              <a:buFont typeface="+mj-lt"/>
              <a:buAutoNum type="arabicParenR"/>
              <a:tabLst>
                <a:tab pos="942340" algn="l"/>
              </a:tabLst>
            </a:pPr>
            <a:r>
              <a:rPr lang="ru-RU" sz="1600" dirty="0">
                <a:solidFill>
                  <a:schemeClr val="tx1"/>
                </a:solidFill>
                <a:latin typeface="Times New Roman"/>
                <a:ea typeface="Times New Roman"/>
                <a:cs typeface="Times New Roman"/>
              </a:rPr>
              <a:t>психолого-педагогическое сопровождение квалифицированными специалистами (</a:t>
            </a:r>
            <a:r>
              <a:rPr lang="ru-RU" sz="1600" b="1" dirty="0">
                <a:solidFill>
                  <a:schemeClr val="tx1"/>
                </a:solidFill>
                <a:latin typeface="Times New Roman"/>
                <a:ea typeface="Times New Roman"/>
                <a:cs typeface="Times New Roman"/>
              </a:rPr>
              <a:t>педагогом-психологом, учителем-логопедом, учителем - дефектологом, </a:t>
            </a:r>
            <a:r>
              <a:rPr lang="ru-RU" sz="1600" b="1" dirty="0" err="1">
                <a:solidFill>
                  <a:schemeClr val="tx1"/>
                </a:solidFill>
                <a:latin typeface="Times New Roman"/>
                <a:ea typeface="Times New Roman"/>
                <a:cs typeface="Times New Roman"/>
              </a:rPr>
              <a:t>тьютором</a:t>
            </a:r>
            <a:r>
              <a:rPr lang="ru-RU" sz="1600" b="1" dirty="0">
                <a:solidFill>
                  <a:schemeClr val="tx1"/>
                </a:solidFill>
                <a:latin typeface="Times New Roman"/>
                <a:ea typeface="Times New Roman"/>
                <a:cs typeface="Times New Roman"/>
              </a:rPr>
              <a:t>, социальным педагогом</a:t>
            </a:r>
            <a:r>
              <a:rPr lang="ru-RU" sz="1600" dirty="0">
                <a:solidFill>
                  <a:schemeClr val="tx1"/>
                </a:solidFill>
                <a:latin typeface="Times New Roman"/>
                <a:ea typeface="Times New Roman"/>
                <a:cs typeface="Times New Roman"/>
              </a:rPr>
              <a:t>) участников образовательных отношений:</a:t>
            </a:r>
            <a:endParaRPr lang="ru-RU" sz="1200" dirty="0">
              <a:solidFill>
                <a:schemeClr val="tx1"/>
              </a:solidFill>
              <a:latin typeface="Times New Roman"/>
              <a:ea typeface="Times New Roman"/>
              <a:cs typeface="Times New Roman"/>
            </a:endParaRPr>
          </a:p>
          <a:p>
            <a:pPr marR="12700" lvl="0">
              <a:lnSpc>
                <a:spcPct val="120000"/>
              </a:lnSpc>
              <a:buFont typeface="Times New Roman"/>
              <a:buChar char="-"/>
            </a:pPr>
            <a:r>
              <a:rPr lang="ru-RU" sz="1600" dirty="0">
                <a:solidFill>
                  <a:schemeClr val="tx1"/>
                </a:solidFill>
                <a:latin typeface="Times New Roman"/>
                <a:ea typeface="Times New Roman"/>
                <a:cs typeface="Times New Roman"/>
              </a:rPr>
              <a:t>формирование и развитие психолого-педагогической компетентности; сохранение и укрепление психологического благополучия и психического здоровья обучающихся;</a:t>
            </a:r>
            <a:endParaRPr lang="ru-RU" sz="1200" dirty="0">
              <a:solidFill>
                <a:schemeClr val="tx1"/>
              </a:solidFill>
              <a:latin typeface="Calibri"/>
              <a:ea typeface="Times New Roman"/>
              <a:cs typeface="Times New Roman"/>
            </a:endParaRPr>
          </a:p>
          <a:p>
            <a:pPr marR="12700" lvl="0">
              <a:lnSpc>
                <a:spcPct val="120000"/>
              </a:lnSpc>
              <a:buFont typeface="Times New Roman"/>
              <a:buChar char="-"/>
            </a:pPr>
            <a:r>
              <a:rPr lang="ru-RU" sz="1600" dirty="0">
                <a:solidFill>
                  <a:schemeClr val="tx1"/>
                </a:solidFill>
                <a:latin typeface="Times New Roman"/>
                <a:ea typeface="Times New Roman"/>
                <a:cs typeface="Times New Roman"/>
              </a:rPr>
              <a:t>поддержка и сопровождение детско-родительских отношений; формирование ценности здоровья и безопасного образа жизни; дифференциация и индивидуализация обучения и воспитания с учетом особенностей когнитивного и эмоционального развития обучающихся;</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мониторинг возможностей и способностей обучающихся, выявление, поддержка и сопровождение одаренных детей;</a:t>
            </a:r>
            <a:endParaRPr lang="ru-RU" sz="1200" dirty="0">
              <a:solidFill>
                <a:schemeClr val="tx1"/>
              </a:solidFill>
              <a:latin typeface="Calibri"/>
              <a:ea typeface="Times New Roman"/>
              <a:cs typeface="Times New Roman"/>
            </a:endParaRPr>
          </a:p>
          <a:p>
            <a:pPr marR="12700" lvl="0">
              <a:lnSpc>
                <a:spcPct val="120000"/>
              </a:lnSpc>
              <a:buFont typeface="Times New Roman"/>
              <a:buChar char="-"/>
            </a:pPr>
            <a:r>
              <a:rPr lang="ru-RU" sz="1600" dirty="0">
                <a:solidFill>
                  <a:schemeClr val="tx1"/>
                </a:solidFill>
                <a:latin typeface="Times New Roman"/>
                <a:ea typeface="Times New Roman"/>
                <a:cs typeface="Times New Roman"/>
              </a:rPr>
              <a:t>создание условий для последующего профессионального самоопределения; сопровождение проектирования обучающимися планов продолжения - образования и будущего профессионального самоопределения;</a:t>
            </a:r>
            <a:endParaRPr lang="ru-RU" sz="1200" dirty="0">
              <a:solidFill>
                <a:schemeClr val="tx1"/>
              </a:solidFill>
              <a:latin typeface="Calibri"/>
              <a:ea typeface="Times New Roman"/>
              <a:cs typeface="Times New Roman"/>
            </a:endParaRPr>
          </a:p>
          <a:p>
            <a:pPr lvl="0" algn="just">
              <a:lnSpc>
                <a:spcPct val="120000"/>
              </a:lnSpc>
              <a:buFont typeface="Times New Roman"/>
              <a:buChar char="-"/>
            </a:pPr>
            <a:r>
              <a:rPr lang="ru-RU" sz="1600" dirty="0">
                <a:solidFill>
                  <a:schemeClr val="tx1"/>
                </a:solidFill>
                <a:latin typeface="Times New Roman"/>
                <a:ea typeface="Times New Roman"/>
                <a:cs typeface="Times New Roman"/>
              </a:rPr>
              <a:t>обеспечение осознанного и ответственного выбора дальнейшей</a:t>
            </a:r>
            <a:endParaRPr lang="ru-RU" sz="1200" dirty="0">
              <a:solidFill>
                <a:schemeClr val="tx1"/>
              </a:solidFill>
              <a:latin typeface="Calibri"/>
              <a:ea typeface="Times New Roman"/>
              <a:cs typeface="Times New Roman"/>
            </a:endParaRPr>
          </a:p>
          <a:p>
            <a:pPr indent="450215">
              <a:lnSpc>
                <a:spcPct val="120000"/>
              </a:lnSpc>
              <a:spcAft>
                <a:spcPts val="0"/>
              </a:spcAft>
            </a:pPr>
            <a:r>
              <a:rPr lang="ru-RU" sz="1600" dirty="0">
                <a:solidFill>
                  <a:schemeClr val="tx1"/>
                </a:solidFill>
                <a:latin typeface="Times New Roman"/>
                <a:ea typeface="Times New Roman"/>
                <a:cs typeface="Times New Roman"/>
              </a:rPr>
              <a:t>профессиональной сферы деятельности;</a:t>
            </a:r>
            <a:endParaRPr lang="ru-RU" sz="1200" dirty="0">
              <a:solidFill>
                <a:schemeClr val="tx1"/>
              </a:solidFill>
              <a:latin typeface="Calibri"/>
              <a:ea typeface="Calibri"/>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формирование коммуникативных навыков в разновозрастной среде и среде сверстников;</a:t>
            </a:r>
            <a:endParaRPr lang="ru-RU" sz="1200" dirty="0">
              <a:solidFill>
                <a:schemeClr val="tx1"/>
              </a:solidFill>
              <a:latin typeface="Calibri"/>
              <a:ea typeface="Times New Roman"/>
              <a:cs typeface="Times New Roman"/>
            </a:endParaRPr>
          </a:p>
          <a:p>
            <a:pPr marR="12700" lvl="0">
              <a:lnSpc>
                <a:spcPct val="120000"/>
              </a:lnSpc>
              <a:buFont typeface="Times New Roman"/>
              <a:buChar char="-"/>
            </a:pPr>
            <a:r>
              <a:rPr lang="ru-RU" sz="1600" dirty="0">
                <a:solidFill>
                  <a:schemeClr val="tx1"/>
                </a:solidFill>
                <a:latin typeface="Times New Roman"/>
                <a:ea typeface="Times New Roman"/>
                <a:cs typeface="Times New Roman"/>
              </a:rPr>
              <a:t>поддержка детских объединений, ученического самоуправления; </a:t>
            </a:r>
            <a:endParaRPr lang="ru-RU" sz="1200" dirty="0">
              <a:solidFill>
                <a:schemeClr val="tx1"/>
              </a:solidFill>
              <a:latin typeface="Calibri"/>
              <a:ea typeface="Times New Roman"/>
              <a:cs typeface="Times New Roman"/>
            </a:endParaRPr>
          </a:p>
          <a:p>
            <a:pPr marR="12700" lvl="0">
              <a:lnSpc>
                <a:spcPct val="120000"/>
              </a:lnSpc>
              <a:buFont typeface="Times New Roman"/>
              <a:buChar char="-"/>
            </a:pPr>
            <a:r>
              <a:rPr lang="ru-RU" sz="1600" dirty="0">
                <a:solidFill>
                  <a:schemeClr val="tx1"/>
                </a:solidFill>
                <a:latin typeface="Times New Roman"/>
                <a:ea typeface="Times New Roman"/>
                <a:cs typeface="Times New Roman"/>
              </a:rPr>
              <a:t>формирование психологической культуры поведения в информационной</a:t>
            </a:r>
            <a:endParaRPr lang="ru-RU" sz="1200" dirty="0">
              <a:solidFill>
                <a:schemeClr val="tx1"/>
              </a:solidFill>
              <a:latin typeface="Calibri"/>
              <a:ea typeface="Times New Roman"/>
              <a:cs typeface="Times New Roman"/>
            </a:endParaRPr>
          </a:p>
          <a:p>
            <a:pPr indent="450215">
              <a:lnSpc>
                <a:spcPct val="120000"/>
              </a:lnSpc>
              <a:spcAft>
                <a:spcPts val="0"/>
              </a:spcAft>
            </a:pPr>
            <a:r>
              <a:rPr lang="ru-RU" sz="1600" dirty="0">
                <a:solidFill>
                  <a:schemeClr val="tx1"/>
                </a:solidFill>
                <a:latin typeface="Times New Roman"/>
                <a:ea typeface="Times New Roman"/>
                <a:cs typeface="Times New Roman"/>
              </a:rPr>
              <a:t>среде;</a:t>
            </a:r>
            <a:endParaRPr lang="ru-RU" sz="1200" dirty="0">
              <a:solidFill>
                <a:schemeClr val="tx1"/>
              </a:solidFill>
              <a:latin typeface="Calibri"/>
              <a:ea typeface="Calibri"/>
              <a:cs typeface="Times New Roman"/>
            </a:endParaRPr>
          </a:p>
          <a:p>
            <a:pPr lvl="0">
              <a:lnSpc>
                <a:spcPct val="120000"/>
              </a:lnSpc>
              <a:buFont typeface="Times New Roman"/>
              <a:buChar char="-"/>
            </a:pPr>
            <a:r>
              <a:rPr lang="ru-RU" sz="1600" dirty="0">
                <a:solidFill>
                  <a:schemeClr val="tx1"/>
                </a:solidFill>
                <a:latin typeface="Times New Roman"/>
                <a:ea typeface="Times New Roman"/>
                <a:cs typeface="Times New Roman"/>
              </a:rPr>
              <a:t>развитие психологической культуры в области использования ИКТ;</a:t>
            </a:r>
            <a:endParaRPr lang="ru-RU" sz="1200" dirty="0">
              <a:solidFill>
                <a:schemeClr val="tx1"/>
              </a:solidFill>
              <a:latin typeface="Calibri"/>
              <a:ea typeface="Times New Roman"/>
              <a:cs typeface="Times New Roman"/>
            </a:endParaRPr>
          </a:p>
          <a:p>
            <a:pPr marR="12700" lvl="0" algn="just">
              <a:lnSpc>
                <a:spcPct val="120000"/>
              </a:lnSpc>
              <a:buClr>
                <a:srgbClr val="000000"/>
              </a:buClr>
              <a:buSzPts val="1350"/>
              <a:buFont typeface="+mj-lt"/>
              <a:buAutoNum type="arabicParenR"/>
              <a:tabLst>
                <a:tab pos="646430" algn="l"/>
              </a:tabLst>
            </a:pPr>
            <a:r>
              <a:rPr lang="ru-RU" sz="1600" dirty="0">
                <a:solidFill>
                  <a:schemeClr val="tx1"/>
                </a:solidFill>
                <a:latin typeface="Times New Roman"/>
                <a:ea typeface="Times New Roman"/>
                <a:cs typeface="Times New Roman"/>
              </a:rPr>
              <a:t>индивидуальное психолого-педагогическое сопровождение всех участников образовательных отношений, в том числе:</a:t>
            </a:r>
            <a:endParaRPr lang="ru-RU" sz="1200" dirty="0">
              <a:solidFill>
                <a:schemeClr val="tx1"/>
              </a:solidFill>
              <a:latin typeface="Times New Roman"/>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обучающихся, испытывающих трудности в освоении программы начального общего образования, развитии и социальной адаптации;</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обучающихся, проявляющих индивидуальные способности, и одаренных; педагогических, учебно-вспомогательных и иных работников Организации, обеспечивающих реализацию программы начального общего образования;</a:t>
            </a:r>
            <a:endParaRPr lang="ru-RU" sz="1200" dirty="0">
              <a:solidFill>
                <a:schemeClr val="tx1"/>
              </a:solidFill>
              <a:latin typeface="Calibri"/>
              <a:ea typeface="Times New Roman"/>
              <a:cs typeface="Times New Roman"/>
            </a:endParaRPr>
          </a:p>
          <a:p>
            <a:pPr lvl="0" algn="just">
              <a:lnSpc>
                <a:spcPct val="120000"/>
              </a:lnSpc>
              <a:buFont typeface="Times New Roman"/>
              <a:buChar char="-"/>
            </a:pPr>
            <a:r>
              <a:rPr lang="ru-RU" sz="1600" dirty="0">
                <a:solidFill>
                  <a:schemeClr val="tx1"/>
                </a:solidFill>
                <a:latin typeface="Times New Roman"/>
                <a:ea typeface="Times New Roman"/>
                <a:cs typeface="Times New Roman"/>
              </a:rPr>
              <a:t>родителей (законных представителей) несовершеннолетних обучающихся;</a:t>
            </a:r>
            <a:endParaRPr lang="ru-RU" sz="1200" dirty="0">
              <a:solidFill>
                <a:schemeClr val="tx1"/>
              </a:solidFill>
              <a:latin typeface="Calibri"/>
              <a:ea typeface="Times New Roman"/>
              <a:cs typeface="Times New Roman"/>
            </a:endParaRPr>
          </a:p>
          <a:p>
            <a:pPr marR="12700" lvl="0" algn="just">
              <a:lnSpc>
                <a:spcPct val="120000"/>
              </a:lnSpc>
              <a:buClr>
                <a:srgbClr val="000000"/>
              </a:buClr>
              <a:buSzPts val="1350"/>
              <a:buFont typeface="+mj-lt"/>
              <a:buAutoNum type="arabicParenR"/>
              <a:tabLst>
                <a:tab pos="762000" algn="l"/>
              </a:tabLst>
            </a:pPr>
            <a:r>
              <a:rPr lang="ru-RU" sz="1600" dirty="0">
                <a:solidFill>
                  <a:schemeClr val="tx1"/>
                </a:solidFill>
                <a:latin typeface="Times New Roman"/>
                <a:ea typeface="Times New Roman"/>
                <a:cs typeface="Times New Roman"/>
              </a:rPr>
              <a:t>диверсификацию уровней психолого-педагогического сопровождения (индивидуальный, групповой, уровень класса, уровень Организации);</a:t>
            </a:r>
            <a:endParaRPr lang="ru-RU" sz="1200" dirty="0">
              <a:solidFill>
                <a:schemeClr val="tx1"/>
              </a:solidFill>
              <a:latin typeface="Times New Roman"/>
              <a:ea typeface="Times New Roman"/>
              <a:cs typeface="Times New Roman"/>
            </a:endParaRPr>
          </a:p>
          <a:p>
            <a:pPr marR="12700" lvl="0" algn="just">
              <a:lnSpc>
                <a:spcPct val="120000"/>
              </a:lnSpc>
              <a:buClr>
                <a:srgbClr val="000000"/>
              </a:buClr>
              <a:buSzPts val="1350"/>
              <a:buFont typeface="+mj-lt"/>
              <a:buAutoNum type="arabicParenR"/>
              <a:tabLst>
                <a:tab pos="640080" algn="l"/>
              </a:tabLst>
            </a:pPr>
            <a:r>
              <a:rPr lang="ru-RU" sz="1600" dirty="0">
                <a:solidFill>
                  <a:schemeClr val="tx1"/>
                </a:solidFill>
                <a:latin typeface="Times New Roman"/>
                <a:ea typeface="Times New Roman"/>
                <a:cs typeface="Times New Roman"/>
              </a:rPr>
              <a:t>вариативность форм психолого-педагогического сопровождения участников образовательных отношений (</a:t>
            </a:r>
            <a:r>
              <a:rPr lang="ru-RU" sz="1600" b="1" dirty="0">
                <a:solidFill>
                  <a:schemeClr val="tx1"/>
                </a:solidFill>
                <a:latin typeface="Times New Roman"/>
                <a:ea typeface="Times New Roman"/>
                <a:cs typeface="Times New Roman"/>
              </a:rPr>
              <a:t>профилактика, диагностика, консультирование, коррекционная работа, развивающая работа, просвещение</a:t>
            </a:r>
            <a:r>
              <a:rPr lang="ru-RU" sz="1600" dirty="0">
                <a:solidFill>
                  <a:schemeClr val="tx1"/>
                </a:solidFill>
                <a:latin typeface="Times New Roman"/>
                <a:ea typeface="Times New Roman"/>
                <a:cs typeface="Times New Roman"/>
              </a:rPr>
              <a:t>);</a:t>
            </a:r>
            <a:endParaRPr lang="ru-RU" sz="1200" dirty="0">
              <a:solidFill>
                <a:schemeClr val="tx1"/>
              </a:solidFill>
              <a:latin typeface="Times New Roman"/>
              <a:ea typeface="Times New Roman"/>
              <a:cs typeface="Times New Roman"/>
            </a:endParaRPr>
          </a:p>
          <a:p>
            <a:pPr marR="12700" lvl="0" algn="just">
              <a:lnSpc>
                <a:spcPct val="120000"/>
              </a:lnSpc>
              <a:buClr>
                <a:srgbClr val="000000"/>
              </a:buClr>
              <a:buSzPts val="1350"/>
              <a:buFont typeface="+mj-lt"/>
              <a:buAutoNum type="arabicParenR"/>
              <a:tabLst>
                <a:tab pos="701040" algn="l"/>
              </a:tabLst>
            </a:pPr>
            <a:r>
              <a:rPr lang="ru-RU" sz="1600" dirty="0">
                <a:solidFill>
                  <a:schemeClr val="tx1"/>
                </a:solidFill>
                <a:latin typeface="Times New Roman"/>
                <a:ea typeface="Times New Roman"/>
                <a:cs typeface="Times New Roman"/>
              </a:rPr>
              <a:t>осуществление мониторинга и оценки эффективности психологических программ сопровождения участников образовательных отношений, развития психологической службы Организации.</a:t>
            </a:r>
            <a:endParaRPr lang="ru-RU" sz="1200" dirty="0">
              <a:solidFill>
                <a:schemeClr val="tx1"/>
              </a:solidFill>
              <a:latin typeface="Times New Roman"/>
              <a:ea typeface="Times New Roman"/>
              <a:cs typeface="Times New Roman"/>
            </a:endParaRP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000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lnSpcReduction="10000"/>
          </a:bodyPr>
          <a:lstStyle/>
          <a:p>
            <a:pPr marR="12700" indent="444500" algn="just">
              <a:lnSpc>
                <a:spcPct val="120000"/>
              </a:lnSpc>
              <a:spcAft>
                <a:spcPts val="0"/>
              </a:spcAft>
            </a:pPr>
            <a:r>
              <a:rPr lang="ru-RU" sz="1300" b="1" dirty="0">
                <a:solidFill>
                  <a:schemeClr val="tx1"/>
                </a:solidFill>
                <a:latin typeface="Times New Roman" panose="02020603050405020304" pitchFamily="18" charset="0"/>
                <a:ea typeface="Times New Roman"/>
                <a:cs typeface="Times New Roman" panose="02020603050405020304" pitchFamily="18" charset="0"/>
              </a:rPr>
              <a:t>Требования к кадровым условиям реализации программы начального общего образования.</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Реализация программы начального общего образования обеспечивается педагогическими работниками Организации, а также лицами, привлекаемыми к ее реализации с использованием ресурсов нескольких организаций, осуществляющих образовательную деятельность, включая иностранные, а также при необходимости с использованием ресурсов иных организаций.</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В реализации образовательных программ и (или) отдельных учебных предметов, курсов, модулей, практики, иных компонентов, предусмотренных образовательными программами (в том числе различных вида, уровня и (или) направленности), с использованием сетевой формы реализации образовательных программ наряду с организациями, осуществляющими образовательную деятельность, также могут участвовать научные организации, медицинские организации, организации культуры, физкультурно-спортивные и иные организации, обладающие ресурсами, необходимыми для осуществления образовательной деятельности по соответствующей образовательной программе.</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Квалификация педагогических работников Организации должна отвечать квалификационным требованиям, указанным в квалификационных справочниках, и (или) профессиональных стандартах (при наличии).</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Педагогические работники, привлекаемые к реализации программы начального общего образования, должны получать дополнительное профессиональное образование по программам повышения квалификации, в том числе в форме стажировки в организациях, деятельность которых связана с разработкой и реализаций программ начального общего образования</a:t>
            </a:r>
            <a:r>
              <a:rPr lang="ru-RU" sz="1300" dirty="0" smtClean="0">
                <a:solidFill>
                  <a:schemeClr val="tx1"/>
                </a:solidFill>
                <a:latin typeface="Times New Roman" panose="02020603050405020304" pitchFamily="18" charset="0"/>
                <a:ea typeface="Times New Roman"/>
                <a:cs typeface="Times New Roman" panose="02020603050405020304" pitchFamily="18" charset="0"/>
              </a:rPr>
              <a:t>.</a:t>
            </a:r>
          </a:p>
          <a:p>
            <a:pPr marL="12700" marR="12700" indent="444500" algn="just">
              <a:lnSpc>
                <a:spcPct val="120000"/>
              </a:lnSpc>
              <a:spcAft>
                <a:spcPts val="0"/>
              </a:spcAft>
            </a:pPr>
            <a:r>
              <a:rPr lang="ru-RU" sz="1300" b="1" dirty="0">
                <a:solidFill>
                  <a:schemeClr val="tx1"/>
                </a:solidFill>
                <a:latin typeface="Times New Roman" panose="02020603050405020304" pitchFamily="18" charset="0"/>
                <a:ea typeface="Times New Roman"/>
                <a:cs typeface="Times New Roman" panose="02020603050405020304" pitchFamily="18" charset="0"/>
              </a:rPr>
              <a:t>Требования к финансовым условиям реализации программы начального общего образования.</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R="12700" indent="450215" algn="just">
              <a:lnSpc>
                <a:spcPct val="120000"/>
              </a:lnSpc>
              <a:spcAft>
                <a:spcPts val="0"/>
              </a:spcAft>
              <a:tabLst>
                <a:tab pos="1079500" algn="l"/>
              </a:tabLst>
            </a:pPr>
            <a:r>
              <a:rPr lang="ru-RU" sz="1300" dirty="0">
                <a:solidFill>
                  <a:schemeClr val="tx1"/>
                </a:solidFill>
                <a:latin typeface="Times New Roman" panose="02020603050405020304" pitchFamily="18" charset="0"/>
                <a:ea typeface="Times New Roman"/>
                <a:cs typeface="Times New Roman" panose="02020603050405020304" pitchFamily="18" charset="0"/>
              </a:rPr>
              <a:t>Формирование и утверждение нормативов финансирования государственной (муниципальной) услуги по реализации программ начального общего образования осуществляются в соответствии с общими требованиями к определению нормативных затрат на оказание государственных (муниципальных) услуг в сфере дошкольного, начального общего, основного общего, среднего общего, среднего профессионального образования, Дополнительного образования детей и взрослых, дополнительного профессионального образования для лиц, имеющих или получающих среднее профессиональное образование, профессионального обучения, применяемых при расчете объема субсидии на финансовое обеспечение выполнения государственного (муниципального) задания на оказание государственных (муниципальных) услуг (выполнение работ) государственным (муниципальным) учреждением.</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R="12700" indent="450215" algn="just">
              <a:lnSpc>
                <a:spcPct val="120000"/>
              </a:lnSpc>
              <a:spcAft>
                <a:spcPts val="0"/>
              </a:spcAft>
              <a:tabLst>
                <a:tab pos="1079500" algn="l"/>
              </a:tabLst>
            </a:pPr>
            <a:r>
              <a:rPr lang="ru-RU" sz="1300" dirty="0">
                <a:solidFill>
                  <a:schemeClr val="tx1"/>
                </a:solidFill>
                <a:latin typeface="Times New Roman" panose="02020603050405020304" pitchFamily="18" charset="0"/>
                <a:ea typeface="Times New Roman"/>
                <a:cs typeface="Times New Roman" panose="02020603050405020304" pitchFamily="18" charset="0"/>
              </a:rPr>
              <a:t>Финансовое обеспечение имеющих государственную аккредитацию программ начального общего образования, реализуемых частными образовательными организациями, должно быть не ниже уровня финансового обеспечения имеющих государственную аккредитацию программ начального общего образования, реализуемых государственными (муниципальными) Организациями.</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ts val="2425"/>
              </a:lnSpc>
              <a:spcAft>
                <a:spcPts val="0"/>
              </a:spcAft>
            </a:pPr>
            <a:endParaRPr lang="ru-RU" sz="1200" dirty="0">
              <a:solidFill>
                <a:schemeClr val="tx1"/>
              </a:solidFill>
              <a:latin typeface="Calibri"/>
              <a:ea typeface="Calibri"/>
              <a:cs typeface="Times New Roman"/>
            </a:endParaRP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7282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7500" lnSpcReduction="20000"/>
          </a:bodyPr>
          <a:lstStyle/>
          <a:p>
            <a:pPr marL="12700" algn="ctr">
              <a:lnSpc>
                <a:spcPct val="120000"/>
              </a:lnSpc>
              <a:spcAft>
                <a:spcPts val="900"/>
              </a:spcAft>
            </a:pPr>
            <a:r>
              <a:rPr lang="ru-RU" sz="2200" b="1" dirty="0">
                <a:solidFill>
                  <a:schemeClr val="tx1"/>
                </a:solidFill>
                <a:latin typeface="Times New Roman" panose="02020603050405020304" pitchFamily="18" charset="0"/>
                <a:ea typeface="Times New Roman"/>
                <a:cs typeface="Times New Roman" panose="02020603050405020304" pitchFamily="18" charset="0"/>
              </a:rPr>
              <a:t>ТРЕБОВАНИЯ К РЕЗУЛЬТАТАМ ОСВОЕНИЯ ПРОГРАММЫ НАЧАЛЬНОГО ОБЩЕГО ОБРАЗОВАНИЯ</a:t>
            </a:r>
            <a:endParaRPr lang="ru-RU" sz="2200" dirty="0">
              <a:solidFill>
                <a:schemeClr val="tx1"/>
              </a:solidFill>
              <a:latin typeface="Times New Roman" panose="02020603050405020304" pitchFamily="18" charset="0"/>
              <a:ea typeface="Calibri"/>
              <a:cs typeface="Times New Roman" panose="02020603050405020304" pitchFamily="18" charset="0"/>
            </a:endParaRPr>
          </a:p>
          <a:p>
            <a:pPr marR="25400" indent="450215" algn="just">
              <a:lnSpc>
                <a:spcPct val="120000"/>
              </a:lnSpc>
              <a:spcAft>
                <a:spcPts val="0"/>
              </a:spcAft>
              <a:tabLst>
                <a:tab pos="756285" algn="l"/>
              </a:tabLst>
            </a:pPr>
            <a:r>
              <a:rPr lang="ru-RU" sz="2200" dirty="0">
                <a:solidFill>
                  <a:schemeClr val="tx1"/>
                </a:solidFill>
                <a:latin typeface="Times New Roman" panose="02020603050405020304" pitchFamily="18" charset="0"/>
                <a:ea typeface="Times New Roman"/>
                <a:cs typeface="Times New Roman" panose="02020603050405020304" pitchFamily="18" charset="0"/>
              </a:rPr>
              <a:t>ФГОС устанавливает требования к результатам освоения обучающимися программ начального общего образования:</a:t>
            </a:r>
            <a:endParaRPr lang="ru-RU" sz="2200" dirty="0">
              <a:solidFill>
                <a:schemeClr val="tx1"/>
              </a:solidFill>
              <a:latin typeface="Times New Roman" panose="02020603050405020304" pitchFamily="18" charset="0"/>
              <a:ea typeface="Calibri"/>
              <a:cs typeface="Times New Roman" panose="02020603050405020304" pitchFamily="18" charset="0"/>
            </a:endParaRPr>
          </a:p>
          <a:p>
            <a:pPr lvl="2" algn="just">
              <a:lnSpc>
                <a:spcPct val="120000"/>
              </a:lnSpc>
              <a:buClr>
                <a:srgbClr val="000000"/>
              </a:buClr>
              <a:buSzPts val="1350"/>
              <a:buFont typeface="+mj-lt"/>
              <a:buAutoNum type="arabicParenR"/>
              <a:tabLst>
                <a:tab pos="631190" algn="l"/>
              </a:tabLst>
            </a:pPr>
            <a:r>
              <a:rPr lang="ru-RU" sz="2200" b="1" dirty="0">
                <a:solidFill>
                  <a:schemeClr val="tx1"/>
                </a:solidFill>
                <a:latin typeface="Times New Roman" panose="02020603050405020304" pitchFamily="18" charset="0"/>
                <a:ea typeface="Times New Roman"/>
                <a:cs typeface="Times New Roman" panose="02020603050405020304" pitchFamily="18" charset="0"/>
              </a:rPr>
              <a:t>личностным,</a:t>
            </a:r>
            <a:r>
              <a:rPr lang="ru-RU" sz="2200" dirty="0">
                <a:solidFill>
                  <a:schemeClr val="tx1"/>
                </a:solidFill>
                <a:latin typeface="Times New Roman" panose="02020603050405020304" pitchFamily="18" charset="0"/>
                <a:ea typeface="Times New Roman"/>
                <a:cs typeface="Times New Roman" panose="02020603050405020304" pitchFamily="18" charset="0"/>
              </a:rPr>
              <a:t> включающим:</a:t>
            </a:r>
          </a:p>
          <a:p>
            <a:pPr marR="25400" lvl="0" algn="just">
              <a:lnSpc>
                <a:spcPct val="120000"/>
              </a:lnSpc>
              <a:buFont typeface="Times New Roman"/>
              <a:buChar char="-"/>
            </a:pPr>
            <a:r>
              <a:rPr lang="ru-RU" sz="2200" dirty="0">
                <a:solidFill>
                  <a:schemeClr val="tx1"/>
                </a:solidFill>
                <a:latin typeface="Times New Roman" panose="02020603050405020304" pitchFamily="18" charset="0"/>
                <a:ea typeface="Times New Roman"/>
                <a:cs typeface="Times New Roman" panose="02020603050405020304" pitchFamily="18" charset="0"/>
              </a:rPr>
              <a:t>формирование у обучающихся основ российской гражданской идентичности; готовность обучающихся к саморазвитию; мотивацию к познанию и обучению;</a:t>
            </a:r>
          </a:p>
          <a:p>
            <a:pPr lvl="0" algn="just">
              <a:lnSpc>
                <a:spcPct val="120000"/>
              </a:lnSpc>
              <a:buFont typeface="Times New Roman"/>
              <a:buChar char="-"/>
            </a:pPr>
            <a:r>
              <a:rPr lang="ru-RU" sz="2200" dirty="0">
                <a:solidFill>
                  <a:schemeClr val="tx1"/>
                </a:solidFill>
                <a:latin typeface="Times New Roman" panose="02020603050405020304" pitchFamily="18" charset="0"/>
                <a:ea typeface="Times New Roman"/>
                <a:cs typeface="Times New Roman" panose="02020603050405020304" pitchFamily="18" charset="0"/>
              </a:rPr>
              <a:t>ценностные установки и социально значимые качества личности; активное участие в социально значимой деятельности;</a:t>
            </a:r>
          </a:p>
          <a:p>
            <a:pPr lvl="2" algn="just">
              <a:lnSpc>
                <a:spcPct val="120000"/>
              </a:lnSpc>
              <a:buClr>
                <a:srgbClr val="000000"/>
              </a:buClr>
              <a:buSzPts val="1350"/>
              <a:buFont typeface="+mj-lt"/>
              <a:buAutoNum type="arabicParenR"/>
              <a:tabLst>
                <a:tab pos="648970" algn="l"/>
              </a:tabLst>
            </a:pPr>
            <a:r>
              <a:rPr lang="ru-RU" sz="2200" dirty="0">
                <a:solidFill>
                  <a:schemeClr val="tx1"/>
                </a:solidFill>
                <a:latin typeface="Times New Roman" panose="02020603050405020304" pitchFamily="18" charset="0"/>
                <a:ea typeface="Times New Roman"/>
                <a:cs typeface="Times New Roman" panose="02020603050405020304" pitchFamily="18" charset="0"/>
              </a:rPr>
              <a:t> </a:t>
            </a:r>
            <a:r>
              <a:rPr lang="ru-RU" sz="2200" b="1" dirty="0" err="1">
                <a:solidFill>
                  <a:schemeClr val="tx1"/>
                </a:solidFill>
                <a:latin typeface="Times New Roman" panose="02020603050405020304" pitchFamily="18" charset="0"/>
                <a:ea typeface="Times New Roman"/>
                <a:cs typeface="Times New Roman" panose="02020603050405020304" pitchFamily="18" charset="0"/>
              </a:rPr>
              <a:t>метапредметным</a:t>
            </a:r>
            <a:r>
              <a:rPr lang="ru-RU" sz="2200" b="1" dirty="0">
                <a:solidFill>
                  <a:schemeClr val="tx1"/>
                </a:solidFill>
                <a:latin typeface="Times New Roman" panose="02020603050405020304" pitchFamily="18" charset="0"/>
                <a:ea typeface="Times New Roman"/>
                <a:cs typeface="Times New Roman" panose="02020603050405020304" pitchFamily="18" charset="0"/>
              </a:rPr>
              <a:t>,</a:t>
            </a:r>
            <a:r>
              <a:rPr lang="ru-RU" sz="2200" dirty="0">
                <a:solidFill>
                  <a:schemeClr val="tx1"/>
                </a:solidFill>
                <a:latin typeface="Times New Roman" panose="02020603050405020304" pitchFamily="18" charset="0"/>
                <a:ea typeface="Times New Roman"/>
                <a:cs typeface="Times New Roman" panose="02020603050405020304" pitchFamily="18" charset="0"/>
              </a:rPr>
              <a:t> включающим:</a:t>
            </a:r>
          </a:p>
          <a:p>
            <a:pPr marR="25400" lvl="0" algn="just">
              <a:lnSpc>
                <a:spcPct val="120000"/>
              </a:lnSpc>
              <a:buFont typeface="Times New Roman"/>
              <a:buChar char="-"/>
            </a:pPr>
            <a:r>
              <a:rPr lang="ru-RU" sz="2200" dirty="0">
                <a:solidFill>
                  <a:schemeClr val="tx1"/>
                </a:solidFill>
                <a:latin typeface="Times New Roman" panose="02020603050405020304" pitchFamily="18" charset="0"/>
                <a:ea typeface="Times New Roman"/>
                <a:cs typeface="Times New Roman" panose="02020603050405020304" pitchFamily="18" charset="0"/>
              </a:rPr>
              <a:t>универсальные познавательные учебные действия (базовые логические и начальные исследовательские действия, а также работу с информацией);</a:t>
            </a:r>
          </a:p>
          <a:p>
            <a:pPr marR="25400" lvl="0" algn="just">
              <a:lnSpc>
                <a:spcPct val="120000"/>
              </a:lnSpc>
              <a:buFont typeface="Times New Roman"/>
              <a:buChar char="-"/>
            </a:pPr>
            <a:r>
              <a:rPr lang="ru-RU" sz="2200" dirty="0">
                <a:solidFill>
                  <a:schemeClr val="tx1"/>
                </a:solidFill>
                <a:latin typeface="Times New Roman" panose="02020603050405020304" pitchFamily="18" charset="0"/>
                <a:ea typeface="Times New Roman"/>
                <a:cs typeface="Times New Roman" panose="02020603050405020304" pitchFamily="18" charset="0"/>
              </a:rPr>
              <a:t>универсальные коммуникативные действия (общение, совместная деятельность, презентация);</a:t>
            </a:r>
          </a:p>
          <a:p>
            <a:pPr lvl="0" algn="just">
              <a:lnSpc>
                <a:spcPct val="120000"/>
              </a:lnSpc>
              <a:buFont typeface="Times New Roman"/>
              <a:buChar char="-"/>
            </a:pPr>
            <a:r>
              <a:rPr lang="ru-RU" sz="2200" dirty="0">
                <a:solidFill>
                  <a:schemeClr val="tx1"/>
                </a:solidFill>
                <a:latin typeface="Times New Roman" panose="02020603050405020304" pitchFamily="18" charset="0"/>
                <a:ea typeface="Times New Roman"/>
                <a:cs typeface="Times New Roman" panose="02020603050405020304" pitchFamily="18" charset="0"/>
              </a:rPr>
              <a:t>универсальные регулятивные действия (</a:t>
            </a:r>
            <a:r>
              <a:rPr lang="ru-RU" sz="2200" dirty="0" err="1">
                <a:solidFill>
                  <a:schemeClr val="tx1"/>
                </a:solidFill>
                <a:latin typeface="Times New Roman" panose="02020603050405020304" pitchFamily="18" charset="0"/>
                <a:ea typeface="Times New Roman"/>
                <a:cs typeface="Times New Roman" panose="02020603050405020304" pitchFamily="18" charset="0"/>
              </a:rPr>
              <a:t>саморегуляция</a:t>
            </a:r>
            <a:r>
              <a:rPr lang="ru-RU" sz="2200" dirty="0">
                <a:solidFill>
                  <a:schemeClr val="tx1"/>
                </a:solidFill>
                <a:latin typeface="Times New Roman" panose="02020603050405020304" pitchFamily="18" charset="0"/>
                <a:ea typeface="Times New Roman"/>
                <a:cs typeface="Times New Roman" panose="02020603050405020304" pitchFamily="18" charset="0"/>
              </a:rPr>
              <a:t>, самоконтроль);</a:t>
            </a:r>
          </a:p>
          <a:p>
            <a:pPr marR="25400" lvl="2" algn="just">
              <a:lnSpc>
                <a:spcPct val="120000"/>
              </a:lnSpc>
              <a:buClr>
                <a:srgbClr val="000000"/>
              </a:buClr>
              <a:buSzPts val="1350"/>
              <a:buFont typeface="+mj-lt"/>
              <a:buAutoNum type="arabicParenR"/>
              <a:tabLst>
                <a:tab pos="716915" algn="l"/>
              </a:tabLst>
            </a:pPr>
            <a:r>
              <a:rPr lang="ru-RU" sz="2200" b="1" dirty="0">
                <a:solidFill>
                  <a:schemeClr val="tx1"/>
                </a:solidFill>
                <a:latin typeface="Times New Roman" panose="02020603050405020304" pitchFamily="18" charset="0"/>
                <a:ea typeface="Times New Roman"/>
                <a:cs typeface="Times New Roman" panose="02020603050405020304" pitchFamily="18" charset="0"/>
              </a:rPr>
              <a:t>предметным,</a:t>
            </a:r>
            <a:r>
              <a:rPr lang="ru-RU" sz="2200" dirty="0">
                <a:solidFill>
                  <a:schemeClr val="tx1"/>
                </a:solidFill>
                <a:latin typeface="Times New Roman" panose="02020603050405020304" pitchFamily="18" charset="0"/>
                <a:ea typeface="Times New Roman"/>
                <a:cs typeface="Times New Roman" panose="02020603050405020304" pitchFamily="18" charset="0"/>
              </a:rPr>
              <a:t> включающим освоенный обучающимися в ходе изучения учебного предмета опыт деятельности, специфической для данной предметной области, по получению нового знания, его преобразованию и применению.</a:t>
            </a:r>
          </a:p>
          <a:p>
            <a:pPr marL="12700" marR="25400" indent="444500" algn="just">
              <a:lnSpc>
                <a:spcPct val="120000"/>
              </a:lnSpc>
              <a:spcAft>
                <a:spcPts val="0"/>
              </a:spcAft>
            </a:pPr>
            <a:r>
              <a:rPr lang="ru-RU" sz="2200" dirty="0">
                <a:solidFill>
                  <a:schemeClr val="tx1"/>
                </a:solidFill>
                <a:latin typeface="Times New Roman" panose="02020603050405020304" pitchFamily="18" charset="0"/>
                <a:ea typeface="Times New Roman"/>
                <a:cs typeface="Times New Roman" panose="02020603050405020304" pitchFamily="18" charset="0"/>
              </a:rPr>
              <a:t>Научно-методологической основой для разработки требований к личностным, </a:t>
            </a:r>
            <a:r>
              <a:rPr lang="ru-RU" sz="2200" dirty="0" err="1">
                <a:solidFill>
                  <a:schemeClr val="tx1"/>
                </a:solidFill>
                <a:latin typeface="Times New Roman" panose="02020603050405020304" pitchFamily="18" charset="0"/>
                <a:ea typeface="Times New Roman"/>
                <a:cs typeface="Times New Roman" panose="02020603050405020304" pitchFamily="18" charset="0"/>
              </a:rPr>
              <a:t>метапредметным</a:t>
            </a:r>
            <a:r>
              <a:rPr lang="ru-RU" sz="2200" dirty="0">
                <a:solidFill>
                  <a:schemeClr val="tx1"/>
                </a:solidFill>
                <a:latin typeface="Times New Roman" panose="02020603050405020304" pitchFamily="18" charset="0"/>
                <a:ea typeface="Times New Roman"/>
                <a:cs typeface="Times New Roman" panose="02020603050405020304" pitchFamily="18" charset="0"/>
              </a:rPr>
              <a:t> и предметным результатам обучающихся, освоивших программу начального общего образования, является </a:t>
            </a:r>
            <a:r>
              <a:rPr lang="ru-RU" sz="2200" b="1" dirty="0">
                <a:solidFill>
                  <a:schemeClr val="tx1"/>
                </a:solidFill>
                <a:latin typeface="Times New Roman" panose="02020603050405020304" pitchFamily="18" charset="0"/>
                <a:ea typeface="Times New Roman"/>
                <a:cs typeface="Times New Roman" panose="02020603050405020304" pitchFamily="18" charset="0"/>
              </a:rPr>
              <a:t>системно-</a:t>
            </a:r>
            <a:r>
              <a:rPr lang="ru-RU" sz="2200" b="1" dirty="0" err="1">
                <a:solidFill>
                  <a:schemeClr val="tx1"/>
                </a:solidFill>
                <a:latin typeface="Times New Roman" panose="02020603050405020304" pitchFamily="18" charset="0"/>
                <a:ea typeface="Times New Roman"/>
                <a:cs typeface="Times New Roman" panose="02020603050405020304" pitchFamily="18" charset="0"/>
              </a:rPr>
              <a:t>деятельностный</a:t>
            </a:r>
            <a:r>
              <a:rPr lang="ru-RU" sz="2200" b="1" dirty="0">
                <a:solidFill>
                  <a:schemeClr val="tx1"/>
                </a:solidFill>
                <a:latin typeface="Times New Roman" panose="02020603050405020304" pitchFamily="18" charset="0"/>
                <a:ea typeface="Times New Roman"/>
                <a:cs typeface="Times New Roman" panose="02020603050405020304" pitchFamily="18" charset="0"/>
              </a:rPr>
              <a:t> подход.</a:t>
            </a:r>
            <a:endParaRPr lang="ru-RU" sz="2200" dirty="0">
              <a:solidFill>
                <a:schemeClr val="tx1"/>
              </a:solidFill>
              <a:latin typeface="Times New Roman" panose="02020603050405020304" pitchFamily="18" charset="0"/>
              <a:ea typeface="Calibri"/>
              <a:cs typeface="Times New Roman" panose="02020603050405020304" pitchFamily="18" charset="0"/>
            </a:endParaRP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000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12700" marR="25400" indent="444500" algn="just">
              <a:lnSpc>
                <a:spcPct val="120000"/>
              </a:lnSpc>
              <a:spcAft>
                <a:spcPts val="0"/>
              </a:spcAft>
            </a:pPr>
            <a:r>
              <a:rPr lang="ru-RU" sz="1600" b="1" dirty="0">
                <a:solidFill>
                  <a:schemeClr val="tx1"/>
                </a:solidFill>
                <a:latin typeface="Times New Roman"/>
                <a:ea typeface="Times New Roman"/>
                <a:cs typeface="Times New Roman"/>
              </a:rPr>
              <a:t>ЛИЧНОСТНЫЕ РЕЗУЛЬТАТЫ</a:t>
            </a:r>
            <a:r>
              <a:rPr lang="ru-RU" sz="1600" dirty="0">
                <a:solidFill>
                  <a:schemeClr val="tx1"/>
                </a:solidFill>
                <a:latin typeface="Times New Roman"/>
                <a:ea typeface="Times New Roman"/>
                <a:cs typeface="Times New Roman"/>
              </a:rPr>
              <a:t> освоения программы начального общего образования достигаются в единстве учебной и воспитательной деятельности Организации в соответствии с традиционными российскими социокультурными и духовно-нравственными ценностями, принятыми в обществе правилами и нормами поведения и способствуют процессам самопознания, самовоспитания и саморазвития, формирования внутренней позиции личности.</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b="1" dirty="0">
                <a:solidFill>
                  <a:schemeClr val="tx1"/>
                </a:solidFill>
                <a:latin typeface="Times New Roman"/>
                <a:ea typeface="Times New Roman"/>
                <a:cs typeface="Times New Roman"/>
              </a:rPr>
              <a:t>Личностные результаты</a:t>
            </a:r>
            <a:r>
              <a:rPr lang="ru-RU" sz="1600" dirty="0">
                <a:solidFill>
                  <a:schemeClr val="tx1"/>
                </a:solidFill>
                <a:latin typeface="Times New Roman"/>
                <a:ea typeface="Times New Roman"/>
                <a:cs typeface="Times New Roman"/>
              </a:rPr>
              <a:t> освоения программы начального общего образования должны отражать готовность обучающихся руководствоваться ценностями и приобретение первоначального опыта деятельности на их основе, в том числе в части:</a:t>
            </a:r>
            <a:endParaRPr lang="ru-RU" sz="1200" dirty="0">
              <a:solidFill>
                <a:schemeClr val="tx1"/>
              </a:solidFill>
              <a:latin typeface="Calibri"/>
              <a:ea typeface="Calibri"/>
              <a:cs typeface="Times New Roman"/>
            </a:endParaRPr>
          </a:p>
          <a:p>
            <a:pPr marL="450215" marR="25400" algn="just">
              <a:lnSpc>
                <a:spcPct val="120000"/>
              </a:lnSpc>
              <a:spcAft>
                <a:spcPts val="0"/>
              </a:spcAft>
            </a:pPr>
            <a:r>
              <a:rPr lang="ru-RU" sz="1600" b="1" dirty="0">
                <a:solidFill>
                  <a:schemeClr val="tx1"/>
                </a:solidFill>
                <a:latin typeface="Times New Roman"/>
                <a:ea typeface="Times New Roman"/>
                <a:cs typeface="Times New Roman"/>
              </a:rPr>
              <a:t>Гражданско-патриотического воспитания:</a:t>
            </a:r>
            <a:r>
              <a:rPr lang="ru-RU" sz="1600" dirty="0">
                <a:solidFill>
                  <a:schemeClr val="tx1"/>
                </a:solidFill>
                <a:latin typeface="Times New Roman"/>
                <a:ea typeface="Times New Roman"/>
                <a:cs typeface="Times New Roman"/>
              </a:rPr>
              <a:t> </a:t>
            </a:r>
            <a:endParaRPr lang="ru-RU" sz="1200" dirty="0">
              <a:solidFill>
                <a:schemeClr val="tx1"/>
              </a:solidFill>
              <a:latin typeface="Calibri"/>
              <a:ea typeface="Calibri"/>
              <a:cs typeface="Times New Roman"/>
            </a:endParaRPr>
          </a:p>
          <a:p>
            <a:pPr marR="25400" lvl="0" algn="just">
              <a:lnSpc>
                <a:spcPct val="120000"/>
              </a:lnSpc>
              <a:buFont typeface="Times New Roman"/>
              <a:buChar char="-"/>
            </a:pPr>
            <a:r>
              <a:rPr lang="ru-RU" sz="1600" dirty="0">
                <a:solidFill>
                  <a:schemeClr val="tx1"/>
                </a:solidFill>
                <a:latin typeface="Times New Roman"/>
                <a:ea typeface="Times New Roman"/>
                <a:cs typeface="Times New Roman"/>
              </a:rPr>
              <a:t>становление ценностного отношения к своей Родине - России; осознание своей этнокультурной и российской гражданской идентичности; сопричастность к прошлому, настоящему и будущему своей страны и родного края;</a:t>
            </a:r>
            <a:endParaRPr lang="ru-RU" sz="1200" dirty="0">
              <a:solidFill>
                <a:schemeClr val="tx1"/>
              </a:solidFill>
              <a:latin typeface="Calibri"/>
              <a:ea typeface="Times New Roman"/>
              <a:cs typeface="Times New Roman"/>
            </a:endParaRPr>
          </a:p>
          <a:p>
            <a:pPr indent="450215">
              <a:lnSpc>
                <a:spcPct val="120000"/>
              </a:lnSpc>
              <a:spcAft>
                <a:spcPts val="0"/>
              </a:spcAft>
            </a:pPr>
            <a:r>
              <a:rPr lang="ru-RU" sz="1600" dirty="0">
                <a:solidFill>
                  <a:schemeClr val="tx1"/>
                </a:solidFill>
                <a:latin typeface="Times New Roman"/>
                <a:ea typeface="Times New Roman"/>
                <a:cs typeface="Times New Roman"/>
              </a:rPr>
              <a:t>- уважение к своему и другим народам;</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dirty="0">
                <a:solidFill>
                  <a:schemeClr val="tx1"/>
                </a:solidFill>
                <a:latin typeface="Times New Roman"/>
                <a:ea typeface="Times New Roman"/>
                <a:cs typeface="Times New Roman"/>
              </a:rPr>
              <a:t>- первоначальные представления о человеке как члене общества, о правах и ответственности, уважении и достоинстве человека, о нравственно-этических нормах поведения и правилах межличностных отношений.</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b="1" dirty="0">
                <a:solidFill>
                  <a:schemeClr val="tx1"/>
                </a:solidFill>
                <a:latin typeface="Times New Roman"/>
                <a:ea typeface="Times New Roman"/>
                <a:cs typeface="Times New Roman"/>
              </a:rPr>
              <a:t>Духовно-нравственного воспитания:</a:t>
            </a:r>
            <a:r>
              <a:rPr lang="ru-RU" sz="1600" dirty="0">
                <a:solidFill>
                  <a:schemeClr val="tx1"/>
                </a:solidFill>
                <a:latin typeface="Times New Roman"/>
                <a:ea typeface="Times New Roman"/>
                <a:cs typeface="Times New Roman"/>
              </a:rPr>
              <a:t> </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dirty="0">
                <a:solidFill>
                  <a:schemeClr val="tx1"/>
                </a:solidFill>
                <a:latin typeface="Times New Roman"/>
                <a:ea typeface="Times New Roman"/>
                <a:cs typeface="Times New Roman"/>
              </a:rPr>
              <a:t>- признание индивидуальности каждого человека; </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dirty="0">
                <a:solidFill>
                  <a:schemeClr val="tx1"/>
                </a:solidFill>
                <a:latin typeface="Times New Roman"/>
                <a:ea typeface="Times New Roman"/>
                <a:cs typeface="Times New Roman"/>
              </a:rPr>
              <a:t>- проявление сопереживания, уважения и доброжелательности;</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dirty="0">
                <a:solidFill>
                  <a:schemeClr val="tx1"/>
                </a:solidFill>
                <a:latin typeface="Times New Roman"/>
                <a:ea typeface="Times New Roman"/>
                <a:cs typeface="Times New Roman"/>
              </a:rPr>
              <a:t>- неприятие любых форм поведения, направленных на причинение физического и морального вреда другим людям.</a:t>
            </a:r>
            <a:endParaRPr lang="ru-RU" sz="1200" dirty="0">
              <a:solidFill>
                <a:schemeClr val="tx1"/>
              </a:solidFill>
              <a:latin typeface="Calibri"/>
              <a:ea typeface="Calibri"/>
              <a:cs typeface="Times New Roman"/>
            </a:endParaRPr>
          </a:p>
          <a:p>
            <a:pPr marL="457200">
              <a:lnSpc>
                <a:spcPct val="120000"/>
              </a:lnSpc>
              <a:spcAft>
                <a:spcPts val="0"/>
              </a:spcAft>
              <a:tabLst>
                <a:tab pos="993775" algn="l"/>
              </a:tabLst>
            </a:pPr>
            <a:r>
              <a:rPr lang="ru-RU" sz="1600" b="1" dirty="0">
                <a:solidFill>
                  <a:schemeClr val="tx1"/>
                </a:solidFill>
                <a:latin typeface="Times New Roman"/>
                <a:ea typeface="Times New Roman"/>
                <a:cs typeface="Times New Roman"/>
              </a:rPr>
              <a:t>Эстетического воспитания:</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dirty="0">
                <a:solidFill>
                  <a:schemeClr val="tx1"/>
                </a:solidFill>
                <a:latin typeface="Times New Roman"/>
                <a:ea typeface="Times New Roman"/>
                <a:cs typeface="Times New Roman"/>
              </a:rPr>
              <a:t>- уважительное отношение и интерес к художественной культуре, восприимчивость к разным видам искусства, традициям и творчеству своего и других народов;</a:t>
            </a:r>
            <a:endParaRPr lang="ru-RU" sz="1200" dirty="0">
              <a:solidFill>
                <a:schemeClr val="tx1"/>
              </a:solidFill>
              <a:latin typeface="Calibri"/>
              <a:ea typeface="Calibri"/>
              <a:cs typeface="Times New Roman"/>
            </a:endParaRPr>
          </a:p>
          <a:p>
            <a:pPr marL="12700" indent="444500">
              <a:lnSpc>
                <a:spcPct val="120000"/>
              </a:lnSpc>
              <a:spcAft>
                <a:spcPts val="0"/>
              </a:spcAft>
            </a:pPr>
            <a:r>
              <a:rPr lang="ru-RU" sz="1600" dirty="0">
                <a:solidFill>
                  <a:schemeClr val="tx1"/>
                </a:solidFill>
                <a:latin typeface="Times New Roman"/>
                <a:ea typeface="Times New Roman"/>
                <a:cs typeface="Times New Roman"/>
              </a:rPr>
              <a:t>- стремление к самовыражению в разных видах художественной деятельности.</a:t>
            </a:r>
            <a:endParaRPr lang="ru-RU" sz="1200" dirty="0">
              <a:solidFill>
                <a:schemeClr val="tx1"/>
              </a:solidFill>
              <a:latin typeface="Calibri"/>
              <a:ea typeface="Calibri"/>
              <a:cs typeface="Times New Roman"/>
            </a:endParaRPr>
          </a:p>
          <a:p>
            <a:pPr marR="25400" indent="450215" algn="just">
              <a:lnSpc>
                <a:spcPct val="120000"/>
              </a:lnSpc>
              <a:spcAft>
                <a:spcPts val="0"/>
              </a:spcAft>
              <a:tabLst>
                <a:tab pos="1179830" algn="l"/>
              </a:tabLst>
            </a:pPr>
            <a:r>
              <a:rPr lang="ru-RU" sz="1600" b="1" dirty="0">
                <a:solidFill>
                  <a:schemeClr val="tx1"/>
                </a:solidFill>
                <a:latin typeface="Times New Roman"/>
                <a:ea typeface="Times New Roman"/>
                <a:cs typeface="Times New Roman"/>
              </a:rPr>
              <a:t>Физического воспитания, формирования культуры здоровья и эмоционального благополучия:</a:t>
            </a:r>
            <a:endParaRPr lang="ru-RU" sz="1200" dirty="0">
              <a:solidFill>
                <a:schemeClr val="tx1"/>
              </a:solidFill>
              <a:latin typeface="Calibri"/>
              <a:ea typeface="Calibri"/>
              <a:cs typeface="Times New Roman"/>
            </a:endParaRPr>
          </a:p>
          <a:p>
            <a:pPr marL="12700" marR="25400" indent="444500">
              <a:lnSpc>
                <a:spcPct val="120000"/>
              </a:lnSpc>
              <a:spcAft>
                <a:spcPts val="0"/>
              </a:spcAft>
            </a:pPr>
            <a:r>
              <a:rPr lang="ru-RU" sz="1600" dirty="0">
                <a:solidFill>
                  <a:schemeClr val="tx1"/>
                </a:solidFill>
                <a:latin typeface="Times New Roman"/>
                <a:ea typeface="Times New Roman"/>
                <a:cs typeface="Times New Roman"/>
              </a:rPr>
              <a:t>- соблюдение правил здорового и безопасного (для себя и других людей) образа жизни в окружающей среде (в том числе информационной); </a:t>
            </a:r>
            <a:endParaRPr lang="ru-RU" sz="1200" dirty="0">
              <a:solidFill>
                <a:schemeClr val="tx1"/>
              </a:solidFill>
              <a:latin typeface="Calibri"/>
              <a:ea typeface="Calibri"/>
              <a:cs typeface="Times New Roman"/>
            </a:endParaRPr>
          </a:p>
          <a:p>
            <a:pPr marL="12700" marR="25400" indent="444500">
              <a:lnSpc>
                <a:spcPct val="120000"/>
              </a:lnSpc>
              <a:spcAft>
                <a:spcPts val="0"/>
              </a:spcAft>
            </a:pPr>
            <a:r>
              <a:rPr lang="ru-RU" sz="1600" dirty="0">
                <a:solidFill>
                  <a:schemeClr val="tx1"/>
                </a:solidFill>
                <a:latin typeface="Times New Roman"/>
                <a:ea typeface="Times New Roman"/>
                <a:cs typeface="Times New Roman"/>
              </a:rPr>
              <a:t>- бережное отношение к физическому и психическому здоровью.</a:t>
            </a:r>
            <a:endParaRPr lang="ru-RU" sz="1200" dirty="0">
              <a:solidFill>
                <a:schemeClr val="tx1"/>
              </a:solidFill>
              <a:latin typeface="Calibri"/>
              <a:ea typeface="Calibri"/>
              <a:cs typeface="Times New Roman"/>
            </a:endParaRPr>
          </a:p>
          <a:p>
            <a:pPr marL="457200">
              <a:lnSpc>
                <a:spcPct val="120000"/>
              </a:lnSpc>
              <a:spcAft>
                <a:spcPts val="0"/>
              </a:spcAft>
              <a:tabLst>
                <a:tab pos="990600" algn="l"/>
              </a:tabLst>
            </a:pPr>
            <a:r>
              <a:rPr lang="ru-RU" sz="1600" b="1" dirty="0">
                <a:solidFill>
                  <a:schemeClr val="tx1"/>
                </a:solidFill>
                <a:latin typeface="Times New Roman"/>
                <a:ea typeface="Times New Roman"/>
                <a:cs typeface="Times New Roman"/>
              </a:rPr>
              <a:t>Трудового воспитания:</a:t>
            </a:r>
            <a:endParaRPr lang="ru-RU" sz="1200" dirty="0">
              <a:solidFill>
                <a:schemeClr val="tx1"/>
              </a:solidFill>
              <a:latin typeface="Calibri"/>
              <a:ea typeface="Calibri"/>
              <a:cs typeface="Times New Roman"/>
            </a:endParaRPr>
          </a:p>
          <a:p>
            <a:pPr marL="12700" marR="25400" indent="444500" algn="just">
              <a:lnSpc>
                <a:spcPct val="120000"/>
              </a:lnSpc>
              <a:spcAft>
                <a:spcPts val="0"/>
              </a:spcAft>
            </a:pPr>
            <a:r>
              <a:rPr lang="ru-RU" sz="1600" dirty="0">
                <a:solidFill>
                  <a:schemeClr val="tx1"/>
                </a:solidFill>
                <a:latin typeface="Times New Roman"/>
                <a:ea typeface="Times New Roman"/>
                <a:cs typeface="Times New Roman"/>
              </a:rPr>
              <a:t>- осознание ценности труда в жизни человека и общества, ответственное потребление и бережное отношение к результатам труда, навыки участия</a:t>
            </a:r>
            <a:endParaRPr lang="ru-RU" sz="1200" dirty="0">
              <a:solidFill>
                <a:schemeClr val="tx1"/>
              </a:solidFill>
              <a:latin typeface="Calibri"/>
              <a:ea typeface="Calibri"/>
              <a:cs typeface="Times New Roman"/>
            </a:endParaRPr>
          </a:p>
          <a:p>
            <a:pPr algn="just">
              <a:lnSpc>
                <a:spcPct val="120000"/>
              </a:lnSpc>
              <a:spcAft>
                <a:spcPts val="0"/>
              </a:spcAft>
            </a:pPr>
            <a:r>
              <a:rPr lang="ru-RU" sz="1600" dirty="0">
                <a:solidFill>
                  <a:schemeClr val="tx1"/>
                </a:solidFill>
                <a:latin typeface="Times New Roman"/>
                <a:ea typeface="Times New Roman"/>
                <a:cs typeface="Times New Roman"/>
              </a:rPr>
              <a:t>в различных видах трудовой деятельности, интерес к различным профессиям.</a:t>
            </a:r>
            <a:endParaRPr lang="ru-RU" sz="1200" dirty="0">
              <a:solidFill>
                <a:schemeClr val="tx1"/>
              </a:solidFill>
              <a:latin typeface="Calibri"/>
              <a:ea typeface="Calibri"/>
              <a:cs typeface="Times New Roman"/>
            </a:endParaRPr>
          </a:p>
          <a:p>
            <a:pPr indent="449580" algn="just">
              <a:lnSpc>
                <a:spcPct val="120000"/>
              </a:lnSpc>
              <a:spcAft>
                <a:spcPts val="0"/>
              </a:spcAft>
            </a:pPr>
            <a:r>
              <a:rPr lang="ru-RU" sz="1600" b="1" dirty="0">
                <a:solidFill>
                  <a:schemeClr val="tx1"/>
                </a:solidFill>
                <a:latin typeface="Times New Roman"/>
                <a:ea typeface="Times New Roman"/>
                <a:cs typeface="Times New Roman"/>
              </a:rPr>
              <a:t>Экологического воспитания:</a:t>
            </a:r>
            <a:r>
              <a:rPr lang="ru-RU" sz="1600" dirty="0">
                <a:solidFill>
                  <a:schemeClr val="tx1"/>
                </a:solidFill>
                <a:latin typeface="Times New Roman"/>
                <a:ea typeface="Times New Roman"/>
                <a:cs typeface="Times New Roman"/>
              </a:rPr>
              <a:t> </a:t>
            </a:r>
            <a:endParaRPr lang="ru-RU" sz="1200" dirty="0">
              <a:solidFill>
                <a:schemeClr val="tx1"/>
              </a:solidFill>
              <a:latin typeface="Calibri"/>
              <a:ea typeface="Calibri"/>
              <a:cs typeface="Times New Roman"/>
            </a:endParaRPr>
          </a:p>
          <a:p>
            <a:pPr indent="449580" algn="just">
              <a:lnSpc>
                <a:spcPct val="120000"/>
              </a:lnSpc>
              <a:spcAft>
                <a:spcPts val="0"/>
              </a:spcAft>
            </a:pPr>
            <a:r>
              <a:rPr lang="ru-RU" sz="1600" dirty="0">
                <a:solidFill>
                  <a:schemeClr val="tx1"/>
                </a:solidFill>
                <a:latin typeface="Times New Roman"/>
                <a:ea typeface="Times New Roman"/>
                <a:cs typeface="Times New Roman"/>
              </a:rPr>
              <a:t>- бережное отношение к природе; </a:t>
            </a:r>
            <a:endParaRPr lang="ru-RU" sz="1200" dirty="0">
              <a:solidFill>
                <a:schemeClr val="tx1"/>
              </a:solidFill>
              <a:latin typeface="Calibri"/>
              <a:ea typeface="Calibri"/>
              <a:cs typeface="Times New Roman"/>
            </a:endParaRPr>
          </a:p>
          <a:p>
            <a:pPr indent="449580" algn="just">
              <a:lnSpc>
                <a:spcPct val="120000"/>
              </a:lnSpc>
              <a:spcAft>
                <a:spcPts val="0"/>
              </a:spcAft>
            </a:pPr>
            <a:r>
              <a:rPr lang="ru-RU" sz="1600" dirty="0">
                <a:solidFill>
                  <a:schemeClr val="tx1"/>
                </a:solidFill>
                <a:latin typeface="Times New Roman"/>
                <a:ea typeface="Times New Roman"/>
                <a:cs typeface="Times New Roman"/>
              </a:rPr>
              <a:t>- неприятие действий, приносящих ей вред.</a:t>
            </a:r>
            <a:endParaRPr lang="ru-RU" sz="1200" dirty="0">
              <a:solidFill>
                <a:schemeClr val="tx1"/>
              </a:solidFill>
              <a:latin typeface="Calibri"/>
              <a:ea typeface="Calibri"/>
              <a:cs typeface="Times New Roman"/>
            </a:endParaRPr>
          </a:p>
          <a:p>
            <a:pPr indent="449580" algn="just">
              <a:lnSpc>
                <a:spcPct val="120000"/>
              </a:lnSpc>
              <a:spcAft>
                <a:spcPts val="0"/>
              </a:spcAft>
            </a:pPr>
            <a:r>
              <a:rPr lang="ru-RU" sz="1600" b="1" dirty="0">
                <a:solidFill>
                  <a:schemeClr val="tx1"/>
                </a:solidFill>
                <a:latin typeface="Times New Roman"/>
                <a:ea typeface="Times New Roman"/>
                <a:cs typeface="Times New Roman"/>
              </a:rPr>
              <a:t>Ценности научного познания:</a:t>
            </a:r>
            <a:r>
              <a:rPr lang="ru-RU" sz="1600" dirty="0">
                <a:solidFill>
                  <a:schemeClr val="tx1"/>
                </a:solidFill>
                <a:latin typeface="Times New Roman"/>
                <a:ea typeface="Times New Roman"/>
                <a:cs typeface="Times New Roman"/>
              </a:rPr>
              <a:t> </a:t>
            </a:r>
            <a:endParaRPr lang="ru-RU" sz="1200" dirty="0">
              <a:solidFill>
                <a:schemeClr val="tx1"/>
              </a:solidFill>
              <a:latin typeface="Calibri"/>
              <a:ea typeface="Calibri"/>
              <a:cs typeface="Times New Roman"/>
            </a:endParaRPr>
          </a:p>
          <a:p>
            <a:pPr indent="449580" algn="just">
              <a:lnSpc>
                <a:spcPct val="120000"/>
              </a:lnSpc>
              <a:spcAft>
                <a:spcPts val="0"/>
              </a:spcAft>
            </a:pPr>
            <a:r>
              <a:rPr lang="ru-RU" sz="1600" dirty="0">
                <a:solidFill>
                  <a:schemeClr val="tx1"/>
                </a:solidFill>
                <a:latin typeface="Times New Roman"/>
                <a:ea typeface="Times New Roman"/>
                <a:cs typeface="Times New Roman"/>
              </a:rPr>
              <a:t>- первоначальные представления о научной картине мира;</a:t>
            </a:r>
            <a:endParaRPr lang="ru-RU" sz="1200" dirty="0">
              <a:solidFill>
                <a:schemeClr val="tx1"/>
              </a:solidFill>
              <a:latin typeface="Calibri"/>
              <a:ea typeface="Calibri"/>
              <a:cs typeface="Times New Roman"/>
            </a:endParaRPr>
          </a:p>
          <a:p>
            <a:pPr marR="12700" indent="444500" algn="just">
              <a:lnSpc>
                <a:spcPct val="120000"/>
              </a:lnSpc>
              <a:spcAft>
                <a:spcPts val="0"/>
              </a:spcAft>
            </a:pPr>
            <a:r>
              <a:rPr lang="ru-RU" sz="1600" dirty="0">
                <a:solidFill>
                  <a:schemeClr val="tx1"/>
                </a:solidFill>
                <a:latin typeface="Times New Roman"/>
                <a:ea typeface="Times New Roman"/>
                <a:cs typeface="Times New Roman"/>
              </a:rPr>
              <a:t>- познавательные интересы, активность, инициативность, любознательность и самостоятельность в познании.</a:t>
            </a:r>
            <a:endParaRPr lang="ru-RU" sz="1200" dirty="0">
              <a:solidFill>
                <a:schemeClr val="tx1"/>
              </a:solidFill>
              <a:latin typeface="Calibri"/>
              <a:ea typeface="Calibri"/>
              <a:cs typeface="Times New Roman"/>
            </a:endParaRPr>
          </a:p>
          <a:p>
            <a:pPr>
              <a:lnSpc>
                <a:spcPct val="120000"/>
              </a:lnSpc>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000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32500" lnSpcReduction="20000"/>
          </a:bodyPr>
          <a:lstStyle/>
          <a:p>
            <a:pPr marR="12700" indent="444500" algn="just">
              <a:lnSpc>
                <a:spcPct val="120000"/>
              </a:lnSpc>
              <a:spcAft>
                <a:spcPts val="0"/>
              </a:spcAft>
            </a:pPr>
            <a:r>
              <a:rPr lang="ru-RU" sz="3700" b="1" dirty="0">
                <a:solidFill>
                  <a:schemeClr val="tx1"/>
                </a:solidFill>
                <a:latin typeface="Times New Roman" panose="02020603050405020304" pitchFamily="18" charset="0"/>
                <a:ea typeface="Times New Roman"/>
                <a:cs typeface="Times New Roman" panose="02020603050405020304" pitchFamily="18" charset="0"/>
              </a:rPr>
              <a:t>МЕТАПРЕДМЕТНЫЕ РЕЗУЛЬТАТЫ</a:t>
            </a:r>
            <a:r>
              <a:rPr lang="ru-RU" sz="3700" dirty="0">
                <a:solidFill>
                  <a:schemeClr val="tx1"/>
                </a:solidFill>
                <a:latin typeface="Times New Roman" panose="02020603050405020304" pitchFamily="18" charset="0"/>
                <a:ea typeface="Times New Roman"/>
                <a:cs typeface="Times New Roman" panose="02020603050405020304" pitchFamily="18" charset="0"/>
              </a:rPr>
              <a:t> освоения программы начального общего образования должны отражать:</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indent="444500" algn="just">
              <a:lnSpc>
                <a:spcPct val="120000"/>
              </a:lnSpc>
              <a:spcAft>
                <a:spcPts val="0"/>
              </a:spcAft>
            </a:pPr>
            <a:r>
              <a:rPr lang="ru-RU" sz="3700" b="1" dirty="0">
                <a:solidFill>
                  <a:schemeClr val="tx1"/>
                </a:solidFill>
                <a:latin typeface="Times New Roman" panose="02020603050405020304" pitchFamily="18" charset="0"/>
                <a:ea typeface="Times New Roman"/>
                <a:cs typeface="Times New Roman" panose="02020603050405020304" pitchFamily="18" charset="0"/>
              </a:rPr>
              <a:t>Овладение универсальными учебными познавательными действиями:</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lvl="1">
              <a:lnSpc>
                <a:spcPct val="120000"/>
              </a:lnSpc>
              <a:buClr>
                <a:srgbClr val="000000"/>
              </a:buClr>
              <a:buSzPts val="1350"/>
              <a:buFont typeface="+mj-lt"/>
              <a:buAutoNum type="arabicParenR"/>
              <a:tabLst>
                <a:tab pos="621030" algn="l"/>
              </a:tabLst>
            </a:pPr>
            <a:r>
              <a:rPr lang="ru-RU" sz="3700" b="1" dirty="0">
                <a:solidFill>
                  <a:schemeClr val="tx1"/>
                </a:solidFill>
                <a:latin typeface="Times New Roman" panose="02020603050405020304" pitchFamily="18" charset="0"/>
                <a:ea typeface="Times New Roman"/>
                <a:cs typeface="Times New Roman" panose="02020603050405020304" pitchFamily="18" charset="0"/>
              </a:rPr>
              <a:t>базовые логические действия:</a:t>
            </a:r>
            <a:endParaRPr lang="ru-RU" sz="3700" dirty="0">
              <a:solidFill>
                <a:schemeClr val="tx1"/>
              </a:solidFill>
              <a:latin typeface="Times New Roman" panose="02020603050405020304" pitchFamily="18" charset="0"/>
              <a:ea typeface="Times New Roman"/>
              <a:cs typeface="Times New Roman" panose="02020603050405020304" pitchFamily="18" charset="0"/>
            </a:endParaRPr>
          </a:p>
          <a:p>
            <a:pPr marR="127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сравнивать объекты, устанавливать основания для сравнения, устанавливать аналогии;</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R="12700" indent="444500">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объединять части объекта (объекты) по определенному признаку;</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определять существенный признак для классификации, классифицировать предложенные объекты;</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находить закономерности и противоречия в рассматриваемых фактах, данных и наблюдениях на основе предложенного педагогическим работником алгоритма;</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выявлять недостаток информации для решения учебной (практической) задачи на основе предложенного алгоритма;</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устанавливать причинно-следственные связи в ситуациях, поддающихся непосредственному наблюдению или знакомых по опыту, делать выводы;</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lvl="1">
              <a:lnSpc>
                <a:spcPct val="120000"/>
              </a:lnSpc>
              <a:buClr>
                <a:srgbClr val="000000"/>
              </a:buClr>
              <a:buSzPts val="1350"/>
              <a:buFont typeface="+mj-lt"/>
              <a:buAutoNum type="arabicParenR"/>
              <a:tabLst>
                <a:tab pos="636270" algn="l"/>
              </a:tabLst>
            </a:pPr>
            <a:r>
              <a:rPr lang="ru-RU" sz="3700" b="1" dirty="0">
                <a:solidFill>
                  <a:schemeClr val="tx1"/>
                </a:solidFill>
                <a:latin typeface="Times New Roman" panose="02020603050405020304" pitchFamily="18" charset="0"/>
                <a:ea typeface="Times New Roman"/>
                <a:cs typeface="Times New Roman" panose="02020603050405020304" pitchFamily="18" charset="0"/>
              </a:rPr>
              <a:t>базовые исследовательские действия:</a:t>
            </a:r>
            <a:endParaRPr lang="ru-RU" sz="3700" dirty="0">
              <a:solidFill>
                <a:schemeClr val="tx1"/>
              </a:solidFill>
              <a:latin typeface="Times New Roman" panose="02020603050405020304" pitchFamily="18" charset="0"/>
              <a:ea typeface="Times New Roman"/>
              <a:cs typeface="Times New Roman" panose="02020603050405020304" pitchFamily="18" charset="0"/>
            </a:endParaRPr>
          </a:p>
          <a:p>
            <a:pPr marR="127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определять разрыв между реальным и желательным состоянием объекта (ситуации) на основе предложенных педагогическим работником вопросов;</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с помощью педагогического работника формулировать цель, планировать изменения объекта, ситуации;</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сравнивать несколько вариантов решения задачи, выбирать наиболее подходящий (на основе предложенных критериев);</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проводить по предложенному плану опыт, несложное исследование по установлению особенностей объекта изучения и связей между объектами (часть - целое, причина - следствие);</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формулировать выводы и подкреплять их доказательствами на основе результатов проведенного наблюдения (опыта, измерения, классификации, сравнения, исследования);</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прогнозировать возможное развитие процессов, событий и их последствия в аналогичных или сходных ситуациях; 3) работа с информацией: выбирать источник получения информации;</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согласно заданному алгоритму находить в предложенном источнике информацию, представленную в явном виде;</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распознавать достоверную и недостоверную информацию самостоятельно или на основании предложенного педагогическим работником способа ее проверки;</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соблюдать с помощью взрослых (педагогических работников, родителей (законных представителей) несовершеннолетних обучающихся) правила информационной безопасности при поиске информации в сети Интернет;</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анализировать и создавать текстовую, видео, графическую, звуковую, информацию в соответствии с учебной задачей;</a:t>
            </a:r>
            <a:endParaRPr lang="ru-RU" sz="3700" dirty="0">
              <a:solidFill>
                <a:schemeClr val="tx1"/>
              </a:solidFill>
              <a:latin typeface="Times New Roman" panose="02020603050405020304" pitchFamily="18" charset="0"/>
              <a:ea typeface="Calibri"/>
              <a:cs typeface="Times New Roman" panose="02020603050405020304" pitchFamily="18" charset="0"/>
            </a:endParaRPr>
          </a:p>
          <a:p>
            <a:pPr marL="457200" marR="25400">
              <a:lnSpc>
                <a:spcPct val="120000"/>
              </a:lnSpc>
              <a:spcAft>
                <a:spcPts val="0"/>
              </a:spcAft>
            </a:pPr>
            <a:r>
              <a:rPr lang="ru-RU" sz="3700" dirty="0">
                <a:solidFill>
                  <a:schemeClr val="tx1"/>
                </a:solidFill>
                <a:latin typeface="Times New Roman" panose="02020603050405020304" pitchFamily="18" charset="0"/>
                <a:ea typeface="Times New Roman"/>
                <a:cs typeface="Times New Roman" panose="02020603050405020304" pitchFamily="18" charset="0"/>
              </a:rPr>
              <a:t>- самостоятельно создавать схемы, таблицы для представления информации. </a:t>
            </a:r>
            <a:endParaRPr lang="ru-RU" sz="3700" dirty="0">
              <a:solidFill>
                <a:schemeClr val="tx1"/>
              </a:solidFill>
              <a:latin typeface="Times New Roman" panose="02020603050405020304" pitchFamily="18" charset="0"/>
              <a:ea typeface="Calibri"/>
              <a:cs typeface="Times New Roman" panose="02020603050405020304" pitchFamily="18" charset="0"/>
            </a:endParaRP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6307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40000" lnSpcReduction="20000"/>
          </a:bodyPr>
          <a:lstStyle/>
          <a:p>
            <a:pPr marR="25400" indent="450215" algn="just">
              <a:lnSpc>
                <a:spcPct val="120000"/>
              </a:lnSpc>
              <a:spcAft>
                <a:spcPts val="0"/>
              </a:spcAft>
            </a:pPr>
            <a:r>
              <a:rPr lang="ru-RU" b="1" dirty="0">
                <a:solidFill>
                  <a:schemeClr val="tx1"/>
                </a:solidFill>
                <a:latin typeface="Times New Roman"/>
                <a:ea typeface="Times New Roman"/>
                <a:cs typeface="Times New Roman"/>
              </a:rPr>
              <a:t>Овладение универсальными учебными коммуникативными действиями:</a:t>
            </a:r>
            <a:r>
              <a:rPr lang="ru-RU" dirty="0">
                <a:solidFill>
                  <a:schemeClr val="tx1"/>
                </a:solidFill>
                <a:latin typeface="Times New Roman"/>
                <a:ea typeface="Times New Roman"/>
                <a:cs typeface="Times New Roman"/>
              </a:rPr>
              <a:t> </a:t>
            </a:r>
            <a:endParaRPr lang="ru-RU" sz="2400" dirty="0">
              <a:solidFill>
                <a:schemeClr val="tx1"/>
              </a:solidFill>
              <a:latin typeface="Calibri"/>
              <a:ea typeface="Calibri"/>
              <a:cs typeface="Times New Roman"/>
            </a:endParaRPr>
          </a:p>
          <a:p>
            <a:pPr marR="25400" indent="450215">
              <a:lnSpc>
                <a:spcPct val="120000"/>
              </a:lnSpc>
              <a:spcAft>
                <a:spcPts val="0"/>
              </a:spcAft>
            </a:pPr>
            <a:r>
              <a:rPr lang="ru-RU" dirty="0">
                <a:solidFill>
                  <a:schemeClr val="tx1"/>
                </a:solidFill>
                <a:latin typeface="Times New Roman"/>
                <a:ea typeface="Times New Roman"/>
                <a:cs typeface="Times New Roman"/>
              </a:rPr>
              <a:t>1) общение:</a:t>
            </a:r>
            <a:endParaRPr lang="ru-RU" sz="2400" dirty="0">
              <a:solidFill>
                <a:schemeClr val="tx1"/>
              </a:solidFill>
              <a:latin typeface="Calibri"/>
              <a:ea typeface="Calibri"/>
              <a:cs typeface="Times New Roman"/>
            </a:endParaRPr>
          </a:p>
          <a:p>
            <a:pPr marR="25400" indent="450215" algn="just">
              <a:lnSpc>
                <a:spcPct val="120000"/>
              </a:lnSpc>
              <a:spcAft>
                <a:spcPts val="0"/>
              </a:spcAft>
            </a:pPr>
            <a:r>
              <a:rPr lang="ru-RU" dirty="0">
                <a:solidFill>
                  <a:schemeClr val="tx1"/>
                </a:solidFill>
                <a:latin typeface="Times New Roman"/>
                <a:ea typeface="Times New Roman"/>
                <a:cs typeface="Times New Roman"/>
              </a:rPr>
              <a:t>- воспринимать и формулировать суждения, выражать эмоции в соответствии с целями и условиями общения в знакомой среде;</a:t>
            </a:r>
            <a:endParaRPr lang="ru-RU" sz="2400" dirty="0">
              <a:solidFill>
                <a:schemeClr val="tx1"/>
              </a:solidFill>
              <a:latin typeface="Calibri"/>
              <a:ea typeface="Calibri"/>
              <a:cs typeface="Times New Roman"/>
            </a:endParaRPr>
          </a:p>
          <a:p>
            <a:pPr marR="25400" indent="450215" algn="just">
              <a:lnSpc>
                <a:spcPct val="120000"/>
              </a:lnSpc>
              <a:spcAft>
                <a:spcPts val="0"/>
              </a:spcAft>
            </a:pPr>
            <a:r>
              <a:rPr lang="ru-RU" dirty="0">
                <a:solidFill>
                  <a:schemeClr val="tx1"/>
                </a:solidFill>
                <a:latin typeface="Times New Roman"/>
                <a:ea typeface="Times New Roman"/>
                <a:cs typeface="Times New Roman"/>
              </a:rPr>
              <a:t>- проявлять уважительное отношение к собеседнику, соблюдать правила ведения диалога и дискуссии;</a:t>
            </a:r>
            <a:endParaRPr lang="ru-RU" sz="2400" dirty="0">
              <a:solidFill>
                <a:schemeClr val="tx1"/>
              </a:solidFill>
              <a:latin typeface="Calibri"/>
              <a:ea typeface="Calibri"/>
              <a:cs typeface="Times New Roman"/>
            </a:endParaRPr>
          </a:p>
          <a:p>
            <a:pPr marR="1308100" indent="450215" algn="just">
              <a:lnSpc>
                <a:spcPct val="120000"/>
              </a:lnSpc>
              <a:spcAft>
                <a:spcPts val="0"/>
              </a:spcAft>
            </a:pPr>
            <a:r>
              <a:rPr lang="ru-RU" dirty="0">
                <a:solidFill>
                  <a:schemeClr val="tx1"/>
                </a:solidFill>
                <a:latin typeface="Times New Roman"/>
                <a:ea typeface="Times New Roman"/>
                <a:cs typeface="Times New Roman"/>
              </a:rPr>
              <a:t>- признавать возможность существования разных точек зрения; </a:t>
            </a:r>
            <a:endParaRPr lang="ru-RU" sz="2400" dirty="0">
              <a:solidFill>
                <a:schemeClr val="tx1"/>
              </a:solidFill>
              <a:latin typeface="Calibri"/>
              <a:ea typeface="Calibri"/>
              <a:cs typeface="Times New Roman"/>
            </a:endParaRPr>
          </a:p>
          <a:p>
            <a:pPr indent="450215" algn="just">
              <a:lnSpc>
                <a:spcPct val="120000"/>
              </a:lnSpc>
              <a:spcAft>
                <a:spcPts val="0"/>
              </a:spcAft>
            </a:pPr>
            <a:r>
              <a:rPr lang="ru-RU" dirty="0">
                <a:solidFill>
                  <a:schemeClr val="tx1"/>
                </a:solidFill>
                <a:latin typeface="Times New Roman"/>
                <a:ea typeface="Times New Roman"/>
                <a:cs typeface="Times New Roman"/>
              </a:rPr>
              <a:t>- корректно и аргументированно высказывать свое мнение;</a:t>
            </a:r>
            <a:endParaRPr lang="ru-RU" sz="2400" dirty="0">
              <a:solidFill>
                <a:schemeClr val="tx1"/>
              </a:solidFill>
              <a:latin typeface="Calibri"/>
              <a:ea typeface="Calibri"/>
              <a:cs typeface="Times New Roman"/>
            </a:endParaRPr>
          </a:p>
          <a:p>
            <a:pPr marR="12700" indent="450215" algn="just">
              <a:lnSpc>
                <a:spcPct val="120000"/>
              </a:lnSpc>
              <a:spcAft>
                <a:spcPts val="0"/>
              </a:spcAft>
            </a:pPr>
            <a:r>
              <a:rPr lang="ru-RU" dirty="0">
                <a:solidFill>
                  <a:schemeClr val="tx1"/>
                </a:solidFill>
                <a:latin typeface="Times New Roman"/>
                <a:ea typeface="Times New Roman"/>
                <a:cs typeface="Times New Roman"/>
              </a:rPr>
              <a:t>- строить речевое высказывание в соответствии с поставленной задачей; создавать устные и письменные тексты (описание, рассуждение, повествование);</a:t>
            </a:r>
            <a:endParaRPr lang="ru-RU" sz="2400" dirty="0">
              <a:solidFill>
                <a:schemeClr val="tx1"/>
              </a:solidFill>
              <a:latin typeface="Calibri"/>
              <a:ea typeface="Calibri"/>
              <a:cs typeface="Times New Roman"/>
            </a:endParaRPr>
          </a:p>
          <a:p>
            <a:pPr indent="450215" algn="just">
              <a:lnSpc>
                <a:spcPct val="120000"/>
              </a:lnSpc>
              <a:spcAft>
                <a:spcPts val="0"/>
              </a:spcAft>
            </a:pPr>
            <a:r>
              <a:rPr lang="ru-RU" dirty="0">
                <a:solidFill>
                  <a:schemeClr val="tx1"/>
                </a:solidFill>
                <a:latin typeface="Times New Roman"/>
                <a:ea typeface="Times New Roman"/>
                <a:cs typeface="Times New Roman"/>
              </a:rPr>
              <a:t>- готовить небольшие публичные выступления;</a:t>
            </a:r>
            <a:endParaRPr lang="ru-RU" sz="2400" dirty="0">
              <a:solidFill>
                <a:schemeClr val="tx1"/>
              </a:solidFill>
              <a:latin typeface="Calibri"/>
              <a:ea typeface="Calibri"/>
              <a:cs typeface="Times New Roman"/>
            </a:endParaRPr>
          </a:p>
          <a:p>
            <a:pPr marR="12700" indent="450215" algn="just">
              <a:lnSpc>
                <a:spcPct val="120000"/>
              </a:lnSpc>
              <a:spcAft>
                <a:spcPts val="0"/>
              </a:spcAft>
            </a:pPr>
            <a:r>
              <a:rPr lang="ru-RU" dirty="0">
                <a:solidFill>
                  <a:schemeClr val="tx1"/>
                </a:solidFill>
                <a:latin typeface="Times New Roman"/>
                <a:ea typeface="Times New Roman"/>
                <a:cs typeface="Times New Roman"/>
              </a:rPr>
              <a:t>- подбирать иллюстративный материал (рисунки, фото, плакаты) к тексту выступления;</a:t>
            </a:r>
            <a:endParaRPr lang="ru-RU" sz="2400" dirty="0">
              <a:solidFill>
                <a:schemeClr val="tx1"/>
              </a:solidFill>
              <a:latin typeface="Calibri"/>
              <a:ea typeface="Calibri"/>
              <a:cs typeface="Times New Roman"/>
            </a:endParaRPr>
          </a:p>
          <a:p>
            <a:pPr marL="457200">
              <a:lnSpc>
                <a:spcPct val="120000"/>
              </a:lnSpc>
              <a:spcAft>
                <a:spcPts val="0"/>
              </a:spcAft>
            </a:pPr>
            <a:r>
              <a:rPr lang="ru-RU" dirty="0">
                <a:solidFill>
                  <a:schemeClr val="tx1"/>
                </a:solidFill>
                <a:latin typeface="Times New Roman"/>
                <a:ea typeface="Times New Roman"/>
                <a:cs typeface="Times New Roman"/>
              </a:rPr>
              <a:t>2) совместная деятельность:</a:t>
            </a:r>
            <a:endParaRPr lang="ru-RU" sz="2400" dirty="0">
              <a:solidFill>
                <a:schemeClr val="tx1"/>
              </a:solidFill>
              <a:latin typeface="Calibri"/>
              <a:ea typeface="Calibri"/>
              <a:cs typeface="Times New Roman"/>
            </a:endParaRPr>
          </a:p>
          <a:p>
            <a:pPr marL="12700" marR="12700" indent="457200" algn="just">
              <a:lnSpc>
                <a:spcPct val="120000"/>
              </a:lnSpc>
              <a:spcAft>
                <a:spcPts val="0"/>
              </a:spcAft>
            </a:pPr>
            <a:r>
              <a:rPr lang="ru-RU" dirty="0">
                <a:solidFill>
                  <a:schemeClr val="tx1"/>
                </a:solidFill>
                <a:latin typeface="Times New Roman"/>
                <a:ea typeface="Times New Roman"/>
                <a:cs typeface="Times New Roman"/>
              </a:rPr>
              <a:t>- формулировать краткосрочные и долгосрочные цели (индивидуальные с учетом участия в коллективных задачах) в стандартной (типовой) ситуации на основе предложенного формата планирования, распределения промежуточных шагов и сроков;</a:t>
            </a:r>
            <a:endParaRPr lang="ru-RU" sz="2400" dirty="0">
              <a:solidFill>
                <a:schemeClr val="tx1"/>
              </a:solidFill>
              <a:latin typeface="Calibri"/>
              <a:ea typeface="Calibri"/>
              <a:cs typeface="Times New Roman"/>
            </a:endParaRPr>
          </a:p>
          <a:p>
            <a:pPr marL="12700" marR="12700" indent="457200" algn="just">
              <a:lnSpc>
                <a:spcPct val="120000"/>
              </a:lnSpc>
              <a:spcAft>
                <a:spcPts val="0"/>
              </a:spcAft>
            </a:pPr>
            <a:r>
              <a:rPr lang="ru-RU" dirty="0">
                <a:solidFill>
                  <a:schemeClr val="tx1"/>
                </a:solidFill>
                <a:latin typeface="Times New Roman"/>
                <a:ea typeface="Times New Roman"/>
                <a:cs typeface="Times New Roman"/>
              </a:rPr>
              <a:t>- принимать цель совместной деятельности, коллективно строить действия по ее достижению: распределять роли, договариваться, обсуждать процесс и результат совместной работы;</a:t>
            </a:r>
            <a:endParaRPr lang="ru-RU" sz="2400" dirty="0">
              <a:solidFill>
                <a:schemeClr val="tx1"/>
              </a:solidFill>
              <a:latin typeface="Calibri"/>
              <a:ea typeface="Calibri"/>
              <a:cs typeface="Times New Roman"/>
            </a:endParaRPr>
          </a:p>
          <a:p>
            <a:pPr marR="12700" indent="450215">
              <a:lnSpc>
                <a:spcPct val="120000"/>
              </a:lnSpc>
              <a:spcAft>
                <a:spcPts val="0"/>
              </a:spcAft>
            </a:pPr>
            <a:r>
              <a:rPr lang="ru-RU" dirty="0">
                <a:solidFill>
                  <a:schemeClr val="tx1"/>
                </a:solidFill>
                <a:latin typeface="Times New Roman"/>
                <a:ea typeface="Times New Roman"/>
                <a:cs typeface="Times New Roman"/>
              </a:rPr>
              <a:t>- проявлять готовность руководить, выполнять поручения, подчиняться; ответственно выполнять свою часть работы; оценивать свой вклад в общий результат;</a:t>
            </a:r>
            <a:endParaRPr lang="ru-RU" sz="2400" dirty="0">
              <a:solidFill>
                <a:schemeClr val="tx1"/>
              </a:solidFill>
              <a:latin typeface="Calibri"/>
              <a:ea typeface="Calibri"/>
              <a:cs typeface="Times New Roman"/>
            </a:endParaRPr>
          </a:p>
          <a:p>
            <a:pPr marL="12700" marR="12700" indent="457200" algn="just">
              <a:lnSpc>
                <a:spcPct val="120000"/>
              </a:lnSpc>
              <a:spcAft>
                <a:spcPts val="0"/>
              </a:spcAft>
            </a:pPr>
            <a:r>
              <a:rPr lang="ru-RU" dirty="0">
                <a:solidFill>
                  <a:schemeClr val="tx1"/>
                </a:solidFill>
                <a:latin typeface="Times New Roman"/>
                <a:ea typeface="Times New Roman"/>
                <a:cs typeface="Times New Roman"/>
              </a:rPr>
              <a:t>- выполнять совместные проектные задания с опорой на предложенные образцы.</a:t>
            </a:r>
            <a:endParaRPr lang="ru-RU" sz="2400" dirty="0">
              <a:solidFill>
                <a:schemeClr val="tx1"/>
              </a:solidFill>
              <a:latin typeface="Calibri"/>
              <a:ea typeface="Calibri"/>
              <a:cs typeface="Times New Roman"/>
            </a:endParaRPr>
          </a:p>
          <a:p>
            <a:pPr marL="457200">
              <a:lnSpc>
                <a:spcPct val="120000"/>
              </a:lnSpc>
              <a:spcAft>
                <a:spcPts val="0"/>
              </a:spcAft>
            </a:pPr>
            <a:r>
              <a:rPr lang="ru-RU" b="1" dirty="0">
                <a:solidFill>
                  <a:schemeClr val="tx1"/>
                </a:solidFill>
                <a:latin typeface="Times New Roman"/>
                <a:ea typeface="Times New Roman"/>
                <a:cs typeface="Times New Roman"/>
              </a:rPr>
              <a:t>Овладение универсальными учебными регулятивными действиями</a:t>
            </a:r>
            <a:r>
              <a:rPr lang="ru-RU" dirty="0">
                <a:solidFill>
                  <a:schemeClr val="tx1"/>
                </a:solidFill>
                <a:latin typeface="Times New Roman"/>
                <a:ea typeface="Times New Roman"/>
                <a:cs typeface="Times New Roman"/>
              </a:rPr>
              <a:t>:</a:t>
            </a:r>
            <a:endParaRPr lang="ru-RU" sz="2400" dirty="0">
              <a:solidFill>
                <a:schemeClr val="tx1"/>
              </a:solidFill>
              <a:latin typeface="Calibri"/>
              <a:ea typeface="Calibri"/>
              <a:cs typeface="Times New Roman"/>
            </a:endParaRPr>
          </a:p>
          <a:p>
            <a:pPr lvl="2">
              <a:lnSpc>
                <a:spcPct val="120000"/>
              </a:lnSpc>
              <a:buClr>
                <a:srgbClr val="000000"/>
              </a:buClr>
              <a:buSzPts val="1350"/>
              <a:buFont typeface="+mj-lt"/>
              <a:buAutoNum type="arabicParenR"/>
              <a:tabLst>
                <a:tab pos="633730" algn="l"/>
              </a:tabLst>
            </a:pPr>
            <a:r>
              <a:rPr lang="ru-RU" dirty="0">
                <a:solidFill>
                  <a:schemeClr val="tx1"/>
                </a:solidFill>
                <a:latin typeface="Times New Roman"/>
                <a:ea typeface="Times New Roman"/>
                <a:cs typeface="Times New Roman"/>
              </a:rPr>
              <a:t>самоорганизация:</a:t>
            </a:r>
            <a:endParaRPr lang="ru-RU" sz="1800" dirty="0">
              <a:solidFill>
                <a:schemeClr val="tx1"/>
              </a:solidFill>
              <a:latin typeface="Times New Roman"/>
              <a:ea typeface="Times New Roman"/>
              <a:cs typeface="Times New Roman"/>
            </a:endParaRPr>
          </a:p>
          <a:p>
            <a:pPr marR="12700" indent="450215">
              <a:lnSpc>
                <a:spcPct val="120000"/>
              </a:lnSpc>
              <a:spcAft>
                <a:spcPts val="0"/>
              </a:spcAft>
            </a:pPr>
            <a:r>
              <a:rPr lang="ru-RU" dirty="0">
                <a:solidFill>
                  <a:schemeClr val="tx1"/>
                </a:solidFill>
                <a:latin typeface="Times New Roman"/>
                <a:ea typeface="Times New Roman"/>
                <a:cs typeface="Times New Roman"/>
              </a:rPr>
              <a:t>- планировать действия по решению учебной задачи для получения результата; </a:t>
            </a:r>
            <a:endParaRPr lang="ru-RU" sz="2400" dirty="0">
              <a:solidFill>
                <a:schemeClr val="tx1"/>
              </a:solidFill>
              <a:latin typeface="Calibri"/>
              <a:ea typeface="Calibri"/>
              <a:cs typeface="Times New Roman"/>
            </a:endParaRPr>
          </a:p>
          <a:p>
            <a:pPr marR="12700" indent="450215">
              <a:lnSpc>
                <a:spcPct val="120000"/>
              </a:lnSpc>
              <a:spcAft>
                <a:spcPts val="0"/>
              </a:spcAft>
            </a:pPr>
            <a:r>
              <a:rPr lang="ru-RU" dirty="0">
                <a:solidFill>
                  <a:schemeClr val="tx1"/>
                </a:solidFill>
                <a:latin typeface="Times New Roman"/>
                <a:ea typeface="Times New Roman"/>
                <a:cs typeface="Times New Roman"/>
              </a:rPr>
              <a:t>- выстраивать последовательность выбранных действий;</a:t>
            </a:r>
            <a:endParaRPr lang="ru-RU" sz="2400" dirty="0">
              <a:solidFill>
                <a:schemeClr val="tx1"/>
              </a:solidFill>
              <a:latin typeface="Calibri"/>
              <a:ea typeface="Calibri"/>
              <a:cs typeface="Times New Roman"/>
            </a:endParaRPr>
          </a:p>
          <a:p>
            <a:pPr lvl="2">
              <a:lnSpc>
                <a:spcPct val="120000"/>
              </a:lnSpc>
              <a:buClr>
                <a:srgbClr val="000000"/>
              </a:buClr>
              <a:buSzPts val="1350"/>
              <a:buFont typeface="+mj-lt"/>
              <a:buAutoNum type="arabicParenR"/>
              <a:tabLst>
                <a:tab pos="652145" algn="l"/>
              </a:tabLst>
            </a:pPr>
            <a:r>
              <a:rPr lang="ru-RU" dirty="0">
                <a:solidFill>
                  <a:schemeClr val="tx1"/>
                </a:solidFill>
                <a:latin typeface="Times New Roman"/>
                <a:ea typeface="Times New Roman"/>
                <a:cs typeface="Times New Roman"/>
              </a:rPr>
              <a:t>самоконтроль:</a:t>
            </a:r>
            <a:endParaRPr lang="ru-RU" sz="1800" dirty="0">
              <a:solidFill>
                <a:schemeClr val="tx1"/>
              </a:solidFill>
              <a:latin typeface="Times New Roman"/>
              <a:ea typeface="Times New Roman"/>
              <a:cs typeface="Times New Roman"/>
            </a:endParaRPr>
          </a:p>
          <a:p>
            <a:pPr marL="457200">
              <a:lnSpc>
                <a:spcPct val="120000"/>
              </a:lnSpc>
              <a:spcAft>
                <a:spcPts val="0"/>
              </a:spcAft>
              <a:tabLst>
                <a:tab pos="652145" algn="l"/>
              </a:tabLst>
            </a:pPr>
            <a:r>
              <a:rPr lang="ru-RU" dirty="0">
                <a:solidFill>
                  <a:schemeClr val="tx1"/>
                </a:solidFill>
                <a:latin typeface="Times New Roman"/>
                <a:ea typeface="Times New Roman"/>
                <a:cs typeface="Times New Roman"/>
              </a:rPr>
              <a:t>- устанавливать причины успеха/неудач учебной деятельности;</a:t>
            </a:r>
            <a:endParaRPr lang="ru-RU" sz="2400" dirty="0">
              <a:solidFill>
                <a:schemeClr val="tx1"/>
              </a:solidFill>
              <a:latin typeface="Calibri"/>
              <a:ea typeface="Calibri"/>
              <a:cs typeface="Times New Roman"/>
            </a:endParaRPr>
          </a:p>
          <a:p>
            <a:pPr marL="457200">
              <a:lnSpc>
                <a:spcPct val="120000"/>
              </a:lnSpc>
              <a:spcAft>
                <a:spcPts val="0"/>
              </a:spcAft>
              <a:tabLst>
                <a:tab pos="652145" algn="l"/>
              </a:tabLst>
            </a:pPr>
            <a:r>
              <a:rPr lang="ru-RU" dirty="0">
                <a:solidFill>
                  <a:schemeClr val="tx1"/>
                </a:solidFill>
                <a:latin typeface="Times New Roman"/>
                <a:ea typeface="Times New Roman"/>
                <a:cs typeface="Times New Roman"/>
              </a:rPr>
              <a:t>- корректировать свои учебные действия для преодоления ошибок. </a:t>
            </a:r>
            <a:endParaRPr lang="ru-RU" sz="2400" dirty="0">
              <a:solidFill>
                <a:schemeClr val="tx1"/>
              </a:solidFill>
              <a:latin typeface="Calibri"/>
              <a:ea typeface="Calibri"/>
              <a:cs typeface="Times New Roman"/>
            </a:endParaRPr>
          </a:p>
          <a:p>
            <a:pPr>
              <a:lnSpc>
                <a:spcPct val="120000"/>
              </a:lnSpc>
              <a:spcAft>
                <a:spcPts val="1000"/>
              </a:spcAft>
            </a:pPr>
            <a:r>
              <a:rPr lang="ru-RU" dirty="0">
                <a:solidFill>
                  <a:schemeClr val="tx1"/>
                </a:solidFill>
                <a:latin typeface="Calibri"/>
                <a:ea typeface="Calibri"/>
                <a:cs typeface="Times New Roman"/>
              </a:rPr>
              <a:t> </a:t>
            </a: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6307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a:lnSpc>
                <a:spcPct val="120000"/>
              </a:lnSpc>
              <a:spcAft>
                <a:spcPts val="1000"/>
              </a:spcAft>
            </a:pPr>
            <a:r>
              <a:rPr lang="ru-RU" sz="1800" b="1" dirty="0">
                <a:solidFill>
                  <a:schemeClr val="tx1"/>
                </a:solidFill>
                <a:latin typeface="Times New Roman" panose="02020603050405020304" pitchFamily="18" charset="0"/>
                <a:ea typeface="Calibri"/>
                <a:cs typeface="Times New Roman" panose="02020603050405020304" pitchFamily="18" charset="0"/>
              </a:rPr>
              <a:t>ФГОС ООО 31052021</a:t>
            </a:r>
            <a:endParaRPr lang="ru-RU" sz="1800" dirty="0">
              <a:solidFill>
                <a:schemeClr val="tx1"/>
              </a:solidFill>
              <a:latin typeface="Times New Roman" panose="02020603050405020304" pitchFamily="18" charset="0"/>
              <a:ea typeface="Calibri"/>
              <a:cs typeface="Times New Roman" panose="02020603050405020304" pitchFamily="18" charset="0"/>
            </a:endParaRPr>
          </a:p>
          <a:p>
            <a:pPr marL="584200">
              <a:lnSpc>
                <a:spcPct val="120000"/>
              </a:lnSpc>
              <a:spcBef>
                <a:spcPts val="1800"/>
              </a:spcBef>
              <a:spcAft>
                <a:spcPts val="1800"/>
              </a:spcAft>
            </a:pPr>
            <a:r>
              <a:rPr lang="ru-RU" sz="1800" b="1" dirty="0">
                <a:solidFill>
                  <a:schemeClr val="tx1"/>
                </a:solidFill>
                <a:latin typeface="Times New Roman" panose="02020603050405020304" pitchFamily="18" charset="0"/>
                <a:ea typeface="Times New Roman"/>
                <a:cs typeface="Times New Roman" panose="02020603050405020304" pitchFamily="18" charset="0"/>
              </a:rPr>
              <a:t>Требования к структуре программы основного общего образования</a:t>
            </a:r>
            <a:endParaRPr lang="ru-RU" sz="1800" dirty="0">
              <a:solidFill>
                <a:schemeClr val="tx1"/>
              </a:solidFill>
              <a:latin typeface="Times New Roman" panose="02020603050405020304" pitchFamily="18" charset="0"/>
              <a:ea typeface="Times New Roman"/>
              <a:cs typeface="Times New Roman" panose="02020603050405020304" pitchFamily="18" charset="0"/>
            </a:endParaRPr>
          </a:p>
          <a:p>
            <a:pPr marR="12700" indent="450215" algn="just">
              <a:lnSpc>
                <a:spcPct val="120000"/>
              </a:lnSpc>
              <a:spcBef>
                <a:spcPts val="1800"/>
              </a:spcBef>
              <a:spcAft>
                <a:spcPts val="0"/>
              </a:spcAft>
              <a:tabLst>
                <a:tab pos="796290" algn="l"/>
              </a:tabLst>
            </a:pPr>
            <a:r>
              <a:rPr lang="ru-RU" sz="1800" dirty="0">
                <a:solidFill>
                  <a:schemeClr val="tx1"/>
                </a:solidFill>
                <a:latin typeface="Times New Roman" panose="02020603050405020304" pitchFamily="18" charset="0"/>
                <a:ea typeface="Times New Roman"/>
                <a:cs typeface="Times New Roman" panose="02020603050405020304" pitchFamily="18" charset="0"/>
              </a:rPr>
              <a:t>Структура программы основного общего образования, в том числе адаптированной, включает обязательную часть и часть, формируемую участниками образовательных отношений за счет включения в учебные планы учебных предметов, учебных курсов (в том числе внеурочной деятельности), учебных модулей по выбору обучающихся, родителей (законных представителей) несовершеннолетних обучающихся из перечня, предлагаемого Организацией.</a:t>
            </a:r>
          </a:p>
          <a:p>
            <a:pPr marR="12700" indent="450215" algn="just">
              <a:lnSpc>
                <a:spcPct val="120000"/>
              </a:lnSpc>
              <a:spcBef>
                <a:spcPts val="1800"/>
              </a:spcBef>
              <a:spcAft>
                <a:spcPts val="0"/>
              </a:spcAft>
              <a:tabLst>
                <a:tab pos="796290" algn="l"/>
              </a:tabLst>
            </a:pPr>
            <a:r>
              <a:rPr lang="ru-RU" sz="1800" dirty="0">
                <a:solidFill>
                  <a:schemeClr val="tx1"/>
                </a:solidFill>
                <a:latin typeface="Times New Roman" panose="02020603050405020304" pitchFamily="18" charset="0"/>
                <a:ea typeface="Times New Roman"/>
                <a:cs typeface="Times New Roman" panose="02020603050405020304" pitchFamily="18" charset="0"/>
              </a:rPr>
              <a:t>Объем обязательной части программы основного общего образования составляет 70%, а объем части, формируемой участниками образовательных отношений из перечня, предлагаемого Организацией, - 30% от общего объема программы основного общего образования, реализуемой в соответствии с требованиями к организации образовательного процесса к учебной нагрузке при 5-дневной (или 6-дневной) учебной неделе, предусмотренными Санитарными правилами и нормами СанПиН. </a:t>
            </a:r>
          </a:p>
          <a:p>
            <a:pPr marL="12700" marR="12700" indent="444500" algn="just">
              <a:lnSpc>
                <a:spcPct val="120000"/>
              </a:lnSpc>
              <a:spcBef>
                <a:spcPts val="1800"/>
              </a:spcBef>
              <a:spcAft>
                <a:spcPts val="0"/>
              </a:spcAft>
            </a:pPr>
            <a:r>
              <a:rPr lang="ru-RU" sz="1800" dirty="0">
                <a:solidFill>
                  <a:schemeClr val="tx1"/>
                </a:solidFill>
                <a:latin typeface="Times New Roman" panose="02020603050405020304" pitchFamily="18" charset="0"/>
                <a:ea typeface="Times New Roman"/>
                <a:cs typeface="Times New Roman" panose="02020603050405020304" pitchFamily="18" charset="0"/>
              </a:rPr>
              <a:t>Внеурочная деятельность направлена на достижение планируемых результатов освоения программы основного общего образования с учетом выбора участниками образовательных отношений учебных курсов внеурочной деятельности из перечня, предлагаемого Организацией.</a:t>
            </a:r>
          </a:p>
          <a:p>
            <a:pPr marL="12700" marR="12700" indent="444500" algn="just">
              <a:lnSpc>
                <a:spcPct val="120000"/>
              </a:lnSpc>
              <a:spcBef>
                <a:spcPts val="1800"/>
              </a:spcBef>
              <a:spcAft>
                <a:spcPts val="0"/>
              </a:spcAft>
            </a:pPr>
            <a:r>
              <a:rPr lang="ru-RU" sz="1800" dirty="0">
                <a:solidFill>
                  <a:schemeClr val="tx1"/>
                </a:solidFill>
                <a:latin typeface="Times New Roman" panose="02020603050405020304" pitchFamily="18" charset="0"/>
                <a:ea typeface="Times New Roman"/>
                <a:cs typeface="Times New Roman" panose="02020603050405020304" pitchFamily="18" charset="0"/>
              </a:rPr>
              <a:t>Формы организации образовательной деятельности, чередование урочной и внеурочной деятельности при реализации программы основного общего образования, в том числе адаптированной, Организация определяет самостоятельно.</a:t>
            </a:r>
          </a:p>
          <a:p>
            <a:pPr marL="12700" marR="12700" indent="444500" algn="just">
              <a:lnSpc>
                <a:spcPct val="120000"/>
              </a:lnSpc>
              <a:spcBef>
                <a:spcPts val="1800"/>
              </a:spcBef>
              <a:spcAft>
                <a:spcPts val="0"/>
              </a:spcAft>
            </a:pPr>
            <a:r>
              <a:rPr lang="ru-RU" sz="1800" dirty="0">
                <a:solidFill>
                  <a:schemeClr val="tx1"/>
                </a:solidFill>
                <a:latin typeface="Times New Roman" panose="02020603050405020304" pitchFamily="18" charset="0"/>
                <a:ea typeface="Times New Roman"/>
                <a:cs typeface="Times New Roman" panose="02020603050405020304" pitchFamily="18" charset="0"/>
              </a:rPr>
              <a:t>В целях обеспечения индивидуальных потребностей обучающихся в программе основного общего образования, в том числе адаптированной, предусматриваются учебные курсы (в том числе внеурочной деятельности), учебные модули, обеспечивающие различные образовательные потребности и интересы обучающихся, в том числе этнокультурные.</a:t>
            </a:r>
          </a:p>
          <a:p>
            <a:pPr marL="12700" marR="12700" indent="444500" algn="just">
              <a:lnSpc>
                <a:spcPct val="120000"/>
              </a:lnSpc>
              <a:spcBef>
                <a:spcPts val="1800"/>
              </a:spcBef>
              <a:spcAft>
                <a:spcPts val="0"/>
              </a:spcAft>
            </a:pPr>
            <a:r>
              <a:rPr lang="ru-RU" sz="1800" dirty="0">
                <a:solidFill>
                  <a:schemeClr val="tx1"/>
                </a:solidFill>
                <a:latin typeface="Times New Roman" panose="02020603050405020304" pitchFamily="18" charset="0"/>
                <a:ea typeface="Times New Roman"/>
                <a:cs typeface="Times New Roman" panose="02020603050405020304" pitchFamily="18" charset="0"/>
              </a:rPr>
              <a:t>Внеурочная деятельность обучающихся с ОВЗ дополняется коррекционными учебными курсами внеурочной деятельности.</a:t>
            </a: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630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16632"/>
            <a:ext cx="9144000" cy="481256"/>
          </a:xfrm>
        </p:spPr>
        <p:txBody>
          <a:bodyPr>
            <a:normAutofit fontScale="90000"/>
          </a:bodyPr>
          <a:lstStyle/>
          <a:p>
            <a:pPr marL="533400" algn="ctr">
              <a:lnSpc>
                <a:spcPts val="1350"/>
              </a:lnSpc>
              <a:spcAft>
                <a:spcPts val="920"/>
              </a:spcAft>
            </a:pPr>
            <a:r>
              <a:rPr lang="ru-RU" sz="1800" b="1" dirty="0">
                <a:solidFill>
                  <a:schemeClr val="tx1"/>
                </a:solidFill>
                <a:effectLst/>
                <a:latin typeface="Times New Roman"/>
                <a:ea typeface="Times New Roman"/>
                <a:cs typeface="Times New Roman"/>
              </a:rPr>
              <a:t>ФГОС  НОО от 31 мая 2021 года</a:t>
            </a:r>
            <a:r>
              <a:rPr lang="ru-RU" sz="1400" dirty="0">
                <a:solidFill>
                  <a:schemeClr val="tx1"/>
                </a:solidFill>
                <a:effectLst/>
                <a:latin typeface="Calibri"/>
                <a:ea typeface="Calibri"/>
                <a:cs typeface="Times New Roman"/>
              </a:rPr>
              <a:t/>
            </a:r>
            <a:br>
              <a:rPr lang="ru-RU" sz="1400" dirty="0">
                <a:solidFill>
                  <a:schemeClr val="tx1"/>
                </a:solidFill>
                <a:effectLst/>
                <a:latin typeface="Calibri"/>
                <a:ea typeface="Calibri"/>
                <a:cs typeface="Times New Roman"/>
              </a:rPr>
            </a:br>
            <a:r>
              <a:rPr lang="ru-RU" sz="1800" b="1" i="1" dirty="0">
                <a:solidFill>
                  <a:schemeClr val="tx1"/>
                </a:solidFill>
                <a:effectLst/>
                <a:latin typeface="Times New Roman"/>
                <a:ea typeface="Times New Roman"/>
                <a:cs typeface="Times New Roman"/>
              </a:rPr>
              <a:t>Требования к структуре программы начального общего образования</a:t>
            </a:r>
            <a:r>
              <a:rPr lang="ru-RU" sz="1400" dirty="0">
                <a:solidFill>
                  <a:schemeClr val="tx1"/>
                </a:solidFill>
                <a:effectLst/>
                <a:latin typeface="Calibri"/>
                <a:ea typeface="Calibri"/>
                <a:cs typeface="Times New Roman"/>
              </a:rPr>
              <a:t/>
            </a:r>
            <a:br>
              <a:rPr lang="ru-RU" sz="1400" dirty="0">
                <a:solidFill>
                  <a:schemeClr val="tx1"/>
                </a:solidFill>
                <a:effectLst/>
                <a:latin typeface="Calibri"/>
                <a:ea typeface="Calibri"/>
                <a:cs typeface="Times New Roman"/>
              </a:rPr>
            </a:br>
            <a:endParaRPr lang="ru-RU" sz="18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548680"/>
            <a:ext cx="9144000" cy="6093296"/>
          </a:xfrm>
        </p:spPr>
        <p:txBody>
          <a:bodyPr>
            <a:noAutofit/>
          </a:bodyPr>
          <a:lstStyle/>
          <a:p>
            <a:pPr marR="12700" indent="450215" algn="just">
              <a:lnSpc>
                <a:spcPts val="2425"/>
              </a:lnSpc>
              <a:spcAft>
                <a:spcPts val="0"/>
              </a:spcAft>
              <a:tabLst>
                <a:tab pos="862965" algn="l"/>
              </a:tabLst>
            </a:pPr>
            <a:r>
              <a:rPr lang="ru-RU" sz="1400" b="1" dirty="0">
                <a:solidFill>
                  <a:schemeClr val="tx1"/>
                </a:solidFill>
                <a:latin typeface="Times New Roman" panose="02020603050405020304" pitchFamily="18" charset="0"/>
                <a:ea typeface="Times New Roman"/>
                <a:cs typeface="Times New Roman" panose="02020603050405020304" pitchFamily="18" charset="0"/>
              </a:rPr>
              <a:t>Структура программы начального общего образования включает обязательную часть и часть, формируемую участниками образовательных отношений за счет включения в учебные планы учебных предметов, учебных курсов (в том числе внеурочной деятельности), учебных модулей по выбору родителей (законных представителей) несовершеннолетних обучающихся из перечня, предлагаемого Организацией.</a:t>
            </a:r>
            <a:endParaRPr lang="ru-RU" sz="1400" b="1" dirty="0">
              <a:solidFill>
                <a:schemeClr val="tx1"/>
              </a:solidFill>
              <a:latin typeface="Times New Roman" panose="02020603050405020304" pitchFamily="18" charset="0"/>
              <a:ea typeface="Calibri"/>
              <a:cs typeface="Times New Roman" panose="02020603050405020304" pitchFamily="18" charset="0"/>
            </a:endParaRPr>
          </a:p>
          <a:p>
            <a:pPr marR="12700" indent="450215" algn="just">
              <a:lnSpc>
                <a:spcPts val="2425"/>
              </a:lnSpc>
              <a:spcAft>
                <a:spcPts val="0"/>
              </a:spcAft>
              <a:tabLst>
                <a:tab pos="862965" algn="l"/>
              </a:tabLst>
            </a:pPr>
            <a:r>
              <a:rPr lang="ru-RU" sz="1400" b="1" dirty="0">
                <a:solidFill>
                  <a:schemeClr val="tx1"/>
                </a:solidFill>
                <a:latin typeface="Times New Roman" panose="02020603050405020304" pitchFamily="18" charset="0"/>
                <a:ea typeface="Times New Roman"/>
                <a:cs typeface="Times New Roman" panose="02020603050405020304" pitchFamily="18" charset="0"/>
              </a:rPr>
              <a:t>Объем обязательной части программы начального общего образования составляет 80%, а объем части, формируемой участниками образовательных отношений из перечня, предлагаемого Организацией, - 20% от общего объема программы начального общего образования, реализуемой в соответствии с требованиями к организации образовательного процесса к учебной нагрузке при 5-дневной (или 6-дневной) учебной неделе.</a:t>
            </a:r>
            <a:endParaRPr lang="ru-RU" sz="1400" b="1" dirty="0">
              <a:solidFill>
                <a:schemeClr val="tx1"/>
              </a:solidFill>
              <a:latin typeface="Times New Roman" panose="02020603050405020304" pitchFamily="18" charset="0"/>
              <a:ea typeface="Calibri"/>
              <a:cs typeface="Times New Roman" panose="02020603050405020304" pitchFamily="18" charset="0"/>
            </a:endParaRPr>
          </a:p>
          <a:p>
            <a:pPr marR="12700" indent="450215" algn="just">
              <a:lnSpc>
                <a:spcPts val="2425"/>
              </a:lnSpc>
              <a:spcAft>
                <a:spcPts val="0"/>
              </a:spcAft>
              <a:tabLst>
                <a:tab pos="862965" algn="l"/>
              </a:tabLst>
            </a:pPr>
            <a:r>
              <a:rPr lang="ru-RU" sz="1400" b="1" dirty="0">
                <a:solidFill>
                  <a:schemeClr val="tx1"/>
                </a:solidFill>
                <a:latin typeface="Times New Roman" panose="02020603050405020304" pitchFamily="18" charset="0"/>
                <a:ea typeface="Times New Roman"/>
                <a:cs typeface="Times New Roman" panose="02020603050405020304" pitchFamily="18" charset="0"/>
              </a:rPr>
              <a:t>Программы начального общего образования реализуются Организацией через организацию образовательной деятельности (урочной и внеурочной) в соответствии с Гигиеническими нормативами и Санитарно-эпидемиологическими требованиями.</a:t>
            </a:r>
            <a:endParaRPr lang="ru-RU" sz="1400" b="1"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ts val="2425"/>
              </a:lnSpc>
              <a:spcAft>
                <a:spcPts val="0"/>
              </a:spcAft>
            </a:pPr>
            <a:r>
              <a:rPr lang="ru-RU" sz="1400" b="1" dirty="0">
                <a:solidFill>
                  <a:schemeClr val="tx1"/>
                </a:solidFill>
                <a:latin typeface="Times New Roman" panose="02020603050405020304" pitchFamily="18" charset="0"/>
                <a:ea typeface="Times New Roman"/>
                <a:cs typeface="Times New Roman" panose="02020603050405020304" pitchFamily="18" charset="0"/>
              </a:rPr>
              <a:t>Внеурочная деятельность направлена на достижение планируемых результатов освоения программы начального общего образования с учетом выбора участниками образовательных отношений учебных курсов внеурочной деятельности из перечня, предлагаемого Организацией.</a:t>
            </a:r>
            <a:endParaRPr lang="ru-RU" sz="1400" b="1"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ts val="2425"/>
              </a:lnSpc>
              <a:spcAft>
                <a:spcPts val="0"/>
              </a:spcAft>
            </a:pPr>
            <a:r>
              <a:rPr lang="ru-RU" sz="1400" b="1" dirty="0">
                <a:solidFill>
                  <a:schemeClr val="tx1"/>
                </a:solidFill>
                <a:latin typeface="Times New Roman" panose="02020603050405020304" pitchFamily="18" charset="0"/>
                <a:ea typeface="Times New Roman"/>
                <a:cs typeface="Times New Roman" panose="02020603050405020304" pitchFamily="18" charset="0"/>
              </a:rPr>
              <a:t>Формы организации образовательной деятельности, чередование урочной и внеурочной деятельности при реализации программы начального общего образования Организация определяет самостоятельно.</a:t>
            </a:r>
            <a:endParaRPr lang="ru-RU" sz="1400" b="1" dirty="0">
              <a:solidFill>
                <a:schemeClr val="tx1"/>
              </a:solidFill>
              <a:latin typeface="Times New Roman" panose="02020603050405020304" pitchFamily="18" charset="0"/>
              <a:ea typeface="Calibri"/>
              <a:cs typeface="Times New Roman" panose="02020603050405020304" pitchFamily="18" charset="0"/>
            </a:endParaRPr>
          </a:p>
          <a:p>
            <a:pPr algn="ct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32500" lnSpcReduction="20000"/>
          </a:bodyPr>
          <a:lstStyle/>
          <a:p>
            <a:pPr marL="12700" marR="12700" indent="444500" algn="just">
              <a:lnSpc>
                <a:spcPct val="120000"/>
              </a:lnSpc>
              <a:spcBef>
                <a:spcPts val="0"/>
              </a:spcBef>
              <a:spcAft>
                <a:spcPts val="0"/>
              </a:spcAft>
            </a:pPr>
            <a:r>
              <a:rPr lang="ru-RU" b="1" dirty="0">
                <a:solidFill>
                  <a:schemeClr val="tx1"/>
                </a:solidFill>
                <a:latin typeface="Times New Roman"/>
                <a:ea typeface="Times New Roman"/>
              </a:rPr>
              <a:t>Программа основного общего образования, в том числе адаптированная, включает три раздела:</a:t>
            </a:r>
            <a:endParaRPr lang="ru-RU" dirty="0">
              <a:solidFill>
                <a:schemeClr val="tx1"/>
              </a:solidFill>
              <a:latin typeface="Times New Roman"/>
              <a:ea typeface="Times New Roman"/>
            </a:endParaRPr>
          </a:p>
          <a:p>
            <a:pPr marL="12700" indent="444500" algn="just">
              <a:lnSpc>
                <a:spcPct val="120000"/>
              </a:lnSpc>
              <a:spcBef>
                <a:spcPts val="0"/>
              </a:spcBef>
              <a:spcAft>
                <a:spcPts val="0"/>
              </a:spcAft>
            </a:pPr>
            <a:r>
              <a:rPr lang="ru-RU" dirty="0">
                <a:solidFill>
                  <a:schemeClr val="tx1"/>
                </a:solidFill>
                <a:latin typeface="Times New Roman"/>
                <a:ea typeface="Times New Roman"/>
              </a:rPr>
              <a:t>- целевой;</a:t>
            </a:r>
          </a:p>
          <a:p>
            <a:pPr marL="12700" indent="444500" algn="just">
              <a:lnSpc>
                <a:spcPct val="120000"/>
              </a:lnSpc>
              <a:spcBef>
                <a:spcPts val="0"/>
              </a:spcBef>
              <a:spcAft>
                <a:spcPts val="0"/>
              </a:spcAft>
            </a:pPr>
            <a:r>
              <a:rPr lang="ru-RU" dirty="0">
                <a:solidFill>
                  <a:schemeClr val="tx1"/>
                </a:solidFill>
                <a:latin typeface="Times New Roman"/>
                <a:ea typeface="Times New Roman"/>
              </a:rPr>
              <a:t>- содержательный;</a:t>
            </a:r>
          </a:p>
          <a:p>
            <a:pPr marL="12700" indent="444500" algn="just">
              <a:lnSpc>
                <a:spcPct val="120000"/>
              </a:lnSpc>
              <a:spcBef>
                <a:spcPts val="0"/>
              </a:spcBef>
              <a:spcAft>
                <a:spcPts val="0"/>
              </a:spcAft>
            </a:pPr>
            <a:r>
              <a:rPr lang="ru-RU" dirty="0">
                <a:solidFill>
                  <a:schemeClr val="tx1"/>
                </a:solidFill>
                <a:latin typeface="Times New Roman"/>
                <a:ea typeface="Times New Roman"/>
              </a:rPr>
              <a:t>- организационный.</a:t>
            </a:r>
          </a:p>
          <a:p>
            <a:pPr marL="12700" indent="444500" algn="just">
              <a:lnSpc>
                <a:spcPct val="120000"/>
              </a:lnSpc>
              <a:spcBef>
                <a:spcPts val="0"/>
              </a:spcBef>
              <a:spcAft>
                <a:spcPts val="0"/>
              </a:spcAft>
            </a:pPr>
            <a:r>
              <a:rPr lang="ru-RU" b="1" dirty="0">
                <a:solidFill>
                  <a:schemeClr val="tx1"/>
                </a:solidFill>
                <a:latin typeface="Times New Roman"/>
                <a:ea typeface="Times New Roman"/>
              </a:rPr>
              <a:t>ЦЕЛЕВОЙ РАЗДЕЛ</a:t>
            </a:r>
            <a:r>
              <a:rPr lang="ru-RU" dirty="0">
                <a:solidFill>
                  <a:schemeClr val="tx1"/>
                </a:solidFill>
                <a:latin typeface="Times New Roman"/>
                <a:ea typeface="Times New Roman"/>
              </a:rPr>
              <a:t> определяет общее назначение, цели, задачи и планируемые результаты реализации программы основного общего образования, в том числе способы определения достижения этих целей и результатов.</a:t>
            </a:r>
          </a:p>
          <a:p>
            <a:pPr marL="12700" indent="444500" algn="just">
              <a:lnSpc>
                <a:spcPct val="120000"/>
              </a:lnSpc>
              <a:spcBef>
                <a:spcPts val="0"/>
              </a:spcBef>
              <a:spcAft>
                <a:spcPts val="0"/>
              </a:spcAft>
            </a:pPr>
            <a:r>
              <a:rPr lang="ru-RU" dirty="0">
                <a:solidFill>
                  <a:schemeClr val="tx1"/>
                </a:solidFill>
                <a:latin typeface="Times New Roman"/>
                <a:ea typeface="Times New Roman"/>
              </a:rPr>
              <a:t>Целевой раздел должен включать:</a:t>
            </a:r>
          </a:p>
          <a:p>
            <a:pPr marL="12700" indent="444500" algn="just">
              <a:lnSpc>
                <a:spcPct val="120000"/>
              </a:lnSpc>
              <a:spcBef>
                <a:spcPts val="0"/>
              </a:spcBef>
              <a:spcAft>
                <a:spcPts val="0"/>
              </a:spcAft>
            </a:pPr>
            <a:r>
              <a:rPr lang="ru-RU" dirty="0">
                <a:solidFill>
                  <a:schemeClr val="tx1"/>
                </a:solidFill>
                <a:latin typeface="Times New Roman"/>
                <a:ea typeface="Times New Roman"/>
              </a:rPr>
              <a:t>- пояснительную записку;</a:t>
            </a:r>
          </a:p>
          <a:p>
            <a:pPr marR="12700" indent="444500" algn="just">
              <a:lnSpc>
                <a:spcPct val="120000"/>
              </a:lnSpc>
              <a:spcBef>
                <a:spcPts val="0"/>
              </a:spcBef>
              <a:spcAft>
                <a:spcPts val="0"/>
              </a:spcAft>
            </a:pPr>
            <a:r>
              <a:rPr lang="ru-RU" dirty="0">
                <a:solidFill>
                  <a:schemeClr val="tx1"/>
                </a:solidFill>
                <a:latin typeface="Times New Roman"/>
                <a:ea typeface="Times New Roman"/>
              </a:rPr>
              <a:t>- планируемые результаты освоения обучающимися программы основного общего образования;</a:t>
            </a:r>
          </a:p>
          <a:p>
            <a:pPr marR="12700" indent="444500" algn="just">
              <a:lnSpc>
                <a:spcPct val="120000"/>
              </a:lnSpc>
              <a:spcBef>
                <a:spcPts val="0"/>
              </a:spcBef>
              <a:spcAft>
                <a:spcPts val="0"/>
              </a:spcAft>
            </a:pPr>
            <a:r>
              <a:rPr lang="ru-RU" dirty="0">
                <a:solidFill>
                  <a:schemeClr val="tx1"/>
                </a:solidFill>
                <a:latin typeface="Times New Roman"/>
                <a:ea typeface="Times New Roman"/>
              </a:rPr>
              <a:t>- систему оценки достижения планируемых результатов освоения программы основного общего образования.</a:t>
            </a:r>
          </a:p>
          <a:p>
            <a:pPr marL="444500" algn="just">
              <a:lnSpc>
                <a:spcPct val="120000"/>
              </a:lnSpc>
              <a:spcBef>
                <a:spcPts val="0"/>
              </a:spcBef>
              <a:spcAft>
                <a:spcPts val="0"/>
              </a:spcAft>
              <a:tabLst>
                <a:tab pos="837565" algn="l"/>
              </a:tabLst>
            </a:pPr>
            <a:r>
              <a:rPr lang="ru-RU" b="1" dirty="0">
                <a:solidFill>
                  <a:schemeClr val="tx1"/>
                </a:solidFill>
                <a:latin typeface="Times New Roman"/>
                <a:ea typeface="Times New Roman"/>
              </a:rPr>
              <a:t>Пояснительная записка</a:t>
            </a:r>
            <a:r>
              <a:rPr lang="ru-RU" dirty="0">
                <a:solidFill>
                  <a:schemeClr val="tx1"/>
                </a:solidFill>
                <a:latin typeface="Times New Roman"/>
                <a:ea typeface="Times New Roman"/>
              </a:rPr>
              <a:t> должна раскрывать:</a:t>
            </a:r>
          </a:p>
          <a:p>
            <a:pPr marR="12700" indent="444500" algn="just">
              <a:lnSpc>
                <a:spcPct val="120000"/>
              </a:lnSpc>
              <a:spcBef>
                <a:spcPts val="0"/>
              </a:spcBef>
              <a:spcAft>
                <a:spcPts val="0"/>
              </a:spcAft>
            </a:pPr>
            <a:r>
              <a:rPr lang="ru-RU" dirty="0">
                <a:solidFill>
                  <a:schemeClr val="tx1"/>
                </a:solidFill>
                <a:latin typeface="Times New Roman"/>
                <a:ea typeface="Times New Roman"/>
              </a:rPr>
              <a:t>- цели реализации программы основного общего образования, в том числе адаптированной, конкретизированные в соответствии с требованиями ФГОС к результатам освоения обучающимися программы основного общего образования;</a:t>
            </a:r>
          </a:p>
          <a:p>
            <a:pPr marR="12700" indent="444500" algn="just">
              <a:lnSpc>
                <a:spcPct val="120000"/>
              </a:lnSpc>
              <a:spcBef>
                <a:spcPts val="0"/>
              </a:spcBef>
              <a:spcAft>
                <a:spcPts val="0"/>
              </a:spcAft>
            </a:pPr>
            <a:r>
              <a:rPr lang="ru-RU" dirty="0">
                <a:solidFill>
                  <a:schemeClr val="tx1"/>
                </a:solidFill>
                <a:latin typeface="Times New Roman"/>
                <a:ea typeface="Times New Roman"/>
              </a:rPr>
              <a:t>- принципы формирования и механизмы реализации программы основного общего образования, в том числе посредством реализации индивидуальных учебных планов;</a:t>
            </a:r>
          </a:p>
          <a:p>
            <a:pPr indent="444500" algn="just">
              <a:lnSpc>
                <a:spcPct val="120000"/>
              </a:lnSpc>
              <a:spcBef>
                <a:spcPts val="0"/>
              </a:spcBef>
              <a:spcAft>
                <a:spcPts val="0"/>
              </a:spcAft>
            </a:pPr>
            <a:r>
              <a:rPr lang="ru-RU" dirty="0">
                <a:solidFill>
                  <a:schemeClr val="tx1"/>
                </a:solidFill>
                <a:latin typeface="Times New Roman"/>
                <a:ea typeface="Times New Roman"/>
              </a:rPr>
              <a:t>- общую характеристику программы основного общего образования.</a:t>
            </a:r>
          </a:p>
          <a:p>
            <a:pPr indent="444500" algn="just">
              <a:lnSpc>
                <a:spcPct val="120000"/>
              </a:lnSpc>
              <a:spcBef>
                <a:spcPts val="0"/>
              </a:spcBef>
              <a:spcAft>
                <a:spcPts val="0"/>
              </a:spcAft>
            </a:pPr>
            <a:r>
              <a:rPr lang="ru-RU" b="1" dirty="0">
                <a:solidFill>
                  <a:schemeClr val="tx1"/>
                </a:solidFill>
                <a:latin typeface="Times New Roman"/>
                <a:ea typeface="Times New Roman"/>
              </a:rPr>
              <a:t>Планируемые результаты</a:t>
            </a:r>
            <a:r>
              <a:rPr lang="ru-RU" dirty="0">
                <a:solidFill>
                  <a:schemeClr val="tx1"/>
                </a:solidFill>
                <a:latin typeface="Times New Roman"/>
                <a:ea typeface="Times New Roman"/>
              </a:rPr>
              <a:t> освоения обучающимися программы основного общего образования, в том числе адаптированной, должны:</a:t>
            </a:r>
          </a:p>
          <a:p>
            <a:pPr marR="12700" lvl="2" algn="just">
              <a:lnSpc>
                <a:spcPct val="120000"/>
              </a:lnSpc>
              <a:spcBef>
                <a:spcPts val="0"/>
              </a:spcBef>
              <a:buClr>
                <a:srgbClr val="000000"/>
              </a:buClr>
              <a:buSzPts val="1350"/>
              <a:buFont typeface="+mj-lt"/>
              <a:buAutoNum type="arabicParenR"/>
              <a:tabLst>
                <a:tab pos="783590" algn="l"/>
              </a:tabLst>
            </a:pPr>
            <a:r>
              <a:rPr lang="ru-RU" dirty="0">
                <a:solidFill>
                  <a:schemeClr val="tx1"/>
                </a:solidFill>
                <a:latin typeface="Times New Roman"/>
                <a:ea typeface="Times New Roman"/>
                <a:cs typeface="Times New Roman"/>
              </a:rPr>
              <a:t>обеспечивать связь между требованиями ФГОС, образовательной деятельностью и системой оценки результатов освоения программы основного общего образования;</a:t>
            </a:r>
          </a:p>
          <a:p>
            <a:pPr lvl="2" algn="just">
              <a:lnSpc>
                <a:spcPct val="120000"/>
              </a:lnSpc>
              <a:spcBef>
                <a:spcPts val="0"/>
              </a:spcBef>
              <a:buClr>
                <a:srgbClr val="000000"/>
              </a:buClr>
              <a:buSzPts val="1350"/>
              <a:buFont typeface="+mj-lt"/>
              <a:buAutoNum type="arabicParenR"/>
              <a:tabLst>
                <a:tab pos="633730" algn="l"/>
              </a:tabLst>
            </a:pPr>
            <a:r>
              <a:rPr lang="ru-RU" dirty="0">
                <a:solidFill>
                  <a:schemeClr val="tx1"/>
                </a:solidFill>
                <a:latin typeface="Times New Roman"/>
                <a:ea typeface="Times New Roman"/>
                <a:cs typeface="Times New Roman"/>
              </a:rPr>
              <a:t>являться содержательной и </a:t>
            </a:r>
            <a:r>
              <a:rPr lang="ru-RU" dirty="0" err="1">
                <a:solidFill>
                  <a:schemeClr val="tx1"/>
                </a:solidFill>
                <a:latin typeface="Times New Roman"/>
                <a:ea typeface="Times New Roman"/>
                <a:cs typeface="Times New Roman"/>
              </a:rPr>
              <a:t>критериальной</a:t>
            </a:r>
            <a:r>
              <a:rPr lang="ru-RU" dirty="0">
                <a:solidFill>
                  <a:schemeClr val="tx1"/>
                </a:solidFill>
                <a:latin typeface="Times New Roman"/>
                <a:ea typeface="Times New Roman"/>
                <a:cs typeface="Times New Roman"/>
              </a:rPr>
              <a:t> основой для разработки:</a:t>
            </a:r>
          </a:p>
          <a:p>
            <a:pPr indent="444500" algn="just">
              <a:lnSpc>
                <a:spcPct val="120000"/>
              </a:lnSpc>
              <a:spcBef>
                <a:spcPts val="0"/>
              </a:spcBef>
              <a:spcAft>
                <a:spcPts val="0"/>
              </a:spcAft>
            </a:pPr>
            <a:r>
              <a:rPr lang="ru-RU" dirty="0">
                <a:solidFill>
                  <a:schemeClr val="tx1"/>
                </a:solidFill>
                <a:latin typeface="Times New Roman"/>
                <a:ea typeface="Times New Roman"/>
              </a:rPr>
              <a:t>- рабочих программ учебных предметов, учебных курсов</a:t>
            </a:r>
            <a:r>
              <a:rPr lang="ru-RU" b="1" dirty="0">
                <a:solidFill>
                  <a:schemeClr val="tx1"/>
                </a:solidFill>
                <a:latin typeface="Times New Roman"/>
                <a:ea typeface="Times New Roman"/>
              </a:rPr>
              <a:t> (в том числе</a:t>
            </a:r>
            <a:endParaRPr lang="ru-RU" dirty="0">
              <a:solidFill>
                <a:schemeClr val="tx1"/>
              </a:solidFill>
              <a:latin typeface="Times New Roman"/>
              <a:ea typeface="Times New Roman"/>
            </a:endParaRPr>
          </a:p>
          <a:p>
            <a:pPr marR="12700" algn="just">
              <a:lnSpc>
                <a:spcPct val="120000"/>
              </a:lnSpc>
              <a:spcBef>
                <a:spcPts val="0"/>
              </a:spcBef>
              <a:spcAft>
                <a:spcPts val="0"/>
              </a:spcAft>
            </a:pPr>
            <a:r>
              <a:rPr lang="ru-RU" b="1" dirty="0">
                <a:solidFill>
                  <a:schemeClr val="tx1"/>
                </a:solidFill>
                <a:latin typeface="Times New Roman"/>
                <a:ea typeface="Times New Roman"/>
              </a:rPr>
              <a:t>внеурочной деятельности),</a:t>
            </a:r>
            <a:r>
              <a:rPr lang="ru-RU" dirty="0">
                <a:solidFill>
                  <a:schemeClr val="tx1"/>
                </a:solidFill>
                <a:latin typeface="Times New Roman"/>
                <a:ea typeface="Times New Roman"/>
              </a:rPr>
              <a:t> учебных модулей, являющихся методическими документами, определяющими организацию образовательного процесса в Организации по определенному учебному предмету, учебному курсу (в том числе внеурочной деятельности), учебному модулю;</a:t>
            </a:r>
          </a:p>
          <a:p>
            <a:pPr marR="12700" indent="444500" algn="just">
              <a:lnSpc>
                <a:spcPct val="120000"/>
              </a:lnSpc>
              <a:spcBef>
                <a:spcPts val="0"/>
              </a:spcBef>
              <a:spcAft>
                <a:spcPts val="0"/>
              </a:spcAft>
            </a:pPr>
            <a:r>
              <a:rPr lang="ru-RU" dirty="0">
                <a:solidFill>
                  <a:schemeClr val="tx1"/>
                </a:solidFill>
                <a:latin typeface="Times New Roman"/>
                <a:ea typeface="Times New Roman"/>
              </a:rPr>
              <a:t>- </a:t>
            </a:r>
            <a:r>
              <a:rPr lang="ru-RU" b="1" dirty="0">
                <a:solidFill>
                  <a:schemeClr val="tx1"/>
                </a:solidFill>
                <a:latin typeface="Times New Roman"/>
                <a:ea typeface="Times New Roman"/>
              </a:rPr>
              <a:t>рабочей программы воспитания,</a:t>
            </a:r>
            <a:r>
              <a:rPr lang="ru-RU" dirty="0">
                <a:solidFill>
                  <a:schemeClr val="tx1"/>
                </a:solidFill>
                <a:latin typeface="Times New Roman"/>
                <a:ea typeface="Times New Roman"/>
              </a:rPr>
              <a:t> являющейся методическим документом, определяющим комплекс основных характеристик воспитательной работы, осуществляемой в Организации;</a:t>
            </a:r>
          </a:p>
          <a:p>
            <a:pPr marR="12700" indent="444500" algn="just">
              <a:lnSpc>
                <a:spcPct val="120000"/>
              </a:lnSpc>
              <a:spcBef>
                <a:spcPts val="0"/>
              </a:spcBef>
              <a:spcAft>
                <a:spcPts val="0"/>
              </a:spcAft>
            </a:pPr>
            <a:r>
              <a:rPr lang="ru-RU" dirty="0">
                <a:solidFill>
                  <a:schemeClr val="tx1"/>
                </a:solidFill>
                <a:latin typeface="Times New Roman"/>
                <a:ea typeface="Times New Roman"/>
              </a:rPr>
              <a:t>- программы формирования универсальных учебных действий обучающихся - обобщенных учебных действий, позволяющих решать широкий круг задач в различных предметных областях и являющихся результатами</a:t>
            </a:r>
          </a:p>
          <a:p>
            <a:pPr marL="12700">
              <a:lnSpc>
                <a:spcPct val="120000"/>
              </a:lnSpc>
              <a:spcBef>
                <a:spcPts val="0"/>
              </a:spcBef>
            </a:pPr>
            <a:r>
              <a:rPr lang="ru-RU" dirty="0">
                <a:solidFill>
                  <a:schemeClr val="tx1"/>
                </a:solidFill>
                <a:latin typeface="Times New Roman"/>
                <a:ea typeface="Times New Roman"/>
              </a:rPr>
              <a:t>освоения обучающимися программы основного общего образования;</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системы оценки качества освоения обучающимися программы основного общего образования;</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в целях выбора средств обучения и воспитания, учебно-методической литературы.</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Достижение обучающимися планируемых результатов освоения программы основного общего образования определяется после завершения обучения в процессе государственной итоговой аттестации.</a:t>
            </a:r>
          </a:p>
          <a:p>
            <a:pPr marL="12700" marR="12700" indent="444500" algn="just">
              <a:lnSpc>
                <a:spcPct val="120000"/>
              </a:lnSpc>
              <a:spcBef>
                <a:spcPts val="0"/>
              </a:spcBef>
              <a:spcAft>
                <a:spcPts val="0"/>
              </a:spcAft>
            </a:pPr>
            <a:r>
              <a:rPr lang="ru-RU" b="1" dirty="0">
                <a:solidFill>
                  <a:schemeClr val="tx1"/>
                </a:solidFill>
                <a:latin typeface="Times New Roman"/>
                <a:ea typeface="Times New Roman"/>
              </a:rPr>
              <a:t>Система оценки достижения</a:t>
            </a:r>
            <a:r>
              <a:rPr lang="ru-RU" dirty="0">
                <a:solidFill>
                  <a:schemeClr val="tx1"/>
                </a:solidFill>
                <a:latin typeface="Times New Roman"/>
                <a:ea typeface="Times New Roman"/>
              </a:rPr>
              <a:t> планируемых результатов освоения программы основного общего образования, в том числе адаптированной, должна:</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отражать содержание и критерии оценки, формы представления результатов оценочной деятельности;</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обеспечивать комплексный подход к оценке результатов освоения программы основного общего образования, позволяющий осуществлять оценку предметных и </a:t>
            </a:r>
            <a:r>
              <a:rPr lang="ru-RU" dirty="0" err="1">
                <a:solidFill>
                  <a:schemeClr val="tx1"/>
                </a:solidFill>
                <a:latin typeface="Times New Roman"/>
                <a:ea typeface="Times New Roman"/>
              </a:rPr>
              <a:t>метапредметных</a:t>
            </a:r>
            <a:r>
              <a:rPr lang="ru-RU" dirty="0">
                <a:solidFill>
                  <a:schemeClr val="tx1"/>
                </a:solidFill>
                <a:latin typeface="Times New Roman"/>
                <a:ea typeface="Times New Roman"/>
              </a:rPr>
              <a:t> результатов;</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предусматривать оценку и учет результатов использования разнообразных методов и форм обучения, взаимно дополняющих друг друга, в том числе проектов, практических, командных, исследовательских, творческих работ, самоанализа и самооценки, </a:t>
            </a:r>
            <a:r>
              <a:rPr lang="ru-RU" dirty="0" err="1">
                <a:solidFill>
                  <a:schemeClr val="tx1"/>
                </a:solidFill>
                <a:latin typeface="Times New Roman"/>
                <a:ea typeface="Times New Roman"/>
              </a:rPr>
              <a:t>взаимооценки</a:t>
            </a:r>
            <a:r>
              <a:rPr lang="ru-RU" dirty="0">
                <a:solidFill>
                  <a:schemeClr val="tx1"/>
                </a:solidFill>
                <a:latin typeface="Times New Roman"/>
                <a:ea typeface="Times New Roman"/>
              </a:rPr>
              <a:t>, наблюдения, испытаний (тестов), динамических показателей освоения навыков и знаний, в том числе формируемых с использованием цифровых технологий;</a:t>
            </a:r>
          </a:p>
          <a:p>
            <a:pPr marL="12700" marR="12700" indent="444500">
              <a:lnSpc>
                <a:spcPct val="120000"/>
              </a:lnSpc>
              <a:spcBef>
                <a:spcPts val="0"/>
              </a:spcBef>
            </a:pPr>
            <a:r>
              <a:rPr lang="ru-RU" dirty="0">
                <a:solidFill>
                  <a:schemeClr val="tx1"/>
                </a:solidFill>
                <a:latin typeface="Times New Roman"/>
                <a:ea typeface="Times New Roman"/>
              </a:rPr>
              <a:t>- предусматривать оценку динамики учебных достижений обучающихся; обеспечивать возможность получения объективной информации о качестве подготовки обучающихся в интересах всех участников образовательных отношений.</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Система оценки достижения планируемых результатов освоения программы основного общего образования, в том числе адаптированной, должна включать описание организации и содержания:</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промежуточной аттестации обучающихся в рамках урочной и внеурочной деятельности;</a:t>
            </a:r>
          </a:p>
          <a:p>
            <a:pPr marL="12700" indent="444500" algn="just">
              <a:lnSpc>
                <a:spcPct val="120000"/>
              </a:lnSpc>
              <a:spcBef>
                <a:spcPts val="0"/>
              </a:spcBef>
              <a:spcAft>
                <a:spcPts val="0"/>
              </a:spcAft>
            </a:pPr>
            <a:r>
              <a:rPr lang="ru-RU" dirty="0">
                <a:solidFill>
                  <a:schemeClr val="tx1"/>
                </a:solidFill>
                <a:latin typeface="Times New Roman"/>
                <a:ea typeface="Times New Roman"/>
              </a:rPr>
              <a:t>- оценки проектной деятельности обучающихся.</a:t>
            </a:r>
          </a:p>
          <a:p>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630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85000" lnSpcReduction="20000"/>
          </a:bodyPr>
          <a:lstStyle/>
          <a:p>
            <a:pPr marL="12700" marR="12700" indent="444500" algn="just">
              <a:lnSpc>
                <a:spcPct val="120000"/>
              </a:lnSpc>
              <a:spcBef>
                <a:spcPts val="0"/>
              </a:spcBef>
              <a:spcAft>
                <a:spcPts val="0"/>
              </a:spcAft>
            </a:pPr>
            <a:r>
              <a:rPr lang="ru-RU" sz="1600" b="1" dirty="0">
                <a:solidFill>
                  <a:schemeClr val="tx1"/>
                </a:solidFill>
                <a:latin typeface="Times New Roman"/>
                <a:ea typeface="Times New Roman"/>
              </a:rPr>
              <a:t>СОДЕРЖАТЕЛЬНЫЙ РАЗДЕЛ ПРОГРАММЫ</a:t>
            </a:r>
            <a:r>
              <a:rPr lang="ru-RU" sz="1600" dirty="0">
                <a:solidFill>
                  <a:schemeClr val="tx1"/>
                </a:solidFill>
                <a:latin typeface="Times New Roman"/>
                <a:ea typeface="Times New Roman"/>
              </a:rPr>
              <a:t> основного общего образования, в том числе адаптированной, включает следующие программы, ориентированные на достижение предметных, </a:t>
            </a:r>
            <a:r>
              <a:rPr lang="ru-RU" sz="1600" dirty="0" err="1">
                <a:solidFill>
                  <a:schemeClr val="tx1"/>
                </a:solidFill>
                <a:latin typeface="Times New Roman"/>
                <a:ea typeface="Times New Roman"/>
              </a:rPr>
              <a:t>метапредметных</a:t>
            </a:r>
            <a:r>
              <a:rPr lang="ru-RU" sz="1600" dirty="0">
                <a:solidFill>
                  <a:schemeClr val="tx1"/>
                </a:solidFill>
                <a:latin typeface="Times New Roman"/>
                <a:ea typeface="Times New Roman"/>
              </a:rPr>
              <a:t> и личностных результатов:</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рабочие программы учебных предметов, учебных курсов (в том числе внеурочной деятельности), учебных модулей;</a:t>
            </a:r>
          </a:p>
          <a:p>
            <a:pPr marR="139700" indent="444500" algn="just">
              <a:lnSpc>
                <a:spcPct val="120000"/>
              </a:lnSpc>
              <a:spcBef>
                <a:spcPts val="0"/>
              </a:spcBef>
              <a:spcAft>
                <a:spcPts val="0"/>
              </a:spcAft>
            </a:pPr>
            <a:r>
              <a:rPr lang="ru-RU" sz="1600" dirty="0">
                <a:solidFill>
                  <a:schemeClr val="tx1"/>
                </a:solidFill>
                <a:latin typeface="Times New Roman"/>
                <a:ea typeface="Times New Roman"/>
              </a:rPr>
              <a:t>- программу формирования универсальных учебных действий у обучающихся; </a:t>
            </a:r>
          </a:p>
          <a:p>
            <a:pPr marR="139700" indent="444500" algn="just">
              <a:lnSpc>
                <a:spcPct val="120000"/>
              </a:lnSpc>
              <a:spcBef>
                <a:spcPts val="0"/>
              </a:spcBef>
              <a:spcAft>
                <a:spcPts val="0"/>
              </a:spcAft>
            </a:pPr>
            <a:r>
              <a:rPr lang="ru-RU" sz="1600" dirty="0">
                <a:solidFill>
                  <a:schemeClr val="tx1"/>
                </a:solidFill>
                <a:latin typeface="Times New Roman"/>
                <a:ea typeface="Times New Roman"/>
              </a:rPr>
              <a:t>- рабочую программу воспитания;</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программу коррекционной работы (разрабатывается при наличии в Организации обучающихся с ОВЗ).</a:t>
            </a:r>
          </a:p>
          <a:p>
            <a:pPr marL="12700" marR="12700" indent="444500" algn="just">
              <a:lnSpc>
                <a:spcPct val="120000"/>
              </a:lnSpc>
              <a:spcBef>
                <a:spcPts val="0"/>
              </a:spcBef>
              <a:spcAft>
                <a:spcPts val="0"/>
              </a:spcAft>
            </a:pPr>
            <a:r>
              <a:rPr lang="ru-RU" sz="1600" b="1" dirty="0">
                <a:solidFill>
                  <a:schemeClr val="tx1"/>
                </a:solidFill>
                <a:latin typeface="Times New Roman"/>
                <a:ea typeface="Times New Roman"/>
              </a:rPr>
              <a:t>Рабочие программы учебных предметов, учебных курсов</a:t>
            </a:r>
            <a:r>
              <a:rPr lang="ru-RU" sz="1600" dirty="0">
                <a:solidFill>
                  <a:schemeClr val="tx1"/>
                </a:solidFill>
                <a:latin typeface="Times New Roman"/>
                <a:ea typeface="Times New Roman"/>
              </a:rPr>
              <a:t> </a:t>
            </a:r>
            <a:r>
              <a:rPr lang="ru-RU" sz="1600" b="1" dirty="0">
                <a:solidFill>
                  <a:schemeClr val="tx1"/>
                </a:solidFill>
                <a:latin typeface="Times New Roman"/>
                <a:ea typeface="Times New Roman"/>
              </a:rPr>
              <a:t>(в том числе внеурочной деятельности),</a:t>
            </a:r>
            <a:r>
              <a:rPr lang="ru-RU" sz="1600" dirty="0">
                <a:solidFill>
                  <a:schemeClr val="tx1"/>
                </a:solidFill>
                <a:latin typeface="Times New Roman"/>
                <a:ea typeface="Times New Roman"/>
              </a:rPr>
              <a:t> учебных модулей должны обеспечивать достижение планируемых результатов освоения программы основного общего образования и разрабатываться на основе требований ФГОС к результатам освоения программы основного общего образования.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Рабочие программы учебных предметов, учебных </a:t>
            </a:r>
            <a:r>
              <a:rPr lang="ru-RU" sz="1600" b="1" dirty="0">
                <a:solidFill>
                  <a:schemeClr val="tx1"/>
                </a:solidFill>
                <a:latin typeface="Times New Roman"/>
                <a:ea typeface="Times New Roman"/>
              </a:rPr>
              <a:t>курсов (в том числе внеурочной деятельности),</a:t>
            </a:r>
            <a:r>
              <a:rPr lang="ru-RU" sz="1600" dirty="0">
                <a:solidFill>
                  <a:schemeClr val="tx1"/>
                </a:solidFill>
                <a:latin typeface="Times New Roman"/>
                <a:ea typeface="Times New Roman"/>
              </a:rPr>
              <a:t> учебных модулей должны включать:</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содержание учебного предмета, учебного курса (в том числе внеурочной деятельности), учебного модуля;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планируемые результаты освоения учебного предмета, учебного курса (в том числе внеурочной деятельности), учебного модуля;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тематическое планирование с указанием количества академических часов, отводимых на освоение каждой темы учебного предмета, учебного курса (в том числе внеурочной деятельности), учебного модуля и возможность использования по этой теме электронных (цифровых) образовательных ресурсов, являющихся учебно-методическими материалами (мультимедийные программы, электронные учебники и задачники, электронные библиотеки, виртуальные лаборатории, игровые программы, коллекции цифровых образовательных ресурсов), используемыми для обучения и воспитания различных групп пользователей, представленными в электронном (цифровом) виде и реализующими дидактические возможности РОСТ, содержание которых соответствует законодательству об образовании.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Рабочие программы учебных курсов </a:t>
            </a:r>
            <a:r>
              <a:rPr lang="ru-RU" sz="1600" b="1" dirty="0">
                <a:solidFill>
                  <a:schemeClr val="tx1"/>
                </a:solidFill>
                <a:latin typeface="Times New Roman"/>
                <a:ea typeface="Times New Roman"/>
              </a:rPr>
              <a:t>внеурочной деятельности</a:t>
            </a:r>
            <a:r>
              <a:rPr lang="ru-RU" sz="1600" dirty="0">
                <a:solidFill>
                  <a:schemeClr val="tx1"/>
                </a:solidFill>
                <a:latin typeface="Times New Roman"/>
                <a:ea typeface="Times New Roman"/>
              </a:rPr>
              <a:t> также должны содержать указание на форму проведения занятий.</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Рабочие программы учебных предметов, учебных курсов </a:t>
            </a:r>
            <a:r>
              <a:rPr lang="ru-RU" sz="1600" b="1" dirty="0">
                <a:solidFill>
                  <a:schemeClr val="tx1"/>
                </a:solidFill>
                <a:latin typeface="Times New Roman"/>
                <a:ea typeface="Times New Roman"/>
              </a:rPr>
              <a:t>(в том числе внеурочной деятельности)</a:t>
            </a:r>
            <a:r>
              <a:rPr lang="ru-RU" sz="1600" dirty="0">
                <a:solidFill>
                  <a:schemeClr val="tx1"/>
                </a:solidFill>
                <a:latin typeface="Times New Roman"/>
                <a:ea typeface="Times New Roman"/>
              </a:rPr>
              <a:t>, учебных модулей формируются с учетом рабочей программы воспитания.</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24416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116632"/>
            <a:ext cx="9144000" cy="6741368"/>
          </a:xfrm>
        </p:spPr>
        <p:txBody>
          <a:bodyPr>
            <a:normAutofit fontScale="92500" lnSpcReduction="10000"/>
          </a:bodyPr>
          <a:lstStyle/>
          <a:p>
            <a:pPr marL="12700" marR="12700" indent="444500" algn="just">
              <a:lnSpc>
                <a:spcPct val="120000"/>
              </a:lnSpc>
              <a:spcBef>
                <a:spcPts val="0"/>
              </a:spcBef>
              <a:spcAft>
                <a:spcPts val="0"/>
              </a:spcAft>
            </a:pPr>
            <a:r>
              <a:rPr lang="ru-RU" sz="1600" b="1" dirty="0">
                <a:solidFill>
                  <a:schemeClr val="tx1"/>
                </a:solidFill>
                <a:latin typeface="Times New Roman"/>
                <a:ea typeface="Times New Roman"/>
              </a:rPr>
              <a:t>Программа формирования универсальных учебных действий</a:t>
            </a:r>
            <a:r>
              <a:rPr lang="ru-RU" sz="1600" dirty="0">
                <a:solidFill>
                  <a:schemeClr val="tx1"/>
                </a:solidFill>
                <a:latin typeface="Times New Roman"/>
                <a:ea typeface="Times New Roman"/>
              </a:rPr>
              <a:t> у обучающихся должна обеспечивать:</a:t>
            </a:r>
          </a:p>
          <a:p>
            <a:pPr marL="12700" marR="12700" indent="444500">
              <a:lnSpc>
                <a:spcPct val="120000"/>
              </a:lnSpc>
              <a:spcBef>
                <a:spcPts val="0"/>
              </a:spcBef>
            </a:pPr>
            <a:r>
              <a:rPr lang="ru-RU" sz="1600" dirty="0">
                <a:solidFill>
                  <a:schemeClr val="tx1"/>
                </a:solidFill>
                <a:latin typeface="Times New Roman"/>
                <a:ea typeface="Times New Roman"/>
              </a:rPr>
              <a:t>- развитие способности к саморазвитию и самосовершенствованию;</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внутренней позиции личности, регулятивных, познавательных, коммуникативных универсальных учебных действий у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опыта применения универсальных учебных действий в жизненных ситуациях для решения задач общекультурного, личностного и познавательного развития обучающихся, готовности к решению практических задач;</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повышение эффективности усвоения знаний и учебных действий, формирования компетенций в предметных областях, учебно-исследовательской и проектной деятельности;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навыка участия в различных формах организации учебно- исследовательской и проектной деятельности, в том числе творческих конкурсах, олимпиадах, научных обществах, научно-практических конференциях, олимпиадах;</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овладение приемами учебного сотрудничества и социального взаимодействия со сверстниками, обучающимися младшего и старшего возраста и взрослыми в совместной учебно-исследовательской и проектной деятельности;</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и развитие компетенций обучающихся в области использования ИКТ на уровне общего пользования, включая владение ИКТ, поиском, анализом и передачей информации, презентацией выполненных работ, основами информационной безопасности, умением безопасного использования средств ИКТ и информационно-телекоммуникационной сети «Интернет» (далее - сеть Интернет), формирование культуры пользования ИКТ;</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знаний и навыков в области финансовой грамотности и устойчивого развития общества.</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Программа формирования универсальных учебных действий у обучающихся должна содержать:</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описание взаимосвязи универсальных учебных действий с содержанием учебных предметов;</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описание особенностей реализации основных направлений и форм учебно-исследовательской деятельности в рамках урочной и внеурочной деятельности.</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39533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45719"/>
          </a:xfrm>
        </p:spPr>
        <p:txBody>
          <a:bodyPr>
            <a:normAutofit fontScale="90000"/>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85000" lnSpcReduction="10000"/>
          </a:bodyPr>
          <a:lstStyle/>
          <a:p>
            <a:pPr marL="12700" marR="12700" indent="444500" algn="just">
              <a:lnSpc>
                <a:spcPct val="120000"/>
              </a:lnSpc>
              <a:spcBef>
                <a:spcPts val="0"/>
              </a:spcBef>
              <a:spcAft>
                <a:spcPts val="0"/>
              </a:spcAft>
            </a:pPr>
            <a:r>
              <a:rPr lang="ru-RU" sz="1600" b="1" dirty="0">
                <a:solidFill>
                  <a:schemeClr val="tx1"/>
                </a:solidFill>
                <a:latin typeface="Times New Roman"/>
                <a:ea typeface="Times New Roman"/>
              </a:rPr>
              <a:t>Рабочая программа воспитания</a:t>
            </a:r>
            <a:r>
              <a:rPr lang="ru-RU" sz="1600" dirty="0">
                <a:solidFill>
                  <a:schemeClr val="tx1"/>
                </a:solidFill>
                <a:latin typeface="Times New Roman"/>
                <a:ea typeface="Times New Roman"/>
              </a:rPr>
              <a:t> должна быть направлена на развитие личности обучающихся, в том числе духовно-нравственное развитие, укрепление психического здоровья и физическое воспитание, достижение ими результатов освоения программы основного общего образования.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Рабочая программа воспитания может иметь модульную структуру и включать:</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 анализ воспитательного процесса в Организации;</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 цель и задачи воспитания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виды, формы и содержание воспитательной деятельности с учетом специфики Организации, интересов субъектов воспитания, тематики модулей;</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систему поощрения социальной успешности и проявлений активной жизненной позиции обучающихся.</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Рабочая программа воспитания должна обеспечивать:</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создание целостной образовательной среды, включающей урочную и внеурочную деятельность, реализацию комплекса воспитательных мероприятий на уровне Организации, класса, занятия в творческих объединениях по интересам, культурные и социальные практики с учетом историко-культурной и этнической специфики региона, потребностей обучающихся, родителей (законных представителей) несовершеннолетних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целостность и единство воспитательных воздействий на обучающегося, реализацию возможности социальных проб, самореализацию и самоорганизацию обучающихся, практическую подготовку;</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содействие развитию педагогической компетентности родителей (законных представителей) несовершеннолетних обучающихся в целях осуществления социализации обучающихся в семье;</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 учет социальных потребностей семей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совместную деятельность обучающихся с родителями (законными представителями);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организацию личностно значимой и общественно приемлемой деятельности для формирования у обучающихся российской гражданской идентичности, осознания сопричастности социально позитивным духовным ценностям и традициям своей семьи, этнической и (или) социокультурной группы, родного края, уважения к ценностям других культур;</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создание условий для развития и реализации интереса обучающихся к саморазвитию, самостоятельности и самообразованию на основе рефлексии деятельности и личностного самопознания; самоорганизации жизнедеятельности; формирования позитивной самооценки, самоуважению;</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поиска социально приемлемых способов </a:t>
            </a:r>
            <a:r>
              <a:rPr lang="ru-RU" sz="1600" b="1" dirty="0" err="1">
                <a:solidFill>
                  <a:schemeClr val="tx1"/>
                </a:solidFill>
                <a:latin typeface="Times New Roman"/>
                <a:ea typeface="Times New Roman"/>
              </a:rPr>
              <a:t>деятельностной</a:t>
            </a:r>
            <a:r>
              <a:rPr lang="ru-RU" sz="1600" b="1" dirty="0">
                <a:solidFill>
                  <a:schemeClr val="tx1"/>
                </a:solidFill>
                <a:latin typeface="Times New Roman"/>
                <a:ea typeface="Times New Roman"/>
              </a:rPr>
              <a:t> реализации</a:t>
            </a:r>
            <a:r>
              <a:rPr lang="ru-RU" sz="1600" dirty="0">
                <a:solidFill>
                  <a:schemeClr val="tx1"/>
                </a:solidFill>
                <a:latin typeface="Times New Roman"/>
                <a:ea typeface="Times New Roman"/>
              </a:rPr>
              <a:t> личностного потенциала</a:t>
            </a:r>
            <a:r>
              <a:rPr lang="ru-RU" sz="1600" dirty="0" smtClean="0">
                <a:solidFill>
                  <a:schemeClr val="tx1"/>
                </a:solidFill>
                <a:latin typeface="Times New Roman"/>
                <a:ea typeface="Times New Roman"/>
              </a:rPr>
              <a:t>;</a:t>
            </a:r>
            <a:endParaRPr lang="ru-RU" sz="1600" dirty="0">
              <a:solidFill>
                <a:schemeClr val="tx1"/>
              </a:solidFill>
              <a:latin typeface="Times New Roman"/>
              <a:ea typeface="Times New Roman"/>
            </a:endParaRPr>
          </a:p>
        </p:txBody>
      </p:sp>
    </p:spTree>
    <p:extLst>
      <p:ext uri="{BB962C8B-B14F-4D97-AF65-F5344CB8AC3E}">
        <p14:creationId xmlns:p14="http://schemas.microsoft.com/office/powerpoint/2010/main" xmlns="" val="3824416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62500" lnSpcReduction="20000"/>
          </a:bodyPr>
          <a:lstStyle/>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у обучающихся личностных компетенций, внутренней позиции личности, необходимых для конструктивного, успешного и ответственного поведения в обществе с учетом правовых норм, установок уважительного отношения к своему праву и правам других людей на собственное мнение, личные убеждения; </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закрепление у них знаний о нормах и правилах поведения в обществе, социальных ролях человека (обучающийся, работник, гражданин, член семьи), способствующих подготовке к жизни в обществе, активное неприятие</a:t>
            </a:r>
          </a:p>
          <a:p>
            <a:pPr>
              <a:lnSpc>
                <a:spcPct val="120000"/>
              </a:lnSpc>
              <a:spcBef>
                <a:spcPts val="0"/>
              </a:spcBef>
              <a:spcAft>
                <a:spcPts val="20"/>
              </a:spcAft>
            </a:pPr>
            <a:r>
              <a:rPr lang="ru-RU" sz="1600" dirty="0">
                <a:solidFill>
                  <a:schemeClr val="tx1"/>
                </a:solidFill>
                <a:latin typeface="Times New Roman"/>
                <a:ea typeface="Times New Roman"/>
              </a:rPr>
              <a:t>идеологии экстремизма и терроризма;</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развитие у обучающихся опыта нравственно значимой деятельности, конструктивного социального поведения в соответствии с этическими нормами взаимоотношений с противоположным полом, со старшими и младшими, осознание и формирование знаний о семейных ценностях, профилактике семейного неблагополучия, принятие ценностей семьи, стремления к духовно- нравственному совершенствованию;</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стимулирование интереса обучающихся к творческой и интеллектуальной деятельности, формирование у них целостного мировоззрения на основе научного, эстетического и практического познания устройства мира;</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представлений о современных угрозах для жизни и здоровья людей, в том числе в информационной сфере; </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навыков безопасного поведения на дорогах, в чрезвычайных ситуациях, содействие формированию у обучающихся убежденности в необходимости выбора здорового образа жизни, о вреде употребления алкоголя и </a:t>
            </a:r>
            <a:r>
              <a:rPr lang="ru-RU" sz="1600" dirty="0" err="1">
                <a:solidFill>
                  <a:schemeClr val="tx1"/>
                </a:solidFill>
                <a:latin typeface="Times New Roman"/>
                <a:ea typeface="Times New Roman"/>
              </a:rPr>
              <a:t>табакокурения</a:t>
            </a:r>
            <a:r>
              <a:rPr lang="ru-RU" sz="1600" dirty="0">
                <a:solidFill>
                  <a:schemeClr val="tx1"/>
                </a:solidFill>
                <a:latin typeface="Times New Roman"/>
                <a:ea typeface="Times New Roman"/>
              </a:rPr>
              <a:t>; </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осознанию необходимости следования принципу предвидения последствий своего поведения;</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условия для формирования у обучающихся способности противостоять негативным в отношении сохранения своего психического и физического здоровья воздействиям социальной среды, в том числе экстремистского, террористического, криминального и иного деструктивного характера;</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создание условий для формирования у обучающихся установки на систематические занятия физической культурой и спортом, готовности к выбору индивидуальных режимов двигательной активности на основе осознания собственных возможностей; для осознанного отношения обучающихся к выбору индивидуального рациона здорового питания; </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для овладения обучающимися современными оздоровительными технологиями, в том числе на основе навыков личной гигиены; </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в целях недопущения употребления наркотических средств и психотропных веществ, профилактики инфекционных заболеваний;</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осознание обучающимися взаимосвязи здоровья человека и экологического состояния окружающей его среды, роли экологической культуры в обеспечении личного и общественного здоровья; </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участие обучающихся в совместных с родителями (законными представителями) несовершеннолетних обучающихся видах деятельности, организуемых Организацией и формирующих экологическую культуру мышления и поведения;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формирование у обучающихся мотивации и уважения к труду, в том числе общественно полезному, и самообслуживанию, потребности к приобретению или выбору будущей профессии; </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организацию участия обучающихся в благоустройстве класса, Организации, населенного пункта, в котором они проживают;</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информированность обучающихся об особенностях различных сфер профессиональной деятельности, в том числе с учетом имеющихся потребностей в профессиональных кадрах на местном, региональном и федеральном уровнях; </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организацию профессиональной ориентации обучающихся через систему мероприятий, проводимых Организацией совместно с различными предприятиями, образовательными организациями, центрами </a:t>
            </a:r>
            <a:r>
              <a:rPr lang="ru-RU" sz="1600" dirty="0" err="1">
                <a:solidFill>
                  <a:schemeClr val="tx1"/>
                </a:solidFill>
                <a:latin typeface="Times New Roman"/>
                <a:ea typeface="Times New Roman"/>
              </a:rPr>
              <a:t>профориентационной</a:t>
            </a:r>
            <a:r>
              <a:rPr lang="ru-RU" sz="1600" dirty="0">
                <a:solidFill>
                  <a:schemeClr val="tx1"/>
                </a:solidFill>
                <a:latin typeface="Times New Roman"/>
                <a:ea typeface="Times New Roman"/>
              </a:rPr>
              <a:t> работы, практической подготовки;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оказание психолого-педагогической поддержки, консультационной помощи обучающимся в их профессиональной ориентации, включающей в том числе диагностику мотивации, способностей и компетенций обучающихся, необходимых для продолжения получения образования и выбора профессии.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Рабочая программа воспитания реализуется в единстве урочной и внеурочной деятельности, осуществляемой Организацией, совместно с семьей и другими институтами воспитания.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Рабочая программа воспитания должна предусматривать приобщение обучающихся к российским традиционным духовным ценностям, включая культурные ценности своей этнической группы, правилам и нормам поведения в российском обществе.</a:t>
            </a:r>
          </a:p>
          <a:p>
            <a:pPr>
              <a:lnSpc>
                <a:spcPct val="120000"/>
              </a:lnSpc>
              <a:spcBef>
                <a:spcPts val="0"/>
              </a:spcBef>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24416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47500" lnSpcReduction="20000"/>
          </a:bodyPr>
          <a:lstStyle/>
          <a:p>
            <a:pPr marL="12700" marR="12700" indent="444500">
              <a:lnSpc>
                <a:spcPct val="120000"/>
              </a:lnSpc>
              <a:spcBef>
                <a:spcPts val="0"/>
              </a:spcBef>
            </a:pPr>
            <a:r>
              <a:rPr lang="ru-RU" sz="1600" b="1" dirty="0">
                <a:solidFill>
                  <a:schemeClr val="tx1"/>
                </a:solidFill>
                <a:latin typeface="Times New Roman"/>
                <a:ea typeface="Times New Roman"/>
              </a:rPr>
              <a:t>ОРГАНИЗАЦИОННЫЙ РАЗДЕЛ ПРОГРАММЫ</a:t>
            </a:r>
            <a:r>
              <a:rPr lang="ru-RU" sz="1600" dirty="0">
                <a:solidFill>
                  <a:schemeClr val="tx1"/>
                </a:solidFill>
                <a:latin typeface="Times New Roman"/>
                <a:ea typeface="Times New Roman"/>
              </a:rPr>
              <a:t> основного общего образования, в том числе адаптированной, должен определять общие рамки организации образовательной деятельности, организационные механизмы и условия реализации программы основного общего образования и включать: </a:t>
            </a:r>
          </a:p>
          <a:p>
            <a:pPr marL="12700" marR="12700" indent="444500">
              <a:lnSpc>
                <a:spcPct val="120000"/>
              </a:lnSpc>
              <a:spcBef>
                <a:spcPts val="0"/>
              </a:spcBef>
            </a:pPr>
            <a:r>
              <a:rPr lang="ru-RU" sz="1600" dirty="0">
                <a:solidFill>
                  <a:schemeClr val="tx1"/>
                </a:solidFill>
                <a:latin typeface="Times New Roman"/>
                <a:ea typeface="Times New Roman"/>
              </a:rPr>
              <a:t>- учебный план;</a:t>
            </a:r>
          </a:p>
          <a:p>
            <a:pPr marL="12700" marR="12700" indent="444500">
              <a:lnSpc>
                <a:spcPct val="120000"/>
              </a:lnSpc>
              <a:spcBef>
                <a:spcPts val="0"/>
              </a:spcBef>
            </a:pPr>
            <a:r>
              <a:rPr lang="ru-RU" sz="1600" dirty="0">
                <a:solidFill>
                  <a:schemeClr val="tx1"/>
                </a:solidFill>
                <a:latin typeface="Times New Roman"/>
                <a:ea typeface="Times New Roman"/>
              </a:rPr>
              <a:t>- план внеурочной деятельности; </a:t>
            </a:r>
          </a:p>
          <a:p>
            <a:pPr marL="12700" marR="12700" indent="444500">
              <a:lnSpc>
                <a:spcPct val="120000"/>
              </a:lnSpc>
              <a:spcBef>
                <a:spcPts val="0"/>
              </a:spcBef>
            </a:pPr>
            <a:r>
              <a:rPr lang="ru-RU" sz="1600" dirty="0">
                <a:solidFill>
                  <a:schemeClr val="tx1"/>
                </a:solidFill>
                <a:latin typeface="Times New Roman"/>
                <a:ea typeface="Times New Roman"/>
              </a:rPr>
              <a:t>- календарный учебный график;</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календарный план воспитательной работы, содержащий перечень событий и мероприятий воспитательной направленности, которые организуются и проводятся Организацией или в которых Организация принимает участие в учебном году или периоде обучения;</a:t>
            </a:r>
          </a:p>
          <a:p>
            <a:pPr marL="76200" marR="76200" indent="457200" algn="just">
              <a:lnSpc>
                <a:spcPct val="120000"/>
              </a:lnSpc>
              <a:spcBef>
                <a:spcPts val="0"/>
              </a:spcBef>
              <a:spcAft>
                <a:spcPts val="0"/>
              </a:spcAft>
            </a:pPr>
            <a:r>
              <a:rPr lang="ru-RU" sz="1600" dirty="0">
                <a:solidFill>
                  <a:schemeClr val="tx1"/>
                </a:solidFill>
                <a:latin typeface="Times New Roman"/>
                <a:ea typeface="Times New Roman"/>
              </a:rPr>
              <a:t>- характеристику условий реализации программы основного общего образования, в том числе адаптированной, в соответствии с требованиями ФГОС.</a:t>
            </a:r>
          </a:p>
          <a:p>
            <a:pPr marL="76200" marR="76200" indent="457200" algn="just">
              <a:lnSpc>
                <a:spcPct val="120000"/>
              </a:lnSpc>
              <a:spcBef>
                <a:spcPts val="0"/>
              </a:spcBef>
              <a:spcAft>
                <a:spcPts val="0"/>
              </a:spcAft>
            </a:pPr>
            <a:r>
              <a:rPr lang="ru-RU" sz="1600" b="1" dirty="0">
                <a:solidFill>
                  <a:schemeClr val="tx1"/>
                </a:solidFill>
                <a:latin typeface="Times New Roman"/>
                <a:ea typeface="Times New Roman"/>
              </a:rPr>
              <a:t>Учебный план программы</a:t>
            </a:r>
            <a:r>
              <a:rPr lang="ru-RU" sz="1600" dirty="0">
                <a:solidFill>
                  <a:schemeClr val="tx1"/>
                </a:solidFill>
                <a:latin typeface="Times New Roman"/>
                <a:ea typeface="Times New Roman"/>
              </a:rPr>
              <a:t> основного общего образования, в том числе адаптированной (далее - учебный план), обеспечивает реализацию требований ФГОС, определяет учебную нагрузку в соответствии с требованиями к организации образовательной деятельности к учебной нагрузке при 5-дневной (или 6-дневной) учебной неделе, предусмотренными Гигиеническими нормативами и Санитарно-эпидемиологическими требованиями, перечень учебных предметов, учебных курсов, учебных модулей.</a:t>
            </a:r>
          </a:p>
          <a:p>
            <a:pPr marL="76200" marR="88900" indent="444500" algn="just">
              <a:lnSpc>
                <a:spcPct val="120000"/>
              </a:lnSpc>
              <a:spcBef>
                <a:spcPts val="0"/>
              </a:spcBef>
              <a:spcAft>
                <a:spcPts val="0"/>
              </a:spcAft>
            </a:pPr>
            <a:r>
              <a:rPr lang="ru-RU" sz="1600" dirty="0">
                <a:solidFill>
                  <a:schemeClr val="tx1"/>
                </a:solidFill>
                <a:latin typeface="Times New Roman"/>
                <a:ea typeface="Times New Roman"/>
              </a:rPr>
              <a:t>При изучении предметной области «Основы духовно-нравственной культуры народов России» по заявлению обучающихся, родителей (законных представителей) несовершеннолетних обучающихся осуществляется выбор одного из учебных курсов (учебных модулей) из перечня, предлагаемого Организацией.</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В целях обеспечения индивидуальных потребностей обучающихся часть учебного плана, формируемая участниками образовательных отношений из перечня, предлагаемого Организацией, включает учебные предметы, учебные курсы </a:t>
            </a:r>
            <a:r>
              <a:rPr lang="ru-RU" sz="1600" b="1" dirty="0">
                <a:solidFill>
                  <a:schemeClr val="tx1"/>
                </a:solidFill>
                <a:latin typeface="Times New Roman"/>
                <a:ea typeface="Times New Roman"/>
              </a:rPr>
              <a:t>(в том числе внеурочной деятельности),</a:t>
            </a:r>
            <a:r>
              <a:rPr lang="ru-RU" sz="1600" dirty="0">
                <a:solidFill>
                  <a:schemeClr val="tx1"/>
                </a:solidFill>
                <a:latin typeface="Times New Roman"/>
                <a:ea typeface="Times New Roman"/>
              </a:rPr>
              <a:t> учебные модули по выбору обучающихся, родителей (законных представителей) несовершеннолетних обучающихся, в том числе предусматривающие углубленное изучение учебных предметов, с целью удовлетворения различных интересов обучающихся, потребностей в физическом развитии и совершенствовании, а также учитывающие этнокультурные интересы, особые образовательные потребности обучающихся с ОВЗ.</a:t>
            </a:r>
          </a:p>
          <a:p>
            <a:pPr marL="12700" marR="12700" indent="444500" algn="just">
              <a:lnSpc>
                <a:spcPct val="120000"/>
              </a:lnSpc>
              <a:spcBef>
                <a:spcPts val="0"/>
              </a:spcBef>
              <a:spcAft>
                <a:spcPts val="0"/>
              </a:spcAft>
            </a:pPr>
            <a:r>
              <a:rPr lang="ru-RU" sz="1600" b="1" dirty="0">
                <a:solidFill>
                  <a:schemeClr val="tx1"/>
                </a:solidFill>
                <a:latin typeface="Times New Roman"/>
                <a:ea typeface="Times New Roman"/>
              </a:rPr>
              <a:t>План внеурочной деятельности</a:t>
            </a:r>
            <a:r>
              <a:rPr lang="ru-RU" sz="1600" dirty="0">
                <a:solidFill>
                  <a:schemeClr val="tx1"/>
                </a:solidFill>
                <a:latin typeface="Times New Roman"/>
                <a:ea typeface="Times New Roman"/>
              </a:rPr>
              <a:t> определяет формы организации и объем внеурочной деятельности для обучающихся при освоении ими программы основного общего образования (до 1750 академических часов за пять лет обучения) с учетом образовательных потребностей и интересов обучающихся, запросов родителей (законных представителей) несовершеннолетних обучающихся, возможностей Организации.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В адаптированной программе основного общего образования в план внеурочной деятельности включаются индивидуальные и групповые коррекционные учебные курсы в соответствии с программой коррекционной работы.</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При реализации плана внеурочной деятельности должна быть предусмотрена вариативность содержания внеурочной деятельности с учетом образовательных потребностей и интересов обучающихся.</a:t>
            </a:r>
          </a:p>
          <a:p>
            <a:pPr marL="12700" marR="12700" indent="444500" algn="just">
              <a:lnSpc>
                <a:spcPct val="120000"/>
              </a:lnSpc>
              <a:spcBef>
                <a:spcPts val="1800"/>
              </a:spcBef>
              <a:spcAft>
                <a:spcPts val="0"/>
              </a:spcAft>
            </a:pPr>
            <a:r>
              <a:rPr lang="ru-RU" sz="1600" dirty="0">
                <a:solidFill>
                  <a:schemeClr val="tx1"/>
                </a:solidFill>
                <a:latin typeface="Times New Roman"/>
                <a:ea typeface="Times New Roman"/>
              </a:rPr>
              <a:t>В целях реализации плана внеурочной деятельности Организацией может предусматриваться использование ресурсов других организаций, включая организации дополнительного образования, профессиональные образовательные организаций, образовательные организации высшего образования, научные организации, организации культуры, физкультурно-спортивные и иные организации</a:t>
            </a:r>
            <a:r>
              <a:rPr lang="ru-RU" sz="1600" dirty="0" smtClean="0">
                <a:solidFill>
                  <a:schemeClr val="tx1"/>
                </a:solidFill>
                <a:latin typeface="Times New Roman"/>
                <a:ea typeface="Times New Roman"/>
              </a:rPr>
              <a:t>.</a:t>
            </a:r>
          </a:p>
          <a:p>
            <a:pPr marL="12700" marR="12700" indent="444500" algn="just">
              <a:lnSpc>
                <a:spcPct val="120000"/>
              </a:lnSpc>
              <a:spcBef>
                <a:spcPts val="1800"/>
              </a:spcBef>
              <a:spcAft>
                <a:spcPts val="0"/>
              </a:spcAft>
            </a:pPr>
            <a:r>
              <a:rPr lang="ru-RU" sz="1600" b="1" dirty="0" smtClean="0">
                <a:solidFill>
                  <a:schemeClr val="tx1"/>
                </a:solidFill>
                <a:latin typeface="Times New Roman"/>
                <a:ea typeface="Times New Roman"/>
              </a:rPr>
              <a:t> </a:t>
            </a:r>
            <a:r>
              <a:rPr lang="ru-RU" sz="1600" b="1" dirty="0">
                <a:solidFill>
                  <a:schemeClr val="tx1"/>
                </a:solidFill>
                <a:latin typeface="Times New Roman"/>
                <a:ea typeface="Times New Roman"/>
              </a:rPr>
              <a:t>Календарный учебный график</a:t>
            </a:r>
            <a:r>
              <a:rPr lang="ru-RU" sz="1600" dirty="0">
                <a:solidFill>
                  <a:schemeClr val="tx1"/>
                </a:solidFill>
                <a:latin typeface="Times New Roman"/>
                <a:ea typeface="Times New Roman"/>
              </a:rPr>
              <a:t> определяет плановые перерывы при получении основного общего образования для отдыха и иных социальных целей (далее - каникулы):</a:t>
            </a:r>
          </a:p>
          <a:p>
            <a:pPr marL="12700" indent="444500" algn="just">
              <a:lnSpc>
                <a:spcPct val="120000"/>
              </a:lnSpc>
              <a:spcBef>
                <a:spcPts val="1800"/>
              </a:spcBef>
              <a:spcAft>
                <a:spcPts val="0"/>
              </a:spcAft>
            </a:pPr>
            <a:r>
              <a:rPr lang="ru-RU" sz="1600" dirty="0">
                <a:solidFill>
                  <a:schemeClr val="tx1"/>
                </a:solidFill>
                <a:latin typeface="Times New Roman"/>
                <a:ea typeface="Times New Roman"/>
              </a:rPr>
              <a:t>- даты начала и окончания учебного года;</a:t>
            </a:r>
          </a:p>
          <a:p>
            <a:pPr marL="12700" indent="444500" algn="just">
              <a:lnSpc>
                <a:spcPct val="120000"/>
              </a:lnSpc>
              <a:spcBef>
                <a:spcPts val="1800"/>
              </a:spcBef>
              <a:spcAft>
                <a:spcPts val="0"/>
              </a:spcAft>
            </a:pPr>
            <a:r>
              <a:rPr lang="ru-RU" sz="1600" dirty="0">
                <a:solidFill>
                  <a:schemeClr val="tx1"/>
                </a:solidFill>
                <a:latin typeface="Times New Roman"/>
                <a:ea typeface="Times New Roman"/>
              </a:rPr>
              <a:t>- продолжительность учебного года;</a:t>
            </a:r>
          </a:p>
          <a:p>
            <a:pPr marL="12700" indent="444500" algn="just">
              <a:lnSpc>
                <a:spcPct val="120000"/>
              </a:lnSpc>
              <a:spcBef>
                <a:spcPts val="1800"/>
              </a:spcBef>
              <a:spcAft>
                <a:spcPts val="0"/>
              </a:spcAft>
            </a:pPr>
            <a:r>
              <a:rPr lang="ru-RU" sz="1600" dirty="0">
                <a:solidFill>
                  <a:schemeClr val="tx1"/>
                </a:solidFill>
                <a:latin typeface="Times New Roman"/>
                <a:ea typeface="Times New Roman"/>
              </a:rPr>
              <a:t>- сроки и продолжительность каникул;</a:t>
            </a:r>
          </a:p>
          <a:p>
            <a:pPr marL="12700" indent="444500" algn="just">
              <a:lnSpc>
                <a:spcPct val="120000"/>
              </a:lnSpc>
              <a:spcBef>
                <a:spcPts val="1800"/>
              </a:spcBef>
              <a:spcAft>
                <a:spcPts val="0"/>
              </a:spcAft>
            </a:pPr>
            <a:r>
              <a:rPr lang="ru-RU" sz="1600" dirty="0">
                <a:solidFill>
                  <a:schemeClr val="tx1"/>
                </a:solidFill>
                <a:latin typeface="Times New Roman"/>
                <a:ea typeface="Times New Roman"/>
              </a:rPr>
              <a:t>- сроки проведения промежуточной аттестации.</a:t>
            </a:r>
          </a:p>
          <a:p>
            <a:pPr marL="12700" marR="25400" indent="444500" algn="just">
              <a:lnSpc>
                <a:spcPct val="120000"/>
              </a:lnSpc>
              <a:spcBef>
                <a:spcPts val="1800"/>
              </a:spcBef>
              <a:spcAft>
                <a:spcPts val="2980"/>
              </a:spcAft>
            </a:pPr>
            <a:r>
              <a:rPr lang="ru-RU" sz="1600" dirty="0">
                <a:solidFill>
                  <a:schemeClr val="tx1"/>
                </a:solidFill>
                <a:latin typeface="Times New Roman"/>
                <a:ea typeface="Times New Roman"/>
              </a:rPr>
              <a:t>Календарный учебный график разрабатывается Организацией в соответствии с требованиями к организации образовательного процесса, предусмотренными Гигиеническими нормативами и Санитарно-эпидемиологическими требованиями.</a:t>
            </a:r>
          </a:p>
          <a:p>
            <a:pPr marL="12700" marR="12700" indent="444500" algn="just">
              <a:lnSpc>
                <a:spcPct val="120000"/>
              </a:lnSpc>
              <a:spcBef>
                <a:spcPts val="0"/>
              </a:spcBef>
              <a:spcAft>
                <a:spcPts val="0"/>
              </a:spcAft>
            </a:pPr>
            <a:endParaRPr lang="ru-RU" sz="1600" dirty="0">
              <a:solidFill>
                <a:schemeClr val="tx1"/>
              </a:solidFill>
              <a:latin typeface="Times New Roman"/>
              <a:ea typeface="Times New Roman"/>
            </a:endParaRPr>
          </a:p>
          <a:p>
            <a:pPr>
              <a:lnSpc>
                <a:spcPct val="120000"/>
              </a:lnSpc>
              <a:spcBef>
                <a:spcPts val="0"/>
              </a:spcBef>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40967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77500" lnSpcReduction="20000"/>
          </a:bodyPr>
          <a:lstStyle/>
          <a:p>
            <a:pPr marL="12700" algn="ctr">
              <a:lnSpc>
                <a:spcPct val="120000"/>
              </a:lnSpc>
              <a:spcBef>
                <a:spcPts val="0"/>
              </a:spcBef>
              <a:spcAft>
                <a:spcPts val="875"/>
              </a:spcAft>
            </a:pPr>
            <a:r>
              <a:rPr lang="ru-RU" sz="1600" b="1" dirty="0">
                <a:solidFill>
                  <a:schemeClr val="tx1"/>
                </a:solidFill>
                <a:latin typeface="Times New Roman"/>
                <a:ea typeface="Times New Roman"/>
              </a:rPr>
              <a:t>ТРЕБОВАНИЯ К УСЛОВИЯМ РЕАЛИЗАЦИИ ПРОГРАММЫ ОСНОВНОГО ОБЩЕГО ОБРАЗОВАНИЯ</a:t>
            </a:r>
            <a:endParaRPr lang="ru-RU" sz="1600" dirty="0">
              <a:solidFill>
                <a:schemeClr val="tx1"/>
              </a:solidFill>
              <a:latin typeface="Times New Roman"/>
              <a:ea typeface="Times New Roman"/>
            </a:endParaRPr>
          </a:p>
          <a:p>
            <a:pPr marL="14605" indent="437515" algn="just">
              <a:lnSpc>
                <a:spcPct val="120000"/>
              </a:lnSpc>
              <a:spcBef>
                <a:spcPts val="0"/>
              </a:spcBef>
              <a:spcAft>
                <a:spcPts val="0"/>
              </a:spcAft>
            </a:pPr>
            <a:r>
              <a:rPr lang="ru-RU" sz="1600" dirty="0">
                <a:solidFill>
                  <a:schemeClr val="tx1"/>
                </a:solidFill>
                <a:latin typeface="Times New Roman"/>
                <a:ea typeface="Times New Roman"/>
              </a:rPr>
              <a:t>Требования к условиям реализации программы основного общего образования, в том числе адаптированной, включают:</a:t>
            </a:r>
          </a:p>
          <a:p>
            <a:pPr marL="14605" indent="437515" algn="just">
              <a:lnSpc>
                <a:spcPct val="120000"/>
              </a:lnSpc>
              <a:spcBef>
                <a:spcPts val="0"/>
              </a:spcBef>
              <a:spcAft>
                <a:spcPts val="0"/>
              </a:spcAft>
            </a:pPr>
            <a:r>
              <a:rPr lang="ru-RU" sz="1600" dirty="0">
                <a:solidFill>
                  <a:schemeClr val="tx1"/>
                </a:solidFill>
                <a:latin typeface="Times New Roman"/>
                <a:ea typeface="Times New Roman"/>
              </a:rPr>
              <a:t>- общесистемные требования;</a:t>
            </a:r>
          </a:p>
          <a:p>
            <a:pPr marL="14605" marR="25400" indent="444500" algn="just">
              <a:lnSpc>
                <a:spcPct val="120000"/>
              </a:lnSpc>
              <a:spcBef>
                <a:spcPts val="0"/>
              </a:spcBef>
              <a:spcAft>
                <a:spcPts val="0"/>
              </a:spcAft>
            </a:pPr>
            <a:r>
              <a:rPr lang="ru-RU" sz="1600" dirty="0">
                <a:solidFill>
                  <a:schemeClr val="tx1"/>
                </a:solidFill>
                <a:latin typeface="Times New Roman"/>
                <a:ea typeface="Times New Roman"/>
              </a:rPr>
              <a:t>- требования к материально-техническому, учебно-методическому обеспечению;</a:t>
            </a:r>
          </a:p>
          <a:p>
            <a:pPr marL="14605" indent="444500" algn="just">
              <a:lnSpc>
                <a:spcPct val="120000"/>
              </a:lnSpc>
              <a:spcBef>
                <a:spcPts val="0"/>
              </a:spcBef>
              <a:spcAft>
                <a:spcPts val="0"/>
              </a:spcAft>
            </a:pPr>
            <a:r>
              <a:rPr lang="ru-RU" sz="1600" dirty="0">
                <a:solidFill>
                  <a:schemeClr val="tx1"/>
                </a:solidFill>
                <a:latin typeface="Times New Roman"/>
                <a:ea typeface="Times New Roman"/>
              </a:rPr>
              <a:t>- требования к психолого-педагогическим, кадровым и финансовым условиям.</a:t>
            </a:r>
          </a:p>
          <a:p>
            <a:pPr marL="14605" indent="444500" algn="just">
              <a:lnSpc>
                <a:spcPct val="120000"/>
              </a:lnSpc>
              <a:spcBef>
                <a:spcPts val="0"/>
              </a:spcBef>
              <a:spcAft>
                <a:spcPts val="0"/>
              </a:spcAft>
            </a:pPr>
            <a:r>
              <a:rPr lang="ru-RU" sz="1600" b="1" dirty="0">
                <a:solidFill>
                  <a:schemeClr val="tx1"/>
                </a:solidFill>
                <a:latin typeface="Times New Roman"/>
                <a:ea typeface="Times New Roman"/>
              </a:rPr>
              <a:t>Общесистемные требования</a:t>
            </a:r>
            <a:r>
              <a:rPr lang="ru-RU" sz="1600" dirty="0">
                <a:solidFill>
                  <a:schemeClr val="tx1"/>
                </a:solidFill>
                <a:latin typeface="Times New Roman"/>
                <a:ea typeface="Times New Roman"/>
              </a:rPr>
              <a:t> к реализации программы основного общего образования.</a:t>
            </a:r>
          </a:p>
          <a:p>
            <a:pPr marL="14605" indent="444500" algn="just">
              <a:lnSpc>
                <a:spcPct val="120000"/>
              </a:lnSpc>
              <a:spcBef>
                <a:spcPts val="0"/>
              </a:spcBef>
              <a:spcAft>
                <a:spcPts val="0"/>
              </a:spcAft>
            </a:pPr>
            <a:r>
              <a:rPr lang="ru-RU" sz="1600" dirty="0">
                <a:solidFill>
                  <a:schemeClr val="tx1"/>
                </a:solidFill>
                <a:latin typeface="Times New Roman"/>
                <a:ea typeface="Times New Roman"/>
              </a:rPr>
              <a:t>Результатом выполнения требований к условиям реализации программы основного общего образования должно быть создание комфортной развивающей образовательной среды по отношению к обучающимся и педагогическим работникам:</a:t>
            </a:r>
          </a:p>
          <a:p>
            <a:pPr marL="14605" indent="444500" algn="just">
              <a:lnSpc>
                <a:spcPct val="120000"/>
              </a:lnSpc>
              <a:spcBef>
                <a:spcPts val="0"/>
              </a:spcBef>
              <a:spcAft>
                <a:spcPts val="0"/>
              </a:spcAft>
            </a:pPr>
            <a:r>
              <a:rPr lang="ru-RU" sz="1600" dirty="0">
                <a:solidFill>
                  <a:schemeClr val="tx1"/>
                </a:solidFill>
                <a:latin typeface="Times New Roman"/>
                <a:ea typeface="Times New Roman"/>
              </a:rPr>
              <a:t>- обеспечивающей получение качественного основного общего образования, его доступность, открытость и привлекательность для обучающихся, родителей (законных представителей) несовершеннолетних обучающихся и всего общества, воспитание обучающихся;</a:t>
            </a:r>
          </a:p>
          <a:p>
            <a:pPr marL="14605" indent="444500" algn="just">
              <a:lnSpc>
                <a:spcPct val="120000"/>
              </a:lnSpc>
              <a:spcBef>
                <a:spcPts val="0"/>
              </a:spcBef>
              <a:spcAft>
                <a:spcPts val="0"/>
              </a:spcAft>
            </a:pPr>
            <a:r>
              <a:rPr lang="ru-RU" sz="1600" dirty="0">
                <a:solidFill>
                  <a:schemeClr val="tx1"/>
                </a:solidFill>
                <a:latin typeface="Times New Roman"/>
                <a:ea typeface="Times New Roman"/>
              </a:rPr>
              <a:t>- гарантирующей безопасность, охрану и укрепление физического, психического здоровья и социального благополучия обучающихся.</a:t>
            </a:r>
          </a:p>
          <a:p>
            <a:pPr marL="14605" indent="444500" algn="just">
              <a:lnSpc>
                <a:spcPct val="120000"/>
              </a:lnSpc>
              <a:spcBef>
                <a:spcPts val="0"/>
              </a:spcBef>
              <a:spcAft>
                <a:spcPts val="0"/>
              </a:spcAft>
            </a:pPr>
            <a:r>
              <a:rPr lang="ru-RU" sz="1600" dirty="0">
                <a:solidFill>
                  <a:schemeClr val="tx1"/>
                </a:solidFill>
                <a:latin typeface="Times New Roman"/>
                <a:ea typeface="Times New Roman"/>
              </a:rPr>
              <a:t>В целях обеспечения реализации программы основного общего образования в Организации для участников образовательных отношений должны создаваться условия, обеспечивающие возможность:</a:t>
            </a:r>
          </a:p>
          <a:p>
            <a:pPr marL="12700" marR="25400" indent="444500" algn="just">
              <a:lnSpc>
                <a:spcPct val="120000"/>
              </a:lnSpc>
              <a:spcBef>
                <a:spcPts val="0"/>
              </a:spcBef>
              <a:spcAft>
                <a:spcPts val="0"/>
              </a:spcAft>
            </a:pPr>
            <a:r>
              <a:rPr lang="ru-RU" sz="1600" dirty="0">
                <a:solidFill>
                  <a:schemeClr val="tx1"/>
                </a:solidFill>
                <a:latin typeface="Times New Roman"/>
                <a:ea typeface="Times New Roman"/>
              </a:rPr>
              <a:t>- достижения планируемых результатов освоения программы основного общего образования, в том числе адаптированной, обучающимися, в том числе обучающимися с ОВЗ;</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развития личности, ее способностей, удовлетворения образовательных потребностей и интересов, самореализации обучающихся, в том числе одаренных, через </a:t>
            </a:r>
            <a:r>
              <a:rPr lang="ru-RU" sz="1600" b="1" dirty="0">
                <a:solidFill>
                  <a:schemeClr val="tx1"/>
                </a:solidFill>
                <a:latin typeface="Times New Roman"/>
                <a:ea typeface="Times New Roman"/>
              </a:rPr>
              <a:t>организацию урочной и внеурочной деятельности</a:t>
            </a:r>
            <a:r>
              <a:rPr lang="ru-RU" sz="1600" dirty="0">
                <a:solidFill>
                  <a:schemeClr val="tx1"/>
                </a:solidFill>
                <a:latin typeface="Times New Roman"/>
                <a:ea typeface="Times New Roman"/>
              </a:rPr>
              <a:t>, социальных практик, включая общественно полезную деятельность, профессиональные пробы, практическую подготовку, использование возможностей организаций дополнительного образования, профессиональных образовательных организаций и социальных партнеров в профессионально-производственном окружении;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формирования функциональной грамотности обучающихся (способности решать учебные задачи и жизненные проблемные ситуации на основе сформированных предметных, </a:t>
            </a:r>
            <a:r>
              <a:rPr lang="ru-RU" sz="1600" dirty="0" err="1">
                <a:solidFill>
                  <a:schemeClr val="tx1"/>
                </a:solidFill>
                <a:latin typeface="Times New Roman"/>
                <a:ea typeface="Times New Roman"/>
              </a:rPr>
              <a:t>метапредметных</a:t>
            </a:r>
            <a:r>
              <a:rPr lang="ru-RU" sz="1600" dirty="0">
                <a:solidFill>
                  <a:schemeClr val="tx1"/>
                </a:solidFill>
                <a:latin typeface="Times New Roman"/>
                <a:ea typeface="Times New Roman"/>
              </a:rPr>
              <a:t> и универсальных способов деятельности), включающей овладение ключевыми компетенциями, составляющими основу дальнейшего успешного образования и ориентации в мире профессий;</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формирования социокультурных и духовно-нравственных ценностей обучающихся, основ их гражданственности, российской гражданской идентичности и социально-профессиональных ориентаций;</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индивидуализации процесса образования посредством проектирования и реализации индивидуальных учебных планов, обеспечения эффективной самостоятельной работы обучающихся при поддержке педагогических работников;</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участия обучающихся, родителей (законных представителей) несовершеннолетних обучающихся и педагогических работников в проектировании и развитии программы основного общего образования и условий ее реализации, учитывающих особенности развития и возможности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организации сетевого взаимодействия Организаций, организаций, располагающих ресурсами, необходимыми для реализации программ основного общего образования, которое направлено на обеспечение качества условий образовательной деятельности;</a:t>
            </a:r>
          </a:p>
          <a:p>
            <a:pPr>
              <a:lnSpc>
                <a:spcPct val="120000"/>
              </a:lnSpc>
              <a:spcBef>
                <a:spcPts val="0"/>
              </a:spcBef>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40967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70000" lnSpcReduction="20000"/>
          </a:bodyPr>
          <a:lstStyle/>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включения обучающихся в процессы преобразования внешней социальной среды (населенного пункта, муниципального района, субъекта Российской Федерации), формирования у них лидерских качеств, опыта социальной деятельности, реализации социальных проектов и программ, в том числе в качестве волонтеров;</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формирования у обучающихся опыта самостоятельной образовательной, общественной, проектной, учебно-исследовательской, спортивно-оздоровительной и творческой деятельности;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формирования у обучающихся экологической грамотности, навыков здорового и безопасного для человека и окружающей его среды образа жизни;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использования в образовательной деятельности современных образовательных технологий, направленных в том числе на воспитание обучающихся и развитие различных форм наставничества;</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обновления содержания программы основного общего образования, методик и технологий ее реализации в соответствии с динамикой развития системы образования, запросов обучающихся, родителей (законных представителей) несовершеннолетних обучающихся с учетом национальных и культурных особенностей субъекта Российской Федерации;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эффективного использования профессионального и творческого потенциала педагогических и руководящих работников Организации, повышения их профессиональной, коммуникативной, информационной и правовой компетентности;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эффективного управления Организацией с использованием ИКТ, современных механизмов финансирования реализации программ основного общего образования.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При реализации программы основного общего образования, в том числе адаптированной, каждому обучающемуся, родителям (законным представителям) несовершеннолетнего обучающегося в течение всего периода обучения должен быть обеспечен доступ к информационно-образовательной среде Организации.</a:t>
            </a:r>
          </a:p>
          <a:p>
            <a:pPr marL="12700" marR="12700" indent="444500">
              <a:lnSpc>
                <a:spcPct val="120000"/>
              </a:lnSpc>
              <a:spcBef>
                <a:spcPts val="0"/>
              </a:spcBef>
            </a:pPr>
            <a:r>
              <a:rPr lang="ru-RU" sz="1600" dirty="0">
                <a:solidFill>
                  <a:schemeClr val="tx1"/>
                </a:solidFill>
                <a:latin typeface="Times New Roman"/>
                <a:ea typeface="Times New Roman"/>
              </a:rPr>
              <a:t>Информационно-образовательная среда Организации должна обеспечивать: </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доступ к учебным планам, рабочим программам учебных предметов, учебных курсов (в том числе внеурочной деятельности), учебных модулей, учебным изданиям и образовательным ресурсам, указанным в рабочих программах учебных предметов, учебных курсов</a:t>
            </a:r>
            <a:r>
              <a:rPr lang="ru-RU" sz="1600" b="1" dirty="0">
                <a:solidFill>
                  <a:schemeClr val="tx1"/>
                </a:solidFill>
                <a:latin typeface="Times New Roman"/>
                <a:ea typeface="Times New Roman"/>
              </a:rPr>
              <a:t> (в том числе внеурочной деятельности),</a:t>
            </a:r>
            <a:r>
              <a:rPr lang="ru-RU" sz="1600" dirty="0">
                <a:solidFill>
                  <a:schemeClr val="tx1"/>
                </a:solidFill>
                <a:latin typeface="Times New Roman"/>
                <a:ea typeface="Times New Roman"/>
              </a:rPr>
              <a:t> учебных модулей, информации о ходе образовательного процесса, результатах промежуточной и государственной итоговой аттестации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доступ к информации о расписании проведения учебных занятий, процедурах и критериях оценки результатов обучения;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возможность использования современных ИКТ в реализации программы основного общего образования, в том числе использование имеющихся средств обучения и воспитания в электронном виде, электронных образовательных и информационных ресурсов, средств определения уровня знаний и оценки компетенций, а также иных объектов, необходимых для организации образовательной деятельности с применением электронного обучения, дистанционных образовательных технологий, объективного оценивания знаний, умений, навыков и достижений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Доступ к информационным ресурсам информационно-образовательной среды Организации обеспечивается в том числе посредством сети Интернет.</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В случае реализации программы основного общего образования, в том числе адаптированной, с применением электронного обучения, дистанционных образовательных технологий каждый обучающийся в течение всего периода обучения должен быть обеспечен </a:t>
            </a:r>
            <a:r>
              <a:rPr lang="ru-RU" sz="1600" b="1" dirty="0">
                <a:solidFill>
                  <a:schemeClr val="tx1"/>
                </a:solidFill>
                <a:latin typeface="Times New Roman"/>
                <a:ea typeface="Times New Roman"/>
              </a:rPr>
              <a:t>индивидуальным авторизированным доступом</a:t>
            </a:r>
            <a:r>
              <a:rPr lang="ru-RU" sz="1600" dirty="0">
                <a:solidFill>
                  <a:schemeClr val="tx1"/>
                </a:solidFill>
                <a:latin typeface="Times New Roman"/>
                <a:ea typeface="Times New Roman"/>
              </a:rPr>
              <a:t> к совокупности информационных и электронных образовательных ресурсов, информационных технологий, соответствующих технологических средств, обеспечивающих освоение обучающимися образовательных программ основного общего образования в полном объеме независимо от их мест нахождения, в которой имеется доступ к сети Интернет как на территории Организации, так и за ее пределами (далее - электронная информационно-образовательная среда).</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Реализация программы основного общего образования с применением электронного обучения, дистанционных образовательных технологий осуществляется в соответствии с Гигиеническими нормативами и Санитарно- эпидемиологическими требованиями.</a:t>
            </a:r>
          </a:p>
          <a:p>
            <a:pPr>
              <a:lnSpc>
                <a:spcPct val="120000"/>
              </a:lnSpc>
              <a:spcBef>
                <a:spcPts val="0"/>
              </a:spcBef>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16169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32500" lnSpcReduction="20000"/>
          </a:bodyPr>
          <a:lstStyle/>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Условия для функционирования электронной информационно- образовательной среды могут быть обеспечены ресурсами иных организаций.</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Электронная информационно-образовательная среда Организации должна обеспечивать:</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 доступ к учебным планам, рабочим программам учебных предметов, учебных курсов (в том числе внеурочной деятельности), учебных модулей, электронным учебным изданиям и электронным образовательным ресурсам, указанным в рабочих программах учебных предметов, учебных курсов (в том числе внеурочной деятельности), учебных модулей посредством сети Интернет;</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 формирование и хранение электронного портфолио обучающегося, в том числе выполненных им работ и результатов выполнения работ;</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 фиксацию и хранение информации о ходе образовательного процесса, результатов промежуточной аттестации и результатов освоения программы основного общего образования;</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 проведение учебных занятий, процедуры оценки результатов обучения, реализация которых предусмотрена с применением электронного обучения, дистанционных образовательных технологий;</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 взаимодействие между участниками образовательного процесса, в том числе посредством сети Интернет.</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Функционирование электронной информационно-образовательной среды обеспечивается соответствующими средствами ИКТ и квалификацией работников, ее использующих и поддерживающих. Функционирование электронной информационно-образовательной среды должно соответствовать законодательству Российской Федерации.</a:t>
            </a:r>
          </a:p>
          <a:p>
            <a:pPr marL="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Условия использования электронной информационно-образовательной среды должны обеспечивать безопасность хранения информации об участниках образовательных отношений, безопасность цифровых образовательных ресурсов, используемых Организацией при реализации программ основного общего образования, безопасность организации образовательной деятельности в соответствии с Гигиеническими нормативами и Санитарно-эпидемиологическими требованиями.</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Условия для функционирования электронной информационно- образовательной среды могут быть обеспечены ресурсами иных организаций.</a:t>
            </a:r>
          </a:p>
          <a:p>
            <a:pPr marL="12700" marR="12700" indent="444500" algn="just">
              <a:lnSpc>
                <a:spcPct val="120000"/>
              </a:lnSpc>
              <a:spcBef>
                <a:spcPts val="1800"/>
              </a:spcBef>
              <a:spcAft>
                <a:spcPts val="0"/>
              </a:spcAft>
            </a:pPr>
            <a:r>
              <a:rPr lang="ru-RU" b="1" dirty="0">
                <a:solidFill>
                  <a:schemeClr val="tx1"/>
                </a:solidFill>
                <a:latin typeface="Times New Roman" panose="02020603050405020304" pitchFamily="18" charset="0"/>
                <a:ea typeface="Times New Roman"/>
                <a:cs typeface="Times New Roman" panose="02020603050405020304" pitchFamily="18" charset="0"/>
              </a:rPr>
              <a:t>Требования к материально-техническому обеспечению реализации программы</a:t>
            </a:r>
            <a:r>
              <a:rPr lang="ru-RU" dirty="0">
                <a:solidFill>
                  <a:schemeClr val="tx1"/>
                </a:solidFill>
                <a:latin typeface="Times New Roman" panose="02020603050405020304" pitchFamily="18" charset="0"/>
                <a:ea typeface="Times New Roman"/>
                <a:cs typeface="Times New Roman" panose="02020603050405020304" pitchFamily="18" charset="0"/>
              </a:rPr>
              <a:t> основного общего образования, в том числе адаптированной.</a:t>
            </a:r>
          </a:p>
          <a:p>
            <a:pPr marL="12700" marR="12700" indent="444500" algn="just">
              <a:lnSpc>
                <a:spcPct val="120000"/>
              </a:lnSpc>
              <a:spcBef>
                <a:spcPts val="1800"/>
              </a:spcBef>
              <a:spcAft>
                <a:spcPts val="0"/>
              </a:spcAft>
            </a:pPr>
            <a:r>
              <a:rPr lang="ru-RU" dirty="0">
                <a:solidFill>
                  <a:schemeClr val="tx1"/>
                </a:solidFill>
                <a:latin typeface="Times New Roman" panose="02020603050405020304" pitchFamily="18" charset="0"/>
                <a:ea typeface="Times New Roman"/>
                <a:cs typeface="Times New Roman" panose="02020603050405020304" pitchFamily="18" charset="0"/>
              </a:rPr>
              <a:t>Организация должна располагать на праве собственности или ином законном основании материально-техническим обеспечением образовательной деятельности (помещениями и оборудованием) для реализации программы основного общего образования, в том числе адаптированной, в соответствии с учебным планом.</a:t>
            </a:r>
          </a:p>
          <a:p>
            <a:pPr marL="12700" marR="38100" algn="just">
              <a:lnSpc>
                <a:spcPct val="120000"/>
              </a:lnSpc>
              <a:spcAft>
                <a:spcPts val="900"/>
              </a:spcAft>
              <a:tabLst>
                <a:tab pos="186690" algn="l"/>
              </a:tabLst>
            </a:pPr>
            <a:r>
              <a:rPr lang="ru-RU" dirty="0">
                <a:solidFill>
                  <a:schemeClr val="tx1"/>
                </a:solidFill>
                <a:latin typeface="Times New Roman" panose="02020603050405020304" pitchFamily="18" charset="0"/>
                <a:ea typeface="Times New Roman"/>
                <a:cs typeface="Times New Roman" panose="02020603050405020304" pitchFamily="18" charset="0"/>
              </a:rPr>
              <a:t> </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16169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85000" lnSpcReduction="20000"/>
          </a:bodyPr>
          <a:lstStyle/>
          <a:p>
            <a:pPr marR="12700" indent="444500" algn="just">
              <a:lnSpc>
                <a:spcPct val="120000"/>
              </a:lnSpc>
              <a:spcBef>
                <a:spcPts val="0"/>
              </a:spcBef>
              <a:spcAft>
                <a:spcPts val="0"/>
              </a:spcAft>
            </a:pPr>
            <a:r>
              <a:rPr lang="ru-RU" sz="1600" b="1" dirty="0">
                <a:solidFill>
                  <a:schemeClr val="tx1"/>
                </a:solidFill>
                <a:latin typeface="Times New Roman"/>
                <a:ea typeface="Times New Roman"/>
              </a:rPr>
              <a:t>Учебно-методические условия,</a:t>
            </a:r>
            <a:r>
              <a:rPr lang="ru-RU" sz="1600" dirty="0">
                <a:solidFill>
                  <a:schemeClr val="tx1"/>
                </a:solidFill>
                <a:latin typeface="Times New Roman"/>
                <a:ea typeface="Times New Roman"/>
              </a:rPr>
              <a:t> в том числе условия информационного обеспечения.</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Условия информационного обеспечения реализации программы основного общего образования, в том числе адаптированной, должны обеспечиваться также современной информационно-образовательной средой.</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Информационно-образовательная среда Организации включает комплекс информационных образовательных ресурсов, в том числе цифровые образовательные ресурсы, совокупность технологических средств ИКТ: компьютеры, иное ИКТ-оборудование, коммуникационные каналы, систему современных педагогических технологий, обеспечивающих обучение в современной информационно-образовательной среде.</a:t>
            </a:r>
          </a:p>
          <a:p>
            <a:pPr marL="12700" marR="12700" indent="444500">
              <a:lnSpc>
                <a:spcPct val="120000"/>
              </a:lnSpc>
              <a:spcBef>
                <a:spcPts val="0"/>
              </a:spcBef>
            </a:pPr>
            <a:r>
              <a:rPr lang="ru-RU" sz="1600" dirty="0">
                <a:solidFill>
                  <a:schemeClr val="tx1"/>
                </a:solidFill>
                <a:latin typeface="Times New Roman"/>
                <a:ea typeface="Times New Roman"/>
              </a:rPr>
              <a:t>Информационно-образовательная среда Организации должна обеспечивать: </a:t>
            </a:r>
          </a:p>
          <a:p>
            <a:pPr marL="12700" marR="12700" indent="444500">
              <a:lnSpc>
                <a:spcPct val="120000"/>
              </a:lnSpc>
              <a:spcBef>
                <a:spcPts val="0"/>
              </a:spcBef>
            </a:pPr>
            <a:r>
              <a:rPr lang="ru-RU" sz="1600" dirty="0">
                <a:solidFill>
                  <a:schemeClr val="tx1"/>
                </a:solidFill>
                <a:latin typeface="Times New Roman"/>
                <a:ea typeface="Times New Roman"/>
              </a:rPr>
              <a:t>- возможность использования участниками образовательного процесса ресурсов и сервисов цифровой образовательной среды;</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безопасный доступ к верифицированным образовательным ресурсам цифровой образовательной среды;</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информационно-методическую поддержку образовательной деятельности; </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информационное сопровождение проектирования обучающимися планов продолжения образования и будущего профессионального самоопределения;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планирование образовательной деятельности и ее ресурсного обеспечения; </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мониторинг и фиксацию хода и результатов образовательной деятельности; </a:t>
            </a:r>
          </a:p>
          <a:p>
            <a:pPr marL="12700" marR="12700" indent="444500">
              <a:lnSpc>
                <a:spcPct val="120000"/>
              </a:lnSpc>
              <a:spcBef>
                <a:spcPts val="0"/>
              </a:spcBef>
            </a:pPr>
            <a:r>
              <a:rPr lang="ru-RU" sz="1600" dirty="0">
                <a:solidFill>
                  <a:schemeClr val="tx1"/>
                </a:solidFill>
                <a:latin typeface="Times New Roman"/>
                <a:ea typeface="Times New Roman"/>
              </a:rPr>
              <a:t>- мониторинг здоровья обучающихся;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современные процедуры создания, поиска, сбора, анализа, обработки, хранения и представления информации;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дистанционное взаимодействие всех участников образовательных отношений (обучающихся, родителей (законных представителей) несовершеннолетних обучающихся, педагогических работников, органов управления в сфере образования, общественности), в том числе в рамках дистанционного образования с соблюдением законодательства Российской Федерации;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дистанционное взаимодействие Организации с другими организациями, осуществляющими образовательную деятельность, и иными заинтересованными организациями в сфере культуры, здравоохранения, спорта, досуга, занятости населения и обеспечения безопасности жизнедеятельности.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Эффективное использование информационно-образовательной среды предполагает компетентность работников Организации в решении профессиональных задач с применением ИКТ, наличие служб поддержки применения ИКТ. Обеспечение поддержки применения ИКТ организуется учредителем Организации.</a:t>
            </a:r>
          </a:p>
          <a:p>
            <a:pPr>
              <a:lnSpc>
                <a:spcPct val="120000"/>
              </a:lnSpc>
              <a:spcBef>
                <a:spcPts val="0"/>
              </a:spcBef>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4376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470" y="188640"/>
            <a:ext cx="8686800" cy="787528"/>
          </a:xfrm>
        </p:spPr>
        <p:txBody>
          <a:bodyPr>
            <a:normAutofit fontScale="90000"/>
          </a:bodyPr>
          <a:lstStyle/>
          <a:p>
            <a:pPr marR="12700" indent="444500" algn="ctr">
              <a:lnSpc>
                <a:spcPts val="2425"/>
              </a:lnSpc>
              <a:spcAft>
                <a:spcPts val="0"/>
              </a:spcAft>
            </a:pPr>
            <a:r>
              <a:rPr lang="ru-RU" sz="1600" b="1" dirty="0">
                <a:solidFill>
                  <a:schemeClr val="tx1"/>
                </a:solidFill>
                <a:effectLst/>
                <a:latin typeface="Times New Roman" panose="02020603050405020304" pitchFamily="18" charset="0"/>
                <a:ea typeface="Times New Roman"/>
                <a:cs typeface="Times New Roman" panose="02020603050405020304" pitchFamily="18" charset="0"/>
              </a:rPr>
              <a:t>Программа начального общего образования включает три раздела:</a:t>
            </a:r>
            <a:r>
              <a:rPr lang="ru-RU" sz="1200" b="1" dirty="0">
                <a:solidFill>
                  <a:schemeClr val="tx1"/>
                </a:solidFill>
                <a:effectLst/>
                <a:latin typeface="Times New Roman" panose="02020603050405020304" pitchFamily="18" charset="0"/>
                <a:ea typeface="Calibri"/>
                <a:cs typeface="Times New Roman" panose="02020603050405020304" pitchFamily="18" charset="0"/>
              </a:rPr>
              <a:t/>
            </a:r>
            <a:br>
              <a:rPr lang="ru-RU" sz="1200" b="1" dirty="0">
                <a:solidFill>
                  <a:schemeClr val="tx1"/>
                </a:solidFill>
                <a:effectLst/>
                <a:latin typeface="Times New Roman" panose="02020603050405020304" pitchFamily="18" charset="0"/>
                <a:ea typeface="Calibri"/>
                <a:cs typeface="Times New Roman" panose="02020603050405020304" pitchFamily="18" charset="0"/>
              </a:rPr>
            </a:br>
            <a:r>
              <a:rPr lang="ru-RU" sz="1600" b="1" dirty="0">
                <a:solidFill>
                  <a:schemeClr val="tx1"/>
                </a:solidFill>
                <a:effectLst/>
                <a:latin typeface="Times New Roman" panose="02020603050405020304" pitchFamily="18" charset="0"/>
                <a:ea typeface="Times New Roman"/>
                <a:cs typeface="Times New Roman" panose="02020603050405020304" pitchFamily="18" charset="0"/>
              </a:rPr>
              <a:t>ЦЕЛЕВОЙ, СОДЕРЖАТЕЛЬНЫЙ, ОРГАНИЗАЦИОННЫЙ</a:t>
            </a:r>
            <a:r>
              <a:rPr lang="ru-RU" sz="1600" b="1" dirty="0">
                <a:solidFill>
                  <a:schemeClr val="tx1"/>
                </a:solidFill>
                <a:effectLst/>
                <a:latin typeface="Times New Roman"/>
                <a:ea typeface="Times New Roman"/>
                <a:cs typeface="Times New Roman"/>
              </a:rPr>
              <a:t>.</a:t>
            </a: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1142984"/>
            <a:ext cx="9144000" cy="5715016"/>
          </a:xfrm>
        </p:spPr>
        <p:txBody>
          <a:bodyPr>
            <a:normAutofit fontScale="40000" lnSpcReduction="20000"/>
          </a:bodyPr>
          <a:lstStyle/>
          <a:p>
            <a:pPr marR="12700" indent="444500" algn="just">
              <a:lnSpc>
                <a:spcPct val="120000"/>
              </a:lnSpc>
              <a:spcAft>
                <a:spcPts val="0"/>
              </a:spcAft>
            </a:pPr>
            <a:r>
              <a:rPr lang="ru-RU" dirty="0">
                <a:solidFill>
                  <a:schemeClr val="tx1"/>
                </a:solidFill>
                <a:latin typeface="Times New Roman"/>
                <a:ea typeface="Times New Roman"/>
                <a:cs typeface="Times New Roman"/>
              </a:rPr>
              <a:t>Целевой раздел определяет общее назначение, цели, задачи и планируемые результаты реализации программы начального общего образования, а также способы определения достижения этих целей и результатов.</a:t>
            </a:r>
            <a:endParaRPr lang="ru-RU" sz="2400" dirty="0">
              <a:solidFill>
                <a:schemeClr val="tx1"/>
              </a:solidFill>
              <a:latin typeface="Calibri"/>
              <a:ea typeface="Calibri"/>
              <a:cs typeface="Times New Roman"/>
            </a:endParaRPr>
          </a:p>
          <a:p>
            <a:pPr marL="457200" marR="3378200">
              <a:lnSpc>
                <a:spcPct val="120000"/>
              </a:lnSpc>
              <a:spcAft>
                <a:spcPts val="0"/>
              </a:spcAft>
            </a:pPr>
            <a:r>
              <a:rPr lang="ru-RU" b="1" dirty="0">
                <a:solidFill>
                  <a:schemeClr val="tx1"/>
                </a:solidFill>
                <a:latin typeface="Times New Roman"/>
                <a:ea typeface="Times New Roman"/>
                <a:cs typeface="Times New Roman"/>
              </a:rPr>
              <a:t>ЦЕЛЕВОЙ РАЗДЕЛ</a:t>
            </a:r>
            <a:r>
              <a:rPr lang="ru-RU" dirty="0">
                <a:solidFill>
                  <a:schemeClr val="tx1"/>
                </a:solidFill>
                <a:latin typeface="Times New Roman"/>
                <a:ea typeface="Times New Roman"/>
                <a:cs typeface="Times New Roman"/>
              </a:rPr>
              <a:t> должен включать:</a:t>
            </a:r>
            <a:endParaRPr lang="ru-RU" sz="2400" dirty="0">
              <a:solidFill>
                <a:schemeClr val="tx1"/>
              </a:solidFill>
              <a:latin typeface="Calibri"/>
              <a:ea typeface="Calibri"/>
              <a:cs typeface="Times New Roman"/>
            </a:endParaRPr>
          </a:p>
          <a:p>
            <a:pPr marL="457200" marR="3378200">
              <a:lnSpc>
                <a:spcPct val="120000"/>
              </a:lnSpc>
              <a:spcAft>
                <a:spcPts val="0"/>
              </a:spcAft>
            </a:pPr>
            <a:r>
              <a:rPr lang="ru-RU" dirty="0">
                <a:solidFill>
                  <a:schemeClr val="tx1"/>
                </a:solidFill>
                <a:latin typeface="Times New Roman"/>
                <a:ea typeface="Times New Roman"/>
                <a:cs typeface="Times New Roman"/>
              </a:rPr>
              <a:t>- пояснительную записку;</a:t>
            </a:r>
            <a:endParaRPr lang="ru-RU" sz="2400" dirty="0">
              <a:solidFill>
                <a:schemeClr val="tx1"/>
              </a:solidFill>
              <a:latin typeface="Calibri"/>
              <a:ea typeface="Calibri"/>
              <a:cs typeface="Times New Roman"/>
            </a:endParaRPr>
          </a:p>
          <a:p>
            <a:pPr marR="12700" indent="444500" algn="just">
              <a:lnSpc>
                <a:spcPct val="120000"/>
              </a:lnSpc>
              <a:spcAft>
                <a:spcPts val="0"/>
              </a:spcAft>
            </a:pPr>
            <a:r>
              <a:rPr lang="ru-RU" dirty="0">
                <a:solidFill>
                  <a:schemeClr val="tx1"/>
                </a:solidFill>
                <a:latin typeface="Times New Roman"/>
                <a:ea typeface="Times New Roman"/>
                <a:cs typeface="Times New Roman"/>
              </a:rPr>
              <a:t>- планируемые результаты освоения обучающимися программы начального общего образования;</a:t>
            </a:r>
            <a:endParaRPr lang="ru-RU" sz="2400" dirty="0">
              <a:solidFill>
                <a:schemeClr val="tx1"/>
              </a:solidFill>
              <a:latin typeface="Calibri"/>
              <a:ea typeface="Calibri"/>
              <a:cs typeface="Times New Roman"/>
            </a:endParaRPr>
          </a:p>
          <a:p>
            <a:pPr marR="12700" indent="444500" algn="just">
              <a:lnSpc>
                <a:spcPct val="120000"/>
              </a:lnSpc>
              <a:spcAft>
                <a:spcPts val="0"/>
              </a:spcAft>
            </a:pPr>
            <a:r>
              <a:rPr lang="ru-RU" dirty="0">
                <a:solidFill>
                  <a:schemeClr val="tx1"/>
                </a:solidFill>
                <a:latin typeface="Times New Roman"/>
                <a:ea typeface="Times New Roman"/>
                <a:cs typeface="Times New Roman"/>
              </a:rPr>
              <a:t>- систему оценки достижения планируемых результатов освоения программы начального общего образования.</a:t>
            </a:r>
            <a:endParaRPr lang="ru-RU" sz="2400" dirty="0">
              <a:solidFill>
                <a:schemeClr val="tx1"/>
              </a:solidFill>
              <a:latin typeface="Calibri"/>
              <a:ea typeface="Calibri"/>
              <a:cs typeface="Times New Roman"/>
            </a:endParaRPr>
          </a:p>
          <a:p>
            <a:pPr marL="444500" algn="just">
              <a:lnSpc>
                <a:spcPct val="120000"/>
              </a:lnSpc>
              <a:spcAft>
                <a:spcPts val="0"/>
              </a:spcAft>
              <a:tabLst>
                <a:tab pos="843915" algn="l"/>
              </a:tabLst>
            </a:pPr>
            <a:r>
              <a:rPr lang="ru-RU" b="1" dirty="0">
                <a:solidFill>
                  <a:schemeClr val="tx1"/>
                </a:solidFill>
                <a:latin typeface="Times New Roman"/>
                <a:ea typeface="Times New Roman"/>
                <a:cs typeface="Times New Roman"/>
              </a:rPr>
              <a:t>Пояснительная записка</a:t>
            </a:r>
            <a:r>
              <a:rPr lang="ru-RU" dirty="0">
                <a:solidFill>
                  <a:schemeClr val="tx1"/>
                </a:solidFill>
                <a:latin typeface="Times New Roman"/>
                <a:ea typeface="Times New Roman"/>
                <a:cs typeface="Times New Roman"/>
              </a:rPr>
              <a:t> должна раскрывать:</a:t>
            </a:r>
            <a:endParaRPr lang="ru-RU" sz="2400" dirty="0">
              <a:solidFill>
                <a:schemeClr val="tx1"/>
              </a:solidFill>
              <a:latin typeface="Calibri"/>
              <a:ea typeface="Calibri"/>
              <a:cs typeface="Times New Roman"/>
            </a:endParaRPr>
          </a:p>
          <a:p>
            <a:pPr marR="12700" indent="444500" algn="just">
              <a:lnSpc>
                <a:spcPct val="120000"/>
              </a:lnSpc>
              <a:spcAft>
                <a:spcPts val="0"/>
              </a:spcAft>
            </a:pPr>
            <a:r>
              <a:rPr lang="ru-RU" dirty="0">
                <a:solidFill>
                  <a:schemeClr val="tx1"/>
                </a:solidFill>
                <a:latin typeface="Times New Roman"/>
                <a:ea typeface="Times New Roman"/>
                <a:cs typeface="Times New Roman"/>
              </a:rPr>
              <a:t>- цели реализации программы начального общего образования, конкретизированные в соответствии с требованиями ФГОС к результатам освоения обучающимися программы начального общего образования;</a:t>
            </a:r>
            <a:endParaRPr lang="ru-RU" sz="2400" dirty="0">
              <a:solidFill>
                <a:schemeClr val="tx1"/>
              </a:solidFill>
              <a:latin typeface="Calibri"/>
              <a:ea typeface="Calibri"/>
              <a:cs typeface="Times New Roman"/>
            </a:endParaRPr>
          </a:p>
          <a:p>
            <a:pPr marR="12700" indent="444500" algn="just">
              <a:lnSpc>
                <a:spcPct val="120000"/>
              </a:lnSpc>
              <a:spcAft>
                <a:spcPts val="0"/>
              </a:spcAft>
            </a:pPr>
            <a:r>
              <a:rPr lang="ru-RU" dirty="0">
                <a:solidFill>
                  <a:schemeClr val="tx1"/>
                </a:solidFill>
                <a:latin typeface="Times New Roman"/>
                <a:ea typeface="Times New Roman"/>
                <a:cs typeface="Times New Roman"/>
              </a:rPr>
              <a:t>- принципы формирования и механизмы реализации программы начального общего образования, в том числе посредством реализации индивидуальных учебных планов;</a:t>
            </a:r>
            <a:endParaRPr lang="ru-RU" sz="2400" dirty="0">
              <a:solidFill>
                <a:schemeClr val="tx1"/>
              </a:solidFill>
              <a:latin typeface="Calibri"/>
              <a:ea typeface="Calibri"/>
              <a:cs typeface="Times New Roman"/>
            </a:endParaRPr>
          </a:p>
          <a:p>
            <a:pPr indent="444500" algn="just">
              <a:lnSpc>
                <a:spcPct val="120000"/>
              </a:lnSpc>
              <a:spcAft>
                <a:spcPts val="0"/>
              </a:spcAft>
            </a:pPr>
            <a:r>
              <a:rPr lang="ru-RU" dirty="0">
                <a:solidFill>
                  <a:schemeClr val="tx1"/>
                </a:solidFill>
                <a:latin typeface="Times New Roman"/>
                <a:ea typeface="Times New Roman"/>
                <a:cs typeface="Times New Roman"/>
              </a:rPr>
              <a:t>- общую характеристику программы начального общего образования.</a:t>
            </a:r>
            <a:endParaRPr lang="ru-RU" sz="2400" dirty="0">
              <a:solidFill>
                <a:schemeClr val="tx1"/>
              </a:solidFill>
              <a:latin typeface="Calibri"/>
              <a:ea typeface="Calibri"/>
              <a:cs typeface="Times New Roman"/>
            </a:endParaRPr>
          </a:p>
          <a:p>
            <a:pPr indent="444500" algn="just">
              <a:lnSpc>
                <a:spcPct val="120000"/>
              </a:lnSpc>
              <a:spcAft>
                <a:spcPts val="0"/>
              </a:spcAft>
            </a:pPr>
            <a:r>
              <a:rPr lang="ru-RU" b="1" dirty="0">
                <a:solidFill>
                  <a:schemeClr val="tx1"/>
                </a:solidFill>
                <a:latin typeface="Times New Roman"/>
                <a:ea typeface="Times New Roman"/>
                <a:cs typeface="Times New Roman"/>
              </a:rPr>
              <a:t>Планируемые результаты</a:t>
            </a:r>
            <a:r>
              <a:rPr lang="ru-RU" dirty="0">
                <a:solidFill>
                  <a:schemeClr val="tx1"/>
                </a:solidFill>
                <a:latin typeface="Times New Roman"/>
                <a:ea typeface="Times New Roman"/>
                <a:cs typeface="Times New Roman"/>
              </a:rPr>
              <a:t> освоения обучающимися программы начального общего образования должны:</a:t>
            </a:r>
            <a:endParaRPr lang="ru-RU" sz="2400" dirty="0">
              <a:solidFill>
                <a:schemeClr val="tx1"/>
              </a:solidFill>
              <a:latin typeface="Calibri"/>
              <a:ea typeface="Calibri"/>
              <a:cs typeface="Times New Roman"/>
            </a:endParaRPr>
          </a:p>
          <a:p>
            <a:pPr marR="12700" lvl="1" algn="just">
              <a:lnSpc>
                <a:spcPct val="120000"/>
              </a:lnSpc>
              <a:buClr>
                <a:srgbClr val="000000"/>
              </a:buClr>
              <a:buSzPts val="1350"/>
              <a:buFont typeface="+mj-lt"/>
              <a:buAutoNum type="arabicParenR"/>
              <a:tabLst>
                <a:tab pos="783590" algn="l"/>
              </a:tabLst>
            </a:pPr>
            <a:r>
              <a:rPr lang="ru-RU" dirty="0">
                <a:solidFill>
                  <a:schemeClr val="tx1"/>
                </a:solidFill>
                <a:latin typeface="Times New Roman"/>
                <a:ea typeface="Times New Roman"/>
                <a:cs typeface="Times New Roman"/>
              </a:rPr>
              <a:t>обеспечивать связь между требованиями ФГОС, образовательной деятельностью и системой оценки результатов освоения программы начального общего образования;</a:t>
            </a:r>
            <a:endParaRPr lang="ru-RU" sz="2000" dirty="0">
              <a:solidFill>
                <a:schemeClr val="tx1"/>
              </a:solidFill>
              <a:latin typeface="Times New Roman"/>
              <a:ea typeface="Times New Roman"/>
              <a:cs typeface="Times New Roman"/>
            </a:endParaRPr>
          </a:p>
          <a:p>
            <a:pPr marR="12700" lvl="1" algn="just">
              <a:lnSpc>
                <a:spcPct val="120000"/>
              </a:lnSpc>
              <a:buClr>
                <a:srgbClr val="000000"/>
              </a:buClr>
              <a:buSzPts val="1350"/>
              <a:buFont typeface="+mj-lt"/>
              <a:buAutoNum type="arabicParenR"/>
              <a:tabLst>
                <a:tab pos="648970" algn="l"/>
              </a:tabLst>
            </a:pPr>
            <a:r>
              <a:rPr lang="ru-RU" dirty="0">
                <a:solidFill>
                  <a:schemeClr val="tx1"/>
                </a:solidFill>
                <a:latin typeface="Times New Roman"/>
                <a:ea typeface="Times New Roman"/>
                <a:cs typeface="Times New Roman"/>
              </a:rPr>
              <a:t>являться содержательной и </a:t>
            </a:r>
            <a:r>
              <a:rPr lang="ru-RU" dirty="0" err="1">
                <a:solidFill>
                  <a:schemeClr val="tx1"/>
                </a:solidFill>
                <a:latin typeface="Times New Roman"/>
                <a:ea typeface="Times New Roman"/>
                <a:cs typeface="Times New Roman"/>
              </a:rPr>
              <a:t>критериальной</a:t>
            </a:r>
            <a:r>
              <a:rPr lang="ru-RU" dirty="0">
                <a:solidFill>
                  <a:schemeClr val="tx1"/>
                </a:solidFill>
                <a:latin typeface="Times New Roman"/>
                <a:ea typeface="Times New Roman"/>
                <a:cs typeface="Times New Roman"/>
              </a:rPr>
              <a:t> основой для разработки: рабочих программ учебных предметов, учебных курсов (в том числе внеурочной деятельности), учебных модулей, являющихся методическими документами, определяющими организацию образовательного процесса в Организации по определенному учебному предмету, учебному курсу (в том числе внеурочной деятельности), учебному модулю;</a:t>
            </a:r>
            <a:endParaRPr lang="ru-RU" sz="2000" dirty="0">
              <a:solidFill>
                <a:schemeClr val="tx1"/>
              </a:solidFill>
              <a:latin typeface="Times New Roman"/>
              <a:ea typeface="Times New Roman"/>
              <a:cs typeface="Times New Roman"/>
            </a:endParaRPr>
          </a:p>
          <a:p>
            <a:pPr marR="12700" lvl="1" algn="just">
              <a:lnSpc>
                <a:spcPct val="120000"/>
              </a:lnSpc>
              <a:buClr>
                <a:srgbClr val="000000"/>
              </a:buClr>
              <a:buSzPts val="1350"/>
              <a:buFont typeface="+mj-lt"/>
              <a:buAutoNum type="arabicParenR"/>
            </a:pPr>
            <a:r>
              <a:rPr lang="ru-RU" dirty="0">
                <a:solidFill>
                  <a:schemeClr val="tx1"/>
                </a:solidFill>
                <a:latin typeface="Times New Roman"/>
                <a:ea typeface="Times New Roman"/>
                <a:cs typeface="Times New Roman"/>
              </a:rPr>
              <a:t>рабочей программы воспитания, являющейся методическим документом, определяющим комплекс основных характеристик воспитательной работы, осуществляемой в Организации;</a:t>
            </a:r>
            <a:endParaRPr lang="ru-RU" sz="2000" dirty="0">
              <a:solidFill>
                <a:schemeClr val="tx1"/>
              </a:solidFill>
              <a:latin typeface="Times New Roman"/>
              <a:ea typeface="Times New Roman"/>
              <a:cs typeface="Times New Roman"/>
            </a:endParaRPr>
          </a:p>
          <a:p>
            <a:pPr marR="12700" lvl="1" algn="just">
              <a:lnSpc>
                <a:spcPct val="120000"/>
              </a:lnSpc>
              <a:buClr>
                <a:srgbClr val="000000"/>
              </a:buClr>
              <a:buSzPts val="1350"/>
              <a:buFont typeface="+mj-lt"/>
              <a:buAutoNum type="arabicParenR"/>
            </a:pPr>
            <a:r>
              <a:rPr lang="ru-RU" dirty="0">
                <a:solidFill>
                  <a:schemeClr val="tx1"/>
                </a:solidFill>
                <a:latin typeface="Times New Roman"/>
                <a:ea typeface="Times New Roman"/>
                <a:cs typeface="Times New Roman"/>
              </a:rPr>
              <a:t>программы формирования универсальных учебных действий обучающихся - обобщенных учебных действий, позволяющих решать широкий круг задач в различных предметных областях и являющихся результатами освоения обучающимися программы начального общего образования;</a:t>
            </a:r>
            <a:endParaRPr lang="ru-RU" sz="2000" dirty="0">
              <a:solidFill>
                <a:schemeClr val="tx1"/>
              </a:solidFill>
              <a:latin typeface="Times New Roman"/>
              <a:ea typeface="Times New Roman"/>
              <a:cs typeface="Times New Roman"/>
            </a:endParaRPr>
          </a:p>
          <a:p>
            <a:pPr marR="12700" lvl="1" algn="just">
              <a:lnSpc>
                <a:spcPct val="120000"/>
              </a:lnSpc>
              <a:buClr>
                <a:srgbClr val="000000"/>
              </a:buClr>
              <a:buSzPts val="1350"/>
              <a:buFont typeface="+mj-lt"/>
              <a:buAutoNum type="arabicParenR"/>
            </a:pPr>
            <a:r>
              <a:rPr lang="ru-RU" dirty="0">
                <a:solidFill>
                  <a:schemeClr val="tx1"/>
                </a:solidFill>
                <a:latin typeface="Times New Roman"/>
                <a:ea typeface="Times New Roman"/>
                <a:cs typeface="Times New Roman"/>
              </a:rPr>
              <a:t>системы оценки качества освоения обучающимися программы начального общего образования;</a:t>
            </a:r>
            <a:endParaRPr lang="ru-RU" sz="2000" dirty="0">
              <a:solidFill>
                <a:schemeClr val="tx1"/>
              </a:solidFill>
              <a:latin typeface="Times New Roman"/>
              <a:ea typeface="Times New Roman"/>
              <a:cs typeface="Times New Roman"/>
            </a:endParaRPr>
          </a:p>
          <a:p>
            <a:pPr marR="12700" lvl="1" algn="just">
              <a:lnSpc>
                <a:spcPct val="120000"/>
              </a:lnSpc>
              <a:buClr>
                <a:srgbClr val="000000"/>
              </a:buClr>
              <a:buSzPts val="1350"/>
              <a:buFont typeface="+mj-lt"/>
              <a:buAutoNum type="arabicParenR"/>
            </a:pPr>
            <a:r>
              <a:rPr lang="ru-RU" dirty="0">
                <a:solidFill>
                  <a:schemeClr val="tx1"/>
                </a:solidFill>
                <a:latin typeface="Times New Roman"/>
                <a:ea typeface="Times New Roman"/>
                <a:cs typeface="Times New Roman"/>
              </a:rPr>
              <a:t>в целях выбора средств обучения и воспитания, а также учебно-методической литературы.</a:t>
            </a:r>
            <a:endParaRPr lang="ru-RU" sz="2000" dirty="0">
              <a:solidFill>
                <a:schemeClr val="tx1"/>
              </a:solidFill>
              <a:latin typeface="Times New Roman"/>
              <a:ea typeface="Times New Roman"/>
              <a:cs typeface="Times New Roman"/>
            </a:endParaRPr>
          </a:p>
          <a:p>
            <a:endParaRPr lang="ru-RU" sz="1600" dirty="0"/>
          </a:p>
        </p:txBody>
      </p:sp>
    </p:spTree>
    <p:extLst>
      <p:ext uri="{BB962C8B-B14F-4D97-AF65-F5344CB8AC3E}">
        <p14:creationId xmlns:p14="http://schemas.microsoft.com/office/powerpoint/2010/main" xmlns="" val="299683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92500" lnSpcReduction="20000"/>
          </a:bodyPr>
          <a:lstStyle/>
          <a:p>
            <a:pPr marL="12700" marR="12700" indent="444500" algn="just">
              <a:lnSpc>
                <a:spcPct val="120000"/>
              </a:lnSpc>
              <a:spcBef>
                <a:spcPts val="0"/>
              </a:spcBef>
              <a:spcAft>
                <a:spcPts val="0"/>
              </a:spcAft>
            </a:pPr>
            <a:r>
              <a:rPr lang="ru-RU" sz="1600" b="1" dirty="0">
                <a:solidFill>
                  <a:schemeClr val="tx1"/>
                </a:solidFill>
                <a:latin typeface="Times New Roman"/>
                <a:ea typeface="Times New Roman"/>
              </a:rPr>
              <a:t>Учебно-методическое и информационное обеспечение</a:t>
            </a:r>
            <a:r>
              <a:rPr lang="ru-RU" sz="1600" dirty="0">
                <a:solidFill>
                  <a:schemeClr val="tx1"/>
                </a:solidFill>
                <a:latin typeface="Times New Roman"/>
                <a:ea typeface="Times New Roman"/>
              </a:rPr>
              <a:t> реализации программы основного общего образования, в том числе адаптированной, включает характеристики оснащения информационно-библиотечного центра, читального зала, учебных кабинетов и лабораторий, административных помещений, сервера и официального сайта Организации, внутренней (локальной) сети, внешней (в том числе глобальной) сети и направлено на обеспечение широкого, постоянного и устойчивого доступа для всех участников образовательных отношений к любой информации, связанной с реализацией программы основного общего образования, достижением планируемых результатов, организацией образовательной деятельности и условиями ее осуществления.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Организация должна предоставлять не менее одного учебника из федерального перечня учебников, допущенных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и (или) учебного пособия в печатной форме, выпущенных организациями, входящими в перечень организаций, осуществляющих выпуск учебных пособий, которые допускаются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необходимого для освоения программы основного общего образования, на каждого обучающегося по каждому учебному предмету, курсу, модулю, входящему как в обязательную часть указанной программы, так и в часть программы, формируемую участниками образовательных отношений.</a:t>
            </a:r>
          </a:p>
          <a:p>
            <a:pPr marR="12700" indent="457200" algn="just">
              <a:lnSpc>
                <a:spcPct val="120000"/>
              </a:lnSpc>
              <a:spcBef>
                <a:spcPts val="0"/>
              </a:spcBef>
              <a:spcAft>
                <a:spcPts val="0"/>
              </a:spcAft>
            </a:pPr>
            <a:r>
              <a:rPr lang="ru-RU" sz="1600" dirty="0">
                <a:solidFill>
                  <a:schemeClr val="tx1"/>
                </a:solidFill>
                <a:latin typeface="Times New Roman"/>
                <a:ea typeface="Times New Roman"/>
              </a:rPr>
              <a:t>Дополнительно Организация может предоставить учебные пособия в электронной форме, выпущенные организациями, входящими в перечень организаций, осуществляющих выпуск учебных пособий, которые допускаются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необходимого для освоения программы основного общего образования на каждого обучающегося по каждому учебному предмету, учебному курсу </a:t>
            </a:r>
            <a:r>
              <a:rPr lang="ru-RU" sz="1600" b="1" dirty="0">
                <a:solidFill>
                  <a:schemeClr val="tx1"/>
                </a:solidFill>
                <a:latin typeface="Times New Roman"/>
                <a:ea typeface="Times New Roman"/>
              </a:rPr>
              <a:t>(в том числе внеурочной деятельности),</a:t>
            </a:r>
            <a:r>
              <a:rPr lang="ru-RU" sz="1600" dirty="0">
                <a:solidFill>
                  <a:schemeClr val="tx1"/>
                </a:solidFill>
                <a:latin typeface="Times New Roman"/>
                <a:ea typeface="Times New Roman"/>
              </a:rPr>
              <a:t> учебному модулю, входящему как в обязательную часть указанной программы, так и в часть программы, формируемую участниками образовательных отношений.</a:t>
            </a:r>
          </a:p>
          <a:p>
            <a:pPr marR="12700" indent="457200" algn="just">
              <a:lnSpc>
                <a:spcPct val="120000"/>
              </a:lnSpc>
              <a:spcBef>
                <a:spcPts val="0"/>
              </a:spcBef>
              <a:spcAft>
                <a:spcPts val="0"/>
              </a:spcAft>
            </a:pPr>
            <a:r>
              <a:rPr lang="ru-RU" sz="1600" dirty="0">
                <a:solidFill>
                  <a:schemeClr val="tx1"/>
                </a:solidFill>
                <a:latin typeface="Times New Roman"/>
                <a:ea typeface="Times New Roman"/>
              </a:rPr>
              <a:t>Обучающимся должен быть обеспечен доступ к печатным и электронным образовательным ресурсам (далее - ЭОР), в том числе к ЭОР, размещенным в федеральных и региональных базах данных ЭОР.</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43760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a:bodyPr>
          <a:lstStyle/>
          <a:p>
            <a:pPr marR="12700" indent="457200" algn="just">
              <a:lnSpc>
                <a:spcPct val="120000"/>
              </a:lnSpc>
              <a:spcBef>
                <a:spcPts val="0"/>
              </a:spcBef>
              <a:spcAft>
                <a:spcPts val="0"/>
              </a:spcAft>
            </a:pPr>
            <a:r>
              <a:rPr lang="ru-RU" sz="1000" dirty="0">
                <a:solidFill>
                  <a:schemeClr val="tx1"/>
                </a:solidFill>
                <a:latin typeface="Times New Roman"/>
                <a:ea typeface="Times New Roman"/>
              </a:rPr>
              <a:t>Библиотека Организации должна быть укомплектована печатными образовательными ресурсами и ЭОР по всем учебным предметам учебного плана и иметь фонд дополнительной литературы. Фонд дополнительной литературы должен включать детскую художественную и научно-популярную литературу, справочно-библиографические и периодические издания, сопровождающие реализацию программы основного общего образования.</a:t>
            </a:r>
          </a:p>
          <a:p>
            <a:pPr marR="12700" indent="457200" algn="just">
              <a:lnSpc>
                <a:spcPct val="120000"/>
              </a:lnSpc>
              <a:spcBef>
                <a:spcPts val="0"/>
              </a:spcBef>
              <a:spcAft>
                <a:spcPts val="0"/>
              </a:spcAft>
            </a:pPr>
            <a:r>
              <a:rPr lang="ru-RU" sz="1000" b="1" dirty="0">
                <a:solidFill>
                  <a:schemeClr val="tx1"/>
                </a:solidFill>
                <a:latin typeface="Times New Roman"/>
                <a:ea typeface="Times New Roman"/>
              </a:rPr>
              <a:t>Психолого-педагогические условия реализации программы</a:t>
            </a:r>
            <a:r>
              <a:rPr lang="ru-RU" sz="1000" dirty="0">
                <a:solidFill>
                  <a:schemeClr val="tx1"/>
                </a:solidFill>
                <a:latin typeface="Times New Roman"/>
                <a:ea typeface="Times New Roman"/>
              </a:rPr>
              <a:t> основного общего образования, в том числе адаптированной, должны обеспечивать:</a:t>
            </a:r>
          </a:p>
          <a:p>
            <a:pPr marR="12700" lvl="1" algn="just">
              <a:lnSpc>
                <a:spcPct val="120000"/>
              </a:lnSpc>
              <a:spcBef>
                <a:spcPts val="0"/>
              </a:spcBef>
              <a:buClr>
                <a:srgbClr val="000000"/>
              </a:buClr>
              <a:buSzPts val="1350"/>
              <a:buFont typeface="+mj-lt"/>
              <a:buAutoNum type="arabicParenR"/>
              <a:tabLst>
                <a:tab pos="758825" algn="l"/>
              </a:tabLst>
            </a:pPr>
            <a:r>
              <a:rPr lang="ru-RU" sz="1000" dirty="0">
                <a:solidFill>
                  <a:schemeClr val="tx1"/>
                </a:solidFill>
                <a:latin typeface="Times New Roman"/>
                <a:ea typeface="Times New Roman"/>
                <a:cs typeface="Times New Roman"/>
              </a:rPr>
              <a:t>преемственность содержания и форм организации образовательной деятельности при реализации образовательных программ начального образования, основного общего и среднего общего образования;</a:t>
            </a:r>
          </a:p>
          <a:p>
            <a:pPr lvl="1" algn="just">
              <a:lnSpc>
                <a:spcPct val="120000"/>
              </a:lnSpc>
              <a:spcBef>
                <a:spcPts val="0"/>
              </a:spcBef>
              <a:buClr>
                <a:srgbClr val="000000"/>
              </a:buClr>
              <a:buSzPts val="1350"/>
              <a:buFont typeface="+mj-lt"/>
              <a:buAutoNum type="arabicParenR"/>
              <a:tabLst>
                <a:tab pos="807720" algn="l"/>
              </a:tabLst>
            </a:pPr>
            <a:r>
              <a:rPr lang="ru-RU" sz="1000" dirty="0">
                <a:solidFill>
                  <a:schemeClr val="tx1"/>
                </a:solidFill>
                <a:latin typeface="Times New Roman"/>
                <a:ea typeface="Times New Roman"/>
                <a:cs typeface="Times New Roman"/>
              </a:rPr>
              <a:t>социально-психологическую адаптацию обучающихся к условиям</a:t>
            </a:r>
          </a:p>
          <a:p>
            <a:pPr marL="12700" marR="12700" algn="just">
              <a:lnSpc>
                <a:spcPct val="120000"/>
              </a:lnSpc>
              <a:spcBef>
                <a:spcPts val="0"/>
              </a:spcBef>
              <a:spcAft>
                <a:spcPts val="0"/>
              </a:spcAft>
            </a:pPr>
            <a:r>
              <a:rPr lang="ru-RU" sz="1000" dirty="0">
                <a:solidFill>
                  <a:schemeClr val="tx1"/>
                </a:solidFill>
                <a:latin typeface="Times New Roman"/>
                <a:ea typeface="Times New Roman"/>
              </a:rPr>
              <a:t>Организации с учетом специфики их возрастного психофизиологического развития, включая особенности адаптации к социальной среде;</a:t>
            </a:r>
          </a:p>
          <a:p>
            <a:pPr marR="12700" lvl="1" algn="just">
              <a:lnSpc>
                <a:spcPct val="120000"/>
              </a:lnSpc>
              <a:spcBef>
                <a:spcPts val="0"/>
              </a:spcBef>
              <a:buClr>
                <a:srgbClr val="000000"/>
              </a:buClr>
              <a:buSzPts val="1350"/>
              <a:buFont typeface="+mj-lt"/>
              <a:buAutoNum type="arabicParenR"/>
              <a:tabLst>
                <a:tab pos="765810" algn="l"/>
              </a:tabLst>
            </a:pPr>
            <a:r>
              <a:rPr lang="ru-RU" sz="1000" b="1" dirty="0">
                <a:solidFill>
                  <a:schemeClr val="tx1"/>
                </a:solidFill>
                <a:latin typeface="Times New Roman"/>
                <a:ea typeface="Times New Roman"/>
                <a:cs typeface="Times New Roman"/>
              </a:rPr>
              <a:t>формирование и развитие психолого-педагогической компетентности</a:t>
            </a:r>
            <a:r>
              <a:rPr lang="ru-RU" sz="1000" dirty="0">
                <a:solidFill>
                  <a:schemeClr val="tx1"/>
                </a:solidFill>
                <a:latin typeface="Times New Roman"/>
                <a:ea typeface="Times New Roman"/>
                <a:cs typeface="Times New Roman"/>
              </a:rPr>
              <a:t> работников Организации и родителей (законных представителей) несовершеннолетних обучающихся;</a:t>
            </a:r>
          </a:p>
          <a:p>
            <a:pPr marR="12700" lvl="1" algn="just">
              <a:lnSpc>
                <a:spcPct val="120000"/>
              </a:lnSpc>
              <a:spcBef>
                <a:spcPts val="0"/>
              </a:spcBef>
              <a:buClr>
                <a:srgbClr val="000000"/>
              </a:buClr>
              <a:buSzPts val="1350"/>
              <a:buFont typeface="+mj-lt"/>
              <a:buAutoNum type="arabicParenR"/>
              <a:tabLst>
                <a:tab pos="664845" algn="l"/>
              </a:tabLst>
            </a:pPr>
            <a:r>
              <a:rPr lang="ru-RU" sz="1000" dirty="0">
                <a:solidFill>
                  <a:schemeClr val="tx1"/>
                </a:solidFill>
                <a:latin typeface="Times New Roman"/>
                <a:ea typeface="Times New Roman"/>
                <a:cs typeface="Times New Roman"/>
              </a:rPr>
              <a:t>профилактику формирования у обучающихся </a:t>
            </a:r>
            <a:r>
              <a:rPr lang="ru-RU" sz="1000" dirty="0" err="1">
                <a:solidFill>
                  <a:schemeClr val="tx1"/>
                </a:solidFill>
                <a:latin typeface="Times New Roman"/>
                <a:ea typeface="Times New Roman"/>
                <a:cs typeface="Times New Roman"/>
              </a:rPr>
              <a:t>девиантных</a:t>
            </a:r>
            <a:r>
              <a:rPr lang="ru-RU" sz="1000" dirty="0">
                <a:solidFill>
                  <a:schemeClr val="tx1"/>
                </a:solidFill>
                <a:latin typeface="Times New Roman"/>
                <a:ea typeface="Times New Roman"/>
                <a:cs typeface="Times New Roman"/>
              </a:rPr>
              <a:t> форм поведения, агрессии и повышенной тревожности;</a:t>
            </a:r>
          </a:p>
          <a:p>
            <a:pPr marR="12700" lvl="1" algn="just">
              <a:lnSpc>
                <a:spcPct val="120000"/>
              </a:lnSpc>
              <a:spcBef>
                <a:spcPts val="0"/>
              </a:spcBef>
              <a:buClr>
                <a:srgbClr val="000000"/>
              </a:buClr>
              <a:buSzPts val="1350"/>
              <a:buFont typeface="+mj-lt"/>
              <a:buAutoNum type="arabicParenR"/>
              <a:tabLst>
                <a:tab pos="1009650" algn="l"/>
              </a:tabLst>
            </a:pPr>
            <a:r>
              <a:rPr lang="ru-RU" sz="1000" dirty="0">
                <a:solidFill>
                  <a:schemeClr val="tx1"/>
                </a:solidFill>
                <a:latin typeface="Times New Roman"/>
                <a:ea typeface="Times New Roman"/>
                <a:cs typeface="Times New Roman"/>
              </a:rPr>
              <a:t>психолого-педагогическое сопровождение квалифицированными специалистами </a:t>
            </a:r>
            <a:r>
              <a:rPr lang="ru-RU" sz="1000" b="1" dirty="0">
                <a:solidFill>
                  <a:schemeClr val="tx1"/>
                </a:solidFill>
                <a:latin typeface="Times New Roman"/>
                <a:ea typeface="Times New Roman"/>
                <a:cs typeface="Times New Roman"/>
              </a:rPr>
              <a:t>(педагогом-психологом, учителем-логопедом, учителем- дефектологом, </a:t>
            </a:r>
            <a:r>
              <a:rPr lang="ru-RU" sz="1000" b="1" dirty="0" err="1">
                <a:solidFill>
                  <a:schemeClr val="tx1"/>
                </a:solidFill>
                <a:latin typeface="Times New Roman"/>
                <a:ea typeface="Times New Roman"/>
                <a:cs typeface="Times New Roman"/>
              </a:rPr>
              <a:t>тьютором</a:t>
            </a:r>
            <a:r>
              <a:rPr lang="ru-RU" sz="1000" b="1" dirty="0">
                <a:solidFill>
                  <a:schemeClr val="tx1"/>
                </a:solidFill>
                <a:latin typeface="Times New Roman"/>
                <a:ea typeface="Times New Roman"/>
                <a:cs typeface="Times New Roman"/>
              </a:rPr>
              <a:t>, социальным педагогом)</a:t>
            </a:r>
            <a:r>
              <a:rPr lang="ru-RU" sz="1000" dirty="0">
                <a:solidFill>
                  <a:schemeClr val="tx1"/>
                </a:solidFill>
                <a:latin typeface="Times New Roman"/>
                <a:ea typeface="Times New Roman"/>
                <a:cs typeface="Times New Roman"/>
              </a:rPr>
              <a:t> участников образовательных отношений:</a:t>
            </a:r>
          </a:p>
          <a:p>
            <a:pPr marL="12700" marR="12700" indent="444500">
              <a:lnSpc>
                <a:spcPct val="120000"/>
              </a:lnSpc>
              <a:spcBef>
                <a:spcPts val="0"/>
              </a:spcBef>
            </a:pPr>
            <a:r>
              <a:rPr lang="ru-RU" sz="1000" dirty="0">
                <a:solidFill>
                  <a:schemeClr val="tx1"/>
                </a:solidFill>
                <a:latin typeface="Times New Roman"/>
                <a:ea typeface="Times New Roman"/>
              </a:rPr>
              <a:t>- формирование и развитие психолого-педагогической компетентности;</a:t>
            </a:r>
          </a:p>
          <a:p>
            <a:pPr marL="12700" marR="12700" indent="444500">
              <a:lnSpc>
                <a:spcPct val="120000"/>
              </a:lnSpc>
              <a:spcBef>
                <a:spcPts val="0"/>
              </a:spcBef>
            </a:pPr>
            <a:r>
              <a:rPr lang="ru-RU" sz="1000" dirty="0">
                <a:solidFill>
                  <a:schemeClr val="tx1"/>
                </a:solidFill>
                <a:latin typeface="Times New Roman"/>
                <a:ea typeface="Times New Roman"/>
              </a:rPr>
              <a:t>- сохранение и укрепление психологического благополучия и психического здоровья обучающихся;</a:t>
            </a:r>
          </a:p>
          <a:p>
            <a:pPr marL="12700" marR="12700" indent="444500">
              <a:lnSpc>
                <a:spcPct val="120000"/>
              </a:lnSpc>
              <a:spcBef>
                <a:spcPts val="0"/>
              </a:spcBef>
            </a:pPr>
            <a:r>
              <a:rPr lang="ru-RU" sz="1000" dirty="0">
                <a:solidFill>
                  <a:schemeClr val="tx1"/>
                </a:solidFill>
                <a:latin typeface="Times New Roman"/>
                <a:ea typeface="Times New Roman"/>
              </a:rPr>
              <a:t>- поддержка и сопровождение детско-родительских отношений;</a:t>
            </a:r>
          </a:p>
          <a:p>
            <a:pPr marL="12700" marR="12700" indent="444500">
              <a:lnSpc>
                <a:spcPct val="120000"/>
              </a:lnSpc>
              <a:spcBef>
                <a:spcPts val="0"/>
              </a:spcBef>
            </a:pPr>
            <a:r>
              <a:rPr lang="ru-RU" sz="1000" dirty="0">
                <a:solidFill>
                  <a:schemeClr val="tx1"/>
                </a:solidFill>
                <a:latin typeface="Times New Roman"/>
                <a:ea typeface="Times New Roman"/>
              </a:rPr>
              <a:t>- формирование ценности здоровья и безопасного образа жизни;</a:t>
            </a:r>
          </a:p>
          <a:p>
            <a:pPr marL="12700" marR="12700" indent="444500">
              <a:lnSpc>
                <a:spcPct val="120000"/>
              </a:lnSpc>
              <a:spcBef>
                <a:spcPts val="0"/>
              </a:spcBef>
            </a:pPr>
            <a:r>
              <a:rPr lang="ru-RU" sz="1000" dirty="0">
                <a:solidFill>
                  <a:schemeClr val="tx1"/>
                </a:solidFill>
                <a:latin typeface="Times New Roman"/>
                <a:ea typeface="Times New Roman"/>
              </a:rPr>
              <a:t>- дифференциация и индивидуализация обучения и воспитания с учетом особенностей когнитивного и эмоционального развития обучающихся;</a:t>
            </a:r>
          </a:p>
          <a:p>
            <a:pPr marL="12700" marR="12700" indent="444500" algn="just">
              <a:lnSpc>
                <a:spcPct val="120000"/>
              </a:lnSpc>
              <a:spcBef>
                <a:spcPts val="0"/>
              </a:spcBef>
              <a:spcAft>
                <a:spcPts val="0"/>
              </a:spcAft>
            </a:pPr>
            <a:r>
              <a:rPr lang="ru-RU" sz="1000" dirty="0">
                <a:solidFill>
                  <a:schemeClr val="tx1"/>
                </a:solidFill>
                <a:latin typeface="Times New Roman"/>
                <a:ea typeface="Times New Roman"/>
              </a:rPr>
              <a:t>- мониторинг возможностей и способностей обучающихся, выявление, поддержка и сопровождение </a:t>
            </a:r>
            <a:r>
              <a:rPr lang="ru-RU" sz="1000" b="1" dirty="0">
                <a:solidFill>
                  <a:schemeClr val="tx1"/>
                </a:solidFill>
                <a:latin typeface="Times New Roman"/>
                <a:ea typeface="Times New Roman"/>
              </a:rPr>
              <a:t>одаренных детей,</a:t>
            </a:r>
            <a:r>
              <a:rPr lang="ru-RU" sz="1000" dirty="0">
                <a:solidFill>
                  <a:schemeClr val="tx1"/>
                </a:solidFill>
                <a:latin typeface="Times New Roman"/>
                <a:ea typeface="Times New Roman"/>
              </a:rPr>
              <a:t> обучающихся с ОВЗ;</a:t>
            </a:r>
          </a:p>
          <a:p>
            <a:pPr marL="12700" marR="12700" indent="444500" algn="just">
              <a:lnSpc>
                <a:spcPct val="120000"/>
              </a:lnSpc>
              <a:spcBef>
                <a:spcPts val="0"/>
              </a:spcBef>
              <a:spcAft>
                <a:spcPts val="0"/>
              </a:spcAft>
            </a:pPr>
            <a:r>
              <a:rPr lang="ru-RU" sz="1000" dirty="0">
                <a:solidFill>
                  <a:schemeClr val="tx1"/>
                </a:solidFill>
                <a:latin typeface="Times New Roman"/>
                <a:ea typeface="Times New Roman"/>
              </a:rPr>
              <a:t>- создание условий для последующего профессионального самоопределения; </a:t>
            </a:r>
          </a:p>
          <a:p>
            <a:pPr marL="12700" marR="12700" indent="444500" algn="just">
              <a:lnSpc>
                <a:spcPct val="120000"/>
              </a:lnSpc>
              <a:spcBef>
                <a:spcPts val="0"/>
              </a:spcBef>
              <a:spcAft>
                <a:spcPts val="0"/>
              </a:spcAft>
            </a:pPr>
            <a:r>
              <a:rPr lang="ru-RU" sz="1000" dirty="0">
                <a:solidFill>
                  <a:schemeClr val="tx1"/>
                </a:solidFill>
                <a:latin typeface="Times New Roman"/>
                <a:ea typeface="Times New Roman"/>
              </a:rPr>
              <a:t>- формирование коммуникативных навыков в разновозрастной среде и среде сверстников;</a:t>
            </a:r>
          </a:p>
          <a:p>
            <a:pPr marL="457200" marR="12700" algn="just">
              <a:lnSpc>
                <a:spcPct val="120000"/>
              </a:lnSpc>
              <a:spcBef>
                <a:spcPts val="0"/>
              </a:spcBef>
              <a:spcAft>
                <a:spcPts val="0"/>
              </a:spcAft>
            </a:pPr>
            <a:r>
              <a:rPr lang="ru-RU" sz="1000" dirty="0">
                <a:solidFill>
                  <a:schemeClr val="tx1"/>
                </a:solidFill>
                <a:latin typeface="Times New Roman"/>
                <a:ea typeface="Times New Roman"/>
              </a:rPr>
              <a:t>- поддержка детских объединений, ученического самоуправления; - формирование психологической культуры поведения в информационной</a:t>
            </a:r>
          </a:p>
          <a:p>
            <a:pPr marL="12700" algn="just">
              <a:lnSpc>
                <a:spcPct val="120000"/>
              </a:lnSpc>
              <a:spcBef>
                <a:spcPts val="0"/>
              </a:spcBef>
              <a:spcAft>
                <a:spcPts val="0"/>
              </a:spcAft>
            </a:pPr>
            <a:r>
              <a:rPr lang="ru-RU" sz="1000" dirty="0">
                <a:solidFill>
                  <a:schemeClr val="tx1"/>
                </a:solidFill>
                <a:latin typeface="Times New Roman"/>
                <a:ea typeface="Times New Roman"/>
              </a:rPr>
              <a:t>среде;</a:t>
            </a:r>
          </a:p>
          <a:p>
            <a:pPr marL="12700" indent="444500" algn="just">
              <a:lnSpc>
                <a:spcPct val="120000"/>
              </a:lnSpc>
              <a:spcBef>
                <a:spcPts val="0"/>
              </a:spcBef>
              <a:spcAft>
                <a:spcPts val="0"/>
              </a:spcAft>
            </a:pPr>
            <a:r>
              <a:rPr lang="ru-RU" sz="1000" dirty="0">
                <a:solidFill>
                  <a:schemeClr val="tx1"/>
                </a:solidFill>
                <a:latin typeface="Times New Roman"/>
                <a:ea typeface="Times New Roman"/>
              </a:rPr>
              <a:t>- развитие психологической культуры в области использования ИКТ;</a:t>
            </a:r>
          </a:p>
          <a:p>
            <a:pPr marR="12700" lvl="1" algn="just">
              <a:lnSpc>
                <a:spcPct val="120000"/>
              </a:lnSpc>
              <a:spcBef>
                <a:spcPts val="0"/>
              </a:spcBef>
              <a:buClr>
                <a:srgbClr val="000000"/>
              </a:buClr>
              <a:buSzPts val="1350"/>
              <a:buFont typeface="+mj-lt"/>
              <a:buAutoNum type="arabicParenR"/>
              <a:tabLst>
                <a:tab pos="655955" algn="l"/>
              </a:tabLst>
            </a:pPr>
            <a:r>
              <a:rPr lang="ru-RU" sz="1000" dirty="0">
                <a:solidFill>
                  <a:schemeClr val="tx1"/>
                </a:solidFill>
                <a:latin typeface="Times New Roman"/>
                <a:ea typeface="Times New Roman"/>
                <a:cs typeface="Times New Roman"/>
              </a:rPr>
              <a:t>индивидуальное психолого-педагогическое сопровождение всех участников образовательных отношений, в том числе:</a:t>
            </a:r>
          </a:p>
          <a:p>
            <a:pPr marL="12700" indent="444500" algn="just">
              <a:lnSpc>
                <a:spcPct val="120000"/>
              </a:lnSpc>
              <a:spcBef>
                <a:spcPts val="0"/>
              </a:spcBef>
              <a:spcAft>
                <a:spcPts val="0"/>
              </a:spcAft>
            </a:pPr>
            <a:r>
              <a:rPr lang="ru-RU" sz="1000" dirty="0">
                <a:solidFill>
                  <a:schemeClr val="tx1"/>
                </a:solidFill>
                <a:latin typeface="Times New Roman"/>
                <a:ea typeface="Times New Roman"/>
              </a:rPr>
              <a:t>- обучающихся, испытывающих трудности в освоении программы основного общего образования, развитии и социальной адаптации;</a:t>
            </a:r>
          </a:p>
          <a:p>
            <a:pPr marL="12700" indent="444500" algn="just">
              <a:lnSpc>
                <a:spcPct val="120000"/>
              </a:lnSpc>
              <a:spcBef>
                <a:spcPts val="0"/>
              </a:spcBef>
              <a:spcAft>
                <a:spcPts val="0"/>
              </a:spcAft>
            </a:pPr>
            <a:r>
              <a:rPr lang="ru-RU" sz="1000" dirty="0">
                <a:solidFill>
                  <a:schemeClr val="tx1"/>
                </a:solidFill>
                <a:latin typeface="Times New Roman"/>
                <a:ea typeface="Times New Roman"/>
              </a:rPr>
              <a:t>- </a:t>
            </a:r>
            <a:r>
              <a:rPr lang="ru-RU" sz="1000" b="1" dirty="0">
                <a:solidFill>
                  <a:schemeClr val="tx1"/>
                </a:solidFill>
                <a:latin typeface="Times New Roman"/>
                <a:ea typeface="Times New Roman"/>
              </a:rPr>
              <a:t>обучающихся, проявляющих индивидуальные способности, и одаренных;</a:t>
            </a:r>
            <a:endParaRPr lang="ru-RU" sz="1000" dirty="0">
              <a:solidFill>
                <a:schemeClr val="tx1"/>
              </a:solidFill>
              <a:latin typeface="Times New Roman"/>
              <a:ea typeface="Times New Roman"/>
            </a:endParaRPr>
          </a:p>
          <a:p>
            <a:pPr marL="12700" indent="444500" algn="just">
              <a:lnSpc>
                <a:spcPct val="120000"/>
              </a:lnSpc>
              <a:spcBef>
                <a:spcPts val="0"/>
              </a:spcBef>
              <a:spcAft>
                <a:spcPts val="0"/>
              </a:spcAft>
            </a:pPr>
            <a:r>
              <a:rPr lang="ru-RU" sz="1000" dirty="0">
                <a:solidFill>
                  <a:schemeClr val="tx1"/>
                </a:solidFill>
                <a:latin typeface="Times New Roman"/>
                <a:ea typeface="Times New Roman"/>
              </a:rPr>
              <a:t>- обучающихся с ОВЗ;</a:t>
            </a:r>
          </a:p>
          <a:p>
            <a:pPr marL="12700" marR="12700" indent="444500" algn="just">
              <a:lnSpc>
                <a:spcPct val="120000"/>
              </a:lnSpc>
              <a:spcBef>
                <a:spcPts val="0"/>
              </a:spcBef>
              <a:spcAft>
                <a:spcPts val="0"/>
              </a:spcAft>
            </a:pPr>
            <a:r>
              <a:rPr lang="ru-RU" sz="1000" dirty="0">
                <a:solidFill>
                  <a:schemeClr val="tx1"/>
                </a:solidFill>
                <a:latin typeface="Times New Roman"/>
                <a:ea typeface="Times New Roman"/>
              </a:rPr>
              <a:t>- педагогических, учебно-вспомогательных и иных работников Организации, обеспечивающих реализацию программы основного общего образования;</a:t>
            </a:r>
          </a:p>
          <a:p>
            <a:pPr marL="12700" indent="444500" algn="just">
              <a:lnSpc>
                <a:spcPct val="120000"/>
              </a:lnSpc>
              <a:spcBef>
                <a:spcPts val="0"/>
              </a:spcBef>
              <a:spcAft>
                <a:spcPts val="0"/>
              </a:spcAft>
            </a:pPr>
            <a:r>
              <a:rPr lang="ru-RU" sz="1000" dirty="0">
                <a:solidFill>
                  <a:schemeClr val="tx1"/>
                </a:solidFill>
                <a:latin typeface="Times New Roman"/>
                <a:ea typeface="Times New Roman"/>
              </a:rPr>
              <a:t>- родителей (законных представителей) несовершеннолетних обучающихся;</a:t>
            </a:r>
          </a:p>
          <a:p>
            <a:pPr marR="12700" lvl="1" algn="just">
              <a:lnSpc>
                <a:spcPct val="120000"/>
              </a:lnSpc>
              <a:spcBef>
                <a:spcPts val="0"/>
              </a:spcBef>
              <a:buClr>
                <a:srgbClr val="000000"/>
              </a:buClr>
              <a:buSzPts val="1350"/>
              <a:buFont typeface="+mj-lt"/>
              <a:buAutoNum type="arabicParenR"/>
              <a:tabLst>
                <a:tab pos="771525" algn="l"/>
              </a:tabLst>
            </a:pPr>
            <a:r>
              <a:rPr lang="ru-RU" sz="1000" dirty="0">
                <a:solidFill>
                  <a:schemeClr val="tx1"/>
                </a:solidFill>
                <a:latin typeface="Times New Roman"/>
                <a:ea typeface="Times New Roman"/>
                <a:cs typeface="Times New Roman"/>
              </a:rPr>
              <a:t>диверсификацию уровней психолого-педагогического сопровождения (индивидуальный, групповой, уровень класса, уровень Организации);</a:t>
            </a:r>
          </a:p>
          <a:p>
            <a:pPr marR="12700" lvl="1" algn="just">
              <a:lnSpc>
                <a:spcPct val="120000"/>
              </a:lnSpc>
              <a:spcBef>
                <a:spcPts val="0"/>
              </a:spcBef>
              <a:buClr>
                <a:srgbClr val="000000"/>
              </a:buClr>
              <a:buSzPts val="1350"/>
              <a:buFont typeface="+mj-lt"/>
              <a:buAutoNum type="arabicParenR"/>
              <a:tabLst>
                <a:tab pos="655955" algn="l"/>
              </a:tabLst>
            </a:pPr>
            <a:r>
              <a:rPr lang="ru-RU" sz="1000" dirty="0">
                <a:solidFill>
                  <a:schemeClr val="tx1"/>
                </a:solidFill>
                <a:latin typeface="Times New Roman"/>
                <a:ea typeface="Times New Roman"/>
                <a:cs typeface="Times New Roman"/>
              </a:rPr>
              <a:t>вариативность форм психолого-педагогического сопровождения участников образовательных отношений (профилактика, диагностика, консультирование, коррекционная работа, развивающая работа, просвещение);</a:t>
            </a:r>
          </a:p>
          <a:p>
            <a:pPr marR="12700" lvl="1" algn="just">
              <a:lnSpc>
                <a:spcPct val="120000"/>
              </a:lnSpc>
              <a:spcBef>
                <a:spcPts val="0"/>
              </a:spcBef>
              <a:buClr>
                <a:srgbClr val="000000"/>
              </a:buClr>
              <a:buSzPts val="1350"/>
              <a:buFont typeface="+mj-lt"/>
              <a:buAutoNum type="arabicParenR"/>
              <a:tabLst>
                <a:tab pos="713740" algn="l"/>
              </a:tabLst>
            </a:pPr>
            <a:r>
              <a:rPr lang="ru-RU" sz="1000" dirty="0">
                <a:solidFill>
                  <a:schemeClr val="tx1"/>
                </a:solidFill>
                <a:latin typeface="Times New Roman"/>
                <a:ea typeface="Times New Roman"/>
                <a:cs typeface="Times New Roman"/>
              </a:rPr>
              <a:t>осуществление мониторинга и оценки эффективности психологических программ сопровождения участников образовательных отношений, развития психологической службы Организации.</a:t>
            </a:r>
          </a:p>
          <a:p>
            <a:pPr>
              <a:lnSpc>
                <a:spcPct val="120000"/>
              </a:lnSpc>
              <a:spcBef>
                <a:spcPts val="0"/>
              </a:spcBef>
            </a:pPr>
            <a:endParaRPr lang="ru-RU"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2107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32500" lnSpcReduction="20000"/>
          </a:bodyPr>
          <a:lstStyle/>
          <a:p>
            <a:pPr marL="12700" marR="12700" indent="444500" algn="just">
              <a:lnSpc>
                <a:spcPct val="120000"/>
              </a:lnSpc>
              <a:spcBef>
                <a:spcPts val="0"/>
              </a:spcBef>
              <a:spcAft>
                <a:spcPts val="0"/>
              </a:spcAft>
            </a:pPr>
            <a:r>
              <a:rPr lang="ru-RU" b="1" dirty="0">
                <a:solidFill>
                  <a:schemeClr val="tx1"/>
                </a:solidFill>
                <a:latin typeface="Times New Roman"/>
                <a:ea typeface="Times New Roman"/>
              </a:rPr>
              <a:t>Требования к кадровым условиям</a:t>
            </a:r>
            <a:r>
              <a:rPr lang="ru-RU" dirty="0">
                <a:solidFill>
                  <a:schemeClr val="tx1"/>
                </a:solidFill>
                <a:latin typeface="Times New Roman"/>
                <a:ea typeface="Times New Roman"/>
              </a:rPr>
              <a:t> реализации программы основного общего образования, в том числе адаптированной.</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Реализация программы основного общего образования обеспечивается педагогическими работниками Организации, а также лицами, привлекаемыми к ее реализации с использованием ресурсов нескольких организаций, осуществляющих образовательную деятельность, включая иностранные, а также при необходимости с использованием ресурсов иных организаций. В реализации образовательных программ и (или) отдельных учебных предметов, курсов, модулей, практики, иных компонентов, предусмотренных образовательными программами (в том числе различных вида, уровня и (или) направленности), с использованием сетевой формы реализации образовательных программ наряду с организациями, осуществляющими образовательную деятельность, также могут участвовать научные организации, медицинские организации, организации культуры, физкультурно-спортивные и иные организации, обладающие ресурсами, необходимыми для осуществления</a:t>
            </a:r>
          </a:p>
          <a:p>
            <a:pPr marL="12700" algn="just">
              <a:lnSpc>
                <a:spcPct val="120000"/>
              </a:lnSpc>
              <a:spcBef>
                <a:spcPts val="0"/>
              </a:spcBef>
              <a:spcAft>
                <a:spcPts val="0"/>
              </a:spcAft>
            </a:pPr>
            <a:r>
              <a:rPr lang="ru-RU" dirty="0">
                <a:solidFill>
                  <a:schemeClr val="tx1"/>
                </a:solidFill>
                <a:latin typeface="Times New Roman"/>
                <a:ea typeface="Times New Roman"/>
              </a:rPr>
              <a:t>образовательной деятельности по соответствующей образовательной программе.</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Квалификация педагогических работников Организации должна отвечать квалификационным требованиям, указанным в квалификационных справочниках, и (или) профессиональных стандартах (при наличии).</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Педагогические работники, привлекаемые к реализации программы основного общего образования, </a:t>
            </a:r>
            <a:r>
              <a:rPr lang="ru-RU" b="1" dirty="0">
                <a:solidFill>
                  <a:schemeClr val="tx1"/>
                </a:solidFill>
                <a:latin typeface="Times New Roman"/>
                <a:ea typeface="Times New Roman"/>
              </a:rPr>
              <a:t>должны получать дополнительное профессиональное образование по программам повышения квалификации,</a:t>
            </a:r>
            <a:r>
              <a:rPr lang="ru-RU" dirty="0">
                <a:solidFill>
                  <a:schemeClr val="tx1"/>
                </a:solidFill>
                <a:latin typeface="Times New Roman"/>
                <a:ea typeface="Times New Roman"/>
              </a:rPr>
              <a:t> в том числе в форме стажировки в организациях, деятельность которых связана с разработкой и реализацией программ основного общего образования.</a:t>
            </a:r>
          </a:p>
          <a:p>
            <a:pPr marL="12700" marR="12700" indent="444500" algn="just">
              <a:lnSpc>
                <a:spcPct val="120000"/>
              </a:lnSpc>
              <a:spcBef>
                <a:spcPts val="0"/>
              </a:spcBef>
              <a:spcAft>
                <a:spcPts val="0"/>
              </a:spcAft>
            </a:pPr>
            <a:r>
              <a:rPr lang="ru-RU" b="1" dirty="0">
                <a:solidFill>
                  <a:schemeClr val="tx1"/>
                </a:solidFill>
                <a:latin typeface="Times New Roman"/>
                <a:ea typeface="Times New Roman"/>
              </a:rPr>
              <a:t>Требования к финансовым условиям</a:t>
            </a:r>
            <a:r>
              <a:rPr lang="ru-RU" dirty="0">
                <a:solidFill>
                  <a:schemeClr val="tx1"/>
                </a:solidFill>
                <a:latin typeface="Times New Roman"/>
                <a:ea typeface="Times New Roman"/>
              </a:rPr>
              <a:t> реализации программы основного общего образования.</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Финансовое обеспечение реализации программы основного общего образования должно осуществляться в соответствии с нормативами финансирования государственных (муниципальных) услуг (за исключением малокомплектных и сельских Организаций), утверждаемыми федеральными органами власти, органами государственной власти субъектов Российской Федерации с учетом требований ФГОС.</a:t>
            </a:r>
          </a:p>
          <a:p>
            <a:pPr marL="12700">
              <a:lnSpc>
                <a:spcPct val="120000"/>
              </a:lnSpc>
              <a:spcBef>
                <a:spcPts val="0"/>
              </a:spcBef>
              <a:spcAft>
                <a:spcPts val="1800"/>
              </a:spcAft>
            </a:pPr>
            <a:r>
              <a:rPr lang="ru-RU" dirty="0">
                <a:solidFill>
                  <a:schemeClr val="tx1"/>
                </a:solidFill>
                <a:latin typeface="Times New Roman"/>
                <a:ea typeface="Times New Roman"/>
              </a:rPr>
              <a:t>IV. Требования к результатам освоения программы основного общего образования</a:t>
            </a:r>
          </a:p>
          <a:p>
            <a:pPr marL="14605" indent="436880">
              <a:lnSpc>
                <a:spcPct val="120000"/>
              </a:lnSpc>
              <a:spcBef>
                <a:spcPts val="0"/>
              </a:spcBef>
            </a:pPr>
            <a:r>
              <a:rPr lang="ru-RU" dirty="0">
                <a:solidFill>
                  <a:schemeClr val="tx1"/>
                </a:solidFill>
                <a:latin typeface="Times New Roman"/>
                <a:ea typeface="Times New Roman"/>
              </a:rPr>
              <a:t>ФГОС устанавливает требования к результатам освоения обучающимися программ основного общего образования, в том числе адаптированных:</a:t>
            </a:r>
          </a:p>
          <a:p>
            <a:pPr lvl="1" algn="just">
              <a:lnSpc>
                <a:spcPct val="120000"/>
              </a:lnSpc>
              <a:spcBef>
                <a:spcPts val="0"/>
              </a:spcBef>
              <a:buClr>
                <a:srgbClr val="000000"/>
              </a:buClr>
              <a:buSzPts val="1350"/>
              <a:buFont typeface="+mj-lt"/>
              <a:buAutoNum type="arabicParenR"/>
              <a:tabLst>
                <a:tab pos="628015" algn="l"/>
              </a:tabLst>
            </a:pPr>
            <a:r>
              <a:rPr lang="ru-RU" b="1" dirty="0">
                <a:solidFill>
                  <a:schemeClr val="tx1"/>
                </a:solidFill>
                <a:latin typeface="Times New Roman"/>
                <a:ea typeface="Times New Roman"/>
                <a:cs typeface="Times New Roman"/>
              </a:rPr>
              <a:t>личностным,</a:t>
            </a:r>
            <a:r>
              <a:rPr lang="ru-RU" dirty="0">
                <a:solidFill>
                  <a:schemeClr val="tx1"/>
                </a:solidFill>
                <a:latin typeface="Times New Roman"/>
                <a:ea typeface="Times New Roman"/>
                <a:cs typeface="Times New Roman"/>
              </a:rPr>
              <a:t> включающим:</a:t>
            </a:r>
          </a:p>
          <a:p>
            <a:pPr marL="14605" indent="444500" algn="just">
              <a:lnSpc>
                <a:spcPct val="120000"/>
              </a:lnSpc>
              <a:spcBef>
                <a:spcPts val="0"/>
              </a:spcBef>
              <a:spcAft>
                <a:spcPts val="0"/>
              </a:spcAft>
            </a:pPr>
            <a:r>
              <a:rPr lang="ru-RU" dirty="0">
                <a:solidFill>
                  <a:schemeClr val="tx1"/>
                </a:solidFill>
                <a:latin typeface="Times New Roman"/>
                <a:ea typeface="Times New Roman"/>
              </a:rPr>
              <a:t>- осознание российской гражданской идентичности;</a:t>
            </a:r>
          </a:p>
          <a:p>
            <a:pPr marL="14605" marR="12700" indent="444500" algn="just">
              <a:lnSpc>
                <a:spcPct val="120000"/>
              </a:lnSpc>
              <a:spcBef>
                <a:spcPts val="0"/>
              </a:spcBef>
              <a:spcAft>
                <a:spcPts val="0"/>
              </a:spcAft>
            </a:pPr>
            <a:r>
              <a:rPr lang="ru-RU" dirty="0">
                <a:solidFill>
                  <a:schemeClr val="tx1"/>
                </a:solidFill>
                <a:latin typeface="Times New Roman"/>
                <a:ea typeface="Times New Roman"/>
              </a:rPr>
              <a:t>- готовность обучающихся к саморазвитию, самостоятельности и личностному самоопределению;</a:t>
            </a:r>
          </a:p>
          <a:p>
            <a:pPr marL="14605" indent="444500" algn="just">
              <a:lnSpc>
                <a:spcPct val="120000"/>
              </a:lnSpc>
              <a:spcBef>
                <a:spcPts val="0"/>
              </a:spcBef>
              <a:spcAft>
                <a:spcPts val="0"/>
              </a:spcAft>
            </a:pPr>
            <a:r>
              <a:rPr lang="ru-RU" dirty="0">
                <a:solidFill>
                  <a:schemeClr val="tx1"/>
                </a:solidFill>
                <a:latin typeface="Times New Roman"/>
                <a:ea typeface="Times New Roman"/>
              </a:rPr>
              <a:t>- ценность самостоятельности и инициативы;</a:t>
            </a:r>
          </a:p>
          <a:p>
            <a:pPr marL="14605" indent="444500" algn="just">
              <a:lnSpc>
                <a:spcPct val="120000"/>
              </a:lnSpc>
              <a:spcBef>
                <a:spcPts val="0"/>
              </a:spcBef>
              <a:spcAft>
                <a:spcPts val="0"/>
              </a:spcAft>
            </a:pPr>
            <a:r>
              <a:rPr lang="ru-RU" dirty="0">
                <a:solidFill>
                  <a:schemeClr val="tx1"/>
                </a:solidFill>
                <a:latin typeface="Times New Roman"/>
                <a:ea typeface="Times New Roman"/>
              </a:rPr>
              <a:t>- наличие мотивации к целенаправленной социально значимой деятельности;</a:t>
            </a:r>
          </a:p>
          <a:p>
            <a:pPr marL="14605" marR="12700" indent="444500" algn="just">
              <a:lnSpc>
                <a:spcPct val="120000"/>
              </a:lnSpc>
              <a:spcBef>
                <a:spcPts val="0"/>
              </a:spcBef>
              <a:spcAft>
                <a:spcPts val="0"/>
              </a:spcAft>
            </a:pPr>
            <a:r>
              <a:rPr lang="ru-RU" dirty="0">
                <a:solidFill>
                  <a:schemeClr val="tx1"/>
                </a:solidFill>
                <a:latin typeface="Times New Roman"/>
                <a:ea typeface="Times New Roman"/>
              </a:rPr>
              <a:t>- </a:t>
            </a:r>
            <a:r>
              <a:rPr lang="ru-RU" dirty="0" err="1">
                <a:solidFill>
                  <a:schemeClr val="tx1"/>
                </a:solidFill>
                <a:latin typeface="Times New Roman"/>
                <a:ea typeface="Times New Roman"/>
              </a:rPr>
              <a:t>сформированность</a:t>
            </a:r>
            <a:r>
              <a:rPr lang="ru-RU" dirty="0">
                <a:solidFill>
                  <a:schemeClr val="tx1"/>
                </a:solidFill>
                <a:latin typeface="Times New Roman"/>
                <a:ea typeface="Times New Roman"/>
              </a:rPr>
              <a:t> внутренней позиции личности как особого ценностного отношения к себе, окружающим людям и жизни в целом;</a:t>
            </a:r>
          </a:p>
          <a:p>
            <a:pPr lvl="1" algn="just">
              <a:lnSpc>
                <a:spcPct val="120000"/>
              </a:lnSpc>
              <a:spcBef>
                <a:spcPts val="0"/>
              </a:spcBef>
              <a:buClr>
                <a:srgbClr val="000000"/>
              </a:buClr>
              <a:buSzPts val="1350"/>
              <a:buFont typeface="+mj-lt"/>
              <a:buAutoNum type="arabicParenR"/>
              <a:tabLst>
                <a:tab pos="648970" algn="l"/>
              </a:tabLst>
            </a:pPr>
            <a:r>
              <a:rPr lang="ru-RU" b="1" dirty="0" err="1">
                <a:solidFill>
                  <a:schemeClr val="tx1"/>
                </a:solidFill>
                <a:latin typeface="Times New Roman"/>
                <a:ea typeface="Times New Roman"/>
                <a:cs typeface="Times New Roman"/>
              </a:rPr>
              <a:t>метапредметным</a:t>
            </a:r>
            <a:r>
              <a:rPr lang="ru-RU" b="1" dirty="0">
                <a:solidFill>
                  <a:schemeClr val="tx1"/>
                </a:solidFill>
                <a:latin typeface="Times New Roman"/>
                <a:ea typeface="Times New Roman"/>
                <a:cs typeface="Times New Roman"/>
              </a:rPr>
              <a:t>,</a:t>
            </a:r>
            <a:r>
              <a:rPr lang="ru-RU" dirty="0">
                <a:solidFill>
                  <a:schemeClr val="tx1"/>
                </a:solidFill>
                <a:latin typeface="Times New Roman"/>
                <a:ea typeface="Times New Roman"/>
                <a:cs typeface="Times New Roman"/>
              </a:rPr>
              <a:t> включающим:</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освоение обучающимися </a:t>
            </a:r>
            <a:r>
              <a:rPr lang="ru-RU" dirty="0" err="1">
                <a:solidFill>
                  <a:schemeClr val="tx1"/>
                </a:solidFill>
                <a:latin typeface="Times New Roman"/>
                <a:ea typeface="Times New Roman"/>
              </a:rPr>
              <a:t>межпредметных</a:t>
            </a:r>
            <a:r>
              <a:rPr lang="ru-RU" dirty="0">
                <a:solidFill>
                  <a:schemeClr val="tx1"/>
                </a:solidFill>
                <a:latin typeface="Times New Roman"/>
                <a:ea typeface="Times New Roman"/>
              </a:rPr>
              <a:t> понятий (используются в нескольких предметных областях и позволяют связывать знания из различных учебных предметов, учебных курсов (в том числе внеурочной деятельности), учебных модулей в целостную научную картину мира) и универсальные учебные действия (познавательные, коммуникативные, регулятивные);</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способность их использовать в учебной, познавательной и социальной практике;</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готовность к самостоятельному планированию и осуществлению учебной деятельности и организации учебного сотрудничества с педагогическими работниками и сверстниками, к участию в построении индивидуальной образовательной траектории;</a:t>
            </a:r>
          </a:p>
          <a:p>
            <a:pPr>
              <a:lnSpc>
                <a:spcPct val="120000"/>
              </a:lnSpc>
              <a:spcBef>
                <a:spcPts val="0"/>
              </a:spcBef>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2107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32500" lnSpcReduction="20000"/>
          </a:bodyPr>
          <a:lstStyle/>
          <a:p>
            <a:pPr marL="12700" marR="12700" indent="444500" algn="just">
              <a:lnSpc>
                <a:spcPct val="120000"/>
              </a:lnSpc>
              <a:spcBef>
                <a:spcPts val="0"/>
              </a:spcBef>
              <a:spcAft>
                <a:spcPts val="0"/>
              </a:spcAft>
            </a:pPr>
            <a:r>
              <a:rPr lang="ru-RU" dirty="0">
                <a:solidFill>
                  <a:schemeClr val="tx1"/>
                </a:solidFill>
                <a:latin typeface="Times New Roman"/>
                <a:ea typeface="Times New Roman"/>
              </a:rPr>
              <a:t>- овладение навыками работы с информацией: восприятие и создание информационных текстов в различных форматах, в том числе цифровых, с учетом назначения информации и ее целевой аудитории;</a:t>
            </a:r>
          </a:p>
          <a:p>
            <a:pPr lvl="1" algn="just">
              <a:lnSpc>
                <a:spcPct val="120000"/>
              </a:lnSpc>
              <a:spcBef>
                <a:spcPts val="0"/>
              </a:spcBef>
              <a:buClr>
                <a:srgbClr val="000000"/>
              </a:buClr>
              <a:buSzPts val="1350"/>
              <a:buFont typeface="+mj-lt"/>
              <a:buAutoNum type="arabicParenR"/>
              <a:tabLst>
                <a:tab pos="646430" algn="l"/>
              </a:tabLst>
            </a:pPr>
            <a:r>
              <a:rPr lang="ru-RU" b="1" dirty="0">
                <a:solidFill>
                  <a:schemeClr val="tx1"/>
                </a:solidFill>
                <a:latin typeface="Times New Roman"/>
                <a:ea typeface="Times New Roman"/>
                <a:cs typeface="Times New Roman"/>
              </a:rPr>
              <a:t>предметным,</a:t>
            </a:r>
            <a:r>
              <a:rPr lang="ru-RU" dirty="0">
                <a:solidFill>
                  <a:schemeClr val="tx1"/>
                </a:solidFill>
                <a:latin typeface="Times New Roman"/>
                <a:ea typeface="Times New Roman"/>
                <a:cs typeface="Times New Roman"/>
              </a:rPr>
              <a:t> включающим:</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освоение обучающимися в ходе изучения учебного предмета научных знаний, умений и способов действий, специфических для соответствующей предметной области;</a:t>
            </a:r>
          </a:p>
          <a:p>
            <a:pPr marL="12700" indent="444500" algn="just">
              <a:lnSpc>
                <a:spcPct val="120000"/>
              </a:lnSpc>
              <a:spcBef>
                <a:spcPts val="0"/>
              </a:spcBef>
              <a:spcAft>
                <a:spcPts val="0"/>
              </a:spcAft>
            </a:pPr>
            <a:r>
              <a:rPr lang="ru-RU" dirty="0">
                <a:solidFill>
                  <a:schemeClr val="tx1"/>
                </a:solidFill>
                <a:latin typeface="Times New Roman"/>
                <a:ea typeface="Times New Roman"/>
              </a:rPr>
              <a:t>- предпосылки научного типа мышления;</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виды деятельности по получению нового знания, его интерпретации, преобразованию и применению в различных учебных ситуациях, в том числе при создании учебных и социальных проектов.</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Научно-методологической основой для разработки требований к личностным, </a:t>
            </a:r>
            <a:r>
              <a:rPr lang="ru-RU" dirty="0" err="1">
                <a:solidFill>
                  <a:schemeClr val="tx1"/>
                </a:solidFill>
                <a:latin typeface="Times New Roman"/>
                <a:ea typeface="Times New Roman"/>
              </a:rPr>
              <a:t>метапредметным</a:t>
            </a:r>
            <a:r>
              <a:rPr lang="ru-RU" dirty="0">
                <a:solidFill>
                  <a:schemeClr val="tx1"/>
                </a:solidFill>
                <a:latin typeface="Times New Roman"/>
                <a:ea typeface="Times New Roman"/>
              </a:rPr>
              <a:t> и предметным результатам обучающихся, освоивших программу основного общего образования, является </a:t>
            </a:r>
            <a:r>
              <a:rPr lang="ru-RU" b="1" dirty="0">
                <a:solidFill>
                  <a:schemeClr val="tx1"/>
                </a:solidFill>
                <a:latin typeface="Times New Roman"/>
                <a:ea typeface="Times New Roman"/>
              </a:rPr>
              <a:t>системно-</a:t>
            </a:r>
            <a:r>
              <a:rPr lang="ru-RU" b="1" dirty="0" err="1">
                <a:solidFill>
                  <a:schemeClr val="tx1"/>
                </a:solidFill>
                <a:latin typeface="Times New Roman"/>
                <a:ea typeface="Times New Roman"/>
              </a:rPr>
              <a:t>деятельностный</a:t>
            </a:r>
            <a:r>
              <a:rPr lang="ru-RU" b="1" dirty="0">
                <a:solidFill>
                  <a:schemeClr val="tx1"/>
                </a:solidFill>
                <a:latin typeface="Times New Roman"/>
                <a:ea typeface="Times New Roman"/>
              </a:rPr>
              <a:t> подход.</a:t>
            </a:r>
            <a:endParaRPr lang="ru-RU" dirty="0">
              <a:solidFill>
                <a:schemeClr val="tx1"/>
              </a:solidFill>
              <a:latin typeface="Times New Roman"/>
              <a:ea typeface="Times New Roman"/>
            </a:endParaRPr>
          </a:p>
          <a:p>
            <a:pPr marL="12700" marR="12700" indent="444500" algn="just">
              <a:lnSpc>
                <a:spcPct val="120000"/>
              </a:lnSpc>
              <a:spcBef>
                <a:spcPts val="0"/>
              </a:spcBef>
              <a:spcAft>
                <a:spcPts val="0"/>
              </a:spcAft>
            </a:pPr>
            <a:r>
              <a:rPr lang="ru-RU" b="1" dirty="0">
                <a:solidFill>
                  <a:schemeClr val="tx1"/>
                </a:solidFill>
                <a:latin typeface="Times New Roman"/>
                <a:ea typeface="Times New Roman"/>
              </a:rPr>
              <a:t>Личностные результаты</a:t>
            </a:r>
            <a:r>
              <a:rPr lang="ru-RU" dirty="0">
                <a:solidFill>
                  <a:schemeClr val="tx1"/>
                </a:solidFill>
                <a:latin typeface="Times New Roman"/>
                <a:ea typeface="Times New Roman"/>
              </a:rPr>
              <a:t> освоения программы основного общего образования достигаются в единстве учебной и воспитательной деятельности Организации в соответствии с традиционными российскими социокультурными и духовно-нравственными ценностями, принятыми в обществе правилами и нормами поведения, и способствуют процессам самопознания, самовоспитания и саморазвития, формирования внутренней позиции личности.</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Личностные результаты освоения программы основного общего образования должны отражать 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основных направлений воспитательной деятельности, в том числе в части:</a:t>
            </a:r>
          </a:p>
          <a:p>
            <a:pPr marL="12700" indent="444500" algn="just">
              <a:lnSpc>
                <a:spcPct val="120000"/>
              </a:lnSpc>
              <a:spcBef>
                <a:spcPts val="0"/>
              </a:spcBef>
              <a:spcAft>
                <a:spcPts val="0"/>
              </a:spcAft>
            </a:pPr>
            <a:r>
              <a:rPr lang="ru-RU" b="1" dirty="0">
                <a:solidFill>
                  <a:schemeClr val="tx1"/>
                </a:solidFill>
                <a:latin typeface="Times New Roman"/>
                <a:ea typeface="Times New Roman"/>
              </a:rPr>
              <a:t>Гражданского воспитания:</a:t>
            </a:r>
            <a:endParaRPr lang="ru-RU" dirty="0">
              <a:solidFill>
                <a:schemeClr val="tx1"/>
              </a:solidFill>
              <a:latin typeface="Times New Roman"/>
              <a:ea typeface="Times New Roman"/>
            </a:endParaRP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готовность к выполнению обязанностей гражданина и реализации его прав, уважение прав, свобод и законных интересов других людей;</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активное участие в жизни семьи, Организации, местного сообщества, родного края, страны;</a:t>
            </a:r>
          </a:p>
          <a:p>
            <a:pPr marL="12700" indent="444500" algn="just">
              <a:lnSpc>
                <a:spcPct val="120000"/>
              </a:lnSpc>
              <a:spcBef>
                <a:spcPts val="0"/>
              </a:spcBef>
              <a:spcAft>
                <a:spcPts val="0"/>
              </a:spcAft>
            </a:pPr>
            <a:r>
              <a:rPr lang="ru-RU" dirty="0">
                <a:solidFill>
                  <a:schemeClr val="tx1"/>
                </a:solidFill>
                <a:latin typeface="Times New Roman"/>
                <a:ea typeface="Times New Roman"/>
              </a:rPr>
              <a:t>- неприятие любых форм экстремизма, дискриминации;</a:t>
            </a:r>
          </a:p>
          <a:p>
            <a:pPr marL="12700" indent="444500" algn="just">
              <a:lnSpc>
                <a:spcPct val="120000"/>
              </a:lnSpc>
              <a:spcBef>
                <a:spcPts val="0"/>
              </a:spcBef>
              <a:spcAft>
                <a:spcPts val="0"/>
              </a:spcAft>
            </a:pPr>
            <a:r>
              <a:rPr lang="ru-RU" dirty="0">
                <a:solidFill>
                  <a:schemeClr val="tx1"/>
                </a:solidFill>
                <a:latin typeface="Times New Roman"/>
                <a:ea typeface="Times New Roman"/>
              </a:rPr>
              <a:t>- понимание роли различных социальных институтов в жизни человека;</a:t>
            </a:r>
          </a:p>
          <a:p>
            <a:pPr marL="12700" indent="444500" algn="just">
              <a:lnSpc>
                <a:spcPct val="120000"/>
              </a:lnSpc>
              <a:spcBef>
                <a:spcPts val="0"/>
              </a:spcBef>
              <a:spcAft>
                <a:spcPts val="0"/>
              </a:spcAft>
            </a:pPr>
            <a:r>
              <a:rPr lang="ru-RU" dirty="0">
                <a:solidFill>
                  <a:schemeClr val="tx1"/>
                </a:solidFill>
                <a:latin typeface="Times New Roman"/>
                <a:ea typeface="Times New Roman"/>
              </a:rPr>
              <a:t>- представление об основных правах, свободах и обязанностях гражданина, социальных нормах и правилах межличностных отношений в поликультурном и многоконфессиональном обществе;</a:t>
            </a:r>
          </a:p>
          <a:p>
            <a:pPr marL="12700" indent="444500" algn="just">
              <a:lnSpc>
                <a:spcPct val="120000"/>
              </a:lnSpc>
              <a:spcBef>
                <a:spcPts val="0"/>
              </a:spcBef>
              <a:spcAft>
                <a:spcPts val="0"/>
              </a:spcAft>
            </a:pPr>
            <a:r>
              <a:rPr lang="ru-RU" dirty="0">
                <a:solidFill>
                  <a:schemeClr val="tx1"/>
                </a:solidFill>
                <a:latin typeface="Times New Roman"/>
                <a:ea typeface="Times New Roman"/>
              </a:rPr>
              <a:t>- представление о способах противодействия коррупции;</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готовность к разнообразной совместной деятельности, стремление к взаимопониманию и взаимопомощи, активное участие в школьном самоуправлении;</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готовность к участию в гуманитарной деятельности (</a:t>
            </a:r>
            <a:r>
              <a:rPr lang="ru-RU" dirty="0" err="1">
                <a:solidFill>
                  <a:schemeClr val="tx1"/>
                </a:solidFill>
                <a:latin typeface="Times New Roman"/>
                <a:ea typeface="Times New Roman"/>
              </a:rPr>
              <a:t>волонтерство</a:t>
            </a:r>
            <a:r>
              <a:rPr lang="ru-RU" dirty="0">
                <a:solidFill>
                  <a:schemeClr val="tx1"/>
                </a:solidFill>
                <a:latin typeface="Times New Roman"/>
                <a:ea typeface="Times New Roman"/>
              </a:rPr>
              <a:t>, помощь людям, нуждающимся в ней).</a:t>
            </a:r>
          </a:p>
          <a:p>
            <a:pPr marL="457200" algn="just">
              <a:lnSpc>
                <a:spcPct val="120000"/>
              </a:lnSpc>
              <a:spcBef>
                <a:spcPts val="0"/>
              </a:spcBef>
              <a:spcAft>
                <a:spcPts val="0"/>
              </a:spcAft>
              <a:tabLst>
                <a:tab pos="987425" algn="l"/>
              </a:tabLst>
            </a:pPr>
            <a:r>
              <a:rPr lang="ru-RU" b="1" dirty="0">
                <a:solidFill>
                  <a:schemeClr val="tx1"/>
                </a:solidFill>
                <a:latin typeface="Times New Roman"/>
                <a:ea typeface="Times New Roman"/>
              </a:rPr>
              <a:t>Патриотического воспитания:</a:t>
            </a:r>
            <a:endParaRPr lang="ru-RU" dirty="0">
              <a:solidFill>
                <a:schemeClr val="tx1"/>
              </a:solidFill>
              <a:latin typeface="Times New Roman"/>
              <a:ea typeface="Times New Roman"/>
            </a:endParaRP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осознание российской гражданской идентичности в поликультурном и многоконфессиональном обществе, проявление интереса к познанию родного языка, истории, культуры Российской Федерации, своего края, народов России;</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ценностное отношение к достижениям своей Родины - России, к науке, искусству, спорту, технологиям, боевым подвигам и трудовым достижениям народа;</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уважение к символам России, государственным праздникам, историческому и природному наследию и памятникам, традициям разных народов, проживающих в родной стране.</a:t>
            </a:r>
          </a:p>
          <a:p>
            <a:pPr marL="457200" algn="just">
              <a:lnSpc>
                <a:spcPct val="120000"/>
              </a:lnSpc>
              <a:spcBef>
                <a:spcPts val="0"/>
              </a:spcBef>
              <a:spcAft>
                <a:spcPts val="0"/>
              </a:spcAft>
              <a:tabLst>
                <a:tab pos="990600" algn="l"/>
              </a:tabLst>
            </a:pPr>
            <a:r>
              <a:rPr lang="ru-RU" b="1" dirty="0">
                <a:solidFill>
                  <a:schemeClr val="tx1"/>
                </a:solidFill>
                <a:latin typeface="Times New Roman"/>
                <a:ea typeface="Times New Roman"/>
              </a:rPr>
              <a:t>Духовно-нравственного воспитания:</a:t>
            </a:r>
            <a:endParaRPr lang="ru-RU" dirty="0">
              <a:solidFill>
                <a:schemeClr val="tx1"/>
              </a:solidFill>
              <a:latin typeface="Times New Roman"/>
              <a:ea typeface="Times New Roman"/>
            </a:endParaRP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ориентация на моральные ценности и нормы в ситуациях нравственного выбора;</a:t>
            </a:r>
          </a:p>
          <a:p>
            <a:pPr marL="12700" marR="12700" indent="444500" algn="just">
              <a:lnSpc>
                <a:spcPct val="120000"/>
              </a:lnSpc>
              <a:spcBef>
                <a:spcPts val="0"/>
              </a:spcBef>
              <a:spcAft>
                <a:spcPts val="0"/>
              </a:spcAft>
            </a:pPr>
            <a:r>
              <a:rPr lang="ru-RU" dirty="0">
                <a:solidFill>
                  <a:schemeClr val="tx1"/>
                </a:solidFill>
                <a:latin typeface="Times New Roman"/>
                <a:ea typeface="Times New Roman"/>
              </a:rPr>
              <a:t>- готовность оценивать свое поведение и поступки, поведение и поступки других людей с позиции нравственных и правовых норм с учетом осознания последствий поступков;</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2107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62500" lnSpcReduction="20000"/>
          </a:bodyPr>
          <a:lstStyle/>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активное неприятие асоциальных поступков, свобода и ответственность личности в условиях индивидуального и общественного пространства.</a:t>
            </a:r>
          </a:p>
          <a:p>
            <a:pPr marL="457200" algn="just">
              <a:lnSpc>
                <a:spcPct val="120000"/>
              </a:lnSpc>
              <a:spcBef>
                <a:spcPts val="0"/>
              </a:spcBef>
              <a:spcAft>
                <a:spcPts val="0"/>
              </a:spcAft>
              <a:tabLst>
                <a:tab pos="993775" algn="l"/>
              </a:tabLst>
            </a:pPr>
            <a:r>
              <a:rPr lang="ru-RU" sz="1600" b="1" dirty="0">
                <a:solidFill>
                  <a:schemeClr val="tx1"/>
                </a:solidFill>
                <a:latin typeface="Times New Roman"/>
                <a:ea typeface="Times New Roman"/>
              </a:rPr>
              <a:t>Эстетического воспитания:</a:t>
            </a:r>
            <a:endParaRPr lang="ru-RU" sz="1600" dirty="0">
              <a:solidFill>
                <a:schemeClr val="tx1"/>
              </a:solidFill>
              <a:latin typeface="Times New Roman"/>
              <a:ea typeface="Times New Roman"/>
            </a:endParaRP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восприимчивость к разным видам искусства, традициям и творчеству своего и других народов, понимание эмоционального воздействия искусства;</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осознание важности художественной культуры как средства коммуникации и самовыражения;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понимание ценности отечественного и мирового искусства, роли этнических культурных традиций и народного творчества;</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 стремление к самовыражению в разных видах искусства.</a:t>
            </a:r>
          </a:p>
          <a:p>
            <a:pPr marL="12700" indent="444500" algn="just">
              <a:lnSpc>
                <a:spcPct val="120000"/>
              </a:lnSpc>
              <a:spcBef>
                <a:spcPts val="0"/>
              </a:spcBef>
              <a:spcAft>
                <a:spcPts val="0"/>
              </a:spcAft>
            </a:pPr>
            <a:r>
              <a:rPr lang="ru-RU" sz="1600" b="1" dirty="0">
                <a:solidFill>
                  <a:schemeClr val="tx1"/>
                </a:solidFill>
                <a:latin typeface="Times New Roman"/>
                <a:ea typeface="Times New Roman"/>
              </a:rPr>
              <a:t>Физического воспитания, формирования культуры здоровья и эмоционального благополучия:</a:t>
            </a:r>
            <a:endParaRPr lang="ru-RU" sz="1600" dirty="0">
              <a:solidFill>
                <a:schemeClr val="tx1"/>
              </a:solidFill>
              <a:latin typeface="Times New Roman"/>
              <a:ea typeface="Times New Roman"/>
            </a:endParaRPr>
          </a:p>
          <a:p>
            <a:pPr marL="12700" indent="444500" algn="just">
              <a:lnSpc>
                <a:spcPct val="120000"/>
              </a:lnSpc>
              <a:spcBef>
                <a:spcPts val="0"/>
              </a:spcBef>
              <a:spcAft>
                <a:spcPts val="0"/>
              </a:spcAft>
            </a:pPr>
            <a:r>
              <a:rPr lang="ru-RU" sz="1600" dirty="0">
                <a:solidFill>
                  <a:schemeClr val="tx1"/>
                </a:solidFill>
                <a:latin typeface="Times New Roman"/>
                <a:ea typeface="Times New Roman"/>
              </a:rPr>
              <a:t>- осознание ценности жизни;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ответственное отношение к своему здоровью и установка на здоровый образ жизни (здоровое питание, соблюдение гигиенических правил, сбалансированный режим занятий и отдыха, регулярная физическая активность);</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осознание последствий и неприятие вредных привычек (употребление алкоголя, наркотиков, курение) и иных форм вреда для физического и психического здоровья;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соблюдение правил безопасности, в том числе навыков безопасного поведения в интернет-среде;</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способность адаптироваться к стрессовым ситуациям и меняющимся социальным, информационным и природным условиям, в том числе осмысляя собственный опыт и выстраивая дальнейшие цели;</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 умение принимать себя и других, не осуждая;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умение осознавать эмоциональное состояние себя и других, умение управлять собственным эмоциональным состоянием;</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a:t>
            </a:r>
            <a:r>
              <a:rPr lang="ru-RU" sz="1600" dirty="0" err="1">
                <a:solidFill>
                  <a:schemeClr val="tx1"/>
                </a:solidFill>
                <a:latin typeface="Times New Roman"/>
                <a:ea typeface="Times New Roman"/>
              </a:rPr>
              <a:t>сформированность</a:t>
            </a:r>
            <a:r>
              <a:rPr lang="ru-RU" sz="1600" dirty="0">
                <a:solidFill>
                  <a:schemeClr val="tx1"/>
                </a:solidFill>
                <a:latin typeface="Times New Roman"/>
                <a:ea typeface="Times New Roman"/>
              </a:rPr>
              <a:t> навыка рефлексии, признание своего права на ошибку и такого же права другого человека.</a:t>
            </a:r>
          </a:p>
          <a:p>
            <a:pPr marL="457200" algn="just">
              <a:lnSpc>
                <a:spcPct val="120000"/>
              </a:lnSpc>
              <a:spcBef>
                <a:spcPts val="0"/>
              </a:spcBef>
              <a:spcAft>
                <a:spcPts val="0"/>
              </a:spcAft>
              <a:tabLst>
                <a:tab pos="993775" algn="l"/>
              </a:tabLst>
            </a:pPr>
            <a:r>
              <a:rPr lang="ru-RU" sz="1600" b="1" dirty="0">
                <a:solidFill>
                  <a:schemeClr val="tx1"/>
                </a:solidFill>
                <a:latin typeface="Times New Roman"/>
                <a:ea typeface="Times New Roman"/>
              </a:rPr>
              <a:t>Трудового воспитания:</a:t>
            </a:r>
            <a:endParaRPr lang="ru-RU" sz="1600" dirty="0">
              <a:solidFill>
                <a:schemeClr val="tx1"/>
              </a:solidFill>
              <a:latin typeface="Times New Roman"/>
              <a:ea typeface="Times New Roman"/>
            </a:endParaRP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установка на активное участие в решении практических задач (в рамках семьи, Организации, города, края) технологической и социальной направленности, способность инициировать, планировать и самостоятельно выполнять такого рода деятельность;</a:t>
            </a:r>
          </a:p>
          <a:p>
            <a:pPr marL="12700" indent="444500" algn="just">
              <a:lnSpc>
                <a:spcPct val="120000"/>
              </a:lnSpc>
              <a:spcBef>
                <a:spcPts val="0"/>
              </a:spcBef>
              <a:spcAft>
                <a:spcPts val="0"/>
              </a:spcAft>
            </a:pPr>
            <a:r>
              <a:rPr lang="ru-RU" sz="1600" dirty="0">
                <a:solidFill>
                  <a:schemeClr val="tx1"/>
                </a:solidFill>
                <a:latin typeface="Times New Roman"/>
                <a:ea typeface="Times New Roman"/>
              </a:rPr>
              <a:t>- интерес к практическому изучению профессий и труда различного рода,</a:t>
            </a:r>
          </a:p>
          <a:p>
            <a:pPr>
              <a:lnSpc>
                <a:spcPct val="120000"/>
              </a:lnSpc>
              <a:spcBef>
                <a:spcPts val="0"/>
              </a:spcBef>
            </a:pPr>
            <a:r>
              <a:rPr lang="ru-RU" sz="1600" dirty="0">
                <a:solidFill>
                  <a:schemeClr val="tx1"/>
                </a:solidFill>
                <a:latin typeface="Times New Roman"/>
                <a:ea typeface="Times New Roman"/>
              </a:rPr>
              <a:t>в том числе на основе применения изучаемого предметного знания;</a:t>
            </a:r>
          </a:p>
          <a:p>
            <a:pPr marR="12700" indent="444500">
              <a:lnSpc>
                <a:spcPct val="120000"/>
              </a:lnSpc>
              <a:spcBef>
                <a:spcPts val="0"/>
              </a:spcBef>
            </a:pPr>
            <a:r>
              <a:rPr lang="ru-RU" sz="1600" dirty="0">
                <a:solidFill>
                  <a:schemeClr val="tx1"/>
                </a:solidFill>
                <a:latin typeface="Times New Roman"/>
                <a:ea typeface="Times New Roman"/>
              </a:rPr>
              <a:t>- осознание важности обучения на протяжении всей жизни для успешной профессиональной деятельности и развитие необходимых умений для этого;</a:t>
            </a:r>
          </a:p>
          <a:p>
            <a:pPr marR="12700" indent="444500">
              <a:lnSpc>
                <a:spcPct val="120000"/>
              </a:lnSpc>
              <a:spcBef>
                <a:spcPts val="0"/>
              </a:spcBef>
            </a:pPr>
            <a:r>
              <a:rPr lang="ru-RU" sz="1600" dirty="0">
                <a:solidFill>
                  <a:schemeClr val="tx1"/>
                </a:solidFill>
                <a:latin typeface="Times New Roman"/>
                <a:ea typeface="Times New Roman"/>
              </a:rPr>
              <a:t>- готовность адаптироваться в профессиональной среде; </a:t>
            </a:r>
          </a:p>
          <a:p>
            <a:pPr marR="12700" indent="444500">
              <a:lnSpc>
                <a:spcPct val="120000"/>
              </a:lnSpc>
              <a:spcBef>
                <a:spcPts val="0"/>
              </a:spcBef>
            </a:pPr>
            <a:r>
              <a:rPr lang="ru-RU" sz="1600" dirty="0">
                <a:solidFill>
                  <a:schemeClr val="tx1"/>
                </a:solidFill>
                <a:latin typeface="Times New Roman"/>
                <a:ea typeface="Times New Roman"/>
              </a:rPr>
              <a:t>- уважение к труду и результатам трудовой деятельности;</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осознанный выбор и построение индивидуальной траектории образования и жизненных планов с учетом личных и общественных интересов и потребностей.</a:t>
            </a:r>
          </a:p>
          <a:p>
            <a:pPr marL="444500">
              <a:lnSpc>
                <a:spcPct val="120000"/>
              </a:lnSpc>
              <a:spcBef>
                <a:spcPts val="0"/>
              </a:spcBef>
              <a:tabLst>
                <a:tab pos="981075" algn="l"/>
              </a:tabLst>
            </a:pPr>
            <a:r>
              <a:rPr lang="ru-RU" sz="1600" b="1" dirty="0">
                <a:solidFill>
                  <a:schemeClr val="tx1"/>
                </a:solidFill>
                <a:latin typeface="Times New Roman"/>
                <a:ea typeface="Times New Roman"/>
              </a:rPr>
              <a:t>Экологического воспитания:</a:t>
            </a:r>
            <a:endParaRPr lang="ru-RU" sz="1600" dirty="0">
              <a:solidFill>
                <a:schemeClr val="tx1"/>
              </a:solidFill>
              <a:latin typeface="Times New Roman"/>
              <a:ea typeface="Times New Roman"/>
            </a:endParaRPr>
          </a:p>
          <a:p>
            <a:pPr marR="12700" indent="444500" algn="just">
              <a:lnSpc>
                <a:spcPct val="120000"/>
              </a:lnSpc>
              <a:spcBef>
                <a:spcPts val="0"/>
              </a:spcBef>
              <a:spcAft>
                <a:spcPts val="0"/>
              </a:spcAft>
            </a:pPr>
            <a:r>
              <a:rPr lang="ru-RU" sz="1600" dirty="0">
                <a:solidFill>
                  <a:schemeClr val="tx1"/>
                </a:solidFill>
                <a:latin typeface="Times New Roman"/>
                <a:ea typeface="Times New Roman"/>
              </a:rPr>
              <a:t>- ориентация на применение знаний из социальных и естественных наук для решения задач в области окружающей среды, планирования поступков и оценки их возможных последствий для окружающей среды;</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повышение уровня экологической культуры, осознание глобального характера экологических проблем и путей их решения;</a:t>
            </a:r>
          </a:p>
          <a:p>
            <a:pPr marR="12700" indent="444500">
              <a:lnSpc>
                <a:spcPct val="120000"/>
              </a:lnSpc>
              <a:spcBef>
                <a:spcPts val="0"/>
              </a:spcBef>
            </a:pPr>
            <a:r>
              <a:rPr lang="ru-RU" sz="1600" dirty="0">
                <a:solidFill>
                  <a:schemeClr val="tx1"/>
                </a:solidFill>
                <a:latin typeface="Times New Roman"/>
                <a:ea typeface="Times New Roman"/>
              </a:rPr>
              <a:t>- активное неприятие действий, приносящих вред окружающей среде;</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осознание своей роли как гражданина и потребителя в условиях взаимосвязи природной, технологической и социальной сред;</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готовность к участию в практической деятельности экологической направленности.</a:t>
            </a:r>
          </a:p>
          <a:p>
            <a:pPr marL="444500">
              <a:lnSpc>
                <a:spcPct val="120000"/>
              </a:lnSpc>
              <a:spcBef>
                <a:spcPts val="0"/>
              </a:spcBef>
              <a:tabLst>
                <a:tab pos="977900" algn="l"/>
              </a:tabLst>
            </a:pPr>
            <a:r>
              <a:rPr lang="ru-RU" sz="1600" b="1" dirty="0">
                <a:solidFill>
                  <a:schemeClr val="tx1"/>
                </a:solidFill>
                <a:latin typeface="Times New Roman"/>
                <a:ea typeface="Times New Roman"/>
              </a:rPr>
              <a:t>Ценности научного познания:</a:t>
            </a:r>
            <a:endParaRPr lang="ru-RU" sz="1600" dirty="0">
              <a:solidFill>
                <a:schemeClr val="tx1"/>
              </a:solidFill>
              <a:latin typeface="Times New Roman"/>
              <a:ea typeface="Times New Roman"/>
            </a:endParaRPr>
          </a:p>
          <a:p>
            <a:pPr marR="12700" indent="444500" algn="just">
              <a:lnSpc>
                <a:spcPct val="120000"/>
              </a:lnSpc>
              <a:spcBef>
                <a:spcPts val="0"/>
              </a:spcBef>
              <a:spcAft>
                <a:spcPts val="0"/>
              </a:spcAft>
            </a:pPr>
            <a:r>
              <a:rPr lang="ru-RU" sz="1600" dirty="0">
                <a:solidFill>
                  <a:schemeClr val="tx1"/>
                </a:solidFill>
                <a:latin typeface="Times New Roman"/>
                <a:ea typeface="Times New Roman"/>
              </a:rPr>
              <a:t>- ориентация в деятельности на современную систему научных представлений об основных закономерностях развития человека, природы и общества, взаимосвязях человека с природной и социальной средой;</a:t>
            </a:r>
          </a:p>
          <a:p>
            <a:pPr>
              <a:lnSpc>
                <a:spcPct val="120000"/>
              </a:lnSpc>
              <a:spcBef>
                <a:spcPts val="0"/>
              </a:spcBef>
            </a:pP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91930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32500" lnSpcReduction="20000"/>
          </a:bodyPr>
          <a:lstStyle/>
          <a:p>
            <a:pPr marR="12700" indent="444500">
              <a:lnSpc>
                <a:spcPct val="120000"/>
              </a:lnSpc>
              <a:spcBef>
                <a:spcPts val="0"/>
              </a:spcBef>
            </a:pPr>
            <a:r>
              <a:rPr lang="ru-RU" sz="3400" dirty="0">
                <a:solidFill>
                  <a:schemeClr val="tx1"/>
                </a:solidFill>
                <a:latin typeface="Times New Roman"/>
                <a:ea typeface="Times New Roman"/>
              </a:rPr>
              <a:t>- овладение языковой и читательской культурой как средством познания мира; </a:t>
            </a:r>
          </a:p>
          <a:p>
            <a:pPr marR="12700" indent="444500" algn="just">
              <a:lnSpc>
                <a:spcPct val="120000"/>
              </a:lnSpc>
              <a:spcBef>
                <a:spcPts val="0"/>
              </a:spcBef>
              <a:spcAft>
                <a:spcPts val="0"/>
              </a:spcAft>
            </a:pPr>
            <a:r>
              <a:rPr lang="ru-RU" sz="3400" dirty="0">
                <a:solidFill>
                  <a:schemeClr val="tx1"/>
                </a:solidFill>
                <a:latin typeface="Times New Roman"/>
                <a:ea typeface="Times New Roman"/>
              </a:rPr>
              <a:t>- овладение основными навыками исследовательской деятельности, установка на осмысление опыта, наблюдений, поступков и стремление совершенствовать пути достижения индивидуального и коллективного благополучия.</a:t>
            </a:r>
          </a:p>
          <a:p>
            <a:pPr marR="12700" indent="444500" algn="just">
              <a:lnSpc>
                <a:spcPct val="120000"/>
              </a:lnSpc>
              <a:spcBef>
                <a:spcPts val="0"/>
              </a:spcBef>
              <a:spcAft>
                <a:spcPts val="0"/>
              </a:spcAft>
            </a:pPr>
            <a:r>
              <a:rPr lang="ru-RU" sz="3400" b="1" dirty="0">
                <a:solidFill>
                  <a:schemeClr val="tx1"/>
                </a:solidFill>
                <a:latin typeface="Times New Roman"/>
                <a:ea typeface="Times New Roman"/>
              </a:rPr>
              <a:t>Личностные результаты,</a:t>
            </a:r>
            <a:r>
              <a:rPr lang="ru-RU" sz="3400" dirty="0">
                <a:solidFill>
                  <a:schemeClr val="tx1"/>
                </a:solidFill>
                <a:latin typeface="Times New Roman"/>
                <a:ea typeface="Times New Roman"/>
              </a:rPr>
              <a:t> обеспечивающие адаптацию обучающегося к изменяющимся условиям социальной и природной среды, включают:</a:t>
            </a:r>
          </a:p>
          <a:p>
            <a:pPr marR="12700" indent="444500" algn="just">
              <a:lnSpc>
                <a:spcPct val="120000"/>
              </a:lnSpc>
              <a:spcBef>
                <a:spcPts val="0"/>
              </a:spcBef>
              <a:spcAft>
                <a:spcPts val="0"/>
              </a:spcAft>
            </a:pPr>
            <a:r>
              <a:rPr lang="ru-RU" sz="3400" dirty="0">
                <a:solidFill>
                  <a:schemeClr val="tx1"/>
                </a:solidFill>
                <a:latin typeface="Times New Roman"/>
                <a:ea typeface="Times New Roman"/>
              </a:rPr>
              <a:t>- освоение обучающимися социального опыта, основных социальных ролей, соответствующих ведущей деятельности возраста, норм и правил общественного поведения, форм социальной жизни в группах и сообществах, включая семью, группы, сформированные по профессиональной деятельности, а также в рамках социального взаимодействия с людьми из другой культурной среды;</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способность обучающихся во взаимодействии в условиях неопределенности, открытость опыту и знаниям других;</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способность действовать в условиях неопределенности, повышать уровень своей компетентности через практическую деятельность, в том числе умение учиться у других людей, осознавать в совместной деятельности новые знания, навыки и компетенции из опыта других;</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навык выявления и связывания образов, способность формирования новых знаний, в том числе способность формулировать идеи, понятия, гипотезы об объектах и явлениях, в том числе ранее не известных, осознавать дефициты собственных знаний и компетентностей, планировать свое развитие;</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умение распознавать конкретные примеры понятия по характерным признакам, выполнять операции в соответствии с определением и простейшими свойствами понятия, конкретизировать понятие примерами, использовать понятие и его свойства при решении задач (далее - оперировать понятиями), а также оперировать терминами и представлениями в области концепции устойчивого развития;</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умение анализировать и выявлять взаимосвязи природы, общества и экономики;</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умение оценивать свои действия с учетом влияния на окружающую среду, достижений целей и преодоления вызовов, возможных глобальных последствий;</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способность обучающихся осознавать стрессовую ситуацию, оценивать происходящие изменения и их последствия;</a:t>
            </a:r>
          </a:p>
          <a:p>
            <a:pPr marL="12700" marR="12700" indent="444500">
              <a:lnSpc>
                <a:spcPct val="120000"/>
              </a:lnSpc>
              <a:spcBef>
                <a:spcPts val="0"/>
              </a:spcBef>
            </a:pPr>
            <a:r>
              <a:rPr lang="ru-RU" sz="3400" dirty="0">
                <a:solidFill>
                  <a:schemeClr val="tx1"/>
                </a:solidFill>
                <a:latin typeface="Times New Roman"/>
                <a:ea typeface="Times New Roman"/>
              </a:rPr>
              <a:t>- воспринимать стрессовую ситуацию как вызов, требующий контрмер;</a:t>
            </a:r>
          </a:p>
          <a:p>
            <a:pPr marL="12700" marR="12700" indent="444500">
              <a:lnSpc>
                <a:spcPct val="120000"/>
              </a:lnSpc>
              <a:spcBef>
                <a:spcPts val="0"/>
              </a:spcBef>
            </a:pPr>
            <a:r>
              <a:rPr lang="ru-RU" sz="3400" dirty="0">
                <a:solidFill>
                  <a:schemeClr val="tx1"/>
                </a:solidFill>
                <a:latin typeface="Times New Roman"/>
                <a:ea typeface="Times New Roman"/>
              </a:rPr>
              <a:t>- оценивать ситуацию стресса, корректировать принимаемые решения и действия;</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формулировать и оценивать риски и последствия, формировать опыт, уметь находить позитивное в произошедшей ситуации;</a:t>
            </a:r>
          </a:p>
          <a:p>
            <a:pPr marL="12700" marR="12700" indent="444500">
              <a:lnSpc>
                <a:spcPct val="120000"/>
              </a:lnSpc>
              <a:spcBef>
                <a:spcPts val="0"/>
              </a:spcBef>
            </a:pPr>
            <a:r>
              <a:rPr lang="ru-RU" sz="3400" dirty="0">
                <a:solidFill>
                  <a:schemeClr val="tx1"/>
                </a:solidFill>
                <a:latin typeface="Times New Roman"/>
                <a:ea typeface="Times New Roman"/>
              </a:rPr>
              <a:t>- быть готовым действовать в отсутствие гарантий успеха. </a:t>
            </a:r>
          </a:p>
          <a:p>
            <a:pPr marL="12700" marR="12700" indent="444500">
              <a:lnSpc>
                <a:spcPct val="120000"/>
              </a:lnSpc>
              <a:spcBef>
                <a:spcPts val="0"/>
              </a:spcBef>
            </a:pPr>
            <a:r>
              <a:rPr lang="ru-RU" sz="3400" b="1" dirty="0" err="1">
                <a:solidFill>
                  <a:schemeClr val="tx1"/>
                </a:solidFill>
                <a:latin typeface="Times New Roman"/>
                <a:ea typeface="Times New Roman"/>
              </a:rPr>
              <a:t>Метапредметные</a:t>
            </a:r>
            <a:r>
              <a:rPr lang="ru-RU" sz="3400" b="1" dirty="0">
                <a:solidFill>
                  <a:schemeClr val="tx1"/>
                </a:solidFill>
                <a:latin typeface="Times New Roman"/>
                <a:ea typeface="Times New Roman"/>
              </a:rPr>
              <a:t> результаты</a:t>
            </a:r>
            <a:r>
              <a:rPr lang="ru-RU" sz="3400" dirty="0">
                <a:solidFill>
                  <a:schemeClr val="tx1"/>
                </a:solidFill>
                <a:latin typeface="Times New Roman"/>
                <a:ea typeface="Times New Roman"/>
              </a:rPr>
              <a:t> освоения программы основного общего образования, в том числе адаптированной, должны отражать:</a:t>
            </a:r>
          </a:p>
          <a:p>
            <a:pPr marL="12700" indent="444500">
              <a:lnSpc>
                <a:spcPct val="120000"/>
              </a:lnSpc>
              <a:spcBef>
                <a:spcPts val="0"/>
              </a:spcBef>
            </a:pPr>
            <a:r>
              <a:rPr lang="ru-RU" sz="3400" b="1" dirty="0">
                <a:solidFill>
                  <a:schemeClr val="tx1"/>
                </a:solidFill>
                <a:latin typeface="Times New Roman"/>
                <a:ea typeface="Times New Roman"/>
              </a:rPr>
              <a:t>Овладение универсальными учебными познавательными действиями:</a:t>
            </a:r>
            <a:endParaRPr lang="ru-RU" sz="3400" dirty="0">
              <a:solidFill>
                <a:schemeClr val="tx1"/>
              </a:solidFill>
              <a:latin typeface="Times New Roman"/>
              <a:ea typeface="Times New Roman"/>
            </a:endParaRPr>
          </a:p>
          <a:p>
            <a:pPr lvl="1">
              <a:lnSpc>
                <a:spcPct val="120000"/>
              </a:lnSpc>
              <a:spcBef>
                <a:spcPts val="0"/>
              </a:spcBef>
              <a:buClr>
                <a:srgbClr val="000000"/>
              </a:buClr>
              <a:buSzPts val="1350"/>
              <a:buFont typeface="+mj-lt"/>
              <a:buAutoNum type="arabicParenR"/>
              <a:tabLst>
                <a:tab pos="631190" algn="l"/>
              </a:tabLst>
            </a:pPr>
            <a:r>
              <a:rPr lang="ru-RU" sz="3400" b="1" dirty="0">
                <a:solidFill>
                  <a:schemeClr val="tx1"/>
                </a:solidFill>
                <a:latin typeface="Times New Roman"/>
                <a:ea typeface="Times New Roman"/>
                <a:cs typeface="Times New Roman"/>
              </a:rPr>
              <a:t>базовые логические действия:</a:t>
            </a:r>
            <a:endParaRPr lang="ru-RU" sz="3400" dirty="0">
              <a:solidFill>
                <a:schemeClr val="tx1"/>
              </a:solidFill>
              <a:latin typeface="Times New Roman"/>
              <a:ea typeface="Times New Roman"/>
              <a:cs typeface="Times New Roman"/>
            </a:endParaRPr>
          </a:p>
          <a:p>
            <a:pPr marL="12700" marR="12700" indent="444500">
              <a:lnSpc>
                <a:spcPct val="120000"/>
              </a:lnSpc>
              <a:spcBef>
                <a:spcPts val="0"/>
              </a:spcBef>
            </a:pPr>
            <a:r>
              <a:rPr lang="ru-RU" sz="3400" dirty="0">
                <a:solidFill>
                  <a:schemeClr val="tx1"/>
                </a:solidFill>
                <a:latin typeface="Times New Roman"/>
                <a:ea typeface="Times New Roman"/>
              </a:rPr>
              <a:t>- выявлять и характеризовать существенные признаки объектов (явлений); </a:t>
            </a:r>
          </a:p>
          <a:p>
            <a:pPr marL="12700" marR="12700" indent="444500">
              <a:lnSpc>
                <a:spcPct val="120000"/>
              </a:lnSpc>
              <a:spcBef>
                <a:spcPts val="0"/>
              </a:spcBef>
            </a:pPr>
            <a:r>
              <a:rPr lang="ru-RU" sz="3400" dirty="0">
                <a:solidFill>
                  <a:schemeClr val="tx1"/>
                </a:solidFill>
                <a:latin typeface="Times New Roman"/>
                <a:ea typeface="Times New Roman"/>
              </a:rPr>
              <a:t>- устанавливать существенный признак классификации, основания для обобщения и сравнения, критерии проводимого анализа;</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с учетом предложенной задачи выявлять закономерности и противоречия в рассматриваемых фактах, данных и наблюдениях;</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предлагать критерии для выявления закономерностей и противоречий;</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выявлять дефициты информации, данных, необходимых для решения поставленной задачи;</a:t>
            </a:r>
          </a:p>
          <a:p>
            <a:pPr marL="12700" marR="12700" indent="444500" algn="just">
              <a:lnSpc>
                <a:spcPct val="120000"/>
              </a:lnSpc>
              <a:spcBef>
                <a:spcPts val="0"/>
              </a:spcBef>
              <a:spcAft>
                <a:spcPts val="0"/>
              </a:spcAft>
            </a:pPr>
            <a:r>
              <a:rPr lang="ru-RU" sz="3400" dirty="0">
                <a:solidFill>
                  <a:schemeClr val="tx1"/>
                </a:solidFill>
                <a:latin typeface="Times New Roman"/>
                <a:ea typeface="Times New Roman"/>
              </a:rPr>
              <a:t>- выявлять причинно-следственные связи при изучении явлений и процессов; </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91930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25000" lnSpcReduction="20000"/>
          </a:bodyPr>
          <a:lstStyle/>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делать выводы с использованием дедуктивных и индуктивных умозаключений, умозаключений по аналогии, формулировать гипотезы о взаимосвязях;</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самостоятельно выбирать способ решения учебной задачи (сравнивать несколько вариантов решения, выбирать наиболее подходящий с учетом самостоятельно выделенных критериев);</a:t>
            </a:r>
          </a:p>
          <a:p>
            <a:pPr lvl="1">
              <a:lnSpc>
                <a:spcPct val="120000"/>
              </a:lnSpc>
              <a:spcBef>
                <a:spcPts val="0"/>
              </a:spcBef>
              <a:buClr>
                <a:srgbClr val="000000"/>
              </a:buClr>
              <a:buSzPts val="1350"/>
              <a:buFont typeface="+mj-lt"/>
              <a:buAutoNum type="arabicParenR"/>
              <a:tabLst>
                <a:tab pos="648970" algn="l"/>
              </a:tabLst>
            </a:pPr>
            <a:r>
              <a:rPr lang="ru-RU" sz="4400" b="1" dirty="0">
                <a:solidFill>
                  <a:schemeClr val="tx1"/>
                </a:solidFill>
                <a:latin typeface="Times New Roman"/>
                <a:ea typeface="Times New Roman"/>
                <a:cs typeface="Times New Roman"/>
              </a:rPr>
              <a:t>базовые исследовательские действия:</a:t>
            </a:r>
            <a:endParaRPr lang="ru-RU" sz="4400" dirty="0">
              <a:solidFill>
                <a:schemeClr val="tx1"/>
              </a:solidFill>
              <a:latin typeface="Times New Roman"/>
              <a:ea typeface="Times New Roman"/>
              <a:cs typeface="Times New Roman"/>
            </a:endParaRP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использовать вопросы как исследовательский инструмент познания; формулировать вопросы, фиксирующие разрыв между реальным и желательным состоянием ситуации, объекта, самостоятельно устанавливать искомое и данное;</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формировать гипотезу об истинности собственных суждений и суждений других, аргументировать свою позицию, мнение;</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проводить по самостоятельно составленному плану опыт, несложный эксперимент, небольшое исследование по установлению особенностей объекта изучения, причинно-следственных связей и зависимостей объектов между собой;</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оценивать на применимость и достоверность информации, полученной в ходе исследования (эксперимента);</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самостоятельно формулировать обобщения и выводы по результатам проведенного наблюдения, опыта, исследования, владеть инструментами оценки достоверности полученных выводов и обобщений;</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прогнозировать возможное дальнейшее развитие процессов, событий и их последствия в аналогичных или сходных ситуациях, выдвигать предположения об их развитии в новых условиях и контекстах; </a:t>
            </a:r>
          </a:p>
          <a:p>
            <a:pPr marL="12700" marR="12700" indent="444500">
              <a:lnSpc>
                <a:spcPct val="120000"/>
              </a:lnSpc>
              <a:spcBef>
                <a:spcPts val="0"/>
              </a:spcBef>
            </a:pPr>
            <a:r>
              <a:rPr lang="ru-RU" sz="4400" dirty="0">
                <a:solidFill>
                  <a:schemeClr val="tx1"/>
                </a:solidFill>
                <a:latin typeface="Times New Roman"/>
                <a:ea typeface="Times New Roman"/>
              </a:rPr>
              <a:t>3) </a:t>
            </a:r>
            <a:r>
              <a:rPr lang="ru-RU" sz="4400" b="1" dirty="0">
                <a:solidFill>
                  <a:schemeClr val="tx1"/>
                </a:solidFill>
                <a:latin typeface="Times New Roman"/>
                <a:ea typeface="Times New Roman"/>
              </a:rPr>
              <a:t>работа с информацией:</a:t>
            </a:r>
            <a:endParaRPr lang="ru-RU" sz="4400" dirty="0">
              <a:solidFill>
                <a:schemeClr val="tx1"/>
              </a:solidFill>
              <a:latin typeface="Times New Roman"/>
              <a:ea typeface="Times New Roman"/>
            </a:endParaRP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применять различные методы, инструменты и запросы при поиске и отборе информации или данных из источников с учетом предложенной учебной задачи и заданных критериев;</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выбирать, анализировать, систематизировать и интерпретировать информацию различных видов и форм представления;</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находить сходные аргументы (подтверждающие или опровергающие одну и ту же идею, версию) в различных информационных источниках;</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самостоятельно выбирать оптимальную форму представления информации и иллюстрировать решаемые задачи несложными схемами, диаграммами, иной графикой и их комбинациями;</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оценивать надежность информации по критериям, предложенным педагогическим работником или сформулированным самостоятельно;</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эффективно запоминать и систематизировать информацию. Овладение системой универсальных учебных познавательных действий обеспечивает </a:t>
            </a:r>
            <a:r>
              <a:rPr lang="ru-RU" sz="4400" dirty="0" err="1">
                <a:solidFill>
                  <a:schemeClr val="tx1"/>
                </a:solidFill>
                <a:latin typeface="Times New Roman"/>
                <a:ea typeface="Times New Roman"/>
              </a:rPr>
              <a:t>сформированность</a:t>
            </a:r>
            <a:r>
              <a:rPr lang="ru-RU" sz="4400" dirty="0">
                <a:solidFill>
                  <a:schemeClr val="tx1"/>
                </a:solidFill>
                <a:latin typeface="Times New Roman"/>
                <a:ea typeface="Times New Roman"/>
              </a:rPr>
              <a:t> когнитивных навыков у обучающихся.</a:t>
            </a:r>
          </a:p>
          <a:p>
            <a:pPr marR="12700" indent="450215" algn="just">
              <a:lnSpc>
                <a:spcPct val="120000"/>
              </a:lnSpc>
              <a:spcBef>
                <a:spcPts val="0"/>
              </a:spcBef>
              <a:spcAft>
                <a:spcPts val="0"/>
              </a:spcAft>
            </a:pPr>
            <a:r>
              <a:rPr lang="ru-RU" sz="4400" b="1" dirty="0">
                <a:solidFill>
                  <a:schemeClr val="tx1"/>
                </a:solidFill>
                <a:latin typeface="Times New Roman"/>
                <a:ea typeface="Times New Roman"/>
              </a:rPr>
              <a:t>Овладение универсальными учебными коммуникативными действиями</a:t>
            </a:r>
            <a:r>
              <a:rPr lang="ru-RU" sz="4400" dirty="0">
                <a:solidFill>
                  <a:schemeClr val="tx1"/>
                </a:solidFill>
                <a:latin typeface="Times New Roman"/>
                <a:ea typeface="Times New Roman"/>
              </a:rPr>
              <a:t>: </a:t>
            </a:r>
          </a:p>
          <a:p>
            <a:pPr marR="12700" indent="450215">
              <a:lnSpc>
                <a:spcPct val="120000"/>
              </a:lnSpc>
              <a:spcBef>
                <a:spcPts val="0"/>
              </a:spcBef>
            </a:pPr>
            <a:r>
              <a:rPr lang="ru-RU" sz="4400" dirty="0">
                <a:solidFill>
                  <a:schemeClr val="tx1"/>
                </a:solidFill>
                <a:latin typeface="Times New Roman"/>
                <a:ea typeface="Times New Roman"/>
              </a:rPr>
              <a:t>1) общение:</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воспринимать и формулировать суждения, выражать эмоции в соответствии с целями и условиями общения;</a:t>
            </a:r>
          </a:p>
          <a:p>
            <a:pPr marL="12700" marR="12700" indent="444500">
              <a:lnSpc>
                <a:spcPct val="120000"/>
              </a:lnSpc>
              <a:spcBef>
                <a:spcPts val="0"/>
              </a:spcBef>
            </a:pPr>
            <a:r>
              <a:rPr lang="ru-RU" sz="4400" dirty="0">
                <a:solidFill>
                  <a:schemeClr val="tx1"/>
                </a:solidFill>
                <a:latin typeface="Times New Roman"/>
                <a:ea typeface="Times New Roman"/>
              </a:rPr>
              <a:t>- выражать себя (свою точку зрения) в устных и письменных текстах;</a:t>
            </a:r>
          </a:p>
          <a:p>
            <a:pPr marL="12700" marR="12700" indent="444500">
              <a:lnSpc>
                <a:spcPct val="120000"/>
              </a:lnSpc>
              <a:spcBef>
                <a:spcPts val="0"/>
              </a:spcBef>
            </a:pPr>
            <a:r>
              <a:rPr lang="ru-RU" sz="4400" dirty="0">
                <a:solidFill>
                  <a:schemeClr val="tx1"/>
                </a:solidFill>
                <a:latin typeface="Times New Roman"/>
                <a:ea typeface="Times New Roman"/>
              </a:rPr>
              <a:t>- распознавать невербальные средства общения, понимать значение социальных знаков, знать и распознавать предпосылки конфликтных ситуаций и смягчать конфликты, вести переговоры;</a:t>
            </a:r>
          </a:p>
          <a:p>
            <a:pPr marL="12700" marR="12700" indent="444500">
              <a:lnSpc>
                <a:spcPct val="120000"/>
              </a:lnSpc>
              <a:spcBef>
                <a:spcPts val="0"/>
              </a:spcBef>
            </a:pPr>
            <a:r>
              <a:rPr lang="ru-RU" sz="4400" dirty="0">
                <a:solidFill>
                  <a:schemeClr val="tx1"/>
                </a:solidFill>
                <a:latin typeface="Times New Roman"/>
                <a:ea typeface="Times New Roman"/>
              </a:rPr>
              <a:t>- понимать намерения других, проявлять уважительное отношение к собеседнику и в корректной форме формулировать свои возражения;</a:t>
            </a:r>
          </a:p>
          <a:p>
            <a:pPr marL="12700" marR="12700" indent="444500">
              <a:lnSpc>
                <a:spcPct val="120000"/>
              </a:lnSpc>
              <a:spcBef>
                <a:spcPts val="0"/>
              </a:spcBef>
            </a:pPr>
            <a:r>
              <a:rPr lang="ru-RU" sz="4400" dirty="0">
                <a:solidFill>
                  <a:schemeClr val="tx1"/>
                </a:solidFill>
                <a:latin typeface="Times New Roman"/>
                <a:ea typeface="Times New Roman"/>
              </a:rPr>
              <a:t>- в ходе диалога и (или) дискуссии задавать вопросы по существу обсуждаемой темы и высказывать идеи, нацеленные на решение задачи и поддержание благожелательности общения;</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сопоставлять свои суждения с суждениями других участников диалога, обнаруживать различие и сходство позиций;</a:t>
            </a:r>
          </a:p>
          <a:p>
            <a:pPr marL="12700" marR="12700" indent="444500" algn="just">
              <a:lnSpc>
                <a:spcPct val="120000"/>
              </a:lnSpc>
              <a:spcBef>
                <a:spcPts val="0"/>
              </a:spcBef>
              <a:spcAft>
                <a:spcPts val="0"/>
              </a:spcAft>
            </a:pPr>
            <a:r>
              <a:rPr lang="ru-RU" sz="4400" dirty="0">
                <a:solidFill>
                  <a:schemeClr val="tx1"/>
                </a:solidFill>
                <a:latin typeface="Times New Roman"/>
                <a:ea typeface="Times New Roman"/>
              </a:rPr>
              <a:t>- публично представлять результаты выполненного опыта (эксперимента, исследования, проекта);</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9257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fontScale="77500" lnSpcReduction="20000"/>
          </a:bodyPr>
          <a:lstStyle/>
          <a:p>
            <a:pPr marL="12700" marR="12700" indent="444500">
              <a:lnSpc>
                <a:spcPct val="120000"/>
              </a:lnSpc>
              <a:spcBef>
                <a:spcPts val="0"/>
              </a:spcBef>
            </a:pPr>
            <a:r>
              <a:rPr lang="ru-RU" sz="1600" dirty="0">
                <a:solidFill>
                  <a:schemeClr val="tx1"/>
                </a:solidFill>
                <a:latin typeface="Times New Roman"/>
                <a:ea typeface="Times New Roman"/>
              </a:rPr>
              <a:t>- самостоятельно выбирать формат выступления с учетом задач презентации и особенностей аудитории и в соответствии с ним составлять устные и письменные тексты с использованием иллюстративных материалов; </a:t>
            </a:r>
          </a:p>
          <a:p>
            <a:pPr marL="12700" marR="12700" indent="444500">
              <a:lnSpc>
                <a:spcPct val="120000"/>
              </a:lnSpc>
              <a:spcBef>
                <a:spcPts val="0"/>
              </a:spcBef>
            </a:pPr>
            <a:r>
              <a:rPr lang="ru-RU" sz="1600" dirty="0">
                <a:solidFill>
                  <a:schemeClr val="tx1"/>
                </a:solidFill>
                <a:latin typeface="Times New Roman"/>
                <a:ea typeface="Times New Roman"/>
              </a:rPr>
              <a:t>2) совместная деятельность:</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понимать и использовать преимущества командной и индивидуальной работы при решении конкретной проблемы, обосновывать необходимость применения групповых форм взаимодействия при решении поставленной задачи;</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принимать цель совместной деятельности, коллективно строить действия по ее достижению: распределять роли, договариваться, обсуждать процесс и результат совместной работы;</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уметь обобщать мнения нескольких людей, проявлять готовность руководить, выполнять поручения, подчиняться;</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планировать организацию совместной работы, определять свою роль (с учетом предпочтений и возможностей всех участников взаимодействия), распределять задачи между членами команды, участвовать в групповых формах работы (обсуждения, обмен мнений, «мозговые штурмы» и иные);</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выполнять свою часть работы, достигать качественного результата по своему направлению и координировать свои действия с другими членами команды;</a:t>
            </a:r>
          </a:p>
          <a:p>
            <a:pPr marL="12700" marR="12700" indent="444500" algn="just">
              <a:lnSpc>
                <a:spcPct val="120000"/>
              </a:lnSpc>
              <a:spcBef>
                <a:spcPts val="0"/>
              </a:spcBef>
              <a:spcAft>
                <a:spcPts val="0"/>
              </a:spcAft>
            </a:pPr>
            <a:r>
              <a:rPr lang="ru-RU" sz="1600" dirty="0">
                <a:solidFill>
                  <a:schemeClr val="tx1"/>
                </a:solidFill>
                <a:latin typeface="Times New Roman"/>
                <a:ea typeface="Times New Roman"/>
              </a:rPr>
              <a:t>- оценивать качество своего вклада в общий продукт по критериям, самостоятельно сформулированным участниками взаимодействия;</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сравнивать результаты с исходной задачей и вклад каждого члена команды в достижение результатов, разделять сферу ответственности и проявлять готовность к предоставлению отчета перед группой.</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Овладение системой универсальных учебных коммуникативных действий обеспечивает </a:t>
            </a:r>
            <a:r>
              <a:rPr lang="ru-RU" sz="1600" dirty="0" err="1">
                <a:solidFill>
                  <a:schemeClr val="tx1"/>
                </a:solidFill>
                <a:latin typeface="Times New Roman"/>
                <a:ea typeface="Times New Roman"/>
              </a:rPr>
              <a:t>сформированность</a:t>
            </a:r>
            <a:r>
              <a:rPr lang="ru-RU" sz="1600" dirty="0">
                <a:solidFill>
                  <a:schemeClr val="tx1"/>
                </a:solidFill>
                <a:latin typeface="Times New Roman"/>
                <a:ea typeface="Times New Roman"/>
              </a:rPr>
              <a:t> социальных навыков и эмоционального интеллекта обучающихся.</a:t>
            </a:r>
          </a:p>
          <a:p>
            <a:pPr indent="444500" algn="just">
              <a:lnSpc>
                <a:spcPct val="120000"/>
              </a:lnSpc>
              <a:spcBef>
                <a:spcPts val="0"/>
              </a:spcBef>
              <a:spcAft>
                <a:spcPts val="0"/>
              </a:spcAft>
            </a:pPr>
            <a:r>
              <a:rPr lang="ru-RU" sz="1600" dirty="0">
                <a:solidFill>
                  <a:schemeClr val="tx1"/>
                </a:solidFill>
                <a:latin typeface="Times New Roman"/>
                <a:ea typeface="Times New Roman"/>
              </a:rPr>
              <a:t>Овладение </a:t>
            </a:r>
            <a:r>
              <a:rPr lang="ru-RU" sz="1600" b="1" dirty="0">
                <a:solidFill>
                  <a:schemeClr val="tx1"/>
                </a:solidFill>
                <a:latin typeface="Times New Roman"/>
                <a:ea typeface="Times New Roman"/>
              </a:rPr>
              <a:t>универсальными учебными регулятивными действиями</a:t>
            </a:r>
            <a:r>
              <a:rPr lang="ru-RU" sz="1600" dirty="0">
                <a:solidFill>
                  <a:schemeClr val="tx1"/>
                </a:solidFill>
                <a:latin typeface="Times New Roman"/>
                <a:ea typeface="Times New Roman"/>
              </a:rPr>
              <a:t>:</a:t>
            </a:r>
          </a:p>
          <a:p>
            <a:pPr lvl="0" algn="just">
              <a:lnSpc>
                <a:spcPct val="120000"/>
              </a:lnSpc>
              <a:spcBef>
                <a:spcPts val="0"/>
              </a:spcBef>
              <a:buClr>
                <a:srgbClr val="000000"/>
              </a:buClr>
              <a:buSzPts val="1350"/>
              <a:buFont typeface="+mj-lt"/>
              <a:buAutoNum type="arabicParenR"/>
              <a:tabLst>
                <a:tab pos="621030" algn="l"/>
              </a:tabLst>
            </a:pPr>
            <a:r>
              <a:rPr lang="ru-RU" sz="1600" dirty="0">
                <a:solidFill>
                  <a:schemeClr val="tx1"/>
                </a:solidFill>
                <a:latin typeface="Times New Roman"/>
                <a:ea typeface="Times New Roman"/>
                <a:cs typeface="Times New Roman"/>
              </a:rPr>
              <a:t>самоорганизация:</a:t>
            </a:r>
          </a:p>
          <a:p>
            <a:pPr marR="12700" indent="444500">
              <a:lnSpc>
                <a:spcPct val="120000"/>
              </a:lnSpc>
              <a:spcBef>
                <a:spcPts val="0"/>
              </a:spcBef>
            </a:pPr>
            <a:r>
              <a:rPr lang="ru-RU" sz="1600" dirty="0">
                <a:solidFill>
                  <a:schemeClr val="tx1"/>
                </a:solidFill>
                <a:latin typeface="Times New Roman"/>
                <a:ea typeface="Times New Roman"/>
              </a:rPr>
              <a:t>- выявлять проблемы для решения в жизненных и учебных ситуациях; ориентироваться в различных подходах принятия решений (индивидуальное, принятие решения в группе, принятие решений группой);</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самостоятельно составлять алгоритм решения задачи (или его часть), выбирать способ решения учебной задачи с учетом имеющихся ресурсов и собственных возможностей, аргументировать предлагаемые варианты решений;</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составлять план действий (план реализации намеченного алгоритма решения), корректировать предложенный алгоритм с учетом получения новых знаний об изучаемом объекте;</a:t>
            </a:r>
          </a:p>
          <a:p>
            <a:pPr indent="444500" algn="just">
              <a:lnSpc>
                <a:spcPct val="120000"/>
              </a:lnSpc>
              <a:spcBef>
                <a:spcPts val="0"/>
              </a:spcBef>
              <a:spcAft>
                <a:spcPts val="0"/>
              </a:spcAft>
            </a:pPr>
            <a:r>
              <a:rPr lang="ru-RU" sz="1600" dirty="0">
                <a:solidFill>
                  <a:schemeClr val="tx1"/>
                </a:solidFill>
                <a:latin typeface="Times New Roman"/>
                <a:ea typeface="Times New Roman"/>
              </a:rPr>
              <a:t>- делать выбор и брать ответственность за решение;</a:t>
            </a:r>
          </a:p>
          <a:p>
            <a:pPr lvl="0" algn="just">
              <a:lnSpc>
                <a:spcPct val="120000"/>
              </a:lnSpc>
              <a:spcBef>
                <a:spcPts val="0"/>
              </a:spcBef>
              <a:buClr>
                <a:srgbClr val="000000"/>
              </a:buClr>
              <a:buSzPts val="1350"/>
              <a:buFont typeface="+mj-lt"/>
              <a:buAutoNum type="arabicParenR"/>
              <a:tabLst>
                <a:tab pos="639445" algn="l"/>
              </a:tabLst>
            </a:pPr>
            <a:r>
              <a:rPr lang="ru-RU" sz="1600" dirty="0">
                <a:solidFill>
                  <a:schemeClr val="tx1"/>
                </a:solidFill>
                <a:latin typeface="Times New Roman"/>
                <a:ea typeface="Times New Roman"/>
                <a:cs typeface="Times New Roman"/>
              </a:rPr>
              <a:t>самоконтроль:</a:t>
            </a:r>
          </a:p>
          <a:p>
            <a:pPr marR="12700" indent="444500">
              <a:lnSpc>
                <a:spcPct val="120000"/>
              </a:lnSpc>
              <a:spcBef>
                <a:spcPts val="0"/>
              </a:spcBef>
            </a:pPr>
            <a:r>
              <a:rPr lang="ru-RU" sz="1600" dirty="0">
                <a:solidFill>
                  <a:schemeClr val="tx1"/>
                </a:solidFill>
                <a:latin typeface="Times New Roman"/>
                <a:ea typeface="Times New Roman"/>
              </a:rPr>
              <a:t>- владеть способами самоконтроля, </a:t>
            </a:r>
            <a:r>
              <a:rPr lang="ru-RU" sz="1600" dirty="0" err="1">
                <a:solidFill>
                  <a:schemeClr val="tx1"/>
                </a:solidFill>
                <a:latin typeface="Times New Roman"/>
                <a:ea typeface="Times New Roman"/>
              </a:rPr>
              <a:t>самомотивации</a:t>
            </a:r>
            <a:r>
              <a:rPr lang="ru-RU" sz="1600" dirty="0">
                <a:solidFill>
                  <a:schemeClr val="tx1"/>
                </a:solidFill>
                <a:latin typeface="Times New Roman"/>
                <a:ea typeface="Times New Roman"/>
              </a:rPr>
              <a:t> и рефлексии; </a:t>
            </a:r>
          </a:p>
          <a:p>
            <a:pPr marR="12700" indent="444500">
              <a:lnSpc>
                <a:spcPct val="120000"/>
              </a:lnSpc>
              <a:spcBef>
                <a:spcPts val="0"/>
              </a:spcBef>
            </a:pPr>
            <a:r>
              <a:rPr lang="ru-RU" sz="1600" dirty="0">
                <a:solidFill>
                  <a:schemeClr val="tx1"/>
                </a:solidFill>
                <a:latin typeface="Times New Roman"/>
                <a:ea typeface="Times New Roman"/>
              </a:rPr>
              <a:t>- давать адекватную оценку ситуации и предлагать план ее изменения;</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учитывать контекст и предвидеть трудности, которые могут возникнуть при решении учебной задачи, адаптировать решение к меняющимся обстоятельствам;</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объяснять причины достижения (</a:t>
            </a:r>
            <a:r>
              <a:rPr lang="ru-RU" sz="1600" dirty="0" err="1">
                <a:solidFill>
                  <a:schemeClr val="tx1"/>
                </a:solidFill>
                <a:latin typeface="Times New Roman"/>
                <a:ea typeface="Times New Roman"/>
              </a:rPr>
              <a:t>недостижения</a:t>
            </a:r>
            <a:r>
              <a:rPr lang="ru-RU" sz="1600" dirty="0">
                <a:solidFill>
                  <a:schemeClr val="tx1"/>
                </a:solidFill>
                <a:latin typeface="Times New Roman"/>
                <a:ea typeface="Times New Roman"/>
              </a:rPr>
              <a:t>) результатов деятельности, давать оценку приобретенному опыту, уметь находить позитивное в произошедшей ситуации;</a:t>
            </a:r>
          </a:p>
          <a:p>
            <a:pPr marR="12700" indent="444500" algn="just">
              <a:lnSpc>
                <a:spcPct val="120000"/>
              </a:lnSpc>
              <a:spcBef>
                <a:spcPts val="0"/>
              </a:spcBef>
              <a:spcAft>
                <a:spcPts val="0"/>
              </a:spcAft>
            </a:pPr>
            <a:r>
              <a:rPr lang="ru-RU" sz="1600" dirty="0">
                <a:solidFill>
                  <a:schemeClr val="tx1"/>
                </a:solidFill>
                <a:latin typeface="Times New Roman"/>
                <a:ea typeface="Times New Roman"/>
              </a:rPr>
              <a:t>- вносить коррективы в деятельность на основе новых обстоятельств, изменившихся ситуаций, установленных ошибок, возникших трудностей; оценивать соответствие результата цели и условиям;</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9257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0"/>
            <a:ext cx="9144000" cy="6858000"/>
          </a:xfrm>
        </p:spPr>
        <p:txBody>
          <a:bodyPr>
            <a:normAutofit/>
          </a:bodyPr>
          <a:lstStyle/>
          <a:p>
            <a:pPr marL="0" lvl="0" indent="0" algn="just">
              <a:lnSpc>
                <a:spcPts val="2425"/>
              </a:lnSpc>
              <a:spcBef>
                <a:spcPts val="0"/>
              </a:spcBef>
              <a:buClr>
                <a:srgbClr val="000000"/>
              </a:buClr>
              <a:buSzPts val="1350"/>
              <a:buNone/>
              <a:tabLst>
                <a:tab pos="648970" algn="l"/>
              </a:tabLst>
            </a:pPr>
            <a:r>
              <a:rPr lang="ru-RU" sz="1600" b="1" dirty="0">
                <a:latin typeface="Times New Roman"/>
                <a:ea typeface="Times New Roman"/>
                <a:cs typeface="Times New Roman"/>
              </a:rPr>
              <a:t>3</a:t>
            </a:r>
            <a:r>
              <a:rPr lang="ru-RU" sz="1600" b="1" dirty="0" smtClean="0">
                <a:solidFill>
                  <a:schemeClr val="tx1"/>
                </a:solidFill>
                <a:latin typeface="Times New Roman"/>
                <a:ea typeface="Times New Roman"/>
                <a:cs typeface="Times New Roman"/>
              </a:rPr>
              <a:t>) эмоциональный </a:t>
            </a:r>
            <a:r>
              <a:rPr lang="ru-RU" sz="1600" b="1" dirty="0">
                <a:solidFill>
                  <a:schemeClr val="tx1"/>
                </a:solidFill>
                <a:latin typeface="Times New Roman"/>
                <a:ea typeface="Times New Roman"/>
                <a:cs typeface="Times New Roman"/>
              </a:rPr>
              <a:t>интеллект:</a:t>
            </a:r>
            <a:endParaRPr lang="ru-RU" sz="1600" dirty="0">
              <a:solidFill>
                <a:schemeClr val="tx1"/>
              </a:solidFill>
              <a:latin typeface="Times New Roman"/>
              <a:ea typeface="Times New Roman"/>
              <a:cs typeface="Times New Roman"/>
            </a:endParaRPr>
          </a:p>
          <a:p>
            <a:pPr marL="12700" indent="444500" algn="just">
              <a:lnSpc>
                <a:spcPts val="2425"/>
              </a:lnSpc>
              <a:spcBef>
                <a:spcPts val="0"/>
              </a:spcBef>
              <a:spcAft>
                <a:spcPts val="0"/>
              </a:spcAft>
            </a:pPr>
            <a:r>
              <a:rPr lang="ru-RU" sz="1600" dirty="0">
                <a:solidFill>
                  <a:schemeClr val="tx1"/>
                </a:solidFill>
                <a:latin typeface="Times New Roman"/>
                <a:ea typeface="Times New Roman"/>
              </a:rPr>
              <a:t>- различать, называть и управлять собственными эмоциями и эмоциями других;</a:t>
            </a:r>
          </a:p>
          <a:p>
            <a:pPr marL="12700" indent="444500" algn="just">
              <a:lnSpc>
                <a:spcPts val="2425"/>
              </a:lnSpc>
              <a:spcBef>
                <a:spcPts val="0"/>
              </a:spcBef>
              <a:spcAft>
                <a:spcPts val="0"/>
              </a:spcAft>
            </a:pPr>
            <a:r>
              <a:rPr lang="ru-RU" sz="1600" dirty="0">
                <a:solidFill>
                  <a:schemeClr val="tx1"/>
                </a:solidFill>
                <a:latin typeface="Times New Roman"/>
                <a:ea typeface="Times New Roman"/>
              </a:rPr>
              <a:t>- выявлять и анализировать причины эмоций;</a:t>
            </a:r>
          </a:p>
          <a:p>
            <a:pPr marL="12700" marR="12700" indent="444500" algn="just">
              <a:lnSpc>
                <a:spcPts val="2425"/>
              </a:lnSpc>
              <a:spcBef>
                <a:spcPts val="0"/>
              </a:spcBef>
              <a:spcAft>
                <a:spcPts val="0"/>
              </a:spcAft>
            </a:pPr>
            <a:r>
              <a:rPr lang="ru-RU" sz="1600" dirty="0">
                <a:solidFill>
                  <a:schemeClr val="tx1"/>
                </a:solidFill>
                <a:latin typeface="Times New Roman"/>
                <a:ea typeface="Times New Roman"/>
              </a:rPr>
              <a:t>- ставить себя на место другого человека, понимать мотивы и намерения другого;</a:t>
            </a:r>
          </a:p>
          <a:p>
            <a:pPr marL="12700" indent="444500" algn="just">
              <a:lnSpc>
                <a:spcPts val="2425"/>
              </a:lnSpc>
              <a:spcBef>
                <a:spcPts val="0"/>
              </a:spcBef>
              <a:spcAft>
                <a:spcPts val="0"/>
              </a:spcAft>
            </a:pPr>
            <a:r>
              <a:rPr lang="ru-RU" sz="1600" dirty="0">
                <a:solidFill>
                  <a:schemeClr val="tx1"/>
                </a:solidFill>
                <a:latin typeface="Times New Roman"/>
                <a:ea typeface="Times New Roman"/>
              </a:rPr>
              <a:t>- регулировать способ выражения эмоций;</a:t>
            </a:r>
          </a:p>
          <a:p>
            <a:pPr marL="0" lvl="0" indent="0" algn="just">
              <a:lnSpc>
                <a:spcPts val="2425"/>
              </a:lnSpc>
              <a:spcBef>
                <a:spcPts val="0"/>
              </a:spcBef>
              <a:buClr>
                <a:srgbClr val="000000"/>
              </a:buClr>
              <a:buSzPts val="1350"/>
              <a:buNone/>
              <a:tabLst>
                <a:tab pos="652145" algn="l"/>
              </a:tabLst>
            </a:pPr>
            <a:r>
              <a:rPr lang="ru-RU" sz="1600" b="1" dirty="0" smtClean="0">
                <a:solidFill>
                  <a:schemeClr val="tx1"/>
                </a:solidFill>
                <a:latin typeface="Times New Roman"/>
                <a:ea typeface="Times New Roman"/>
                <a:cs typeface="Times New Roman"/>
              </a:rPr>
              <a:t>4) принятие </a:t>
            </a:r>
            <a:r>
              <a:rPr lang="ru-RU" sz="1600" b="1" dirty="0">
                <a:solidFill>
                  <a:schemeClr val="tx1"/>
                </a:solidFill>
                <a:latin typeface="Times New Roman"/>
                <a:ea typeface="Times New Roman"/>
                <a:cs typeface="Times New Roman"/>
              </a:rPr>
              <a:t>себя и других:</a:t>
            </a:r>
            <a:endParaRPr lang="ru-RU" sz="1600" dirty="0">
              <a:solidFill>
                <a:schemeClr val="tx1"/>
              </a:solidFill>
              <a:latin typeface="Times New Roman"/>
              <a:ea typeface="Times New Roman"/>
              <a:cs typeface="Times New Roman"/>
            </a:endParaRPr>
          </a:p>
          <a:p>
            <a:pPr marL="12700" indent="444500" algn="just">
              <a:lnSpc>
                <a:spcPts val="2425"/>
              </a:lnSpc>
              <a:spcBef>
                <a:spcPts val="0"/>
              </a:spcBef>
              <a:spcAft>
                <a:spcPts val="0"/>
              </a:spcAft>
            </a:pPr>
            <a:r>
              <a:rPr lang="ru-RU" sz="1600" dirty="0">
                <a:solidFill>
                  <a:schemeClr val="tx1"/>
                </a:solidFill>
                <a:latin typeface="Times New Roman"/>
                <a:ea typeface="Times New Roman"/>
              </a:rPr>
              <a:t>- осознанно относиться к другому человеку, его мнению;</a:t>
            </a:r>
          </a:p>
          <a:p>
            <a:pPr marL="12700" indent="444500" algn="just">
              <a:lnSpc>
                <a:spcPts val="2425"/>
              </a:lnSpc>
              <a:spcBef>
                <a:spcPts val="0"/>
              </a:spcBef>
              <a:spcAft>
                <a:spcPts val="0"/>
              </a:spcAft>
            </a:pPr>
            <a:r>
              <a:rPr lang="ru-RU" sz="1600" dirty="0">
                <a:solidFill>
                  <a:schemeClr val="tx1"/>
                </a:solidFill>
                <a:latin typeface="Times New Roman"/>
                <a:ea typeface="Times New Roman"/>
              </a:rPr>
              <a:t>- признавать свое право на ошибку и такое же право другого;</a:t>
            </a:r>
          </a:p>
          <a:p>
            <a:pPr marL="12700" indent="444500" algn="just">
              <a:lnSpc>
                <a:spcPts val="2425"/>
              </a:lnSpc>
              <a:spcBef>
                <a:spcPts val="0"/>
              </a:spcBef>
              <a:spcAft>
                <a:spcPts val="0"/>
              </a:spcAft>
            </a:pPr>
            <a:r>
              <a:rPr lang="ru-RU" sz="1600" dirty="0">
                <a:solidFill>
                  <a:schemeClr val="tx1"/>
                </a:solidFill>
                <a:latin typeface="Times New Roman"/>
                <a:ea typeface="Times New Roman"/>
              </a:rPr>
              <a:t>- принимать себя и других, не осуждая;</a:t>
            </a:r>
          </a:p>
          <a:p>
            <a:pPr marL="12700" indent="444500" algn="just">
              <a:lnSpc>
                <a:spcPts val="2425"/>
              </a:lnSpc>
              <a:spcBef>
                <a:spcPts val="0"/>
              </a:spcBef>
              <a:spcAft>
                <a:spcPts val="0"/>
              </a:spcAft>
            </a:pPr>
            <a:r>
              <a:rPr lang="ru-RU" sz="1600" dirty="0">
                <a:solidFill>
                  <a:schemeClr val="tx1"/>
                </a:solidFill>
                <a:latin typeface="Times New Roman"/>
                <a:ea typeface="Times New Roman"/>
              </a:rPr>
              <a:t>- открытость себе и другим;</a:t>
            </a:r>
          </a:p>
          <a:p>
            <a:pPr marL="12700" indent="444500" algn="just">
              <a:lnSpc>
                <a:spcPts val="2425"/>
              </a:lnSpc>
              <a:spcBef>
                <a:spcPts val="0"/>
              </a:spcBef>
              <a:spcAft>
                <a:spcPts val="0"/>
              </a:spcAft>
            </a:pPr>
            <a:r>
              <a:rPr lang="ru-RU" sz="1600" dirty="0">
                <a:solidFill>
                  <a:schemeClr val="tx1"/>
                </a:solidFill>
                <a:latin typeface="Times New Roman"/>
                <a:ea typeface="Times New Roman"/>
              </a:rPr>
              <a:t>- осознавать невозможность контролировать все вокруг.</a:t>
            </a:r>
          </a:p>
          <a:p>
            <a:pPr marL="12700" marR="12700" indent="444500" algn="just">
              <a:lnSpc>
                <a:spcPts val="2425"/>
              </a:lnSpc>
              <a:spcBef>
                <a:spcPts val="0"/>
              </a:spcBef>
              <a:spcAft>
                <a:spcPts val="0"/>
              </a:spcAft>
            </a:pPr>
            <a:r>
              <a:rPr lang="ru-RU" sz="1600" dirty="0">
                <a:solidFill>
                  <a:schemeClr val="tx1"/>
                </a:solidFill>
                <a:latin typeface="Times New Roman"/>
                <a:ea typeface="Times New Roman"/>
              </a:rPr>
              <a:t>Овладение системой универсальных учебных регулятивных действий обеспечивает формирование смысловых установок личности (внутренняя позиция личности) и жизненных навыков личности (управления собой, самодисциплины, устойчивого поведения).</a:t>
            </a:r>
          </a:p>
          <a:p>
            <a:pPr>
              <a:lnSpc>
                <a:spcPct val="115000"/>
              </a:lnSpc>
              <a:spcAft>
                <a:spcPts val="1000"/>
              </a:spcAft>
            </a:pPr>
            <a:r>
              <a:rPr lang="ru-RU" sz="1200" b="1" dirty="0">
                <a:latin typeface="Calibri"/>
                <a:ea typeface="Calibri"/>
                <a:cs typeface="Times New Roman"/>
              </a:rPr>
              <a:t> </a:t>
            </a:r>
            <a:endParaRPr lang="ru-RU" sz="1200" dirty="0">
              <a:latin typeface="Calibri"/>
              <a:ea typeface="Calibri"/>
              <a:cs typeface="Times New Roman"/>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02681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7166"/>
            <a:ext cx="8686800" cy="47498"/>
          </a:xfrm>
        </p:spPr>
        <p:txBody>
          <a:bodyPr>
            <a:normAutofit fontScale="90000"/>
          </a:bodyPr>
          <a:lstStyle/>
          <a:p>
            <a:pPr algn="ct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260648"/>
            <a:ext cx="9144000" cy="6597352"/>
          </a:xfrm>
        </p:spPr>
        <p:txBody>
          <a:bodyPr>
            <a:normAutofit fontScale="92500"/>
          </a:bodyPr>
          <a:lstStyle/>
          <a:p>
            <a:pPr marL="12700" marR="12700" indent="444500" algn="just">
              <a:lnSpc>
                <a:spcPts val="2425"/>
              </a:lnSpc>
              <a:spcAft>
                <a:spcPts val="0"/>
              </a:spcAft>
            </a:pPr>
            <a:r>
              <a:rPr lang="ru-RU" sz="1600" dirty="0">
                <a:solidFill>
                  <a:schemeClr val="tx1"/>
                </a:solidFill>
                <a:latin typeface="Times New Roman"/>
                <a:ea typeface="Times New Roman"/>
                <a:cs typeface="Times New Roman"/>
              </a:rPr>
              <a:t>Структура и содержание планируемых результатов освоения программы начального общего образования должны отражать требования ФГОС, передавать специфику образовательной деятельности (в частности, специфику целей изучения отдельных учебных предметов, учебных курсов (в том числе внеурочной деятельности), учебных модулей, соответствовать возрастным возможностям обучающихся.</a:t>
            </a:r>
            <a:endParaRPr lang="ru-RU" sz="1200" dirty="0">
              <a:solidFill>
                <a:schemeClr val="tx1"/>
              </a:solidFill>
              <a:latin typeface="Calibri"/>
              <a:ea typeface="Calibri"/>
              <a:cs typeface="Times New Roman"/>
            </a:endParaRPr>
          </a:p>
          <a:p>
            <a:pPr marL="12700" marR="12700" indent="444500" algn="just">
              <a:lnSpc>
                <a:spcPts val="2425"/>
              </a:lnSpc>
              <a:spcAft>
                <a:spcPts val="0"/>
              </a:spcAft>
            </a:pPr>
            <a:r>
              <a:rPr lang="ru-RU" sz="1600" dirty="0">
                <a:solidFill>
                  <a:schemeClr val="tx1"/>
                </a:solidFill>
                <a:latin typeface="Times New Roman"/>
                <a:ea typeface="Times New Roman"/>
                <a:cs typeface="Times New Roman"/>
              </a:rPr>
              <a:t>Планируемые результаты освоения обучающимися программы начального общего образования должны давать общее понимание формирования личностных результатов, уточнять и конкретизировать предметные и </a:t>
            </a:r>
            <a:r>
              <a:rPr lang="ru-RU" sz="1600" dirty="0" err="1">
                <a:solidFill>
                  <a:schemeClr val="tx1"/>
                </a:solidFill>
                <a:latin typeface="Times New Roman"/>
                <a:ea typeface="Times New Roman"/>
                <a:cs typeface="Times New Roman"/>
              </a:rPr>
              <a:t>метапредметные</a:t>
            </a:r>
            <a:r>
              <a:rPr lang="ru-RU" sz="1600" dirty="0">
                <a:solidFill>
                  <a:schemeClr val="tx1"/>
                </a:solidFill>
                <a:latin typeface="Times New Roman"/>
                <a:ea typeface="Times New Roman"/>
                <a:cs typeface="Times New Roman"/>
              </a:rPr>
              <a:t> результаты как с позиций организации их достижения в образовательной деятельности, так и с позиций оценки этих результатов.</a:t>
            </a:r>
            <a:endParaRPr lang="ru-RU" sz="1200" dirty="0">
              <a:solidFill>
                <a:schemeClr val="tx1"/>
              </a:solidFill>
              <a:latin typeface="Calibri"/>
              <a:ea typeface="Calibri"/>
              <a:cs typeface="Times New Roman"/>
            </a:endParaRPr>
          </a:p>
          <a:p>
            <a:pPr marL="12700" marR="12700" indent="444500" algn="just">
              <a:lnSpc>
                <a:spcPts val="2425"/>
              </a:lnSpc>
              <a:spcAft>
                <a:spcPts val="0"/>
              </a:spcAft>
            </a:pPr>
            <a:r>
              <a:rPr lang="ru-RU" sz="1600" b="1" dirty="0">
                <a:solidFill>
                  <a:schemeClr val="tx1"/>
                </a:solidFill>
                <a:latin typeface="Times New Roman"/>
                <a:ea typeface="Times New Roman"/>
                <a:cs typeface="Times New Roman"/>
              </a:rPr>
              <a:t>Система оценки достижения планируемых результатов</a:t>
            </a:r>
            <a:r>
              <a:rPr lang="ru-RU" sz="1600" dirty="0">
                <a:solidFill>
                  <a:schemeClr val="tx1"/>
                </a:solidFill>
                <a:latin typeface="Times New Roman"/>
                <a:ea typeface="Times New Roman"/>
                <a:cs typeface="Times New Roman"/>
              </a:rPr>
              <a:t> освоения программы начального общего образования должна:</a:t>
            </a:r>
            <a:endParaRPr lang="ru-RU" sz="1200" dirty="0">
              <a:solidFill>
                <a:schemeClr val="tx1"/>
              </a:solidFill>
              <a:latin typeface="Calibri"/>
              <a:ea typeface="Calibri"/>
              <a:cs typeface="Times New Roman"/>
            </a:endParaRPr>
          </a:p>
          <a:p>
            <a:pPr marR="12700" lvl="0" algn="just">
              <a:lnSpc>
                <a:spcPts val="2425"/>
              </a:lnSpc>
              <a:buFont typeface="Times New Roman"/>
              <a:buChar char="-"/>
            </a:pPr>
            <a:r>
              <a:rPr lang="ru-RU" sz="1600" dirty="0">
                <a:solidFill>
                  <a:schemeClr val="tx1"/>
                </a:solidFill>
                <a:latin typeface="Times New Roman"/>
                <a:ea typeface="Times New Roman"/>
                <a:cs typeface="Times New Roman"/>
              </a:rPr>
              <a:t>отражать содержание и критерии оценки, формы представления результатов оценочной деятельности;</a:t>
            </a:r>
            <a:endParaRPr lang="ru-RU" sz="1200" dirty="0">
              <a:solidFill>
                <a:schemeClr val="tx1"/>
              </a:solidFill>
              <a:latin typeface="Calibri"/>
              <a:ea typeface="Times New Roman"/>
              <a:cs typeface="Times New Roman"/>
            </a:endParaRPr>
          </a:p>
          <a:p>
            <a:pPr marR="12700" lvl="0" algn="just">
              <a:lnSpc>
                <a:spcPts val="2425"/>
              </a:lnSpc>
              <a:buFont typeface="Times New Roman"/>
              <a:buChar char="-"/>
            </a:pPr>
            <a:r>
              <a:rPr lang="ru-RU" sz="1600" dirty="0">
                <a:solidFill>
                  <a:schemeClr val="tx1"/>
                </a:solidFill>
                <a:latin typeface="Times New Roman"/>
                <a:ea typeface="Times New Roman"/>
                <a:cs typeface="Times New Roman"/>
              </a:rPr>
              <a:t>ориентировать образовательную деятельность на личностное развитие и воспитание обучающихся, достижение планируемых результатов освоения учебных предметов, учебных курсов (в том числе внеурочной деятельности), учебных модулей и формирование универсальных учебных действий у обучающихся;</a:t>
            </a:r>
            <a:endParaRPr lang="ru-RU" sz="1200" dirty="0">
              <a:solidFill>
                <a:schemeClr val="tx1"/>
              </a:solidFill>
              <a:latin typeface="Calibri"/>
              <a:ea typeface="Times New Roman"/>
              <a:cs typeface="Times New Roman"/>
            </a:endParaRPr>
          </a:p>
          <a:p>
            <a:pPr marR="12700" lvl="0" algn="just">
              <a:lnSpc>
                <a:spcPts val="2425"/>
              </a:lnSpc>
              <a:buFont typeface="Times New Roman"/>
              <a:buChar char="-"/>
            </a:pPr>
            <a:r>
              <a:rPr lang="ru-RU" sz="1600" dirty="0">
                <a:solidFill>
                  <a:schemeClr val="tx1"/>
                </a:solidFill>
                <a:latin typeface="Times New Roman"/>
                <a:ea typeface="Times New Roman"/>
                <a:cs typeface="Times New Roman"/>
              </a:rPr>
              <a:t>обеспечивать комплексный подход к оценке результатов освоения программы начального общего образования, позволяющий осуществлять оценку предметных и </a:t>
            </a:r>
            <a:r>
              <a:rPr lang="ru-RU" sz="1600" dirty="0" err="1">
                <a:solidFill>
                  <a:schemeClr val="tx1"/>
                </a:solidFill>
                <a:latin typeface="Times New Roman"/>
                <a:ea typeface="Times New Roman"/>
                <a:cs typeface="Times New Roman"/>
              </a:rPr>
              <a:t>метапредметных</a:t>
            </a:r>
            <a:r>
              <a:rPr lang="ru-RU" sz="1600" dirty="0">
                <a:solidFill>
                  <a:schemeClr val="tx1"/>
                </a:solidFill>
                <a:latin typeface="Times New Roman"/>
                <a:ea typeface="Times New Roman"/>
                <a:cs typeface="Times New Roman"/>
              </a:rPr>
              <a:t> результатов;</a:t>
            </a:r>
            <a:endParaRPr lang="ru-RU" sz="1200" dirty="0">
              <a:solidFill>
                <a:schemeClr val="tx1"/>
              </a:solidFill>
              <a:latin typeface="Calibri"/>
              <a:ea typeface="Times New Roman"/>
              <a:cs typeface="Times New Roman"/>
            </a:endParaRPr>
          </a:p>
          <a:p>
            <a:pPr marR="12700" indent="450215">
              <a:lnSpc>
                <a:spcPts val="2425"/>
              </a:lnSpc>
              <a:spcAft>
                <a:spcPts val="0"/>
              </a:spcAft>
            </a:pPr>
            <a:r>
              <a:rPr lang="ru-RU" sz="1600" dirty="0">
                <a:solidFill>
                  <a:schemeClr val="tx1"/>
                </a:solidFill>
                <a:latin typeface="Times New Roman"/>
                <a:ea typeface="Times New Roman"/>
                <a:cs typeface="Times New Roman"/>
              </a:rPr>
              <a:t>- предусматривать оценку динамики учебных достижений обучающихся; </a:t>
            </a:r>
            <a:endParaRPr lang="ru-RU" sz="1200" dirty="0">
              <a:solidFill>
                <a:schemeClr val="tx1"/>
              </a:solidFill>
              <a:latin typeface="Calibri"/>
              <a:ea typeface="Calibri"/>
              <a:cs typeface="Times New Roman"/>
            </a:endParaRPr>
          </a:p>
          <a:p>
            <a:pPr marR="12700" indent="450215">
              <a:lnSpc>
                <a:spcPts val="2425"/>
              </a:lnSpc>
              <a:spcAft>
                <a:spcPts val="0"/>
              </a:spcAft>
            </a:pPr>
            <a:r>
              <a:rPr lang="ru-RU" sz="1600" dirty="0">
                <a:solidFill>
                  <a:schemeClr val="tx1"/>
                </a:solidFill>
                <a:latin typeface="Times New Roman"/>
                <a:ea typeface="Times New Roman"/>
                <a:cs typeface="Times New Roman"/>
              </a:rPr>
              <a:t>- обеспечивать возможность получения объективной информации о качестве подготовки обучающихся в интересах всех участников образовательных отношений.</a:t>
            </a:r>
            <a:endParaRPr lang="ru-RU" sz="1200" dirty="0">
              <a:solidFill>
                <a:schemeClr val="tx1"/>
              </a:solidFill>
              <a:latin typeface="Calibri"/>
              <a:ea typeface="Calibri"/>
              <a:cs typeface="Times New Roman"/>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0902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936104"/>
          </a:xfrm>
        </p:spPr>
        <p:txBody>
          <a:bodyPr>
            <a:normAutofit fontScale="90000"/>
          </a:bodyPr>
          <a:lstStyle/>
          <a:p>
            <a:pPr marL="12700" marR="12700" indent="444500" algn="ctr">
              <a:spcAft>
                <a:spcPts val="0"/>
              </a:spcAft>
            </a:pPr>
            <a:r>
              <a:rPr lang="ru-RU" sz="1600" b="1" dirty="0">
                <a:solidFill>
                  <a:schemeClr val="tx1"/>
                </a:solidFill>
                <a:effectLst/>
                <a:latin typeface="Times New Roman"/>
                <a:ea typeface="Times New Roman"/>
                <a:cs typeface="Times New Roman"/>
              </a:rPr>
              <a:t>СОДЕРЖАТЕЛЬНЫЙ РАЗДЕЛ ПРОГРАММЫ начального общего образования включает следующие программы, ориентированные на достижение предметных, </a:t>
            </a:r>
            <a:r>
              <a:rPr lang="ru-RU" sz="1600" b="1" dirty="0" err="1">
                <a:solidFill>
                  <a:schemeClr val="tx1"/>
                </a:solidFill>
                <a:effectLst/>
                <a:latin typeface="Times New Roman"/>
                <a:ea typeface="Times New Roman"/>
                <a:cs typeface="Times New Roman"/>
              </a:rPr>
              <a:t>метапредметных</a:t>
            </a:r>
            <a:r>
              <a:rPr lang="ru-RU" sz="1600" b="1" dirty="0">
                <a:solidFill>
                  <a:schemeClr val="tx1"/>
                </a:solidFill>
                <a:effectLst/>
                <a:latin typeface="Times New Roman"/>
                <a:ea typeface="Times New Roman"/>
                <a:cs typeface="Times New Roman"/>
              </a:rPr>
              <a:t> и личностных результатов:</a:t>
            </a: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836712"/>
            <a:ext cx="9144000" cy="6021288"/>
          </a:xfrm>
        </p:spPr>
        <p:txBody>
          <a:bodyPr>
            <a:normAutofit fontScale="85000" lnSpcReduction="20000"/>
          </a:bodyPr>
          <a:lstStyle/>
          <a:p>
            <a:pPr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 </a:t>
            </a:r>
            <a:r>
              <a:rPr lang="ru-RU" sz="1600" b="1" dirty="0">
                <a:solidFill>
                  <a:schemeClr val="tx1"/>
                </a:solidFill>
                <a:latin typeface="Times New Roman" panose="02020603050405020304" pitchFamily="18" charset="0"/>
                <a:ea typeface="Times New Roman"/>
                <a:cs typeface="Times New Roman" panose="02020603050405020304" pitchFamily="18" charset="0"/>
              </a:rPr>
              <a:t>рабочие программы</a:t>
            </a:r>
            <a:r>
              <a:rPr lang="ru-RU" sz="1600" dirty="0">
                <a:solidFill>
                  <a:schemeClr val="tx1"/>
                </a:solidFill>
                <a:latin typeface="Times New Roman" panose="02020603050405020304" pitchFamily="18" charset="0"/>
                <a:ea typeface="Times New Roman"/>
                <a:cs typeface="Times New Roman" panose="02020603050405020304" pitchFamily="18" charset="0"/>
              </a:rPr>
              <a:t> учебных предметов, учебных курсов (в том числе внеурочной деятельности), учебных модулей;</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 </a:t>
            </a:r>
            <a:r>
              <a:rPr lang="ru-RU" sz="1600" b="1" dirty="0">
                <a:solidFill>
                  <a:schemeClr val="tx1"/>
                </a:solidFill>
                <a:latin typeface="Times New Roman" panose="02020603050405020304" pitchFamily="18" charset="0"/>
                <a:ea typeface="Times New Roman"/>
                <a:cs typeface="Times New Roman" panose="02020603050405020304" pitchFamily="18" charset="0"/>
              </a:rPr>
              <a:t>программу формирования универсальных учебных действий у обучающихся; </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1600" b="1" dirty="0">
                <a:solidFill>
                  <a:schemeClr val="tx1"/>
                </a:solidFill>
                <a:latin typeface="Times New Roman" panose="02020603050405020304" pitchFamily="18" charset="0"/>
                <a:ea typeface="Times New Roman"/>
                <a:cs typeface="Times New Roman" panose="02020603050405020304" pitchFamily="18" charset="0"/>
              </a:rPr>
              <a:t>- рабочую программу воспитания.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Рабочие программы учебных предметов, учебных курсов (в том числе внеурочной деятельности), учебных модулей должны обеспечивать достижение планируемых результатов освоения программы начального общего образования и разрабатываться на основе требований ФГОС к результатам освоения программы начального общего образования.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Рабочие программы учебных предметов, учебных курсов (в том числе внеурочной деятельности), учебных модулей должны включать:</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R="12700" lvl="0" algn="just">
              <a:lnSpc>
                <a:spcPct val="120000"/>
              </a:lnSpc>
              <a:buFont typeface="Times New Roman"/>
              <a:buChar char="-"/>
            </a:pPr>
            <a:r>
              <a:rPr lang="ru-RU" sz="1600" dirty="0">
                <a:solidFill>
                  <a:schemeClr val="tx1"/>
                </a:solidFill>
                <a:latin typeface="Times New Roman" panose="02020603050405020304" pitchFamily="18" charset="0"/>
                <a:ea typeface="Times New Roman"/>
                <a:cs typeface="Times New Roman" panose="02020603050405020304" pitchFamily="18" charset="0"/>
              </a:rPr>
              <a:t>содержание учебного предмета, учебного курса (в том числе внеурочной деятельности), учебного модуля;</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marR="12700" lvl="0" algn="just">
              <a:lnSpc>
                <a:spcPct val="120000"/>
              </a:lnSpc>
              <a:buFont typeface="Times New Roman"/>
              <a:buChar char="-"/>
            </a:pPr>
            <a:r>
              <a:rPr lang="ru-RU" sz="1600" dirty="0">
                <a:solidFill>
                  <a:schemeClr val="tx1"/>
                </a:solidFill>
                <a:latin typeface="Times New Roman" panose="02020603050405020304" pitchFamily="18" charset="0"/>
                <a:ea typeface="Times New Roman"/>
                <a:cs typeface="Times New Roman" panose="02020603050405020304" pitchFamily="18" charset="0"/>
              </a:rPr>
              <a:t>планируемые результаты освоения учебного предмета, учебного курса (в том числе внеурочной деятельности), учебного модуля;</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marR="12700" lvl="0" algn="just">
              <a:lnSpc>
                <a:spcPct val="120000"/>
              </a:lnSpc>
              <a:buFont typeface="Times New Roman"/>
              <a:buChar char="-"/>
            </a:pPr>
            <a:r>
              <a:rPr lang="ru-RU" sz="1600" dirty="0">
                <a:solidFill>
                  <a:schemeClr val="tx1"/>
                </a:solidFill>
                <a:latin typeface="Times New Roman" panose="02020603050405020304" pitchFamily="18" charset="0"/>
                <a:ea typeface="Times New Roman"/>
                <a:cs typeface="Times New Roman" panose="02020603050405020304" pitchFamily="18" charset="0"/>
              </a:rPr>
              <a:t>тематическое планирование с указанием количества академических часов, отводимых на освоение каждой темы учебного предмета, учебного курса (в том числе внеурочной деятельности), учебного модуля и возможность использования по этой теме электронных (цифровых) образовательных ресурсов, являющихся учебно-методическими материалами (мультимедийные программы, электронные учебники и задачники, электронные библиотеки, виртуальные лаборатории, игровые программы, коллекции цифровых образовательных ресурсов), используемыми для обучения и воспитания различных групп пользователей, представленными в электронном (цифровом) виде и реализующими дидактические возможности ИКТ, содержание которых соответствует законодательству об образовании.</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Рабочие программы учебных курсов внеурочной деятельности также должны содержать указание на форму проведения занятий.</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R="12700" indent="444500" algn="just">
              <a:lnSpc>
                <a:spcPct val="12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Рабочие программы учебных предметов, учебных курсов (в том числе внеурочной деятельности), учебных модулей формируются с учетом рабочей программы воспитания.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a:bodyPr>
          <a:lstStyle/>
          <a:p>
            <a:pPr marL="12700" marR="12700" indent="444500" algn="ctr">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44624"/>
            <a:ext cx="9144000" cy="6813376"/>
          </a:xfrm>
        </p:spPr>
        <p:txBody>
          <a:bodyPr>
            <a:normAutofit fontScale="62500" lnSpcReduction="20000"/>
          </a:bodyPr>
          <a:lstStyle/>
          <a:p>
            <a:pPr marR="12700" indent="444500" algn="just">
              <a:lnSpc>
                <a:spcPts val="2425"/>
              </a:lnSpc>
              <a:spcAft>
                <a:spcPts val="0"/>
              </a:spcAft>
            </a:pPr>
            <a:r>
              <a:rPr lang="ru-RU" sz="2100" b="1" dirty="0">
                <a:solidFill>
                  <a:schemeClr val="tx1"/>
                </a:solidFill>
                <a:latin typeface="Times New Roman"/>
                <a:ea typeface="Times New Roman"/>
                <a:cs typeface="Times New Roman"/>
              </a:rPr>
              <a:t>Программа формирования универсальных учебных действий</a:t>
            </a:r>
            <a:r>
              <a:rPr lang="ru-RU" sz="2100" dirty="0">
                <a:solidFill>
                  <a:schemeClr val="tx1"/>
                </a:solidFill>
                <a:latin typeface="Times New Roman"/>
                <a:ea typeface="Times New Roman"/>
                <a:cs typeface="Times New Roman"/>
              </a:rPr>
              <a:t> у обучающихся должна содержать:</a:t>
            </a:r>
            <a:endParaRPr lang="ru-RU" sz="2100" dirty="0">
              <a:solidFill>
                <a:schemeClr val="tx1"/>
              </a:solidFill>
              <a:latin typeface="Calibri"/>
              <a:ea typeface="Calibri"/>
              <a:cs typeface="Times New Roman"/>
            </a:endParaRPr>
          </a:p>
          <a:p>
            <a:pPr marR="12700" lvl="0" algn="just">
              <a:lnSpc>
                <a:spcPts val="2425"/>
              </a:lnSpc>
              <a:buFont typeface="Times New Roman"/>
              <a:buChar char="-"/>
            </a:pPr>
            <a:r>
              <a:rPr lang="ru-RU" sz="2100" dirty="0">
                <a:solidFill>
                  <a:schemeClr val="tx1"/>
                </a:solidFill>
                <a:latin typeface="Times New Roman"/>
                <a:ea typeface="Times New Roman"/>
                <a:cs typeface="Times New Roman"/>
              </a:rPr>
              <a:t>описание взаимосвязи универсальных учебных действий с содержанием учебных предметов;</a:t>
            </a:r>
            <a:endParaRPr lang="ru-RU" sz="2100" dirty="0">
              <a:solidFill>
                <a:schemeClr val="tx1"/>
              </a:solidFill>
              <a:latin typeface="Calibri"/>
              <a:ea typeface="Times New Roman"/>
              <a:cs typeface="Times New Roman"/>
            </a:endParaRPr>
          </a:p>
          <a:p>
            <a:pPr marR="12700" lvl="0" algn="just">
              <a:lnSpc>
                <a:spcPts val="2425"/>
              </a:lnSpc>
              <a:buFont typeface="Times New Roman"/>
              <a:buChar char="-"/>
            </a:pPr>
            <a:r>
              <a:rPr lang="ru-RU" sz="2100" dirty="0">
                <a:solidFill>
                  <a:schemeClr val="tx1"/>
                </a:solidFill>
                <a:latin typeface="Times New Roman"/>
                <a:ea typeface="Times New Roman"/>
                <a:cs typeface="Times New Roman"/>
              </a:rPr>
              <a:t>характеристики регулятивных, познавательных, коммуникативных универсальных учебных действий обучающихся.</a:t>
            </a:r>
            <a:endParaRPr lang="ru-RU" sz="2100" dirty="0">
              <a:solidFill>
                <a:schemeClr val="tx1"/>
              </a:solidFill>
              <a:latin typeface="Calibri"/>
              <a:ea typeface="Times New Roman"/>
              <a:cs typeface="Times New Roman"/>
            </a:endParaRPr>
          </a:p>
          <a:p>
            <a:pPr marR="12700" indent="444500" algn="just">
              <a:lnSpc>
                <a:spcPts val="2425"/>
              </a:lnSpc>
              <a:spcAft>
                <a:spcPts val="0"/>
              </a:spcAft>
            </a:pPr>
            <a:r>
              <a:rPr lang="ru-RU" sz="2100" dirty="0" err="1">
                <a:solidFill>
                  <a:schemeClr val="tx1"/>
                </a:solidFill>
                <a:latin typeface="Times New Roman"/>
                <a:ea typeface="Times New Roman"/>
                <a:cs typeface="Times New Roman"/>
              </a:rPr>
              <a:t>Сформированность</a:t>
            </a:r>
            <a:r>
              <a:rPr lang="ru-RU" sz="2100" dirty="0">
                <a:solidFill>
                  <a:schemeClr val="tx1"/>
                </a:solidFill>
                <a:latin typeface="Times New Roman"/>
                <a:ea typeface="Times New Roman"/>
                <a:cs typeface="Times New Roman"/>
              </a:rPr>
              <a:t> универсальных учебных действий у обучающихся определяется на этапе завершения ими освоения программы начального общего образования.</a:t>
            </a:r>
            <a:endParaRPr lang="ru-RU" sz="2100" dirty="0">
              <a:solidFill>
                <a:schemeClr val="tx1"/>
              </a:solidFill>
              <a:latin typeface="Calibri"/>
              <a:ea typeface="Calibri"/>
              <a:cs typeface="Times New Roman"/>
            </a:endParaRPr>
          </a:p>
          <a:p>
            <a:pPr marR="12700" indent="444500" algn="just">
              <a:lnSpc>
                <a:spcPts val="2425"/>
              </a:lnSpc>
              <a:spcAft>
                <a:spcPts val="0"/>
              </a:spcAft>
            </a:pPr>
            <a:r>
              <a:rPr lang="ru-RU" sz="2100" b="1" dirty="0">
                <a:solidFill>
                  <a:schemeClr val="tx1"/>
                </a:solidFill>
                <a:latin typeface="Times New Roman"/>
                <a:ea typeface="Times New Roman"/>
                <a:cs typeface="Times New Roman"/>
              </a:rPr>
              <a:t>Рабочая программа воспитания</a:t>
            </a:r>
            <a:r>
              <a:rPr lang="ru-RU" sz="2100" dirty="0">
                <a:solidFill>
                  <a:schemeClr val="tx1"/>
                </a:solidFill>
                <a:latin typeface="Times New Roman"/>
                <a:ea typeface="Times New Roman"/>
                <a:cs typeface="Times New Roman"/>
              </a:rPr>
              <a:t> должна быть направлена на развитие личности обучающихся, в том числе духовно-нравственное развитие, укрепление психического здоровья и физическое воспитание, достижение ими результатов освоения программы начального общего образования.</a:t>
            </a:r>
            <a:endParaRPr lang="ru-RU" sz="2100" dirty="0">
              <a:solidFill>
                <a:schemeClr val="tx1"/>
              </a:solidFill>
              <a:latin typeface="Calibri"/>
              <a:ea typeface="Calibri"/>
              <a:cs typeface="Times New Roman"/>
            </a:endParaRPr>
          </a:p>
          <a:p>
            <a:pPr marR="12700" indent="444500" algn="just">
              <a:lnSpc>
                <a:spcPts val="2425"/>
              </a:lnSpc>
              <a:spcAft>
                <a:spcPts val="0"/>
              </a:spcAft>
            </a:pPr>
            <a:r>
              <a:rPr lang="ru-RU" sz="2100" dirty="0">
                <a:solidFill>
                  <a:schemeClr val="tx1"/>
                </a:solidFill>
                <a:latin typeface="Times New Roman"/>
                <a:ea typeface="Times New Roman"/>
                <a:cs typeface="Times New Roman"/>
              </a:rPr>
              <a:t>Рабочая программа воспитания может иметь модульную структуру и включать:</a:t>
            </a:r>
            <a:endParaRPr lang="ru-RU" sz="2100" dirty="0">
              <a:solidFill>
                <a:schemeClr val="tx1"/>
              </a:solidFill>
              <a:latin typeface="Calibri"/>
              <a:ea typeface="Calibri"/>
              <a:cs typeface="Times New Roman"/>
            </a:endParaRPr>
          </a:p>
          <a:p>
            <a:pPr lvl="0" algn="just">
              <a:lnSpc>
                <a:spcPts val="2425"/>
              </a:lnSpc>
              <a:buFont typeface="Times New Roman"/>
              <a:buChar char="-"/>
            </a:pPr>
            <a:r>
              <a:rPr lang="ru-RU" sz="2100" dirty="0">
                <a:solidFill>
                  <a:schemeClr val="tx1"/>
                </a:solidFill>
                <a:latin typeface="Times New Roman"/>
                <a:ea typeface="Times New Roman"/>
                <a:cs typeface="Times New Roman"/>
              </a:rPr>
              <a:t>анализ воспитательного процесса в Организации;</a:t>
            </a:r>
            <a:endParaRPr lang="ru-RU" sz="2100" dirty="0">
              <a:solidFill>
                <a:schemeClr val="tx1"/>
              </a:solidFill>
              <a:latin typeface="Calibri"/>
              <a:ea typeface="Times New Roman"/>
              <a:cs typeface="Times New Roman"/>
            </a:endParaRPr>
          </a:p>
          <a:p>
            <a:pPr lvl="0" algn="just">
              <a:lnSpc>
                <a:spcPts val="2425"/>
              </a:lnSpc>
              <a:buFont typeface="Times New Roman"/>
              <a:buChar char="-"/>
            </a:pPr>
            <a:r>
              <a:rPr lang="ru-RU" sz="2100" dirty="0">
                <a:solidFill>
                  <a:schemeClr val="tx1"/>
                </a:solidFill>
                <a:latin typeface="Times New Roman"/>
                <a:ea typeface="Times New Roman"/>
                <a:cs typeface="Times New Roman"/>
              </a:rPr>
              <a:t>цель и задачи воспитания обучающихся;</a:t>
            </a:r>
            <a:endParaRPr lang="ru-RU" sz="2100" dirty="0">
              <a:solidFill>
                <a:schemeClr val="tx1"/>
              </a:solidFill>
              <a:latin typeface="Calibri"/>
              <a:ea typeface="Times New Roman"/>
              <a:cs typeface="Times New Roman"/>
            </a:endParaRPr>
          </a:p>
          <a:p>
            <a:pPr lvl="0" algn="just">
              <a:lnSpc>
                <a:spcPts val="2425"/>
              </a:lnSpc>
              <a:buFont typeface="Times New Roman"/>
              <a:buChar char="-"/>
            </a:pPr>
            <a:r>
              <a:rPr lang="ru-RU" sz="2100" dirty="0">
                <a:solidFill>
                  <a:schemeClr val="tx1"/>
                </a:solidFill>
                <a:latin typeface="Times New Roman"/>
                <a:ea typeface="Times New Roman"/>
                <a:cs typeface="Times New Roman"/>
              </a:rPr>
              <a:t>виды, формы и содержание воспитательной деятельности с учетом специфики Организации, интересов субъектов воспитания, тематики учебных модулей;</a:t>
            </a:r>
            <a:endParaRPr lang="ru-RU" sz="2100" dirty="0">
              <a:solidFill>
                <a:schemeClr val="tx1"/>
              </a:solidFill>
              <a:latin typeface="Calibri"/>
              <a:ea typeface="Times New Roman"/>
              <a:cs typeface="Times New Roman"/>
            </a:endParaRPr>
          </a:p>
          <a:p>
            <a:pPr marR="12700" lvl="0" algn="just">
              <a:lnSpc>
                <a:spcPts val="2425"/>
              </a:lnSpc>
              <a:buFont typeface="Times New Roman"/>
              <a:buChar char="-"/>
            </a:pPr>
            <a:r>
              <a:rPr lang="ru-RU" sz="2100" dirty="0">
                <a:solidFill>
                  <a:schemeClr val="tx1"/>
                </a:solidFill>
                <a:latin typeface="Times New Roman"/>
                <a:ea typeface="Times New Roman"/>
                <a:cs typeface="Times New Roman"/>
              </a:rPr>
              <a:t>систему поощрения социальной успешности и проявлений активной жизненной позиции обучающихся.</a:t>
            </a:r>
            <a:endParaRPr lang="ru-RU" sz="2100" dirty="0">
              <a:solidFill>
                <a:schemeClr val="tx1"/>
              </a:solidFill>
              <a:latin typeface="Calibri"/>
              <a:ea typeface="Times New Roman"/>
              <a:cs typeface="Times New Roman"/>
            </a:endParaRPr>
          </a:p>
          <a:p>
            <a:pPr marL="12700" marR="12700" indent="444500" algn="just">
              <a:lnSpc>
                <a:spcPts val="2425"/>
              </a:lnSpc>
              <a:spcAft>
                <a:spcPts val="0"/>
              </a:spcAft>
            </a:pPr>
            <a:r>
              <a:rPr lang="ru-RU" sz="2100" dirty="0">
                <a:solidFill>
                  <a:schemeClr val="tx1"/>
                </a:solidFill>
                <a:latin typeface="Times New Roman"/>
                <a:ea typeface="Times New Roman"/>
                <a:cs typeface="Times New Roman"/>
              </a:rPr>
              <a:t>Рабочая программа воспитания реализуется в единстве урочной и внеурочной деятельности, осуществляемой Организацией совместно с семьей и другими институтами воспитания.</a:t>
            </a:r>
            <a:endParaRPr lang="ru-RU" sz="2100" dirty="0">
              <a:solidFill>
                <a:schemeClr val="tx1"/>
              </a:solidFill>
              <a:latin typeface="Calibri"/>
              <a:ea typeface="Calibri"/>
              <a:cs typeface="Times New Roman"/>
            </a:endParaRPr>
          </a:p>
          <a:p>
            <a:pPr marL="12700" marR="12700" indent="444500" algn="just">
              <a:lnSpc>
                <a:spcPts val="2425"/>
              </a:lnSpc>
              <a:spcAft>
                <a:spcPts val="0"/>
              </a:spcAft>
            </a:pPr>
            <a:r>
              <a:rPr lang="ru-RU" sz="2100" dirty="0">
                <a:solidFill>
                  <a:schemeClr val="tx1"/>
                </a:solidFill>
                <a:latin typeface="Times New Roman"/>
                <a:ea typeface="Times New Roman"/>
                <a:cs typeface="Times New Roman"/>
              </a:rPr>
              <a:t>Рабочая программа воспитания должна предусматривать приобщение обучающихся к российским традиционным духовным ценностям, включая культурные ценности своей этнической группы, правилам и нормам поведения в российском обществе.</a:t>
            </a:r>
            <a:endParaRPr lang="ru-RU" sz="2100" dirty="0">
              <a:solidFill>
                <a:schemeClr val="tx1"/>
              </a:solidFill>
              <a:latin typeface="Calibri"/>
              <a:ea typeface="Calibri"/>
              <a:cs typeface="Times New Roman"/>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7678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0957" cy="1080120"/>
          </a:xfrm>
        </p:spPr>
        <p:txBody>
          <a:bodyPr>
            <a:normAutofit fontScale="90000"/>
          </a:bodyPr>
          <a:lstStyle/>
          <a:p>
            <a:pPr marL="12700" marR="12700" indent="444500" algn="ctr">
              <a:lnSpc>
                <a:spcPts val="2425"/>
              </a:lnSpc>
              <a:spcAft>
                <a:spcPts val="0"/>
              </a:spcAft>
            </a:pPr>
            <a:r>
              <a:rPr lang="ru-RU" sz="1200" dirty="0">
                <a:effectLst/>
                <a:latin typeface="Calibri"/>
                <a:ea typeface="Calibri"/>
                <a:cs typeface="Times New Roman"/>
              </a:rPr>
              <a:t/>
            </a:r>
            <a:br>
              <a:rPr lang="ru-RU" sz="1200" dirty="0">
                <a:effectLst/>
                <a:latin typeface="Calibri"/>
                <a:ea typeface="Calibri"/>
                <a:cs typeface="Times New Roman"/>
              </a:rPr>
            </a:br>
            <a:r>
              <a:rPr lang="ru-RU" sz="1300" b="1" dirty="0">
                <a:solidFill>
                  <a:schemeClr val="tx1"/>
                </a:solidFill>
                <a:effectLst/>
                <a:latin typeface="Times New Roman"/>
                <a:ea typeface="Times New Roman"/>
                <a:cs typeface="Times New Roman"/>
              </a:rPr>
              <a:t>ОРГАНИЗАЦИОННЫЙ РАЗДЕЛ</a:t>
            </a:r>
            <a:r>
              <a:rPr lang="ru-RU" sz="1300" dirty="0">
                <a:solidFill>
                  <a:schemeClr val="tx1"/>
                </a:solidFill>
                <a:effectLst/>
                <a:latin typeface="Times New Roman"/>
                <a:ea typeface="Times New Roman"/>
                <a:cs typeface="Times New Roman"/>
              </a:rPr>
              <a:t> программы начального общего образования должен определять общие рамки организации образовательной деятельности, а также организационные механизмы и условия реализации программы начального общего образования и включать: </a:t>
            </a: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1124744"/>
            <a:ext cx="9144000" cy="5733256"/>
          </a:xfrm>
        </p:spPr>
        <p:txBody>
          <a:bodyPr>
            <a:normAutofit fontScale="92500" lnSpcReduction="20000"/>
          </a:bodyPr>
          <a:lstStyle/>
          <a:p>
            <a:pPr marR="12700" lvl="0">
              <a:lnSpc>
                <a:spcPct val="120000"/>
              </a:lnSpc>
              <a:spcBef>
                <a:spcPts val="0"/>
              </a:spcBef>
              <a:buFont typeface="Times New Roman"/>
              <a:buChar char="-"/>
            </a:pPr>
            <a:r>
              <a:rPr lang="ru-RU" sz="1300" b="1" dirty="0">
                <a:solidFill>
                  <a:schemeClr val="tx1"/>
                </a:solidFill>
                <a:latin typeface="Times New Roman" panose="02020603050405020304" pitchFamily="18" charset="0"/>
                <a:ea typeface="Times New Roman"/>
                <a:cs typeface="Times New Roman" panose="02020603050405020304" pitchFamily="18" charset="0"/>
              </a:rPr>
              <a:t>учебный план;</a:t>
            </a:r>
            <a:endParaRPr lang="ru-RU" sz="1300" dirty="0">
              <a:solidFill>
                <a:schemeClr val="tx1"/>
              </a:solidFill>
              <a:latin typeface="Times New Roman" panose="02020603050405020304" pitchFamily="18" charset="0"/>
              <a:ea typeface="Times New Roman"/>
              <a:cs typeface="Times New Roman" panose="02020603050405020304" pitchFamily="18" charset="0"/>
            </a:endParaRPr>
          </a:p>
          <a:p>
            <a:pPr marR="12700" lvl="0">
              <a:lnSpc>
                <a:spcPct val="120000"/>
              </a:lnSpc>
              <a:spcBef>
                <a:spcPts val="0"/>
              </a:spcBef>
              <a:buFont typeface="Times New Roman"/>
              <a:buChar char="-"/>
            </a:pPr>
            <a:r>
              <a:rPr lang="ru-RU" sz="1300" b="1" dirty="0">
                <a:solidFill>
                  <a:schemeClr val="tx1"/>
                </a:solidFill>
                <a:latin typeface="Times New Roman" panose="02020603050405020304" pitchFamily="18" charset="0"/>
                <a:ea typeface="Times New Roman"/>
                <a:cs typeface="Times New Roman" panose="02020603050405020304" pitchFamily="18" charset="0"/>
              </a:rPr>
              <a:t>план внеурочной деятельности; </a:t>
            </a:r>
            <a:endParaRPr lang="ru-RU" sz="1300" dirty="0">
              <a:solidFill>
                <a:schemeClr val="tx1"/>
              </a:solidFill>
              <a:latin typeface="Times New Roman" panose="02020603050405020304" pitchFamily="18" charset="0"/>
              <a:ea typeface="Times New Roman"/>
              <a:cs typeface="Times New Roman" panose="02020603050405020304" pitchFamily="18" charset="0"/>
            </a:endParaRPr>
          </a:p>
          <a:p>
            <a:pPr marR="12700" lvl="0">
              <a:lnSpc>
                <a:spcPct val="120000"/>
              </a:lnSpc>
              <a:spcBef>
                <a:spcPts val="0"/>
              </a:spcBef>
              <a:buFont typeface="Times New Roman"/>
              <a:buChar char="-"/>
            </a:pPr>
            <a:r>
              <a:rPr lang="ru-RU" sz="1300" b="1" dirty="0">
                <a:solidFill>
                  <a:schemeClr val="tx1"/>
                </a:solidFill>
                <a:latin typeface="Times New Roman" panose="02020603050405020304" pitchFamily="18" charset="0"/>
                <a:ea typeface="Times New Roman"/>
                <a:cs typeface="Times New Roman" panose="02020603050405020304" pitchFamily="18" charset="0"/>
              </a:rPr>
              <a:t>календарный учебный график;</a:t>
            </a:r>
            <a:endParaRPr lang="ru-RU" sz="1300" dirty="0">
              <a:solidFill>
                <a:schemeClr val="tx1"/>
              </a:solidFill>
              <a:latin typeface="Times New Roman" panose="02020603050405020304" pitchFamily="18" charset="0"/>
              <a:ea typeface="Times New Roman"/>
              <a:cs typeface="Times New Roman" panose="02020603050405020304" pitchFamily="18" charset="0"/>
            </a:endParaRPr>
          </a:p>
          <a:p>
            <a:pPr marR="12700" lvl="0" algn="just">
              <a:lnSpc>
                <a:spcPct val="120000"/>
              </a:lnSpc>
              <a:spcBef>
                <a:spcPts val="0"/>
              </a:spcBef>
              <a:buFont typeface="Times New Roman"/>
              <a:buChar char="-"/>
            </a:pPr>
            <a:r>
              <a:rPr lang="ru-RU" sz="1300" b="1" dirty="0">
                <a:solidFill>
                  <a:schemeClr val="tx1"/>
                </a:solidFill>
                <a:latin typeface="Times New Roman" panose="02020603050405020304" pitchFamily="18" charset="0"/>
                <a:ea typeface="Times New Roman"/>
                <a:cs typeface="Times New Roman" panose="02020603050405020304" pitchFamily="18" charset="0"/>
              </a:rPr>
              <a:t>календарный план</a:t>
            </a:r>
            <a:r>
              <a:rPr lang="ru-RU" sz="1300" dirty="0">
                <a:solidFill>
                  <a:schemeClr val="tx1"/>
                </a:solidFill>
                <a:latin typeface="Times New Roman" panose="02020603050405020304" pitchFamily="18" charset="0"/>
                <a:ea typeface="Times New Roman"/>
                <a:cs typeface="Times New Roman" panose="02020603050405020304" pitchFamily="18" charset="0"/>
              </a:rPr>
              <a:t> воспитательной работы, содержащий перечень событий и мероприятий воспитательной направленности, которые организуются и проводятся Организацией или в которых Организация принимает участие в учебном году или периоде обучения;</a:t>
            </a:r>
          </a:p>
          <a:p>
            <a:pPr marR="12700" indent="450215" algn="just">
              <a:lnSpc>
                <a:spcPct val="120000"/>
              </a:lnSpc>
              <a:spcBef>
                <a:spcPts val="0"/>
              </a:spcBef>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 </a:t>
            </a:r>
            <a:r>
              <a:rPr lang="ru-RU" sz="1300" b="1" dirty="0">
                <a:solidFill>
                  <a:schemeClr val="tx1"/>
                </a:solidFill>
                <a:latin typeface="Times New Roman" panose="02020603050405020304" pitchFamily="18" charset="0"/>
                <a:ea typeface="Times New Roman"/>
                <a:cs typeface="Times New Roman" panose="02020603050405020304" pitchFamily="18" charset="0"/>
              </a:rPr>
              <a:t>характеристику</a:t>
            </a:r>
            <a:r>
              <a:rPr lang="ru-RU" sz="1300" dirty="0">
                <a:solidFill>
                  <a:schemeClr val="tx1"/>
                </a:solidFill>
                <a:latin typeface="Times New Roman" panose="02020603050405020304" pitchFamily="18" charset="0"/>
                <a:ea typeface="Times New Roman"/>
                <a:cs typeface="Times New Roman" panose="02020603050405020304" pitchFamily="18" charset="0"/>
              </a:rPr>
              <a:t> условий реализации программы начального общего образования в соответствии с требованиями ФГОС.</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R="12700" indent="450215" algn="just">
              <a:lnSpc>
                <a:spcPct val="120000"/>
              </a:lnSpc>
              <a:spcBef>
                <a:spcPts val="0"/>
              </a:spcBef>
              <a:spcAft>
                <a:spcPts val="0"/>
              </a:spcAft>
            </a:pPr>
            <a:r>
              <a:rPr lang="ru-RU" sz="1300" b="1" dirty="0">
                <a:solidFill>
                  <a:schemeClr val="tx1"/>
                </a:solidFill>
                <a:latin typeface="Times New Roman" panose="02020603050405020304" pitchFamily="18" charset="0"/>
                <a:ea typeface="Times New Roman"/>
                <a:cs typeface="Times New Roman" panose="02020603050405020304" pitchFamily="18" charset="0"/>
              </a:rPr>
              <a:t>УЧЕБНЫЙ ПЛАН</a:t>
            </a:r>
            <a:r>
              <a:rPr lang="ru-RU" sz="1300" dirty="0">
                <a:solidFill>
                  <a:schemeClr val="tx1"/>
                </a:solidFill>
                <a:latin typeface="Times New Roman" panose="02020603050405020304" pitchFamily="18" charset="0"/>
                <a:ea typeface="Times New Roman"/>
                <a:cs typeface="Times New Roman" panose="02020603050405020304" pitchFamily="18" charset="0"/>
              </a:rPr>
              <a:t> программы начального общего образования (далее - учебный план) обеспечивает реализацию требований ФГОС, определяет учебную нагрузку в соответствии с требованиями к организации образовательной деятельности к учебной нагрузке при 5-дневной (или 6-дневной) учебной неделе, предусмотренными Гигиеническими нормативами и Санитарно- эпидемиологическими требованиями, перечень учебных предметов, учебных курсов, учебных модулей.</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Bef>
                <a:spcPts val="0"/>
              </a:spcBef>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В целях обеспечения </a:t>
            </a:r>
            <a:r>
              <a:rPr lang="ru-RU" sz="1300" b="1" dirty="0">
                <a:solidFill>
                  <a:schemeClr val="tx1"/>
                </a:solidFill>
                <a:latin typeface="Times New Roman" panose="02020603050405020304" pitchFamily="18" charset="0"/>
                <a:ea typeface="Times New Roman"/>
                <a:cs typeface="Times New Roman" panose="02020603050405020304" pitchFamily="18" charset="0"/>
              </a:rPr>
              <a:t>индивидуальных потребностей обучающихся</a:t>
            </a:r>
            <a:r>
              <a:rPr lang="ru-RU" sz="1300" dirty="0">
                <a:solidFill>
                  <a:schemeClr val="tx1"/>
                </a:solidFill>
                <a:latin typeface="Times New Roman" panose="02020603050405020304" pitchFamily="18" charset="0"/>
                <a:ea typeface="Times New Roman"/>
                <a:cs typeface="Times New Roman" panose="02020603050405020304" pitchFamily="18" charset="0"/>
              </a:rPr>
              <a:t> часть учебного плана, формируемая участниками образовательных отношений из перечня, предлагаемого Организацией, включает учебные предметы, учебные курсы (в том числе внеурочной деятельности), учебные модули по выбору родителей (законных представителей) несовершеннолетних обучающихся, в том числе предусматривающие углубленное изучение учебных предметов, с целью удовлетворения различных интересов обучающихся, потребностей в физическом развитии и совершенствовании, а также учитывающие этнокультурные интересы.</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Bef>
                <a:spcPts val="0"/>
              </a:spcBef>
              <a:spcAft>
                <a:spcPts val="0"/>
              </a:spcAft>
            </a:pPr>
            <a:r>
              <a:rPr lang="ru-RU" sz="1300" b="1" dirty="0">
                <a:solidFill>
                  <a:schemeClr val="tx1"/>
                </a:solidFill>
                <a:latin typeface="Times New Roman" panose="02020603050405020304" pitchFamily="18" charset="0"/>
                <a:ea typeface="Times New Roman"/>
                <a:cs typeface="Times New Roman" panose="02020603050405020304" pitchFamily="18" charset="0"/>
              </a:rPr>
              <a:t>План внеурочной деятельности</a:t>
            </a:r>
            <a:r>
              <a:rPr lang="ru-RU" sz="1300" dirty="0">
                <a:solidFill>
                  <a:schemeClr val="tx1"/>
                </a:solidFill>
                <a:latin typeface="Times New Roman" panose="02020603050405020304" pitchFamily="18" charset="0"/>
                <a:ea typeface="Times New Roman"/>
                <a:cs typeface="Times New Roman" panose="02020603050405020304" pitchFamily="18" charset="0"/>
              </a:rPr>
              <a:t> определяет формы организации и объем внеурочной деятельности для обучающихся при освоении ими программы начального общего образования (до 1320 академических часов за четыре года обучения) с учетом образовательных потребностей и интересов обучающихся, запросов родителей (законных представителей) несовершеннолетних обучающихся, возможностей Организации</a:t>
            </a:r>
            <a:r>
              <a:rPr lang="ru-RU" sz="1300" dirty="0" smtClean="0">
                <a:solidFill>
                  <a:schemeClr val="tx1"/>
                </a:solidFill>
                <a:latin typeface="Times New Roman" panose="02020603050405020304" pitchFamily="18" charset="0"/>
                <a:ea typeface="Times New Roman"/>
                <a:cs typeface="Times New Roman" panose="02020603050405020304" pitchFamily="18" charset="0"/>
              </a:rPr>
              <a:t>.</a:t>
            </a:r>
          </a:p>
          <a:p>
            <a:pPr marL="12700" marR="25400" indent="444500" algn="just">
              <a:lnSpc>
                <a:spcPct val="120000"/>
              </a:lnSpc>
              <a:spcAft>
                <a:spcPts val="0"/>
              </a:spcAft>
            </a:pPr>
            <a:r>
              <a:rPr lang="ru-RU" sz="1300" b="1" dirty="0">
                <a:solidFill>
                  <a:schemeClr val="tx1"/>
                </a:solidFill>
                <a:latin typeface="Times New Roman" panose="02020603050405020304" pitchFamily="18" charset="0"/>
                <a:ea typeface="Times New Roman"/>
                <a:cs typeface="Times New Roman" panose="02020603050405020304" pitchFamily="18" charset="0"/>
              </a:rPr>
              <a:t>Календарный учебный график</a:t>
            </a:r>
            <a:r>
              <a:rPr lang="ru-RU" sz="1300" dirty="0">
                <a:solidFill>
                  <a:schemeClr val="tx1"/>
                </a:solidFill>
                <a:latin typeface="Times New Roman" panose="02020603050405020304" pitchFamily="18" charset="0"/>
                <a:ea typeface="Times New Roman"/>
                <a:cs typeface="Times New Roman" panose="02020603050405020304" pitchFamily="18" charset="0"/>
              </a:rPr>
              <a:t> определяет плановые перерывы при получении начального общего образования для отдыха и иных социальных целей (далее - каникулы):</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R="2501900" lvl="0">
              <a:lnSpc>
                <a:spcPct val="120000"/>
              </a:lnSpc>
              <a:buFont typeface="Times New Roman"/>
              <a:buChar char="-"/>
            </a:pPr>
            <a:r>
              <a:rPr lang="ru-RU" sz="1300" dirty="0">
                <a:solidFill>
                  <a:schemeClr val="tx1"/>
                </a:solidFill>
                <a:latin typeface="Times New Roman" panose="02020603050405020304" pitchFamily="18" charset="0"/>
                <a:ea typeface="Times New Roman"/>
                <a:cs typeface="Times New Roman" panose="02020603050405020304" pitchFamily="18" charset="0"/>
              </a:rPr>
              <a:t>даты начала и окончания учебного года; - продолжительность учебного года;</a:t>
            </a:r>
          </a:p>
          <a:p>
            <a:pPr marL="685800" marR="2501900">
              <a:lnSpc>
                <a:spcPct val="120000"/>
              </a:lnSpc>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 - сроки и продолжительность каникул; </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685800">
              <a:lnSpc>
                <a:spcPct val="120000"/>
              </a:lnSpc>
              <a:spcAft>
                <a:spcPts val="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 сроки проведения промежуточной аттестации.</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Aft>
                <a:spcPts val="2980"/>
              </a:spcAft>
            </a:pPr>
            <a:r>
              <a:rPr lang="ru-RU" sz="1300" dirty="0">
                <a:solidFill>
                  <a:schemeClr val="tx1"/>
                </a:solidFill>
                <a:latin typeface="Times New Roman" panose="02020603050405020304" pitchFamily="18" charset="0"/>
                <a:ea typeface="Times New Roman"/>
                <a:cs typeface="Times New Roman" panose="02020603050405020304" pitchFamily="18" charset="0"/>
              </a:rPr>
              <a:t>Календарный учебный график разрабатывается Организацией в соответствии с требованиями к организации образовательного процесса, предусмотренными Гигиеническими нормативами и Санитарно-эпидемиологическими требованиями.</a:t>
            </a:r>
            <a:endParaRPr lang="ru-RU" sz="13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Bef>
                <a:spcPts val="0"/>
              </a:spcBef>
              <a:spcAft>
                <a:spcPts val="0"/>
              </a:spcAft>
            </a:pPr>
            <a:endParaRPr lang="ru-RU" sz="1200" dirty="0">
              <a:solidFill>
                <a:schemeClr val="tx1"/>
              </a:solidFill>
              <a:latin typeface="Calibri"/>
              <a:ea typeface="Calibri"/>
              <a:cs typeface="Times New Roman"/>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45523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792088"/>
          </a:xfrm>
        </p:spPr>
        <p:txBody>
          <a:bodyPr>
            <a:normAutofit fontScale="90000"/>
          </a:bodyPr>
          <a:lstStyle/>
          <a:p>
            <a:pPr marL="12700" algn="ctr">
              <a:lnSpc>
                <a:spcPts val="1350"/>
              </a:lnSpc>
              <a:spcAft>
                <a:spcPts val="875"/>
              </a:spcAft>
            </a:pPr>
            <a:r>
              <a:rPr lang="ru-RU" sz="1200" dirty="0">
                <a:effectLst/>
                <a:latin typeface="Calibri"/>
                <a:ea typeface="Calibri"/>
                <a:cs typeface="Times New Roman"/>
              </a:rPr>
              <a:t/>
            </a:r>
            <a:br>
              <a:rPr lang="ru-RU" sz="1200" dirty="0">
                <a:effectLst/>
                <a:latin typeface="Calibri"/>
                <a:ea typeface="Calibri"/>
                <a:cs typeface="Times New Roman"/>
              </a:rPr>
            </a:br>
            <a:r>
              <a:rPr lang="ru-RU" sz="1600" b="1" dirty="0">
                <a:solidFill>
                  <a:schemeClr val="tx1"/>
                </a:solidFill>
                <a:effectLst/>
                <a:latin typeface="Times New Roman"/>
                <a:ea typeface="Times New Roman"/>
                <a:cs typeface="Times New Roman"/>
              </a:rPr>
              <a:t>ТРЕБОВАНИЯ К УСЛОВИЯМ РЕАЛИЗАЦИИ ПРОГРАММЫ НАЧАЛЬНОГО ОБЩЕГО ОБРАЗОВАНИЯ</a:t>
            </a:r>
            <a:r>
              <a:rPr lang="ru-RU" sz="1200" dirty="0">
                <a:effectLst/>
                <a:latin typeface="Calibri"/>
                <a:ea typeface="Calibri"/>
                <a:cs typeface="Times New Roman"/>
              </a:rPr>
              <a:t/>
            </a:r>
            <a:br>
              <a:rPr lang="ru-RU" sz="1200" dirty="0">
                <a:effectLst/>
                <a:latin typeface="Calibri"/>
                <a:ea typeface="Calibri"/>
                <a:cs typeface="Times New Roman"/>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0" y="764704"/>
            <a:ext cx="9144000" cy="6093296"/>
          </a:xfrm>
        </p:spPr>
        <p:txBody>
          <a:bodyPr>
            <a:normAutofit fontScale="92500" lnSpcReduction="10000"/>
          </a:bodyPr>
          <a:lstStyle/>
          <a:p>
            <a:pPr marR="25400" indent="450215" algn="just">
              <a:lnSpc>
                <a:spcPct val="120000"/>
              </a:lnSpc>
              <a:spcBef>
                <a:spcPts val="0"/>
              </a:spcBef>
              <a:spcAft>
                <a:spcPts val="0"/>
              </a:spcAft>
              <a:tabLst>
                <a:tab pos="820420" algn="l"/>
              </a:tabLst>
            </a:pPr>
            <a:r>
              <a:rPr lang="ru-RU" sz="1600" dirty="0">
                <a:solidFill>
                  <a:schemeClr val="tx1"/>
                </a:solidFill>
                <a:latin typeface="Times New Roman" panose="02020603050405020304" pitchFamily="18" charset="0"/>
                <a:ea typeface="Times New Roman"/>
                <a:cs typeface="Times New Roman" panose="02020603050405020304" pitchFamily="18" charset="0"/>
              </a:rPr>
              <a:t>Требования к условиям реализации программы начального общего образования включают:</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lvl="0" algn="just">
              <a:lnSpc>
                <a:spcPct val="120000"/>
              </a:lnSpc>
              <a:spcBef>
                <a:spcPts val="0"/>
              </a:spcBef>
              <a:buFont typeface="Times New Roman"/>
              <a:buChar char="-"/>
            </a:pPr>
            <a:r>
              <a:rPr lang="ru-RU" sz="1600" b="1" dirty="0">
                <a:solidFill>
                  <a:schemeClr val="tx1"/>
                </a:solidFill>
                <a:latin typeface="Times New Roman" panose="02020603050405020304" pitchFamily="18" charset="0"/>
                <a:ea typeface="Times New Roman"/>
                <a:cs typeface="Times New Roman" panose="02020603050405020304" pitchFamily="18" charset="0"/>
              </a:rPr>
              <a:t>общесистемные требования;</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marR="25400" lvl="0" algn="just">
              <a:lnSpc>
                <a:spcPct val="120000"/>
              </a:lnSpc>
              <a:spcBef>
                <a:spcPts val="0"/>
              </a:spcBef>
              <a:buFont typeface="Times New Roman"/>
              <a:buChar char="-"/>
            </a:pPr>
            <a:r>
              <a:rPr lang="ru-RU" sz="1600" b="1" dirty="0">
                <a:solidFill>
                  <a:schemeClr val="tx1"/>
                </a:solidFill>
                <a:latin typeface="Times New Roman" panose="02020603050405020304" pitchFamily="18" charset="0"/>
                <a:ea typeface="Times New Roman"/>
                <a:cs typeface="Times New Roman" panose="02020603050405020304" pitchFamily="18" charset="0"/>
              </a:rPr>
              <a:t>требования к материально-техническому и учебно-методическому обеспечению;</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lvl="0" algn="just">
              <a:lnSpc>
                <a:spcPct val="120000"/>
              </a:lnSpc>
              <a:spcBef>
                <a:spcPts val="0"/>
              </a:spcBef>
              <a:buFont typeface="Times New Roman"/>
              <a:buChar char="-"/>
            </a:pPr>
            <a:r>
              <a:rPr lang="ru-RU" sz="1600" b="1" dirty="0">
                <a:solidFill>
                  <a:schemeClr val="tx1"/>
                </a:solidFill>
                <a:latin typeface="Times New Roman" panose="02020603050405020304" pitchFamily="18" charset="0"/>
                <a:ea typeface="Times New Roman"/>
                <a:cs typeface="Times New Roman" panose="02020603050405020304" pitchFamily="18" charset="0"/>
              </a:rPr>
              <a:t>требования к психолого-педагогическим, кадровым и финансовым условиям.</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marR="25400" indent="450215" algn="just">
              <a:lnSpc>
                <a:spcPct val="120000"/>
              </a:lnSpc>
              <a:spcBef>
                <a:spcPts val="0"/>
              </a:spcBef>
              <a:spcAft>
                <a:spcPts val="0"/>
              </a:spcAft>
              <a:tabLst>
                <a:tab pos="750570" algn="l"/>
              </a:tabLst>
            </a:pPr>
            <a:r>
              <a:rPr lang="en-US" sz="1600" b="1" dirty="0">
                <a:solidFill>
                  <a:schemeClr val="tx1"/>
                </a:solidFill>
                <a:latin typeface="Times New Roman" panose="02020603050405020304" pitchFamily="18" charset="0"/>
                <a:ea typeface="Times New Roman"/>
                <a:cs typeface="Times New Roman" panose="02020603050405020304" pitchFamily="18" charset="0"/>
              </a:rPr>
              <a:t> </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R="25400" indent="450215" algn="just">
              <a:lnSpc>
                <a:spcPct val="120000"/>
              </a:lnSpc>
              <a:spcBef>
                <a:spcPts val="0"/>
              </a:spcBef>
              <a:spcAft>
                <a:spcPts val="0"/>
              </a:spcAft>
              <a:tabLst>
                <a:tab pos="750570" algn="l"/>
              </a:tabLst>
            </a:pPr>
            <a:r>
              <a:rPr lang="ru-RU" sz="1600" b="1" dirty="0">
                <a:solidFill>
                  <a:schemeClr val="tx1"/>
                </a:solidFill>
                <a:latin typeface="Times New Roman" panose="02020603050405020304" pitchFamily="18" charset="0"/>
                <a:ea typeface="Times New Roman"/>
                <a:cs typeface="Times New Roman" panose="02020603050405020304" pitchFamily="18" charset="0"/>
              </a:rPr>
              <a:t>Общесистемные требования к реализации программы начального общего образования.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25400" indent="444500" algn="just">
              <a:lnSpc>
                <a:spcPct val="120000"/>
              </a:lnSpc>
              <a:spcBef>
                <a:spcPts val="0"/>
              </a:spcBef>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Результатом выполнения требований к условиям реализации программы начального общего образования должно быть создание комфортной развивающей образовательной среды по отношению к обучающимся и педагогическим работникам:</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R="25400" lvl="0" algn="just">
              <a:lnSpc>
                <a:spcPct val="120000"/>
              </a:lnSpc>
              <a:spcBef>
                <a:spcPts val="0"/>
              </a:spcBef>
              <a:buFont typeface="Times New Roman"/>
              <a:buChar char="-"/>
            </a:pPr>
            <a:r>
              <a:rPr lang="ru-RU" sz="1600" dirty="0">
                <a:solidFill>
                  <a:schemeClr val="tx1"/>
                </a:solidFill>
                <a:latin typeface="Times New Roman" panose="02020603050405020304" pitchFamily="18" charset="0"/>
                <a:ea typeface="Times New Roman"/>
                <a:cs typeface="Times New Roman" panose="02020603050405020304" pitchFamily="18" charset="0"/>
              </a:rPr>
              <a:t>обеспечивающей получение качественного начального общего образования, его доступность, открытость и привлекательность для обучающихся, их родителей (законных представителей) и всего общества, воспитание обучающихся;</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marR="25400" indent="450215" algn="just">
              <a:lnSpc>
                <a:spcPct val="120000"/>
              </a:lnSpc>
              <a:spcBef>
                <a:spcPts val="0"/>
              </a:spcBef>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 гарантирующей безопасность, охрану и укрепление физического, психического здоровья и социального благополучия обучающихся.</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L="12700" marR="12700" indent="444500" algn="just">
              <a:lnSpc>
                <a:spcPct val="120000"/>
              </a:lnSpc>
              <a:spcBef>
                <a:spcPts val="0"/>
              </a:spcBef>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В целях обеспечения реализации программы начального общего образования в Организации для участников образовательных отношений должны создаваться условия, обеспечивающие возможность:</a:t>
            </a:r>
            <a:endParaRPr lang="ru-RU" sz="1200" dirty="0">
              <a:solidFill>
                <a:schemeClr val="tx1"/>
              </a:solidFill>
              <a:latin typeface="Times New Roman" panose="02020603050405020304" pitchFamily="18" charset="0"/>
              <a:ea typeface="Calibri"/>
              <a:cs typeface="Times New Roman" panose="02020603050405020304" pitchFamily="18" charset="0"/>
            </a:endParaRPr>
          </a:p>
          <a:p>
            <a:pPr marR="12700" lvl="0" algn="just">
              <a:lnSpc>
                <a:spcPct val="120000"/>
              </a:lnSpc>
              <a:spcBef>
                <a:spcPts val="0"/>
              </a:spcBef>
              <a:buFont typeface="Times New Roman"/>
              <a:buChar char="-"/>
            </a:pPr>
            <a:r>
              <a:rPr lang="ru-RU" sz="1600" dirty="0">
                <a:solidFill>
                  <a:schemeClr val="tx1"/>
                </a:solidFill>
                <a:latin typeface="Times New Roman" panose="02020603050405020304" pitchFamily="18" charset="0"/>
                <a:ea typeface="Times New Roman"/>
                <a:cs typeface="Times New Roman" panose="02020603050405020304" pitchFamily="18" charset="0"/>
              </a:rPr>
              <a:t>достижения планируемых результатов освоения программы начального общего образования обучающимися;</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pPr marR="12700" lvl="0" algn="just">
              <a:lnSpc>
                <a:spcPct val="120000"/>
              </a:lnSpc>
              <a:spcBef>
                <a:spcPts val="0"/>
              </a:spcBef>
              <a:buFont typeface="Times New Roman"/>
              <a:buChar char="-"/>
            </a:pPr>
            <a:r>
              <a:rPr lang="ru-RU" sz="1600" dirty="0">
                <a:solidFill>
                  <a:schemeClr val="tx1"/>
                </a:solidFill>
                <a:latin typeface="Times New Roman" panose="02020603050405020304" pitchFamily="18" charset="0"/>
                <a:ea typeface="Times New Roman"/>
                <a:cs typeface="Times New Roman" panose="02020603050405020304" pitchFamily="18" charset="0"/>
              </a:rPr>
              <a:t>формирования функциональной грамотности обучающихся (способности решать учебные задачи и жизненные проблемные ситуации на основе сформированных предметных, </a:t>
            </a:r>
            <a:r>
              <a:rPr lang="ru-RU" sz="1600" dirty="0" err="1">
                <a:solidFill>
                  <a:schemeClr val="tx1"/>
                </a:solidFill>
                <a:latin typeface="Times New Roman" panose="02020603050405020304" pitchFamily="18" charset="0"/>
                <a:ea typeface="Times New Roman"/>
                <a:cs typeface="Times New Roman" panose="02020603050405020304" pitchFamily="18" charset="0"/>
              </a:rPr>
              <a:t>метапредметных</a:t>
            </a:r>
            <a:r>
              <a:rPr lang="ru-RU" sz="1600" dirty="0">
                <a:solidFill>
                  <a:schemeClr val="tx1"/>
                </a:solidFill>
                <a:latin typeface="Times New Roman" panose="02020603050405020304" pitchFamily="18" charset="0"/>
                <a:ea typeface="Times New Roman"/>
                <a:cs typeface="Times New Roman" panose="02020603050405020304" pitchFamily="18" charset="0"/>
              </a:rPr>
              <a:t> и универсальных способов деятельности), включающей овладение ключевыми компетенциями, составляющими основу готовности к успешному взаимодействию с изменяющимся миром и дальнейшему успешному образованию;</a:t>
            </a:r>
            <a:endParaRPr lang="ru-RU" sz="1200" dirty="0">
              <a:solidFill>
                <a:schemeClr val="tx1"/>
              </a:solidFill>
              <a:latin typeface="Times New Roman" panose="02020603050405020304" pitchFamily="18" charset="0"/>
              <a:ea typeface="Times New Roman"/>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3953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20000"/>
          </a:bodyPr>
          <a:lstStyle/>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выявления и развития способностей обучающихся через урочную и внеурочную деятельность, систему воспитательных мероприятий, практик, учебных занятий и иных форм деятельности, включая общественно полезную деятельность, в том числе с использованием возможностей иных образовательных организаций, а также организаций, обладающих ресурсами, необходимыми для реализации программ начального общего образования, и иных видов образовательной деятельности, предусмотренных программой начального общего образования;</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работы с одаренными детьми, организации интеллектуальных и творческих соревнований, научно-технического творчества и проектно-исследовательской деятельности;</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выполнения индивидуальных и групповых проектных работ, включая задания </a:t>
            </a:r>
            <a:r>
              <a:rPr lang="ru-RU" sz="1600" dirty="0" err="1">
                <a:solidFill>
                  <a:schemeClr val="tx1"/>
                </a:solidFill>
                <a:latin typeface="Times New Roman"/>
                <a:ea typeface="Times New Roman"/>
                <a:cs typeface="Times New Roman"/>
              </a:rPr>
              <a:t>межпредметного</a:t>
            </a:r>
            <a:r>
              <a:rPr lang="ru-RU" sz="1600" dirty="0">
                <a:solidFill>
                  <a:schemeClr val="tx1"/>
                </a:solidFill>
                <a:latin typeface="Times New Roman"/>
                <a:ea typeface="Times New Roman"/>
                <a:cs typeface="Times New Roman"/>
              </a:rPr>
              <a:t> характера, в том числе с участием в совместной деятельности;</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участия обучающихся, их родителей (законных представителей) и педагогических работников в разработке программы начального общего образования, проектировании и развитии в Организации социальной среды, а также в разработке и реализации индивидуальных учебных планов;</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эффективного использования времени, отведенного на реализацию части программы начального общего образования, формируемой участниками образовательных отношений, в соответствии с запросами обучающихся и их родителей (законных представителей), особенностями развития и возможностями обучающихся, спецификой Организации, и с учетом национальных и культурных особенностей субъекта Российской Федерации;</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использования в образовательной деятельности современных образовательных и информационных технологий;</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эффективной самостоятельной работы обучающихся при поддержке педагогических работников;</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включения обучающихся в процессы понимания и преобразования внешней социальной среды (населенного пункта, муниципального района, субъекта Российской Федерации) для приобретения опыта социальной деятельности, реализации социальных проектов и программ;</a:t>
            </a:r>
            <a:endParaRPr lang="ru-RU" sz="1200" dirty="0">
              <a:solidFill>
                <a:schemeClr val="tx1"/>
              </a:solidFill>
              <a:latin typeface="Calibri"/>
              <a:ea typeface="Times New Roman"/>
              <a:cs typeface="Times New Roman"/>
            </a:endParaRPr>
          </a:p>
          <a:p>
            <a:pPr marR="12700" lvl="0" algn="just">
              <a:lnSpc>
                <a:spcPct val="120000"/>
              </a:lnSpc>
              <a:buFont typeface="Times New Roman"/>
              <a:buChar char="-"/>
            </a:pPr>
            <a:r>
              <a:rPr lang="ru-RU" sz="1600" dirty="0">
                <a:solidFill>
                  <a:schemeClr val="tx1"/>
                </a:solidFill>
                <a:latin typeface="Times New Roman"/>
                <a:ea typeface="Times New Roman"/>
                <a:cs typeface="Times New Roman"/>
              </a:rPr>
              <a:t>обновления содержания программы начального общего образования, методик и технологий ее реализации в соответствии с динамикой развития системы образования, запросов обучающихся и их родителей (законных представителей), а также с учетом национальных и культурных особенностей субъекта Российской Федерации;</a:t>
            </a:r>
            <a:endParaRPr lang="ru-RU" sz="1200" dirty="0">
              <a:solidFill>
                <a:schemeClr val="tx1"/>
              </a:solidFill>
              <a:latin typeface="Calibri"/>
              <a:ea typeface="Times New Roman"/>
              <a:cs typeface="Times New Roman"/>
            </a:endParaRPr>
          </a:p>
          <a:p>
            <a:pPr marL="12700" marR="12700" algn="just">
              <a:lnSpc>
                <a:spcPct val="120000"/>
              </a:lnSpc>
              <a:spcAft>
                <a:spcPts val="815"/>
              </a:spcAft>
            </a:pPr>
            <a:r>
              <a:rPr lang="ru-RU" sz="1400" dirty="0">
                <a:solidFill>
                  <a:schemeClr val="tx1"/>
                </a:solidFill>
                <a:latin typeface="Times New Roman"/>
                <a:ea typeface="Times New Roman"/>
              </a:rPr>
              <a:t>Статья 15 Федерального закона об образовании (Собрание законодательства Российской Федерации, 2012, № 53, ст. 7598; 2019, № 49, ст. 6962).</a:t>
            </a:r>
          </a:p>
          <a:p>
            <a:pPr marL="12700" algn="just">
              <a:lnSpc>
                <a:spcPts val="750"/>
              </a:lnSpc>
              <a:spcBef>
                <a:spcPts val="900"/>
              </a:spcBef>
              <a:spcAft>
                <a:spcPts val="0"/>
              </a:spcAft>
            </a:pPr>
            <a:r>
              <a:rPr lang="ru-RU" sz="800" dirty="0">
                <a:latin typeface="Times New Roman"/>
                <a:ea typeface="Times New Roman"/>
              </a:rPr>
              <a:t>ФГОС начального общего образования - 03</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455233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201</TotalTime>
  <Words>11943</Words>
  <Application>Microsoft Office PowerPoint</Application>
  <PresentationFormat>Экран (4:3)</PresentationFormat>
  <Paragraphs>622</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Трек</vt:lpstr>
      <vt:lpstr>Доклад по теме «Особенности организации внеурочной деятельности в ОО в условиях реализации обновленных ФГОС НОО и ФГОС ООО» </vt:lpstr>
      <vt:lpstr>ФГОС  НОО от 31 мая 2021 года Требования к структуре программы начального общего образования </vt:lpstr>
      <vt:lpstr>Программа начального общего образования включает три раздела: ЦЕЛЕВОЙ, СОДЕРЖАТЕЛЬНЫЙ, ОРГАНИЗАЦИОННЫЙ. </vt:lpstr>
      <vt:lpstr>Слайд 4</vt:lpstr>
      <vt:lpstr>СОДЕРЖАТЕЛЬНЫЙ РАЗДЕЛ ПРОГРАММЫ начального общего образования включает следующие программы, ориентированные на достижение предметных, метапредметных и личностных результатов: </vt:lpstr>
      <vt:lpstr> </vt:lpstr>
      <vt:lpstr> ОРГАНИЗАЦИОННЫЙ РАЗДЕЛ программы начального общего образования должен определять общие рамки организации образовательной деятельности, а также организационные механизмы и условия реализации программы начального общего образования и включать:  </vt:lpstr>
      <vt:lpstr> ТРЕБОВАНИЯ К УСЛОВИЯМ РЕАЛИЗАЦИИ ПРОГРАММЫ НАЧАЛЬНОГО ОБЩЕГО ОБРАЗОВАНИЯ </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Определение  понятия одаренности по «Рабочей концепции одаренности»</dc:title>
  <dc:creator>user1</dc:creator>
  <cp:lastModifiedBy>Зульфия Венеровна</cp:lastModifiedBy>
  <cp:revision>41</cp:revision>
  <dcterms:created xsi:type="dcterms:W3CDTF">2014-11-25T05:46:05Z</dcterms:created>
  <dcterms:modified xsi:type="dcterms:W3CDTF">2022-10-21T10:00:11Z</dcterms:modified>
</cp:coreProperties>
</file>