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23" r:id="rId1"/>
  </p:sldMasterIdLst>
  <p:notesMasterIdLst>
    <p:notesMasterId r:id="rId19"/>
  </p:notesMasterIdLst>
  <p:handoutMasterIdLst>
    <p:handoutMasterId r:id="rId20"/>
  </p:handoutMasterIdLst>
  <p:sldIdLst>
    <p:sldId id="653" r:id="rId2"/>
    <p:sldId id="658" r:id="rId3"/>
    <p:sldId id="656" r:id="rId4"/>
    <p:sldId id="657" r:id="rId5"/>
    <p:sldId id="649" r:id="rId6"/>
    <p:sldId id="670" r:id="rId7"/>
    <p:sldId id="647" r:id="rId8"/>
    <p:sldId id="646" r:id="rId9"/>
    <p:sldId id="669" r:id="rId10"/>
    <p:sldId id="661" r:id="rId11"/>
    <p:sldId id="662" r:id="rId12"/>
    <p:sldId id="663" r:id="rId13"/>
    <p:sldId id="664" r:id="rId14"/>
    <p:sldId id="671" r:id="rId15"/>
    <p:sldId id="665" r:id="rId16"/>
    <p:sldId id="666" r:id="rId17"/>
    <p:sldId id="667" r:id="rId1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2B953F"/>
    <a:srgbClr val="FF9999"/>
    <a:srgbClr val="FF5050"/>
    <a:srgbClr val="B45608"/>
    <a:srgbClr val="DA9710"/>
    <a:srgbClr val="FFFFCC"/>
    <a:srgbClr val="CC0000"/>
    <a:srgbClr val="99CCFF"/>
    <a:srgbClr val="A46DCD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 horzBarState="maximized">
    <p:restoredLeft sz="12485" autoAdjust="0"/>
    <p:restoredTop sz="96947" autoAdjust="0"/>
  </p:normalViewPr>
  <p:slideViewPr>
    <p:cSldViewPr>
      <p:cViewPr varScale="1">
        <p:scale>
          <a:sx n="76" d="100"/>
          <a:sy n="76" d="100"/>
        </p:scale>
        <p:origin x="-11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751" y="0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9516"/>
            <a:ext cx="2945840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751" y="9429516"/>
            <a:ext cx="2945839" cy="496412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84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751" y="0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09.02.2023</a:t>
            </a:fld>
            <a:endParaRPr lang="ru-RU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0310" y="4715906"/>
            <a:ext cx="5438140" cy="446770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9516"/>
            <a:ext cx="2945840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751" y="9429516"/>
            <a:ext cx="2945839" cy="4964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404B5-D1EE-4F58-8738-7D92EFD236F6}" type="datetimeFigureOut">
              <a:rPr lang="ru-RU" smtClean="0"/>
              <a:pPr/>
              <a:t>09.02.2023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5105-FBFD-4C56-B725-362F1215804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ФОН_флаг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9D29208-AEA3-47E3-9404-E9C373759A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381741"/>
            <a:ext cx="6858000" cy="110970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4283" y="1454727"/>
            <a:ext cx="8643997" cy="268117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U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БАШКОРТОСТАН  И  МИР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002905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Users\админ\Desktop\Кутлиахметов\Россия и МИР\BCgSITm4u9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0962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2" descr="C:\Users\админ\Desktop\Кутлиахметов\Россия и МИР\faizi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 descr="C:\Users\админ\Desktop\Кутлиахметов\Россия и МИР\akbuzat-p7cgwzotvl4fisau2u69dy30nv4yoxdmy38mwbcxk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984"/>
            <a:ext cx="9144000" cy="5715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3" name="Picture 1" descr="C:\Users\админ\Desktop\Кутлиахметов\Россия и МИР\90867aef8fbb8ba7986d4f5ae60bc5fc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142984"/>
            <a:ext cx="9144019" cy="57150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026" name="Picture 2" descr="https://weproject.media/upload/medialibrary/b1b/b1b46d5bef1078803f74d66f213e00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857232"/>
            <a:ext cx="8631515" cy="58579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23556" name="Picture 4" descr="https://iglinocbs.ru/wp-content/uploads/2020/10/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857232"/>
            <a:ext cx="8143900" cy="57864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1071546"/>
            <a:ext cx="842968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ГОРОДА-ПОБРАТИМЫ УФЫ</a:t>
            </a:r>
          </a:p>
          <a:p>
            <a:pPr lvl="0" algn="just" fontAlgn="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Анкара (Турция);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Галле, Земля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Саксония-Анхальт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(Германия);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Шэньян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Провинция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Ляонин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(КНР);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Цицикар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Провинция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Хэйлунцзян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(КНР);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Хэфэй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Провинция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Аньхой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(КНР);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Наньчан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Провинция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Цзянси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(КНР);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Астана 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Нур-Султан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(Казахстан);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Бишкек (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Кыргызская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Республика);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Минск (Беларусь).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eaLnBrk="0" fontAlgn="t" hangingPunct="0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Джибути (Республика Джибути).</a:t>
            </a:r>
            <a:endParaRPr lang="ru-RU" sz="28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71472" y="3643313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85720" y="2500306"/>
            <a:ext cx="8229600" cy="1143000"/>
          </a:xfrm>
        </p:spPr>
        <p:txBody>
          <a:bodyPr/>
          <a:lstStyle/>
          <a:p>
            <a:r>
              <a:rPr lang="ru-RU" dirty="0" smtClean="0"/>
              <a:t>     Спасибо за внимание!!!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214282" y="928670"/>
            <a:ext cx="8572560" cy="5197493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ВОПРОСЫ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Как наша республика представляет свою культуру за рубежом?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Что сегодня можно назвать культурным брендом Башкортостана? 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Есть ли какой-либо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цивилизационный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код, объединяющий все народы Республики Башкортостан?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Какие природные объекты, известные всему миру находятся в нашей республике?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Знаете ли Вы известных всему миру артистов нашей республики?</a:t>
            </a:r>
          </a:p>
          <a:p>
            <a:endParaRPr lang="ru-RU" dirty="0"/>
          </a:p>
        </p:txBody>
      </p:sp>
      <p:sp>
        <p:nvSpPr>
          <p:cNvPr id="11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админ\Desktop\Кутлиахметов\Россия и МИР\Башкортостан\19480d0c029ef0296793fafd7719e4df.jpe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2"/>
            <a:ext cx="8585563" cy="5929330"/>
          </a:xfrm>
          <a:prstGeom prst="rect">
            <a:avLst/>
          </a:prstGeom>
          <a:noFill/>
        </p:spPr>
      </p:pic>
      <p:sp>
        <p:nvSpPr>
          <p:cNvPr id="10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-32" y="474433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786050" y="0"/>
            <a:ext cx="2487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386" name="Picture 2" descr="https://upload.wikimedia.org/wikipedia/commons/thumb/d/dc/Coat_of_Arms_of_Bashkortostan.svg/1131px-Coat_of_Arms_of_Bashkortostan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071546"/>
            <a:ext cx="2070070" cy="2192700"/>
          </a:xfrm>
          <a:prstGeom prst="rect">
            <a:avLst/>
          </a:prstGeom>
          <a:noFill/>
        </p:spPr>
      </p:pic>
      <p:pic>
        <p:nvPicPr>
          <p:cNvPr id="16388" name="Picture 4" descr="https://konspekta.net/megalektsiiru/baza1/3304843370232.files/image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3643314"/>
            <a:ext cx="1940172" cy="2326185"/>
          </a:xfrm>
          <a:prstGeom prst="rect">
            <a:avLst/>
          </a:prstGeom>
          <a:noFill/>
        </p:spPr>
      </p:pic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214282" y="785794"/>
            <a:ext cx="5857916" cy="5786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нашей Республике Башкортостан поставлено на государственную охрану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1935 памятников культуры федерального значения.</a:t>
            </a:r>
            <a:b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Из них: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409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памятников истории и архитектуры,</a:t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памятников искусства,</a:t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126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захоронений,</a:t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парков,</a:t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памятника истории – памятных мест,</a:t>
            </a:r>
            <a:b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128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памятников археологии), в том числе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44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( из них: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12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памятников архитектуру,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памятника истории,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памятника искусства, </a:t>
            </a:r>
            <a:r>
              <a:rPr lang="ru-RU" sz="2400" b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28</a:t>
            </a:r>
            <a:r>
              <a:rPr lang="ru-R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памятников археологии)</a:t>
            </a:r>
            <a:endParaRPr lang="ru-RU" sz="24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7158" y="1714488"/>
            <a:ext cx="8286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 ноября 2005 года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принят закон № 224-з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«Об   объектах культурного наследия (памятниках истории и культуры)  народов  Республики Башкортостан».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Он регулирует отношения, возникающие при выявлении, возрождении, сохранении, использовании, изучении и популяризации объектов нематериального культурного наследия. </a:t>
            </a:r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Статья 2. Законодательство Республики Башкортостан о нематериальном культурном наследии в Республике Башкортостан</a:t>
            </a:r>
          </a:p>
          <a:p>
            <a:pPr algn="ctr"/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656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3794" name="Picture 2" descr="https://s0.rbk.ru/rbcplus_pics/media/img/5/77/80444367494477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00174"/>
            <a:ext cx="9144000" cy="51619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Прямая соединительная линия 12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2" descr="А.Г.Абдразаков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5" name="Picture 2" descr="C:\Users\админ\Desktop\Кутлиахметов\Россия и МИР\__31_20220209_10411636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00108"/>
            <a:ext cx="9144000" cy="55007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96566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4" name="Picture 2" descr="https://fsd.multiurok.ru/html/2021/08/28/s_612a222971f99/img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3" y="1000108"/>
            <a:ext cx="7513259" cy="54292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8" descr="D:\Рабочий стол\2011-2012\Август 2012\Площадка\logo без фон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2220" y="71415"/>
            <a:ext cx="9992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0" y="500042"/>
            <a:ext cx="7858148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0070C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-32" y="544586"/>
            <a:ext cx="7858180" cy="1588"/>
          </a:xfrm>
          <a:prstGeom prst="line">
            <a:avLst/>
          </a:prstGeom>
          <a:ln w="19050">
            <a:gradFill flip="none" rotWithShape="1">
              <a:gsLst>
                <a:gs pos="50000">
                  <a:srgbClr val="2B953F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08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0" y="2143116"/>
            <a:ext cx="9144000" cy="17145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algn="ctr"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  <a:t> 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eorgia" pitchFamily="18" charset="0"/>
                <a:ea typeface="+mj-ea"/>
                <a:cs typeface="+mj-cs"/>
              </a:rPr>
            </a:br>
            <a:endParaRPr kumimoji="0" lang="ru-RU" sz="48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Georgia" pitchFamily="18" charset="0"/>
              <a:ea typeface="+mj-ea"/>
              <a:cs typeface="+mj-cs"/>
            </a:endParaRPr>
          </a:p>
        </p:txBody>
      </p:sp>
      <p:sp>
        <p:nvSpPr>
          <p:cNvPr id="15" name="Содержимое 2"/>
          <p:cNvSpPr txBox="1">
            <a:spLocks/>
          </p:cNvSpPr>
          <p:nvPr/>
        </p:nvSpPr>
        <p:spPr>
          <a:xfrm>
            <a:off x="500063" y="3786188"/>
            <a:ext cx="8229600" cy="3214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42844" y="142852"/>
            <a:ext cx="8229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  РАЗГОВОРЫ О ВАЖНОМ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30722" name="Picture 2" descr="https://gorobzor.ru/content/photo-facts/gallery/2021/07/source_preview_60e2a43b78c5b0.468729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214421"/>
            <a:ext cx="8143932" cy="5429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99770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1981</TotalTime>
  <Words>226</Words>
  <Application>Microsoft Office PowerPoint</Application>
  <PresentationFormat>Экран (4:3)</PresentationFormat>
  <Paragraphs>55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Специальное оформление</vt:lpstr>
      <vt:lpstr> </vt:lpstr>
      <vt:lpstr>Слайд 2</vt:lpstr>
      <vt:lpstr>Слайд 3</vt:lpstr>
      <vt:lpstr>В нашей Республике Башкортостан поставлено на государственную охрану 1935 памятников культуры федерального значения.  Из них: 409 памятников истории и архитектуры, 28 памятников искусства, 126 захоронений, 7 парков, 4 памятника истории – памятных мест, 1281 памятников археологии), в том числе 44 ( из них: 12 памятников архитектуру, 2 памятника истории, 2 памятника искусства, 28 памятников археологии)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     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Ахметьянова Элиза Рашитовна</dc:creator>
  <cp:lastModifiedBy>Акзамов</cp:lastModifiedBy>
  <cp:revision>198</cp:revision>
  <cp:lastPrinted>2011-09-23T09:38:03Z</cp:lastPrinted>
  <dcterms:created xsi:type="dcterms:W3CDTF">2015-08-07T12:32:13Z</dcterms:created>
  <dcterms:modified xsi:type="dcterms:W3CDTF">2023-02-09T05:40:38Z</dcterms:modified>
</cp:coreProperties>
</file>