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4" r:id="rId2"/>
    <p:sldId id="288" r:id="rId3"/>
    <p:sldId id="290" r:id="rId4"/>
    <p:sldId id="314" r:id="rId5"/>
    <p:sldId id="315" r:id="rId6"/>
    <p:sldId id="294" r:id="rId7"/>
    <p:sldId id="309" r:id="rId8"/>
    <p:sldId id="310" r:id="rId9"/>
    <p:sldId id="311" r:id="rId10"/>
    <p:sldId id="297" r:id="rId11"/>
    <p:sldId id="312" r:id="rId12"/>
    <p:sldId id="299" r:id="rId13"/>
    <p:sldId id="300" r:id="rId14"/>
    <p:sldId id="298" r:id="rId15"/>
    <p:sldId id="301" r:id="rId16"/>
    <p:sldId id="302" r:id="rId17"/>
    <p:sldId id="313" r:id="rId18"/>
    <p:sldId id="303" r:id="rId19"/>
    <p:sldId id="316" r:id="rId2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8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64A9A"/>
    <a:srgbClr val="DED8A4"/>
    <a:srgbClr val="F20000"/>
    <a:srgbClr val="006F83"/>
    <a:srgbClr val="7A0000"/>
    <a:srgbClr val="AF6666"/>
    <a:srgbClr val="3D8C41"/>
    <a:srgbClr val="32A1A6"/>
    <a:srgbClr val="EBEBDD"/>
    <a:srgbClr val="4D4D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8" autoAdjust="0"/>
    <p:restoredTop sz="94267" autoAdjust="0"/>
  </p:normalViewPr>
  <p:slideViewPr>
    <p:cSldViewPr snapToGrid="0" showGuides="1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  <p:guide pos="801"/>
      </p:guideLst>
    </p:cSldViewPr>
  </p:slideViewPr>
  <p:outlineViewPr>
    <p:cViewPr>
      <p:scale>
        <a:sx n="33" d="100"/>
        <a:sy n="33" d="100"/>
      </p:scale>
      <p:origin x="0" y="-1027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EE4C60F-CCEE-4849-8BF8-7C8A5DECBC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0138EFE-B0EB-46B9-9988-C15EDAE53B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EAB159-4E13-475F-AFC2-014DB4F4342E}" type="datetime1">
              <a:rPr lang="ru-RU" smtClean="0"/>
              <a:pPr rtl="0"/>
              <a:t>21.04.2023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56972C1-2B46-4BF1-B2C5-D1B7FEC2F0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2E6EFF4B-2573-4BDA-A6F2-A5502C9138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3EE74F-E86B-4506-9DE4-E1532F489F4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4107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B077E-C0E0-4C18-B51B-1F886586A44B}" type="datetime1">
              <a:rPr lang="ru-RU" smtClean="0"/>
              <a:pPr/>
              <a:t>21.04.2023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F4110D-4E99-49C1-BF09-9D9E5818BB6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773448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4242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8221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5517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9313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6792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583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4419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4432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827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74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605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58750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4110D-4E99-49C1-BF09-9D9E5818BB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1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4110D-4E99-49C1-BF09-9D9E5818BB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162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911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6365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324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049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538983"/>
            <a:ext cx="266700" cy="225969"/>
          </a:xfrm>
        </p:spPr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ABA6C74E-3778-471F-9477-D823F7D6A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88082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атис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59A7BA7-C33A-4105-8F53-B8940C0A3F83}"/>
              </a:ext>
            </a:extLst>
          </p:cNvPr>
          <p:cNvSpPr/>
          <p:nvPr userDrawn="1"/>
        </p:nvSpPr>
        <p:spPr>
          <a:xfrm>
            <a:off x="4408227" y="-9144"/>
            <a:ext cx="1353312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95FDDE8-E604-43B2-9010-7650176DFE1B}"/>
              </a:ext>
            </a:extLst>
          </p:cNvPr>
          <p:cNvSpPr/>
          <p:nvPr userDrawn="1"/>
        </p:nvSpPr>
        <p:spPr>
          <a:xfrm>
            <a:off x="6051420" y="0"/>
            <a:ext cx="2039112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0413" y="0"/>
            <a:ext cx="2971800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571999"/>
            <a:ext cx="4422014" cy="150882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408227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3779480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25 ₽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984239" y="4599296"/>
            <a:ext cx="5367974" cy="1019338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xmlns="" id="{D1F95E71-8CFB-47D8-857E-5CF7D091CCF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639221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4220BB32-08C4-4A57-831F-A25F6DD5F66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10474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50 ₽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694EBB8B-63BC-49D7-A4A6-810321F08EC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950851" y="2494818"/>
            <a:ext cx="1401361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1DC8524C-8473-476B-9727-B88579F5C6D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339466" y="1520399"/>
            <a:ext cx="2401321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100 ₽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08227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1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732363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2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DC3FB435-A0E9-4DB4-97CD-CD4676D2A60B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966893" y="3684893"/>
            <a:ext cx="1401361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3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</p:spTree>
    <p:extLst>
      <p:ext uri="{BB962C8B-B14F-4D97-AF65-F5344CB8AC3E}">
        <p14:creationId xmlns:p14="http://schemas.microsoft.com/office/powerpoint/2010/main" xmlns="" val="352202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200" y="2688336"/>
            <a:ext cx="5256213" cy="41696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9600" y="814742"/>
            <a:ext cx="4422014" cy="619448"/>
          </a:xfrm>
        </p:spPr>
        <p:txBody>
          <a:bodyPr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75346" y="3015916"/>
            <a:ext cx="4371473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486281" y="3015916"/>
            <a:ext cx="2716437" cy="478800"/>
          </a:xfrm>
        </p:spPr>
        <p:txBody>
          <a:bodyPr lIns="0" tIns="0" rIns="0" bIns="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75345" y="3585385"/>
            <a:ext cx="4371473" cy="22144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262C7EF8-2FB4-4ED0-A661-3328AF0A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9600" y="1979605"/>
            <a:ext cx="4412151" cy="100633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Текст 2">
            <a:extLst>
              <a:ext uri="{FF2B5EF4-FFF2-40B4-BE49-F238E27FC236}">
                <a16:creationId xmlns:a16="http://schemas.microsoft.com/office/drawing/2014/main" xmlns="" id="{8A0F49E4-92A1-4E95-B557-32CC712F209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486281" y="3585385"/>
            <a:ext cx="4865932" cy="22144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69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68604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0" y="1581912"/>
            <a:ext cx="12192000" cy="52760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cxnSp>
        <p:nvCxnSpPr>
          <p:cNvPr id="7" name="Прямая со стрелкой 6">
            <a:extLst>
              <a:ext uri="{FF2B5EF4-FFF2-40B4-BE49-F238E27FC236}">
                <a16:creationId xmlns:a16="http://schemas.microsoft.com/office/drawing/2014/main" xmlns="" id="{D97EC15B-6ADB-43E7-8D3D-9CA1B60F918F}"/>
              </a:ext>
            </a:extLst>
          </p:cNvPr>
          <p:cNvCxnSpPr/>
          <p:nvPr userDrawn="1"/>
        </p:nvCxnSpPr>
        <p:spPr>
          <a:xfrm>
            <a:off x="-1" y="4642338"/>
            <a:ext cx="11731752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 16">
            <a:extLst>
              <a:ext uri="{FF2B5EF4-FFF2-40B4-BE49-F238E27FC236}">
                <a16:creationId xmlns:a16="http://schemas.microsoft.com/office/drawing/2014/main" xmlns="" id="{D26D8E99-1988-42A8-9F1C-95B986DC31E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649981" y="4411980"/>
            <a:ext cx="4892040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9E7B5F5C-D6CB-40DA-9AEA-4945FD67068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30305" y="29483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2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0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5E7FCEE1-8543-48D2-92BF-C15B856518F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72933" y="2218387"/>
            <a:ext cx="1655064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1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1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F1D6EC72-CD23-4FB2-B57B-639BD132182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21461" y="4889390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3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3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9ECFB104-72C8-4C8F-9892-D63C32BDB4C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4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4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EB1BE7C2-D7E1-44FC-9E2F-07D83234A2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96986" y="50262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5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5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xmlns="" id="{CC78793E-2DD2-4C95-911F-5128AE36DF8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5289302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6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xmlns="" id="{242F0CC5-5779-42DA-8794-6726B62CC7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8628" y="4089581"/>
            <a:ext cx="2741612" cy="248888"/>
          </a:xfrm>
        </p:spPr>
        <p:txBody>
          <a:bodyPr rtlCol="0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Дороже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xmlns="" id="{A1687596-F4AA-47A2-B151-DE1D2D317A9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30592" y="4089581"/>
            <a:ext cx="2741612" cy="248888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Дешевле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xmlns="" id="{70B300A8-8F26-4803-B75B-4109631B8AD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16416" y="6208556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Менее удобно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xmlns="" id="{652D52EF-59ED-4ADC-B2F9-DFFB875F5A5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16416" y="1876140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Более удобно</a:t>
            </a:r>
          </a:p>
        </p:txBody>
      </p:sp>
      <p:sp>
        <p:nvSpPr>
          <p:cNvPr id="35" name="Рисунок 13">
            <a:extLst>
              <a:ext uri="{FF2B5EF4-FFF2-40B4-BE49-F238E27FC236}">
                <a16:creationId xmlns:a16="http://schemas.microsoft.com/office/drawing/2014/main" xmlns="" id="{2126427F-C54E-4B7F-9641-938D9541923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013409" y="1981647"/>
            <a:ext cx="2331720" cy="539496"/>
          </a:xfrm>
          <a:solidFill>
            <a:schemeClr val="bg1"/>
          </a:solidFill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47864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трех этап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200" y="3703320"/>
            <a:ext cx="3528000" cy="315468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79896" y="3829204"/>
            <a:ext cx="273741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75701" y="4617038"/>
            <a:ext cx="2741612" cy="1463785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xmlns="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862259" y="2739982"/>
            <a:ext cx="3432374" cy="8454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250C9FB-EE54-4D19-932C-4EF9C7CC93B4}"/>
              </a:ext>
            </a:extLst>
          </p:cNvPr>
          <p:cNvSpPr/>
          <p:nvPr userDrawn="1"/>
        </p:nvSpPr>
        <p:spPr>
          <a:xfrm>
            <a:off x="4368003" y="2944943"/>
            <a:ext cx="3510000" cy="3154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0DA829CB-8433-4580-B34A-C48512DF477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813818" y="3070827"/>
            <a:ext cx="271835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2B17A0E8-5FE1-4EDB-9912-D15DE0F515CA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4809623" y="3858661"/>
            <a:ext cx="2718358" cy="2077777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F78EA48-44FB-466C-808A-654F878A2BE5}"/>
              </a:ext>
            </a:extLst>
          </p:cNvPr>
          <p:cNvSpPr/>
          <p:nvPr userDrawn="1"/>
        </p:nvSpPr>
        <p:spPr>
          <a:xfrm>
            <a:off x="7859550" y="914400"/>
            <a:ext cx="3492000" cy="4197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858E05EE-476C-464F-97E9-AB4404E1031E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8301247" y="1040284"/>
            <a:ext cx="2728138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3A2B7032-E785-4A36-9ADB-097498F9D09B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8292856" y="1828117"/>
            <a:ext cx="2731930" cy="3112371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xmlns="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79896" y="4348591"/>
            <a:ext cx="2741611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xmlns="" id="{FF3182A3-A2A8-4CAF-9CB8-8D2AFF31639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4813818" y="3590214"/>
            <a:ext cx="2718357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EAE2A6B1-5D4C-4E87-A1F9-92B4CC63D18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8301247" y="1559671"/>
            <a:ext cx="2728138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7" name="Прямоугольник 30" descr="Прямоугольная фигура">
            <a:extLst>
              <a:ext uri="{FF2B5EF4-FFF2-40B4-BE49-F238E27FC236}">
                <a16:creationId xmlns:a16="http://schemas.microsoft.com/office/drawing/2014/main" xmlns="" id="{3FD4F881-8EF1-46B0-A01F-F145F6EA85C6}"/>
              </a:ext>
            </a:extLst>
          </p:cNvPr>
          <p:cNvSpPr/>
          <p:nvPr userDrawn="1"/>
        </p:nvSpPr>
        <p:spPr>
          <a:xfrm>
            <a:off x="0" y="2395688"/>
            <a:ext cx="62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671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481465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7" name="Текст 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7819" y="2345281"/>
            <a:ext cx="4399506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xmlns="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 2">
            <a:extLst>
              <a:ext uri="{FF2B5EF4-FFF2-40B4-BE49-F238E27FC236}">
                <a16:creationId xmlns:a16="http://schemas.microsoft.com/office/drawing/2014/main" xmlns="" id="{F0C6A052-44FB-4766-A715-5F60A7AEF0A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45711" y="2345281"/>
            <a:ext cx="5078469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68C1D2FC-82D4-4984-A285-D297EC46F0D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62013" y="2998120"/>
            <a:ext cx="4818062" cy="2687637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22" name="Объект 12">
            <a:extLst>
              <a:ext uri="{FF2B5EF4-FFF2-40B4-BE49-F238E27FC236}">
                <a16:creationId xmlns:a16="http://schemas.microsoft.com/office/drawing/2014/main" xmlns="" id="{C7746309-5494-4FAF-8640-D18D81C82FC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230001" y="2998120"/>
            <a:ext cx="5122211" cy="2687637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4" name="Прямоугольник 17" descr="Прямоугольная фигура">
            <a:extLst>
              <a:ext uri="{FF2B5EF4-FFF2-40B4-BE49-F238E27FC236}">
                <a16:creationId xmlns:a16="http://schemas.microsoft.com/office/drawing/2014/main" xmlns="" id="{42F2CA37-EDD0-4C79-960F-D8E91A8352FB}"/>
              </a:ext>
            </a:extLst>
          </p:cNvPr>
          <p:cNvSpPr/>
          <p:nvPr userDrawn="1"/>
        </p:nvSpPr>
        <p:spPr>
          <a:xfrm>
            <a:off x="0" y="1347938"/>
            <a:ext cx="62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565732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ременной шка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74398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FBE302E7-5C2F-4624-AD0C-D1495C751B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xmlns="" id="{90E84C90-8C85-4EBD-A0A8-BE4161704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7">
            <a:extLst>
              <a:ext uri="{FF2B5EF4-FFF2-40B4-BE49-F238E27FC236}">
                <a16:creationId xmlns:a16="http://schemas.microsoft.com/office/drawing/2014/main" xmlns="" id="{60C2D7C7-DBCB-4597-8620-C8C9C5A76A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99124C08-3E86-444D-B5D0-F3F9BB16C98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B56B47F-3E0D-42C1-966E-767F85C6CF80}"/>
              </a:ext>
            </a:extLst>
          </p:cNvPr>
          <p:cNvSpPr/>
          <p:nvPr userDrawn="1"/>
        </p:nvSpPr>
        <p:spPr>
          <a:xfrm>
            <a:off x="0" y="4039354"/>
            <a:ext cx="12192000" cy="54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xmlns="" id="{0CE94E73-2035-4848-A777-57D121957C57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6" name="Текст 11">
            <a:extLst>
              <a:ext uri="{FF2B5EF4-FFF2-40B4-BE49-F238E27FC236}">
                <a16:creationId xmlns:a16="http://schemas.microsoft.com/office/drawing/2014/main" xmlns="" id="{4D2653B7-297D-4579-B765-779B78649A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7" name="Текст 7">
            <a:extLst>
              <a:ext uri="{FF2B5EF4-FFF2-40B4-BE49-F238E27FC236}">
                <a16:creationId xmlns:a16="http://schemas.microsoft.com/office/drawing/2014/main" xmlns="" id="{F0FDA4BB-A1AC-401D-BF49-12BA8C00A7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xmlns="" id="{201C09CA-AD2D-489D-8280-D5D5CA6F8E0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xmlns="" id="{31C95C8F-A3B1-4034-8C7E-60D92AD5A5AF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0" name="Текст 11">
            <a:extLst>
              <a:ext uri="{FF2B5EF4-FFF2-40B4-BE49-F238E27FC236}">
                <a16:creationId xmlns:a16="http://schemas.microsoft.com/office/drawing/2014/main" xmlns="" id="{2D64408A-F4D2-4911-A50C-294A6E12963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1" name="Текст 7">
            <a:extLst>
              <a:ext uri="{FF2B5EF4-FFF2-40B4-BE49-F238E27FC236}">
                <a16:creationId xmlns:a16="http://schemas.microsoft.com/office/drawing/2014/main" xmlns="" id="{714426FB-8D1F-48A3-87B1-6E44756261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xmlns="" id="{113A947D-3189-4C34-A151-25B6735B5765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xmlns="" id="{8DFAD3D9-CF77-4D07-8D3C-6946F80F500E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4307172"/>
            <a:ext cx="1803644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xmlns="" id="{3A1A4549-1CA1-4925-A715-C3356C3B53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692262"/>
            <a:ext cx="1803644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xmlns="" id="{612C4698-25FA-4C20-A9E3-847CD97AEC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xmlns="" id="{24762162-855D-415D-AF6A-C44F05CE7883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xmlns="" id="{589D11E9-B94E-4CFA-B405-7F22D3AF9794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8" name="Текст 11">
            <a:extLst>
              <a:ext uri="{FF2B5EF4-FFF2-40B4-BE49-F238E27FC236}">
                <a16:creationId xmlns:a16="http://schemas.microsoft.com/office/drawing/2014/main" xmlns="" id="{95BF5016-E7B0-47AC-BFE0-E776F860AF3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xmlns="" id="{3228A294-7EF5-49C2-B215-AF1AC293EB3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xmlns="" id="{BFF32ED7-F60E-49AC-91A1-3034E8EB0B3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129BCBD-EC3D-4652-99F1-83BD8B568FF6}"/>
              </a:ext>
            </a:extLst>
          </p:cNvPr>
          <p:cNvSpPr/>
          <p:nvPr userDrawn="1"/>
        </p:nvSpPr>
        <p:spPr>
          <a:xfrm>
            <a:off x="897298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A2ADE57E-F0D9-4D76-B243-DAC787E66091}"/>
              </a:ext>
            </a:extLst>
          </p:cNvPr>
          <p:cNvSpPr/>
          <p:nvPr userDrawn="1"/>
        </p:nvSpPr>
        <p:spPr>
          <a:xfrm>
            <a:off x="9636748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3D8F9527-D6F7-47B7-93E6-729FA654E51A}"/>
              </a:ext>
            </a:extLst>
          </p:cNvPr>
          <p:cNvSpPr/>
          <p:nvPr userDrawn="1"/>
        </p:nvSpPr>
        <p:spPr>
          <a:xfrm>
            <a:off x="3082161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33242D9B-895E-4D79-8BC2-6A934BD109F6}"/>
              </a:ext>
            </a:extLst>
          </p:cNvPr>
          <p:cNvSpPr/>
          <p:nvPr userDrawn="1"/>
        </p:nvSpPr>
        <p:spPr>
          <a:xfrm>
            <a:off x="5267024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B9B79B76-7626-4584-AE9A-4CDF7F0F6430}"/>
              </a:ext>
            </a:extLst>
          </p:cNvPr>
          <p:cNvSpPr/>
          <p:nvPr userDrawn="1"/>
        </p:nvSpPr>
        <p:spPr>
          <a:xfrm>
            <a:off x="7451887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xmlns="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5" name="Прямоугольник 27" descr="Прямоугольная фигура">
            <a:extLst>
              <a:ext uri="{FF2B5EF4-FFF2-40B4-BE49-F238E27FC236}">
                <a16:creationId xmlns:a16="http://schemas.microsoft.com/office/drawing/2014/main" xmlns="" id="{DE069B8B-CA4A-46A5-901F-F2C7F60C0C24}"/>
              </a:ext>
            </a:extLst>
          </p:cNvPr>
          <p:cNvSpPr/>
          <p:nvPr userDrawn="1"/>
        </p:nvSpPr>
        <p:spPr>
          <a:xfrm>
            <a:off x="-2" y="1525500"/>
            <a:ext cx="856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5922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71531890-A142-4CE0-8BD5-856FACD08EA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656217" y="404813"/>
            <a:ext cx="5673771" cy="56530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  <p:sp>
        <p:nvSpPr>
          <p:cNvPr id="10" name="Прямоугольник 8" descr="Прямоугольная фигура">
            <a:extLst>
              <a:ext uri="{FF2B5EF4-FFF2-40B4-BE49-F238E27FC236}">
                <a16:creationId xmlns:a16="http://schemas.microsoft.com/office/drawing/2014/main" xmlns="" id="{B429AA89-05C8-451C-B390-2E809555BA84}"/>
              </a:ext>
            </a:extLst>
          </p:cNvPr>
          <p:cNvSpPr/>
          <p:nvPr userDrawn="1"/>
        </p:nvSpPr>
        <p:spPr>
          <a:xfrm>
            <a:off x="0" y="3341010"/>
            <a:ext cx="338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1788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EBCE1DF-09FE-457A-9D5E-E7A8E0F5E7AA}"/>
              </a:ext>
            </a:extLst>
          </p:cNvPr>
          <p:cNvSpPr/>
          <p:nvPr userDrawn="1"/>
        </p:nvSpPr>
        <p:spPr>
          <a:xfrm>
            <a:off x="3956795" y="301179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0508111-4A36-4CF7-86F5-0AD3FDEEDDDF}"/>
              </a:ext>
            </a:extLst>
          </p:cNvPr>
          <p:cNvSpPr/>
          <p:nvPr userDrawn="1"/>
        </p:nvSpPr>
        <p:spPr>
          <a:xfrm>
            <a:off x="9066213" y="302764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C4E182D-C697-44DF-A090-F131D0302405}"/>
              </a:ext>
            </a:extLst>
          </p:cNvPr>
          <p:cNvSpPr/>
          <p:nvPr userDrawn="1"/>
        </p:nvSpPr>
        <p:spPr>
          <a:xfrm>
            <a:off x="6511504" y="302764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4812501"/>
            <a:ext cx="2939721" cy="668619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27646"/>
            <a:ext cx="296257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563FB6CB-7DC7-42AB-937B-FACFE1A28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66213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CE5AE5F8-F053-47AB-BCB2-70F2BF5C44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56795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xmlns="" id="{D86E9819-052E-4932-AD4D-2E6844D40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11504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1E9CD767-2C5C-4922-8EC2-4DFCB6ECFC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6537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31851AA2-C176-47A9-A949-3837A394CD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7139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xmlns="" id="{879156B3-E019-4A41-8242-F0D70D5025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87139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xmlns="" id="{CB3B3928-67D4-498A-9DED-4FF10BE1A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41246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25" name="Текст 17">
            <a:extLst>
              <a:ext uri="{FF2B5EF4-FFF2-40B4-BE49-F238E27FC236}">
                <a16:creationId xmlns:a16="http://schemas.microsoft.com/office/drawing/2014/main" xmlns="" id="{8464C0AB-BE10-429A-A453-247A538F5D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848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xmlns="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41848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xmlns="" id="{ACFBCF6D-5E27-4808-BA1C-6F72DDAAC6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5955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28" name="Текст 17">
            <a:extLst>
              <a:ext uri="{FF2B5EF4-FFF2-40B4-BE49-F238E27FC236}">
                <a16:creationId xmlns:a16="http://schemas.microsoft.com/office/drawing/2014/main" xmlns="" id="{8755E469-9B43-406E-BB68-F691A4DF44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96557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xmlns="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96557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Прямоугольник 13" descr="Прямоугольная фигура">
            <a:extLst>
              <a:ext uri="{FF2B5EF4-FFF2-40B4-BE49-F238E27FC236}">
                <a16:creationId xmlns:a16="http://schemas.microsoft.com/office/drawing/2014/main" xmlns="" id="{4FBD15D4-B1D1-4D03-9259-CE4D7AA955DF}"/>
              </a:ext>
            </a:extLst>
          </p:cNvPr>
          <p:cNvSpPr/>
          <p:nvPr userDrawn="1"/>
        </p:nvSpPr>
        <p:spPr>
          <a:xfrm>
            <a:off x="-1" y="4461207"/>
            <a:ext cx="331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8957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xmlns="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F07EA497-80B1-41E2-8E50-4193B3DBB4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8200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FEA39902-3138-4686-85B5-3FE813B7BD36}"/>
              </a:ext>
            </a:extLst>
          </p:cNvPr>
          <p:cNvSpPr/>
          <p:nvPr userDrawn="1"/>
        </p:nvSpPr>
        <p:spPr>
          <a:xfrm>
            <a:off x="1798320" y="3126698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9" name="Текст 17">
            <a:extLst>
              <a:ext uri="{FF2B5EF4-FFF2-40B4-BE49-F238E27FC236}">
                <a16:creationId xmlns:a16="http://schemas.microsoft.com/office/drawing/2014/main" xmlns="" id="{7D767E78-191D-404C-98CB-C65C651DC6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1253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1</a:t>
            </a:r>
          </a:p>
        </p:txBody>
      </p:sp>
      <p:sp>
        <p:nvSpPr>
          <p:cNvPr id="60" name="Текст 17">
            <a:extLst>
              <a:ext uri="{FF2B5EF4-FFF2-40B4-BE49-F238E27FC236}">
                <a16:creationId xmlns:a16="http://schemas.microsoft.com/office/drawing/2014/main" xmlns="" id="{6474358B-E609-4F26-8A11-64E0DC41AD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2832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1" name="Рисунок 7">
            <a:extLst>
              <a:ext uri="{FF2B5EF4-FFF2-40B4-BE49-F238E27FC236}">
                <a16:creationId xmlns:a16="http://schemas.microsoft.com/office/drawing/2014/main" xmlns="" id="{75335C46-548C-42F2-89FC-909F3B24282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977409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166A588B-BA73-49FD-9E1E-1F1C51FD3850}"/>
              </a:ext>
            </a:extLst>
          </p:cNvPr>
          <p:cNvSpPr/>
          <p:nvPr userDrawn="1"/>
        </p:nvSpPr>
        <p:spPr>
          <a:xfrm>
            <a:off x="8937529" y="3126698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3" name="Текст 17">
            <a:extLst>
              <a:ext uri="{FF2B5EF4-FFF2-40B4-BE49-F238E27FC236}">
                <a16:creationId xmlns:a16="http://schemas.microsoft.com/office/drawing/2014/main" xmlns="" id="{15790237-9A5F-4A9F-A5BB-E4FF0712C5E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0462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3</a:t>
            </a:r>
          </a:p>
        </p:txBody>
      </p:sp>
      <p:sp>
        <p:nvSpPr>
          <p:cNvPr id="64" name="Текст 17">
            <a:extLst>
              <a:ext uri="{FF2B5EF4-FFF2-40B4-BE49-F238E27FC236}">
                <a16:creationId xmlns:a16="http://schemas.microsoft.com/office/drawing/2014/main" xmlns="" id="{A0554067-4F62-4CE7-AF48-55BBD708AC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2041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5" name="Рисунок 7">
            <a:extLst>
              <a:ext uri="{FF2B5EF4-FFF2-40B4-BE49-F238E27FC236}">
                <a16:creationId xmlns:a16="http://schemas.microsoft.com/office/drawing/2014/main" xmlns="" id="{AA1B0DE9-602F-4ECB-AF1E-00D45491BC9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403916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343DD23D-9D79-4667-BB9E-A3A54505AEDA}"/>
              </a:ext>
            </a:extLst>
          </p:cNvPr>
          <p:cNvSpPr/>
          <p:nvPr userDrawn="1"/>
        </p:nvSpPr>
        <p:spPr>
          <a:xfrm>
            <a:off x="5364036" y="3126698"/>
            <a:ext cx="2399617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7" name="Текст 17">
            <a:extLst>
              <a:ext uri="{FF2B5EF4-FFF2-40B4-BE49-F238E27FC236}">
                <a16:creationId xmlns:a16="http://schemas.microsoft.com/office/drawing/2014/main" xmlns="" id="{FFDAE67E-CF93-4600-BFAE-AF6B317A9EB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86969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2</a:t>
            </a:r>
          </a:p>
        </p:txBody>
      </p:sp>
      <p:sp>
        <p:nvSpPr>
          <p:cNvPr id="68" name="Текст 17">
            <a:extLst>
              <a:ext uri="{FF2B5EF4-FFF2-40B4-BE49-F238E27FC236}">
                <a16:creationId xmlns:a16="http://schemas.microsoft.com/office/drawing/2014/main" xmlns="" id="{0F0E3D9A-B0CE-4BF9-A274-1FB704C416E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88548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9" name="Рисунок 7">
            <a:extLst>
              <a:ext uri="{FF2B5EF4-FFF2-40B4-BE49-F238E27FC236}">
                <a16:creationId xmlns:a16="http://schemas.microsoft.com/office/drawing/2014/main" xmlns="" id="{36B2F594-9AB1-4C33-86BE-4732609D6B0A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278466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17FB6684-D013-48BC-9926-29E0BCA889B1}"/>
              </a:ext>
            </a:extLst>
          </p:cNvPr>
          <p:cNvSpPr/>
          <p:nvPr userDrawn="1"/>
        </p:nvSpPr>
        <p:spPr>
          <a:xfrm>
            <a:off x="2238586" y="4316113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1" name="Текст 17">
            <a:extLst>
              <a:ext uri="{FF2B5EF4-FFF2-40B4-BE49-F238E27FC236}">
                <a16:creationId xmlns:a16="http://schemas.microsoft.com/office/drawing/2014/main" xmlns="" id="{EECC50BE-82E8-4ECC-B642-5C11A927A7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361519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4</a:t>
            </a:r>
          </a:p>
        </p:txBody>
      </p:sp>
      <p:sp>
        <p:nvSpPr>
          <p:cNvPr id="72" name="Текст 17">
            <a:extLst>
              <a:ext uri="{FF2B5EF4-FFF2-40B4-BE49-F238E27FC236}">
                <a16:creationId xmlns:a16="http://schemas.microsoft.com/office/drawing/2014/main" xmlns="" id="{4D96D406-D0F6-4E2D-BAE8-7B011D620FE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63098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73" name="Рисунок 7">
            <a:extLst>
              <a:ext uri="{FF2B5EF4-FFF2-40B4-BE49-F238E27FC236}">
                <a16:creationId xmlns:a16="http://schemas.microsoft.com/office/drawing/2014/main" xmlns="" id="{5668E7D0-A78F-45EC-BEC4-CAB0E6F96F3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8417675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E02DAEE6-8B1C-4222-949F-830F7C3A4E16}"/>
              </a:ext>
            </a:extLst>
          </p:cNvPr>
          <p:cNvSpPr/>
          <p:nvPr userDrawn="1"/>
        </p:nvSpPr>
        <p:spPr>
          <a:xfrm>
            <a:off x="9377795" y="4316113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5" name="Текст 17">
            <a:extLst>
              <a:ext uri="{FF2B5EF4-FFF2-40B4-BE49-F238E27FC236}">
                <a16:creationId xmlns:a16="http://schemas.microsoft.com/office/drawing/2014/main" xmlns="" id="{3CE9A073-35B5-4F1C-85E3-4BB12A5F435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0728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6</a:t>
            </a:r>
          </a:p>
        </p:txBody>
      </p:sp>
      <p:sp>
        <p:nvSpPr>
          <p:cNvPr id="76" name="Текст 17">
            <a:extLst>
              <a:ext uri="{FF2B5EF4-FFF2-40B4-BE49-F238E27FC236}">
                <a16:creationId xmlns:a16="http://schemas.microsoft.com/office/drawing/2014/main" xmlns="" id="{F7309B33-C344-4C68-8156-822D38F43FE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2307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77" name="Рисунок 7">
            <a:extLst>
              <a:ext uri="{FF2B5EF4-FFF2-40B4-BE49-F238E27FC236}">
                <a16:creationId xmlns:a16="http://schemas.microsoft.com/office/drawing/2014/main" xmlns="" id="{D6B0782E-8C48-4FC4-B086-A5606E01F5DB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44182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F8A195F5-3125-484A-954D-EB0E743F6947}"/>
              </a:ext>
            </a:extLst>
          </p:cNvPr>
          <p:cNvSpPr/>
          <p:nvPr userDrawn="1"/>
        </p:nvSpPr>
        <p:spPr>
          <a:xfrm>
            <a:off x="5804302" y="4316113"/>
            <a:ext cx="2399617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9" name="Текст 17">
            <a:extLst>
              <a:ext uri="{FF2B5EF4-FFF2-40B4-BE49-F238E27FC236}">
                <a16:creationId xmlns:a16="http://schemas.microsoft.com/office/drawing/2014/main" xmlns="" id="{428D2D4B-ED0B-40E0-9ECD-C95A1903990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27235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5</a:t>
            </a:r>
          </a:p>
        </p:txBody>
      </p:sp>
      <p:sp>
        <p:nvSpPr>
          <p:cNvPr id="80" name="Текст 17">
            <a:extLst>
              <a:ext uri="{FF2B5EF4-FFF2-40B4-BE49-F238E27FC236}">
                <a16:creationId xmlns:a16="http://schemas.microsoft.com/office/drawing/2014/main" xmlns="" id="{35125C72-EAD5-4723-BBD0-6B22FA07855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928814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33" name="Прямоугольник 63" descr="Прямоугольная фигура">
            <a:extLst>
              <a:ext uri="{FF2B5EF4-FFF2-40B4-BE49-F238E27FC236}">
                <a16:creationId xmlns:a16="http://schemas.microsoft.com/office/drawing/2014/main" xmlns="" id="{ACFA1245-86BF-45AA-B492-5CE7275AFF80}"/>
              </a:ext>
            </a:extLst>
          </p:cNvPr>
          <p:cNvSpPr/>
          <p:nvPr userDrawn="1"/>
        </p:nvSpPr>
        <p:spPr>
          <a:xfrm>
            <a:off x="0" y="1516317"/>
            <a:ext cx="8076794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518038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круговой диаграммы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62258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xmlns="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862258" y="2739982"/>
            <a:ext cx="6097341" cy="76154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xmlns="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62258" y="4463100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7" name="Диаграмма 6">
            <a:extLst>
              <a:ext uri="{FF2B5EF4-FFF2-40B4-BE49-F238E27FC236}">
                <a16:creationId xmlns:a16="http://schemas.microsoft.com/office/drawing/2014/main" xmlns="" id="{D9061FDA-6F12-4C6E-8374-F8ED0FF2932A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6959600" y="765175"/>
            <a:ext cx="4370388" cy="510063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3C89AD31-EDB3-409A-BB3D-9A2263EA5F9E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2869583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5ECE7C29-B0CF-4459-9010-99944A9D372B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869583" y="4463100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xmlns="" id="{FAA503CE-740E-471A-BE66-70EF1E5ED0DF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4874046" y="4106224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xmlns="" id="{8ABC95E5-FC26-42BE-B500-AFB5F7AA358F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4874046" y="4467585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xmlns="" id="{E3D6BF30-B139-4A44-8D70-E8B58153D59D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862258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xmlns="" id="{EDC5F966-21F2-4236-8AE2-F83B8916800F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862258" y="5471513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xmlns="" id="{F9094085-3B39-4A4F-B421-083BD603E089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2869583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1 500 000₽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xmlns="" id="{E87EE246-B30D-4246-BBE0-0BC8EBA9925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2869583" y="5471513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xmlns="" id="{72833A53-1031-4E59-BB69-C21555C45940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4874046" y="5114637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xmlns="" id="{6898A319-33AA-48F0-9D9D-2196528CD257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4874046" y="5475998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28" name="Прямоугольник 25" descr="Прямоугольная фигура">
            <a:extLst>
              <a:ext uri="{FF2B5EF4-FFF2-40B4-BE49-F238E27FC236}">
                <a16:creationId xmlns:a16="http://schemas.microsoft.com/office/drawing/2014/main" xmlns="" id="{536DDC95-2245-400E-87D9-78ACE3EB0369}"/>
              </a:ext>
            </a:extLst>
          </p:cNvPr>
          <p:cNvSpPr/>
          <p:nvPr userDrawn="1"/>
        </p:nvSpPr>
        <p:spPr>
          <a:xfrm>
            <a:off x="1" y="2374094"/>
            <a:ext cx="565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6600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левого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8722" y="2193928"/>
            <a:ext cx="4405067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8722" y="3937409"/>
            <a:ext cx="4412151" cy="539496"/>
          </a:xfrm>
        </p:spPr>
        <p:txBody>
          <a:bodyPr lIns="0" tIns="0" rIns="0" bIns="0" rtlCol="0" anchor="b">
            <a:normAutofit/>
          </a:bodyPr>
          <a:lstStyle>
            <a:lvl1pPr marL="0" indent="0" rtl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xmlns="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58722" y="4669416"/>
            <a:ext cx="4405066" cy="1159884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xmlns="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28700"/>
            <a:ext cx="6103084" cy="48006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Прямоугольник 22" descr="Прямоугольная фигура">
            <a:extLst>
              <a:ext uri="{FF2B5EF4-FFF2-40B4-BE49-F238E27FC236}">
                <a16:creationId xmlns:a16="http://schemas.microsoft.com/office/drawing/2014/main" xmlns="" id="{7BAA7414-D7E1-4BB4-98C3-E169FD560880}"/>
              </a:ext>
            </a:extLst>
          </p:cNvPr>
          <p:cNvSpPr/>
          <p:nvPr userDrawn="1"/>
        </p:nvSpPr>
        <p:spPr>
          <a:xfrm>
            <a:off x="6102067" y="3654638"/>
            <a:ext cx="234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98452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04545"/>
            <a:ext cx="5267789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614" y="3148026"/>
            <a:ext cx="52762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xmlns="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34740" y="3880032"/>
            <a:ext cx="5536134" cy="2025307"/>
          </a:xfrm>
        </p:spPr>
        <p:txBody>
          <a:bodyPr lIns="0" tIns="0" rIns="0" bIns="0" rtlCol="0" anchor="t" anchorCtr="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xmlns="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267325" cy="58293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Прямоугольник 9" descr="Прямоугольная фигура">
            <a:extLst>
              <a:ext uri="{FF2B5EF4-FFF2-40B4-BE49-F238E27FC236}">
                <a16:creationId xmlns:a16="http://schemas.microsoft.com/office/drawing/2014/main" xmlns="" id="{64F4FFEA-1C3D-4C3A-895A-590F2E29B849}"/>
              </a:ext>
            </a:extLst>
          </p:cNvPr>
          <p:cNvSpPr/>
          <p:nvPr userDrawn="1"/>
        </p:nvSpPr>
        <p:spPr>
          <a:xfrm>
            <a:off x="5267325" y="2815120"/>
            <a:ext cx="277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585962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59E029D3-A2D2-4959-AD45-2926DF4C67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9A919AF-E573-4B3C-8E98-F501EABA1B1B}"/>
              </a:ext>
            </a:extLst>
          </p:cNvPr>
          <p:cNvSpPr/>
          <p:nvPr userDrawn="1"/>
        </p:nvSpPr>
        <p:spPr>
          <a:xfrm>
            <a:off x="4108011" y="765175"/>
            <a:ext cx="3990525" cy="1756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8" descr="Прямоугольная фигура">
            <a:extLst>
              <a:ext uri="{FF2B5EF4-FFF2-40B4-BE49-F238E27FC236}">
                <a16:creationId xmlns:a16="http://schemas.microsoft.com/office/drawing/2014/main" xmlns="" id="{456AD312-1A1E-4043-B08C-1410D3EDEC27}"/>
              </a:ext>
            </a:extLst>
          </p:cNvPr>
          <p:cNvSpPr/>
          <p:nvPr userDrawn="1"/>
        </p:nvSpPr>
        <p:spPr>
          <a:xfrm>
            <a:off x="-1" y="5262290"/>
            <a:ext cx="12191999" cy="777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521329"/>
            <a:ext cx="4005072" cy="2740961"/>
          </a:xfrm>
          <a:solidFill>
            <a:schemeClr val="tx1"/>
          </a:solidFill>
        </p:spPr>
        <p:txBody>
          <a:bodyPr tIns="72000" rIns="72000" bIns="792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БЛАГОДАРИМ</a:t>
            </a:r>
            <a:br>
              <a:rPr lang="ru-RU" noProof="0" dirty="0"/>
            </a:br>
            <a:r>
              <a:rPr lang="ru-RU" noProof="0" dirty="0"/>
              <a:t>ВАС!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2E46EE0C-8420-4BA8-9E2D-0780DB1E6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30140" y="1338610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81ACAC3-4604-4C09-A60E-353A71E93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8038" y="4541163"/>
            <a:ext cx="3038475" cy="590550"/>
          </a:xfrm>
        </p:spPr>
        <p:txBody>
          <a:bodyPr rtlCol="0"/>
          <a:lstStyle>
            <a:lvl1pPr marL="0" indent="0" algn="ctr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67AD3B8E-A11F-4EAE-94E5-5A918EEFB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8557" y="5378325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xmlns="" id="{4C7CDA87-1949-494C-94DB-E500247384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8557" y="5658102"/>
            <a:ext cx="2858011" cy="28010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678-555-0177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xmlns="" id="{8D20ADC7-EE42-4D0E-B17A-883FE693D6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8011" y="537793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AD9FFFDD-8708-4CDD-974F-8A022BB26A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08011" y="5657711"/>
            <a:ext cx="3684587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sergei@vanarsdelltd.com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xmlns="" id="{CDE37318-4A32-4233-997C-CE244B16F5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8536" y="537793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Веб-сайт: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xmlns="" id="{1F818617-24CC-4E07-ABE4-A23E89FC13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536" y="5657711"/>
            <a:ext cx="3240000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www.vanasdelltd.com</a:t>
            </a:r>
          </a:p>
        </p:txBody>
      </p:sp>
      <p:sp>
        <p:nvSpPr>
          <p:cNvPr id="21" name="Прямоугольник 12" descr="Прямоугольная фигура">
            <a:extLst>
              <a:ext uri="{FF2B5EF4-FFF2-40B4-BE49-F238E27FC236}">
                <a16:creationId xmlns:a16="http://schemas.microsoft.com/office/drawing/2014/main" xmlns="" id="{F63A6226-0829-4BFB-805E-8B463D763BD0}"/>
              </a:ext>
            </a:extLst>
          </p:cNvPr>
          <p:cNvSpPr/>
          <p:nvPr userDrawn="1"/>
        </p:nvSpPr>
        <p:spPr>
          <a:xfrm>
            <a:off x="4322344" y="2320161"/>
            <a:ext cx="788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0573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прило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7B528C4-392E-41C2-861C-D3DC218489B8}"/>
              </a:ext>
            </a:extLst>
          </p:cNvPr>
          <p:cNvSpPr/>
          <p:nvPr userDrawn="1"/>
        </p:nvSpPr>
        <p:spPr>
          <a:xfrm>
            <a:off x="3919728" y="1"/>
            <a:ext cx="4352544" cy="2299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9728" y="0"/>
            <a:ext cx="4352544" cy="2299716"/>
          </a:xfrm>
          <a:noFill/>
        </p:spPr>
        <p:txBody>
          <a:bodyPr lIns="0" tIns="684000" rIns="0" bIns="0" rtlCol="0" anchor="t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Прямоугольник 8" descr="Прямоугольная фигура">
            <a:extLst>
              <a:ext uri="{FF2B5EF4-FFF2-40B4-BE49-F238E27FC236}">
                <a16:creationId xmlns:a16="http://schemas.microsoft.com/office/drawing/2014/main" xmlns="" id="{7427677C-C3DE-49C7-84BE-71D9DB22D7F2}"/>
              </a:ext>
            </a:extLst>
          </p:cNvPr>
          <p:cNvSpPr/>
          <p:nvPr userDrawn="1"/>
        </p:nvSpPr>
        <p:spPr>
          <a:xfrm>
            <a:off x="4382787" y="1548553"/>
            <a:ext cx="781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81717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отзы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07217"/>
            <a:ext cx="5679831" cy="606677"/>
          </a:xfrm>
        </p:spPr>
        <p:txBody>
          <a:bodyPr lIns="0" tIns="0" rIns="0" bIns="0" rtlCol="0" anchor="t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7">
            <a:extLst>
              <a:ext uri="{FF2B5EF4-FFF2-40B4-BE49-F238E27FC236}">
                <a16:creationId xmlns:a16="http://schemas.microsoft.com/office/drawing/2014/main" xmlns="" id="{152EDA90-0CC6-4B73-9282-68EB15F1A49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8200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6" name="Текст 17">
            <a:extLst>
              <a:ext uri="{FF2B5EF4-FFF2-40B4-BE49-F238E27FC236}">
                <a16:creationId xmlns:a16="http://schemas.microsoft.com/office/drawing/2014/main" xmlns="" id="{CB94CB14-CAFC-4576-85C2-5FE8C5FAC8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1253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1</a:t>
            </a:r>
          </a:p>
        </p:txBody>
      </p:sp>
      <p:sp>
        <p:nvSpPr>
          <p:cNvPr id="57" name="Текст 17">
            <a:extLst>
              <a:ext uri="{FF2B5EF4-FFF2-40B4-BE49-F238E27FC236}">
                <a16:creationId xmlns:a16="http://schemas.microsoft.com/office/drawing/2014/main" xmlns="" id="{E2FAB85F-45F7-47E2-AB0A-6B37853139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2832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58" name="Рисунок 7">
            <a:extLst>
              <a:ext uri="{FF2B5EF4-FFF2-40B4-BE49-F238E27FC236}">
                <a16:creationId xmlns:a16="http://schemas.microsoft.com/office/drawing/2014/main" xmlns="" id="{9D546B0D-E7A6-4E09-A1E7-4D5FFF42AB7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977409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9" name="Текст 17">
            <a:extLst>
              <a:ext uri="{FF2B5EF4-FFF2-40B4-BE49-F238E27FC236}">
                <a16:creationId xmlns:a16="http://schemas.microsoft.com/office/drawing/2014/main" xmlns="" id="{BB7C7924-7CD4-4A42-9820-18C41FD7256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0462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3</a:t>
            </a:r>
          </a:p>
        </p:txBody>
      </p:sp>
      <p:sp>
        <p:nvSpPr>
          <p:cNvPr id="60" name="Текст 17">
            <a:extLst>
              <a:ext uri="{FF2B5EF4-FFF2-40B4-BE49-F238E27FC236}">
                <a16:creationId xmlns:a16="http://schemas.microsoft.com/office/drawing/2014/main" xmlns="" id="{16EDFFF7-6CB3-47B7-B8FF-4AD51EBB5F1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2041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1" name="Рисунок 7">
            <a:extLst>
              <a:ext uri="{FF2B5EF4-FFF2-40B4-BE49-F238E27FC236}">
                <a16:creationId xmlns:a16="http://schemas.microsoft.com/office/drawing/2014/main" xmlns="" id="{998C45EE-D467-409F-8315-0F7C3F55116A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403916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3" name="Текст 17">
            <a:extLst>
              <a:ext uri="{FF2B5EF4-FFF2-40B4-BE49-F238E27FC236}">
                <a16:creationId xmlns:a16="http://schemas.microsoft.com/office/drawing/2014/main" xmlns="" id="{A51F22CB-38F0-4351-97D5-2D8EAFB4F3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86969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2</a:t>
            </a:r>
          </a:p>
        </p:txBody>
      </p:sp>
      <p:sp>
        <p:nvSpPr>
          <p:cNvPr id="64" name="Текст 17">
            <a:extLst>
              <a:ext uri="{FF2B5EF4-FFF2-40B4-BE49-F238E27FC236}">
                <a16:creationId xmlns:a16="http://schemas.microsoft.com/office/drawing/2014/main" xmlns="" id="{A766E770-E9C2-42A0-B447-1B804F2A2F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88548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xmlns="" id="{1174E98C-B520-4B09-B2E4-AA73B46C6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5313"/>
            <a:ext cx="3529013" cy="2578100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129C8CAB-8459-47A3-A66A-8D12B810225F}"/>
              </a:ext>
            </a:extLst>
          </p:cNvPr>
          <p:cNvSpPr/>
          <p:nvPr userDrawn="1"/>
        </p:nvSpPr>
        <p:spPr>
          <a:xfrm>
            <a:off x="4368002" y="2414016"/>
            <a:ext cx="3529011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7" name="Текст 11">
            <a:extLst>
              <a:ext uri="{FF2B5EF4-FFF2-40B4-BE49-F238E27FC236}">
                <a16:creationId xmlns:a16="http://schemas.microsoft.com/office/drawing/2014/main" xmlns="" id="{6F2EC285-6BFE-478F-A272-ED692974D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7688" y="2400300"/>
            <a:ext cx="3529012" cy="2043113"/>
          </a:xfrm>
        </p:spPr>
        <p:txBody>
          <a:bodyPr lIns="288000" tIns="288000" rIns="288000" bIns="288000" rtlCol="0"/>
          <a:lstStyle>
            <a:lvl1pPr marL="0" indent="0"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400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xmlns="" id="{C67992FA-0F54-4DA6-AACA-039E6E09DB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6700" y="2212277"/>
            <a:ext cx="3467102" cy="2231136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Прямоугольник 18" descr="Прямоугольная фигура">
            <a:extLst>
              <a:ext uri="{FF2B5EF4-FFF2-40B4-BE49-F238E27FC236}">
                <a16:creationId xmlns:a16="http://schemas.microsoft.com/office/drawing/2014/main" xmlns="" id="{B791C558-0522-446C-B7FE-6CCCB2676E89}"/>
              </a:ext>
            </a:extLst>
          </p:cNvPr>
          <p:cNvSpPr/>
          <p:nvPr userDrawn="1"/>
        </p:nvSpPr>
        <p:spPr>
          <a:xfrm>
            <a:off x="5066523" y="1373103"/>
            <a:ext cx="71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581058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при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36831"/>
            <a:ext cx="2939721" cy="1844288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851976"/>
            <a:ext cx="296257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xmlns="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67325" y="1588458"/>
            <a:ext cx="6084888" cy="2118127"/>
          </a:xfrm>
        </p:spPr>
        <p:txBody>
          <a:bodyPr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xmlns="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67325" y="3932556"/>
            <a:ext cx="6084888" cy="1548563"/>
          </a:xfrm>
        </p:spPr>
        <p:txBody>
          <a:bodyPr rtlCol="0">
            <a:noAutofit/>
          </a:bodyPr>
          <a:lstStyle>
            <a:lvl1pPr marL="216000" indent="-216000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Прямоугольник 9" descr="Прямоугольная фигура">
            <a:extLst>
              <a:ext uri="{FF2B5EF4-FFF2-40B4-BE49-F238E27FC236}">
                <a16:creationId xmlns:a16="http://schemas.microsoft.com/office/drawing/2014/main" xmlns="" id="{BAFA4FEF-7A90-4960-976C-29791A7BE2C2}"/>
              </a:ext>
            </a:extLst>
          </p:cNvPr>
          <p:cNvSpPr/>
          <p:nvPr userDrawn="1"/>
        </p:nvSpPr>
        <p:spPr>
          <a:xfrm>
            <a:off x="0" y="3292402"/>
            <a:ext cx="288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99266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обильной версии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Прямоугольная фигура">
            <a:extLst>
              <a:ext uri="{FF2B5EF4-FFF2-40B4-BE49-F238E27FC236}">
                <a16:creationId xmlns:a16="http://schemas.microsoft.com/office/drawing/2014/main" xmlns="" id="{9FF20888-4CCD-4546-BBEE-8012B7FF897A}"/>
              </a:ext>
            </a:extLst>
          </p:cNvPr>
          <p:cNvSpPr/>
          <p:nvPr userDrawn="1"/>
        </p:nvSpPr>
        <p:spPr>
          <a:xfrm>
            <a:off x="862258" y="2808480"/>
            <a:ext cx="11329742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338E56-892A-4A7D-A723-312505412F26}"/>
              </a:ext>
            </a:extLst>
          </p:cNvPr>
          <p:cNvSpPr/>
          <p:nvPr userDrawn="1"/>
        </p:nvSpPr>
        <p:spPr>
          <a:xfrm>
            <a:off x="6757260" y="636516"/>
            <a:ext cx="3291840" cy="5522976"/>
          </a:xfrm>
          <a:prstGeom prst="rect">
            <a:avLst/>
          </a:prstGeom>
          <a:blipFill>
            <a:blip r:embed="rId2"/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095993"/>
            <a:ext cx="52421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2">
            <a:extLst>
              <a:ext uri="{FF2B5EF4-FFF2-40B4-BE49-F238E27FC236}">
                <a16:creationId xmlns:a16="http://schemas.microsoft.com/office/drawing/2014/main" xmlns="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258" y="3828000"/>
            <a:ext cx="5233742" cy="2175392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91821"/>
            <a:ext cx="5262327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14111" y="1485605"/>
            <a:ext cx="2075688" cy="3639312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591754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899954E-D83C-4E03-A51E-E9EFC4CB52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5FAA74F-DE92-4414-B0C7-466184CBCC99}"/>
              </a:ext>
            </a:extLst>
          </p:cNvPr>
          <p:cNvSpPr/>
          <p:nvPr userDrawn="1"/>
        </p:nvSpPr>
        <p:spPr>
          <a:xfrm>
            <a:off x="4093463" y="404813"/>
            <a:ext cx="4005072" cy="171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117623"/>
            <a:ext cx="4005072" cy="2977551"/>
          </a:xfrm>
          <a:solidFill>
            <a:schemeClr val="tx1"/>
          </a:solidFill>
        </p:spPr>
        <p:txBody>
          <a:bodyPr tIns="72000" bIns="216000" rtlCol="0" anchor="b">
            <a:noAutofit/>
          </a:bodyPr>
          <a:lstStyle>
            <a:lvl1pPr algn="ctr">
              <a:lnSpc>
                <a:spcPct val="85000"/>
              </a:lnSpc>
              <a:defRPr lang="ru-RU" sz="5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рямоугольник 6" descr="Прямоугольная фигура">
            <a:extLst>
              <a:ext uri="{FF2B5EF4-FFF2-40B4-BE49-F238E27FC236}">
                <a16:creationId xmlns:a16="http://schemas.microsoft.com/office/drawing/2014/main" xmlns="" id="{0A900D34-4B01-4389-9CFF-FFCB0CF7A3CC}"/>
              </a:ext>
            </a:extLst>
          </p:cNvPr>
          <p:cNvSpPr/>
          <p:nvPr userDrawn="1"/>
        </p:nvSpPr>
        <p:spPr>
          <a:xfrm>
            <a:off x="4922520" y="1916455"/>
            <a:ext cx="726948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8865235-7FA6-4F58-B90E-4404EAE577DF}"/>
              </a:ext>
            </a:extLst>
          </p:cNvPr>
          <p:cNvSpPr/>
          <p:nvPr userDrawn="1"/>
        </p:nvSpPr>
        <p:spPr>
          <a:xfrm>
            <a:off x="4093463" y="5095174"/>
            <a:ext cx="4005072" cy="22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5" descr="Прямоугольная фигура">
            <a:extLst>
              <a:ext uri="{FF2B5EF4-FFF2-40B4-BE49-F238E27FC236}">
                <a16:creationId xmlns:a16="http://schemas.microsoft.com/office/drawing/2014/main" xmlns="" id="{72ED261F-FABA-4D73-8360-A897A6082FA6}"/>
              </a:ext>
            </a:extLst>
          </p:cNvPr>
          <p:cNvSpPr/>
          <p:nvPr userDrawn="1"/>
        </p:nvSpPr>
        <p:spPr>
          <a:xfrm>
            <a:off x="-1" y="5095175"/>
            <a:ext cx="726948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6BBECC5-64BD-44F1-A950-4C2D9B613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462" y="5296342"/>
            <a:ext cx="4005073" cy="1561658"/>
          </a:xfrm>
          <a:solidFill>
            <a:schemeClr val="tx1"/>
          </a:solidFill>
        </p:spPr>
        <p:txBody>
          <a:bodyPr vert="horz" lIns="91440" tIns="90000" rIns="91440" bIns="90000" rtlCol="0" anchor="ctr" anchorCtr="0">
            <a:noAutofit/>
          </a:bodyPr>
          <a:lstStyle>
            <a:lvl1pPr marL="0" indent="0" algn="ctr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marL="228600" lvl="0" indent="-228600" algn="ctr" rtl="0">
              <a:spcBef>
                <a:spcPts val="600"/>
              </a:spcBef>
            </a:pPr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740075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8D30891-044A-4B6F-9E44-2C5CD52CAE5A}"/>
              </a:ext>
            </a:extLst>
          </p:cNvPr>
          <p:cNvSpPr/>
          <p:nvPr userDrawn="1"/>
        </p:nvSpPr>
        <p:spPr>
          <a:xfrm>
            <a:off x="4117848" y="0"/>
            <a:ext cx="807415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0061FC-03E6-461D-AD5E-F586206AB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839696"/>
            <a:ext cx="5879592" cy="2136164"/>
          </a:xfrm>
          <a:solidFill>
            <a:schemeClr val="tx1"/>
          </a:solidFill>
        </p:spPr>
        <p:txBody>
          <a:bodyPr lIns="432000" tIns="1332000" rIns="288000" bIns="1188000" rtlCol="0">
            <a:normAutofit/>
          </a:bodyPr>
          <a:lstStyle>
            <a:lvl1pPr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6" descr="Прямоугольная фигура">
            <a:extLst>
              <a:ext uri="{FF2B5EF4-FFF2-40B4-BE49-F238E27FC236}">
                <a16:creationId xmlns:a16="http://schemas.microsoft.com/office/drawing/2014/main" xmlns="" id="{34F9E77E-D12E-44C4-BDFA-352E61E1D14C}"/>
              </a:ext>
            </a:extLst>
          </p:cNvPr>
          <p:cNvSpPr/>
          <p:nvPr userDrawn="1"/>
        </p:nvSpPr>
        <p:spPr>
          <a:xfrm>
            <a:off x="1266000" y="4956850"/>
            <a:ext cx="1092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6" descr="Прямоугольная фигура">
            <a:extLst>
              <a:ext uri="{FF2B5EF4-FFF2-40B4-BE49-F238E27FC236}">
                <a16:creationId xmlns:a16="http://schemas.microsoft.com/office/drawing/2014/main" xmlns="" id="{4C5077D8-7618-454B-9F54-DDC6AF1C8BE9}"/>
              </a:ext>
            </a:extLst>
          </p:cNvPr>
          <p:cNvSpPr/>
          <p:nvPr userDrawn="1"/>
        </p:nvSpPr>
        <p:spPr>
          <a:xfrm>
            <a:off x="839789" y="4953080"/>
            <a:ext cx="426211" cy="208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7DCA489B-C5F7-4E9C-B3E3-881B0B99F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5165559"/>
            <a:ext cx="5879592" cy="892341"/>
          </a:xfrm>
          <a:solidFill>
            <a:schemeClr val="tx1"/>
          </a:solidFill>
        </p:spPr>
        <p:txBody>
          <a:bodyPr vert="horz" lIns="432000" tIns="144000" rIns="144000" bIns="144000" rtlCol="0" anchor="ctr" anchorCtr="0">
            <a:normAutofit/>
          </a:bodyPr>
          <a:lstStyle>
            <a:lvl1pPr marL="0" indent="0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marL="228600" lvl="0" indent="-228600" rtl="0">
              <a:lnSpc>
                <a:spcPct val="85000"/>
              </a:lnSpc>
              <a:spcBef>
                <a:spcPts val="0"/>
              </a:spcBef>
            </a:pPr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489074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19C5C32A-5788-45B9-9EE4-6043A12F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088495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xmlns="" id="{10D7E270-C747-45FB-A97F-14B73F53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63B39A0C-6C9B-424E-B638-435C971B9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1766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правого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55544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xmlns="" id="{850A0897-12BD-44B8-A42A-3A5C2AF4D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3381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 4">
            <a:extLst>
              <a:ext uri="{FF2B5EF4-FFF2-40B4-BE49-F238E27FC236}">
                <a16:creationId xmlns:a16="http://schemas.microsoft.com/office/drawing/2014/main" xmlns="" id="{FB3B52FC-6C01-4691-8A4C-515E4AD91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35405"/>
            <a:ext cx="5183188" cy="629019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xmlns="" id="{7A7E6861-785E-404A-A922-8C16D9A32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3381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F5A918AA-979F-4672-80CF-28680D602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35405"/>
            <a:ext cx="5157787" cy="629019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b="1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6648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61648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17" descr="Прямоугольная фигура">
            <a:extLst>
              <a:ext uri="{FF2B5EF4-FFF2-40B4-BE49-F238E27FC236}">
                <a16:creationId xmlns:a16="http://schemas.microsoft.com/office/drawing/2014/main" xmlns="" id="{15D87A62-16A6-44B8-898B-65CFFD5782A1}"/>
              </a:ext>
            </a:extLst>
          </p:cNvPr>
          <p:cNvSpPr/>
          <p:nvPr userDrawn="1"/>
        </p:nvSpPr>
        <p:spPr>
          <a:xfrm>
            <a:off x="0" y="1347938"/>
            <a:ext cx="32537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15244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200" y="2385066"/>
            <a:ext cx="374904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493776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Заголовок 1">
            <a:extLst>
              <a:ext uri="{FF2B5EF4-FFF2-40B4-BE49-F238E27FC236}">
                <a16:creationId xmlns:a16="http://schemas.microsoft.com/office/drawing/2014/main" xmlns="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xmlns="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 2">
            <a:extLst>
              <a:ext uri="{FF2B5EF4-FFF2-40B4-BE49-F238E27FC236}">
                <a16:creationId xmlns:a16="http://schemas.microsoft.com/office/drawing/2014/main" xmlns="" id="{2B196433-397C-4024-BB40-8EDB06978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324" y="457201"/>
            <a:ext cx="6088063" cy="540385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2432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C30695-97E1-4601-8C7B-961D69628644}"/>
              </a:ext>
            </a:extLst>
          </p:cNvPr>
          <p:cNvSpPr/>
          <p:nvPr userDrawn="1"/>
        </p:nvSpPr>
        <p:spPr>
          <a:xfrm>
            <a:off x="838200" y="2385066"/>
            <a:ext cx="374904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xmlns="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493776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Заголовок 1">
            <a:extLst>
              <a:ext uri="{FF2B5EF4-FFF2-40B4-BE49-F238E27FC236}">
                <a16:creationId xmlns:a16="http://schemas.microsoft.com/office/drawing/2014/main" xmlns="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xmlns="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 2">
            <a:extLst>
              <a:ext uri="{FF2B5EF4-FFF2-40B4-BE49-F238E27FC236}">
                <a16:creationId xmlns:a16="http://schemas.microsoft.com/office/drawing/2014/main" xmlns="" id="{7644D3B2-87EE-4E9C-BEEE-DBEAEB852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457201"/>
            <a:ext cx="6088063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693093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07217"/>
            <a:ext cx="10512424" cy="606677"/>
          </a:xfrm>
        </p:spPr>
        <p:txBody>
          <a:bodyPr lIns="0" tIns="0" rIns="0" bIns="0" rtlCol="0" anchor="t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16512" cy="519503"/>
          </a:xfrm>
        </p:spPr>
        <p:txBody>
          <a:bodyPr lIns="0" tIns="0" rIns="9144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xmlns="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465609" y="2023413"/>
            <a:ext cx="2752023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12629" y="3054194"/>
            <a:ext cx="1623978" cy="519503"/>
          </a:xfrm>
        </p:spPr>
        <p:txBody>
          <a:bodyPr lIns="0" tIns="0" rIns="9144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4" name="Рисунок 12">
            <a:extLst>
              <a:ext uri="{FF2B5EF4-FFF2-40B4-BE49-F238E27FC236}">
                <a16:creationId xmlns:a16="http://schemas.microsoft.com/office/drawing/2014/main" xmlns="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677189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12">
            <a:extLst>
              <a:ext uri="{FF2B5EF4-FFF2-40B4-BE49-F238E27FC236}">
                <a16:creationId xmlns:a16="http://schemas.microsoft.com/office/drawing/2014/main" xmlns="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677189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xmlns="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12823" y="3054194"/>
            <a:ext cx="2113508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xmlns="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75353" y="2023413"/>
            <a:ext cx="1622417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28" name="Рисунок 12">
            <a:extLst>
              <a:ext uri="{FF2B5EF4-FFF2-40B4-BE49-F238E27FC236}">
                <a16:creationId xmlns:a16="http://schemas.microsoft.com/office/drawing/2014/main" xmlns="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12823" y="3677189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xmlns="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873425" y="3054194"/>
            <a:ext cx="2197044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xmlns="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535245" y="2023413"/>
            <a:ext cx="1622417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32" name="Текст 3">
            <a:extLst>
              <a:ext uri="{FF2B5EF4-FFF2-40B4-BE49-F238E27FC236}">
                <a16:creationId xmlns:a16="http://schemas.microsoft.com/office/drawing/2014/main" xmlns="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73424" y="4355259"/>
            <a:ext cx="2197044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xmlns="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12823" y="4776173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xmlns="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xmlns="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7" name="Текст 7">
            <a:extLst>
              <a:ext uri="{FF2B5EF4-FFF2-40B4-BE49-F238E27FC236}">
                <a16:creationId xmlns:a16="http://schemas.microsoft.com/office/drawing/2014/main" xmlns="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9" name="Рисунок 13">
            <a:extLst>
              <a:ext uri="{FF2B5EF4-FFF2-40B4-BE49-F238E27FC236}">
                <a16:creationId xmlns:a16="http://schemas.microsoft.com/office/drawing/2014/main" xmlns="" id="{E930664F-8C64-4436-9DD1-1ECED305C6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3424" y="3677189"/>
            <a:ext cx="2331720" cy="539496"/>
          </a:xfrm>
          <a:ln>
            <a:solidFill>
              <a:srgbClr val="000000">
                <a:alpha val="30196"/>
              </a:srgb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xmlns="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8689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и левого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xmlns="" id="{7BF30168-0B34-44BC-AACE-89DE62358C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765174"/>
            <a:ext cx="4429125" cy="6092825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061" y="1391821"/>
            <a:ext cx="5252202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4423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BEB1C6EE-FA97-4634-A102-9B45058E9E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07591" y="3203259"/>
            <a:ext cx="5223672" cy="28803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90914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значков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721639"/>
            <a:ext cx="4405067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4490" y="1648384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85383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95403" y="1303786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xmlns="" id="{0AFA18C9-04D0-44DF-808A-2C34FCE9E7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95403" y="4838737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xmlns="" id="{6588C383-1FFC-421F-B64D-C20A8FF1D9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5403" y="3660420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Рисунок 7">
            <a:extLst>
              <a:ext uri="{FF2B5EF4-FFF2-40B4-BE49-F238E27FC236}">
                <a16:creationId xmlns:a16="http://schemas.microsoft.com/office/drawing/2014/main" xmlns="" id="{41C4D3D8-E6E7-4E66-B661-6F7F594B2B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95403" y="2482103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4490" y="1026327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3F24AAA0-C33F-4C49-B5BA-CCA4DF164082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284490" y="5186182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 2">
            <a:extLst>
              <a:ext uri="{FF2B5EF4-FFF2-40B4-BE49-F238E27FC236}">
                <a16:creationId xmlns:a16="http://schemas.microsoft.com/office/drawing/2014/main" xmlns="" id="{F15EA430-9504-4CC7-90B9-8BAC49418BCE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284490" y="4564125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 2">
            <a:extLst>
              <a:ext uri="{FF2B5EF4-FFF2-40B4-BE49-F238E27FC236}">
                <a16:creationId xmlns:a16="http://schemas.microsoft.com/office/drawing/2014/main" xmlns="" id="{2452F643-0A90-42B8-A436-966F84D9136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84490" y="4006916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xmlns="" id="{08A7C240-D1B7-4005-B9AF-81E3B026A242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284490" y="3384859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6E6F2B4F-B958-4180-9985-068471C0E34E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84490" y="2827650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09A84110-1CE1-45A4-BFE9-E44A4D9F4FF5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84490" y="2205593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26874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компьютера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Прямоугольная фигура">
            <a:extLst>
              <a:ext uri="{FF2B5EF4-FFF2-40B4-BE49-F238E27FC236}">
                <a16:creationId xmlns:a16="http://schemas.microsoft.com/office/drawing/2014/main" xmlns="" id="{0348B992-DA91-41CC-A9C7-B1E6405BB768}"/>
              </a:ext>
            </a:extLst>
          </p:cNvPr>
          <p:cNvSpPr/>
          <p:nvPr userDrawn="1"/>
        </p:nvSpPr>
        <p:spPr>
          <a:xfrm>
            <a:off x="1" y="3120256"/>
            <a:ext cx="922396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864" y="871857"/>
            <a:ext cx="5076191" cy="5114286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8722" y="1656048"/>
            <a:ext cx="4405067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8722" y="3495781"/>
            <a:ext cx="4412151" cy="53949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xmlns="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42680" y="4179662"/>
            <a:ext cx="4405066" cy="115988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xmlns="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4270" y="1243173"/>
            <a:ext cx="4387066" cy="2427874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xmlns="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7793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изображения 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252D122-994D-483A-BEAE-EB42A0E0961E}"/>
              </a:ext>
            </a:extLst>
          </p:cNvPr>
          <p:cNvSpPr/>
          <p:nvPr userDrawn="1"/>
        </p:nvSpPr>
        <p:spPr>
          <a:xfrm>
            <a:off x="3919728" y="-1"/>
            <a:ext cx="4352400" cy="1819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xmlns="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9728" y="0"/>
            <a:ext cx="4352544" cy="1737360"/>
          </a:xfrm>
          <a:noFill/>
        </p:spPr>
        <p:txBody>
          <a:bodyPr lIns="0" tIns="180000" rIns="0" bIns="0" rtlCol="0" anchor="ctr" anchorCtr="0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2685A6CA-852E-4D31-8861-0347B4869D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19728" y="1732572"/>
            <a:ext cx="4352400" cy="1404000"/>
          </a:xfrm>
          <a:solidFill>
            <a:schemeClr val="tx1"/>
          </a:solidFill>
        </p:spPr>
        <p:txBody>
          <a:bodyPr lIns="180000" tIns="360000" rIns="180000" bIns="0" rtlCol="0"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</a:defRPr>
            </a:lvl1pPr>
            <a:lvl2pPr marL="457200" indent="0">
              <a:buNone/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Прямоугольник 23" descr="Прямоугольная фигура">
            <a:extLst>
              <a:ext uri="{FF2B5EF4-FFF2-40B4-BE49-F238E27FC236}">
                <a16:creationId xmlns:a16="http://schemas.microsoft.com/office/drawing/2014/main" xmlns="" id="{A5229D97-30B4-42B0-8D6E-5BE4A017D8F7}"/>
              </a:ext>
            </a:extLst>
          </p:cNvPr>
          <p:cNvSpPr/>
          <p:nvPr userDrawn="1"/>
        </p:nvSpPr>
        <p:spPr>
          <a:xfrm>
            <a:off x="4289100" y="1528090"/>
            <a:ext cx="792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6344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рех блоков с объе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93960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16020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16020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xmlns="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2C9DB526-D20B-406D-B9C4-1B2FE49223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258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5" name="Текст 2">
            <a:extLst>
              <a:ext uri="{FF2B5EF4-FFF2-40B4-BE49-F238E27FC236}">
                <a16:creationId xmlns:a16="http://schemas.microsoft.com/office/drawing/2014/main" xmlns="" id="{76963D45-FFEE-47B2-BF3C-EF83D09DA71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834375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xmlns="" id="{F0C6A052-44FB-4766-A715-5F60A7AEF0A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834375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xmlns="" id="{26217025-86DB-4E40-9AE4-98C2F14CA8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80613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28" name="Текст 2">
            <a:extLst>
              <a:ext uri="{FF2B5EF4-FFF2-40B4-BE49-F238E27FC236}">
                <a16:creationId xmlns:a16="http://schemas.microsoft.com/office/drawing/2014/main" xmlns="" id="{5CDA6EA2-A642-4AE3-88FA-F776A7BE3CA8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452731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FCF657BA-97D6-465F-8436-31FB0B884C8B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452731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xmlns="" id="{CBAA4180-32A5-4A82-BFBA-8673723FAA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8969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18" name="Прямоугольник 16" descr="Прямоугольная фигура">
            <a:extLst>
              <a:ext uri="{FF2B5EF4-FFF2-40B4-BE49-F238E27FC236}">
                <a16:creationId xmlns:a16="http://schemas.microsoft.com/office/drawing/2014/main" xmlns="" id="{8F2E6E6B-AE50-42CD-844F-3408DB11EFCE}"/>
              </a:ext>
            </a:extLst>
          </p:cNvPr>
          <p:cNvSpPr/>
          <p:nvPr userDrawn="1"/>
        </p:nvSpPr>
        <p:spPr>
          <a:xfrm>
            <a:off x="0" y="1380173"/>
            <a:ext cx="500552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6252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чис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2">
            <a:extLst>
              <a:ext uri="{FF2B5EF4-FFF2-40B4-BE49-F238E27FC236}">
                <a16:creationId xmlns:a16="http://schemas.microsoft.com/office/drawing/2014/main" xmlns="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4490" y="2620884"/>
            <a:ext cx="4955429" cy="808115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xmlns="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4490" y="2107734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284489" y="976103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12 345 ₽</a:t>
            </a:r>
          </a:p>
        </p:txBody>
      </p:sp>
      <p:sp>
        <p:nvSpPr>
          <p:cNvPr id="25" name="Текст 2">
            <a:extLst>
              <a:ext uri="{FF2B5EF4-FFF2-40B4-BE49-F238E27FC236}">
                <a16:creationId xmlns:a16="http://schemas.microsoft.com/office/drawing/2014/main" xmlns="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284490" y="5321068"/>
            <a:ext cx="4955429" cy="548574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 2">
            <a:extLst>
              <a:ext uri="{FF2B5EF4-FFF2-40B4-BE49-F238E27FC236}">
                <a16:creationId xmlns:a16="http://schemas.microsoft.com/office/drawing/2014/main" xmlns="" id="{6D20445D-98AF-47B2-9FBD-AF19976FE079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84490" y="4807915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26B4ED62-0191-4136-BE3C-958CFAB7AC9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284489" y="3676284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6789 ₽</a:t>
            </a:r>
          </a:p>
        </p:txBody>
      </p:sp>
    </p:spTree>
    <p:extLst>
      <p:ext uri="{BB962C8B-B14F-4D97-AF65-F5344CB8AC3E}">
        <p14:creationId xmlns:p14="http://schemas.microsoft.com/office/powerpoint/2010/main" xmlns="" val="362440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_флаг.JPG">
            <a:extLst>
              <a:ext uri="{FF2B5EF4-FFF2-40B4-BE49-F238E27FC236}">
                <a16:creationId xmlns:a16="http://schemas.microsoft.com/office/drawing/2014/main" xmlns="" id="{95816E93-95E0-4A6C-9F7A-53939C95C10D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3166" y="0"/>
            <a:ext cx="12188834" cy="68603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929453-E4C7-46CA-BEF5-0E2A92C8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b="1" noProof="0" dirty="0"/>
              <a:t>НАЖМИТЕ, ЧТОБЫ ИЗМЕНИТЬ 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2ADBBF-AAD4-4971-A7E7-A5D5720D4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DB9995-22AA-4982-8BC6-63933E69E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95571"/>
            <a:ext cx="2743200" cy="2259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7B33D2-B564-49D1-84C1-0C8A19C2E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36289"/>
            <a:ext cx="2741612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594BD2-D6A7-476C-B277-0BD3FFADC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262758"/>
            <a:ext cx="266700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="1" i="0">
                <a:solidFill>
                  <a:srgbClr val="006F83"/>
                </a:solidFill>
              </a:defRPr>
            </a:lvl1pPr>
          </a:lstStyle>
          <a:p>
            <a:pPr rtl="0"/>
            <a:fld id="{D9BB3731-526F-4638-85F8-715D717FFC12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pic>
        <p:nvPicPr>
          <p:cNvPr id="7" name="Picture 8" descr="D:\Рабочий стол\2011-2012\Август 2012\Площадка\logo без фона.png">
            <a:extLst>
              <a:ext uri="{FF2B5EF4-FFF2-40B4-BE49-F238E27FC236}">
                <a16:creationId xmlns:a16="http://schemas.microsoft.com/office/drawing/2014/main" xmlns="" id="{37CB95FA-2EB4-49CE-A45E-79A99B8EC5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8"/>
          <a:srcRect/>
          <a:stretch>
            <a:fillRect/>
          </a:stretch>
        </p:blipFill>
        <p:spPr bwMode="auto">
          <a:xfrm>
            <a:off x="11046757" y="188849"/>
            <a:ext cx="915548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4121D8E-FB6A-4F93-86BB-3C014C8B1D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695" y="188849"/>
            <a:ext cx="104818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43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4" r:id="rId26"/>
    <p:sldLayoutId id="2147483685" r:id="rId27"/>
    <p:sldLayoutId id="2147483686" r:id="rId28"/>
    <p:sldLayoutId id="2147483689" r:id="rId29"/>
    <p:sldLayoutId id="2147483690" r:id="rId30"/>
    <p:sldLayoutId id="2147483691" r:id="rId31"/>
    <p:sldLayoutId id="2147483692" r:id="rId32"/>
    <p:sldLayoutId id="2147483687" r:id="rId33"/>
    <p:sldLayoutId id="2147483693" r:id="rId34"/>
    <p:sldLayoutId id="2147483683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55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  <p15:guide id="6" orient="horz" pos="48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318" userDrawn="1">
          <p15:clr>
            <a:srgbClr val="F26B43"/>
          </p15:clr>
        </p15:guide>
        <p15:guide id="10" pos="4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9397DC1-AFDB-4BAB-87D5-44BE7A24CBAE}"/>
              </a:ext>
            </a:extLst>
          </p:cNvPr>
          <p:cNvSpPr/>
          <p:nvPr/>
        </p:nvSpPr>
        <p:spPr>
          <a:xfrm>
            <a:off x="1061547" y="1817474"/>
            <a:ext cx="9676361" cy="2569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algn="ctr">
              <a:lnSpc>
                <a:spcPct val="107000"/>
              </a:lnSpc>
              <a:spcAft>
                <a:spcPts val="750"/>
              </a:spcAft>
            </a:pP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разных странах праздник, </a:t>
            </a:r>
          </a:p>
          <a:p>
            <a:pPr marL="176213" algn="ctr">
              <a:lnSpc>
                <a:spcPct val="107000"/>
              </a:lnSpc>
              <a:spcAft>
                <a:spcPts val="750"/>
              </a:spcAft>
            </a:pP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отмечаемый в первый день мая, </a:t>
            </a:r>
          </a:p>
          <a:p>
            <a:pPr marL="176213" algn="ctr">
              <a:lnSpc>
                <a:spcPct val="107000"/>
              </a:lnSpc>
              <a:spcAft>
                <a:spcPts val="750"/>
              </a:spcAft>
            </a:pP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называют по-разному: </a:t>
            </a:r>
            <a:b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международной солидарности трудящихся, День весны и труда, День весны или День труда</a:t>
            </a:r>
          </a:p>
        </p:txBody>
      </p:sp>
    </p:spTree>
    <p:extLst>
      <p:ext uri="{BB962C8B-B14F-4D97-AF65-F5344CB8AC3E}">
        <p14:creationId xmlns:p14="http://schemas.microsoft.com/office/powerpoint/2010/main" xmlns="" val="3383708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EA411C00-FC88-47E6-8BB5-674CD041DED3}"/>
              </a:ext>
            </a:extLst>
          </p:cNvPr>
          <p:cNvSpPr/>
          <p:nvPr/>
        </p:nvSpPr>
        <p:spPr>
          <a:xfrm flipH="1">
            <a:off x="1641491" y="1114216"/>
            <a:ext cx="89090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algn="just"/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Указом Президиума Верховного Совета СССР 18 января 1974был учрежден Орден Трудовой Славы трех степеней, которым награждались труженики за высокопроизводительный труд на одном предприятии, в организации, колхозе или совхозе</a:t>
            </a:r>
          </a:p>
          <a:p>
            <a:pPr marL="176213" algn="just"/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pic>
        <p:nvPicPr>
          <p:cNvPr id="7" name="Рисунок 6" descr="Кубанцы, полные кавалеры ордена Трудовой Славы – Музей Фелицына">
            <a:extLst>
              <a:ext uri="{FF2B5EF4-FFF2-40B4-BE49-F238E27FC236}">
                <a16:creationId xmlns:a16="http://schemas.microsoft.com/office/drawing/2014/main" xmlns="" id="{C2A25DE3-BD82-484B-BE77-1C11ADF3266B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50" b="96250" l="4824" r="98235">
                        <a14:foregroundMark x1="11882" y1="18500" x2="8706" y2="33000"/>
                        <a14:foregroundMark x1="8706" y1="33000" x2="12471" y2="27250"/>
                        <a14:foregroundMark x1="5176" y1="9000" x2="11882" y2="10000"/>
                        <a14:foregroundMark x1="11882" y1="10000" x2="17529" y2="37250"/>
                        <a14:foregroundMark x1="17529" y1="37250" x2="14118" y2="42750"/>
                        <a14:foregroundMark x1="4941" y1="34000" x2="8941" y2="45750"/>
                        <a14:foregroundMark x1="8941" y1="45750" x2="8000" y2="36750"/>
                        <a14:foregroundMark x1="12235" y1="35500" x2="11059" y2="51750"/>
                        <a14:foregroundMark x1="8235" y1="35000" x2="14588" y2="33750"/>
                        <a14:foregroundMark x1="14588" y1="33750" x2="8000" y2="35750"/>
                        <a14:foregroundMark x1="8000" y1="35750" x2="14235" y2="34000"/>
                        <a14:foregroundMark x1="14235" y1="34000" x2="7647" y2="34750"/>
                        <a14:foregroundMark x1="7647" y1="34750" x2="9294" y2="34750"/>
                        <a14:foregroundMark x1="10000" y1="14750" x2="10824" y2="16750"/>
                        <a14:foregroundMark x1="11059" y1="14750" x2="11882" y2="17750"/>
                        <a14:foregroundMark x1="10588" y1="62500" x2="6824" y2="77750"/>
                        <a14:foregroundMark x1="6824" y1="77750" x2="12706" y2="73250"/>
                        <a14:foregroundMark x1="12706" y1="73250" x2="13176" y2="73500"/>
                        <a14:foregroundMark x1="10353" y1="67500" x2="5412" y2="76250"/>
                        <a14:foregroundMark x1="5412" y1="76250" x2="8471" y2="88250"/>
                        <a14:foregroundMark x1="8471" y1="88250" x2="15059" y2="86750"/>
                        <a14:foregroundMark x1="15059" y1="86750" x2="15765" y2="71750"/>
                        <a14:foregroundMark x1="15765" y1="71750" x2="10471" y2="63750"/>
                        <a14:foregroundMark x1="10471" y1="63750" x2="4353" y2="66500"/>
                        <a14:foregroundMark x1="4353" y1="66500" x2="4118" y2="81000"/>
                        <a14:foregroundMark x1="4118" y1="81000" x2="9294" y2="90500"/>
                        <a14:foregroundMark x1="9294" y1="90500" x2="15529" y2="89500"/>
                        <a14:foregroundMark x1="15529" y1="89500" x2="17529" y2="76500"/>
                        <a14:foregroundMark x1="17529" y1="76500" x2="15882" y2="72500"/>
                        <a14:foregroundMark x1="27412" y1="89500" x2="33647" y2="90000"/>
                        <a14:foregroundMark x1="33647" y1="90000" x2="32471" y2="88500"/>
                        <a14:foregroundMark x1="47294" y1="88000" x2="54118" y2="90000"/>
                        <a14:foregroundMark x1="54118" y1="90000" x2="50588" y2="88250"/>
                        <a14:foregroundMark x1="45647" y1="9250" x2="52235" y2="6500"/>
                        <a14:foregroundMark x1="52235" y1="6500" x2="54706" y2="6500"/>
                        <a14:foregroundMark x1="73882" y1="21750" x2="79647" y2="66750"/>
                        <a14:foregroundMark x1="79647" y1="66750" x2="87059" y2="53250"/>
                        <a14:foregroundMark x1="87059" y1="53250" x2="88706" y2="33000"/>
                        <a14:foregroundMark x1="88706" y1="33000" x2="82118" y2="28000"/>
                        <a14:foregroundMark x1="82118" y1="28000" x2="78471" y2="42250"/>
                        <a14:foregroundMark x1="78471" y1="42250" x2="80941" y2="60250"/>
                        <a14:foregroundMark x1="80941" y1="60250" x2="87059" y2="48750"/>
                        <a14:foregroundMark x1="87059" y1="48750" x2="89765" y2="33250"/>
                        <a14:foregroundMark x1="89765" y1="33250" x2="82588" y2="52000"/>
                        <a14:foregroundMark x1="82588" y1="52000" x2="87765" y2="36750"/>
                        <a14:foregroundMark x1="87765" y1="36750" x2="88353" y2="22250"/>
                        <a14:foregroundMark x1="88353" y1="22250" x2="86588" y2="43750"/>
                        <a14:foregroundMark x1="86588" y1="43750" x2="83529" y2="55500"/>
                        <a14:foregroundMark x1="83529" y1="55500" x2="83059" y2="31750"/>
                        <a14:foregroundMark x1="83059" y1="31750" x2="89294" y2="29000"/>
                        <a14:foregroundMark x1="89294" y1="29000" x2="88706" y2="47750"/>
                        <a14:foregroundMark x1="88706" y1="47750" x2="84353" y2="59500"/>
                        <a14:foregroundMark x1="84353" y1="59500" x2="78235" y2="50250"/>
                        <a14:foregroundMark x1="78235" y1="50250" x2="79882" y2="32250"/>
                        <a14:foregroundMark x1="79882" y1="32250" x2="85882" y2="24500"/>
                        <a14:foregroundMark x1="85882" y1="24500" x2="88118" y2="41250"/>
                        <a14:foregroundMark x1="88118" y1="41250" x2="86824" y2="60000"/>
                        <a14:foregroundMark x1="86824" y1="60000" x2="80706" y2="60250"/>
                        <a14:foregroundMark x1="80706" y1="60250" x2="79647" y2="46250"/>
                        <a14:foregroundMark x1="79647" y1="46250" x2="82118" y2="33750"/>
                        <a14:foregroundMark x1="82118" y1="33750" x2="86471" y2="43000"/>
                        <a14:foregroundMark x1="70706" y1="6500" x2="93294" y2="7500"/>
                        <a14:foregroundMark x1="93294" y1="7500" x2="97529" y2="17000"/>
                        <a14:foregroundMark x1="97529" y1="17000" x2="98000" y2="89750"/>
                        <a14:foregroundMark x1="98000" y1="89750" x2="90118" y2="94750"/>
                        <a14:foregroundMark x1="90118" y1="94750" x2="74118" y2="92750"/>
                        <a14:foregroundMark x1="74118" y1="92750" x2="69412" y2="81500"/>
                        <a14:foregroundMark x1="69412" y1="81500" x2="67059" y2="18000"/>
                        <a14:foregroundMark x1="67059" y1="18000" x2="69647" y2="6000"/>
                        <a14:foregroundMark x1="69647" y1="6000" x2="70824" y2="7500"/>
                        <a14:foregroundMark x1="92588" y1="6500" x2="97176" y2="16750"/>
                        <a14:foregroundMark x1="97176" y1="16750" x2="96235" y2="60250"/>
                        <a14:foregroundMark x1="96235" y1="60250" x2="97765" y2="88750"/>
                        <a14:foregroundMark x1="97765" y1="88750" x2="91529" y2="93750"/>
                        <a14:foregroundMark x1="91529" y1="93750" x2="85647" y2="84750"/>
                        <a14:foregroundMark x1="85647" y1="84750" x2="83059" y2="64500"/>
                        <a14:foregroundMark x1="83059" y1="64500" x2="93882" y2="10500"/>
                        <a14:foregroundMark x1="74353" y1="44000" x2="72118" y2="61250"/>
                        <a14:foregroundMark x1="72118" y1="61250" x2="76941" y2="72500"/>
                        <a14:foregroundMark x1="76941" y1="72500" x2="81294" y2="61000"/>
                        <a14:foregroundMark x1="81294" y1="61000" x2="78235" y2="48250"/>
                        <a14:foregroundMark x1="78235" y1="48250" x2="71647" y2="49250"/>
                        <a14:foregroundMark x1="71647" y1="49250" x2="69059" y2="62250"/>
                        <a14:foregroundMark x1="69059" y1="62250" x2="70353" y2="77000"/>
                        <a14:foregroundMark x1="70353" y1="77000" x2="77647" y2="79250"/>
                        <a14:foregroundMark x1="77647" y1="79250" x2="81765" y2="65000"/>
                        <a14:foregroundMark x1="81765" y1="65000" x2="80353" y2="49500"/>
                        <a14:foregroundMark x1="80353" y1="49500" x2="74706" y2="41500"/>
                        <a14:foregroundMark x1="74706" y1="41500" x2="68588" y2="48750"/>
                        <a14:foregroundMark x1="68588" y1="48750" x2="68824" y2="64250"/>
                        <a14:foregroundMark x1="68824" y1="64250" x2="74118" y2="73250"/>
                        <a14:foregroundMark x1="74118" y1="73250" x2="78941" y2="55250"/>
                        <a14:foregroundMark x1="78941" y1="55250" x2="71529" y2="55000"/>
                        <a14:foregroundMark x1="71529" y1="55000" x2="68235" y2="69250"/>
                        <a14:foregroundMark x1="68235" y1="69250" x2="73882" y2="63500"/>
                        <a14:foregroundMark x1="73882" y1="63500" x2="75647" y2="51000"/>
                        <a14:foregroundMark x1="75647" y1="51000" x2="75059" y2="69000"/>
                        <a14:foregroundMark x1="75059" y1="69000" x2="74941" y2="64250"/>
                        <a14:foregroundMark x1="98235" y1="4750" x2="98118" y2="96250"/>
                        <a14:foregroundMark x1="66235" y1="50000" x2="66471" y2="96250"/>
                        <a14:foregroundMark x1="7412" y1="62750" x2="5765" y2="67750"/>
                        <a14:foregroundMark x1="25294" y1="64750" x2="23412" y2="74500"/>
                        <a14:foregroundMark x1="24235" y1="64500" x2="23176" y2="73750"/>
                        <a14:foregroundMark x1="37412" y1="64000" x2="38235" y2="72250"/>
                        <a14:foregroundMark x1="44706" y1="62500" x2="44235" y2="68500"/>
                        <a14:foregroundMark x1="44941" y1="62500" x2="43412" y2="71250"/>
                        <a14:backgroundMark x1="20824" y1="33500" x2="21059" y2="35500"/>
                        <a14:backgroundMark x1="20941" y1="36750" x2="20706" y2="38500"/>
                        <a14:backgroundMark x1="40941" y1="31250" x2="40941" y2="36750"/>
                        <a14:backgroundMark x1="20706" y1="39000" x2="20706" y2="39000"/>
                      </a14:backgroundRemoval>
                    </a14:imgEffect>
                  </a14:imgLayer>
                </a14:imgProps>
              </a:ext>
            </a:extLst>
          </a:blip>
          <a:srcRect r="34753"/>
          <a:stretch/>
        </p:blipFill>
        <p:spPr bwMode="auto">
          <a:xfrm>
            <a:off x="2457974" y="1988190"/>
            <a:ext cx="7734650" cy="466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6345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9">
            <a:extLst>
              <a:ext uri="{FF2B5EF4-FFF2-40B4-BE49-F238E27FC236}">
                <a16:creationId xmlns:a16="http://schemas.microsoft.com/office/drawing/2014/main" xmlns="" id="{EEC4EFA8-A952-4FCA-90C8-9F6F1256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184" y="498415"/>
            <a:ext cx="9048834" cy="1246495"/>
          </a:xfrm>
        </p:spPr>
        <p:txBody>
          <a:bodyPr wrap="square">
            <a:spAutoFit/>
          </a:bodyPr>
          <a:lstStyle/>
          <a:p>
            <a:pPr marL="176213"/>
            <a:r>
              <a:rPr lang="ru-RU" sz="1800" b="0" dirty="0">
                <a:solidFill>
                  <a:srgbClr val="264A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ru-RU" sz="1800" b="0" dirty="0">
                <a:solidFill>
                  <a:srgbClr val="264A9A"/>
                </a:solidFill>
              </a:rPr>
              <a:t>Кавалерами ордена Трудовой Славы трех степеней стали 17 наших земляков, в их числе - плотник Гафар Абдуллин (г. Нефтекамск), каменщик Юрий Пегишев (г. Бирск), слесарь Анатолий Ступников (Благовещенский район), доярка Разифа Ханова (Дюртюлинский район) и другие.</a:t>
            </a:r>
            <a:br>
              <a:rPr lang="ru-RU" sz="1800" b="0" dirty="0">
                <a:solidFill>
                  <a:srgbClr val="264A9A"/>
                </a:solidFill>
              </a:rPr>
            </a:br>
            <a:endParaRPr lang="ru-RU" sz="1800" b="0" dirty="0">
              <a:solidFill>
                <a:srgbClr val="264A9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C68279-0BD4-4A88-AF35-4819C055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73" y="1804987"/>
            <a:ext cx="2609850" cy="3248025"/>
          </a:xfrm>
          <a:prstGeom prst="rect">
            <a:avLst/>
          </a:prstGeom>
        </p:spPr>
      </p:pic>
      <p:sp>
        <p:nvSpPr>
          <p:cNvPr id="6" name="Текст 20">
            <a:extLst>
              <a:ext uri="{FF2B5EF4-FFF2-40B4-BE49-F238E27FC236}">
                <a16:creationId xmlns:a16="http://schemas.microsoft.com/office/drawing/2014/main" xmlns="" id="{588DB8F6-ED88-4531-8069-EEF28A9E6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525" y="5747212"/>
            <a:ext cx="10400945" cy="498598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pPr marL="176213" algn="ctr">
              <a:spcBef>
                <a:spcPct val="0"/>
              </a:spcBef>
            </a:pPr>
            <a:r>
              <a:rPr lang="ru-RU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Гафар </a:t>
            </a:r>
            <a:r>
              <a:rPr lang="ru-RU" b="0" i="0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Абдуллович</a:t>
            </a:r>
            <a:r>
              <a:rPr lang="ru-RU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Абдуллин — бригадир </a:t>
            </a:r>
          </a:p>
          <a:p>
            <a:pPr marL="176213" algn="ctr">
              <a:spcBef>
                <a:spcPct val="0"/>
              </a:spcBef>
            </a:pPr>
            <a:r>
              <a:rPr lang="ru-RU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плотников треста «</a:t>
            </a:r>
            <a:r>
              <a:rPr lang="ru-RU" b="0" i="0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Башнефтепромстрой</a:t>
            </a:r>
            <a:r>
              <a:rPr lang="ru-RU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(г. Нефтекамск) </a:t>
            </a:r>
          </a:p>
        </p:txBody>
      </p:sp>
    </p:spTree>
    <p:extLst>
      <p:ext uri="{BB962C8B-B14F-4D97-AF65-F5344CB8AC3E}">
        <p14:creationId xmlns:p14="http://schemas.microsoft.com/office/powerpoint/2010/main" xmlns="" val="948309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7E8B2FE-6556-4BFA-932C-C0086DAABBCC}"/>
              </a:ext>
            </a:extLst>
          </p:cNvPr>
          <p:cNvSpPr/>
          <p:nvPr/>
        </p:nvSpPr>
        <p:spPr>
          <a:xfrm>
            <a:off x="358530" y="1828800"/>
            <a:ext cx="8623883" cy="332398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Дата учреждения: 1 июня 1998 года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endParaRPr lang="ru-RU" sz="1600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Орден «За заслуги перед Республикой Башкортостан» — высшая государственная награда Республики Башкортостан. Ею награждаются: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особые выдающиеся заслуги перед Республикой Башкортостан;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особые выдающиеся заслуги в труде;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особые заслуги в государственной и общественной деятельности;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особые заслуги в укреплении мира, дружбы и сотрудничества между народами;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большой вклад в дело охраны правопорядка и безопасности.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 награждению орденом «За заслуги перед Республикой Башкортостан» представляются лица, ранее удостоенные других государственных наград Республики Башкортостан, почетных званий Республики Башкортостан.	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endParaRPr lang="ru-RU" sz="1600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Источник: Постановление Государственного Собрания РБ от 1 июня 1998 года № ГС-399 Об утверждении статута ордена «За заслуги перед Республикой Башкортостан»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0026B1-3458-44F8-8ECF-0FBAA2E012C5}"/>
              </a:ext>
            </a:extLst>
          </p:cNvPr>
          <p:cNvSpPr/>
          <p:nvPr/>
        </p:nvSpPr>
        <p:spPr>
          <a:xfrm>
            <a:off x="2420057" y="400882"/>
            <a:ext cx="7351885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 «За заслуги перед Республикой Башкортостан»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xmlns="" id="{1F76A0AA-AA14-4815-8971-D96A45CE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961" b="94084" l="8906" r="96328">
                        <a14:foregroundMark x1="19063" y1="6094" x2="59531" y2="7429"/>
                        <a14:foregroundMark x1="59531" y1="7429" x2="77969" y2="5961"/>
                        <a14:foregroundMark x1="42031" y1="90703" x2="52891" y2="94084"/>
                        <a14:foregroundMark x1="52891" y1="94084" x2="57344" y2="90614"/>
                        <a14:foregroundMark x1="18438" y1="51957" x2="17969" y2="59564"/>
                        <a14:foregroundMark x1="18828" y1="60676" x2="10391" y2="66859"/>
                        <a14:foregroundMark x1="10391" y1="66859" x2="11641" y2="74066"/>
                        <a14:foregroundMark x1="15620" y1="78478" x2="17578" y2="80649"/>
                        <a14:foregroundMark x1="17578" y1="80649" x2="17734" y2="87233"/>
                        <a14:foregroundMark x1="8984" y1="67660" x2="10078" y2="72153"/>
                        <a14:foregroundMark x1="89766" y1="66770" x2="88438" y2="72420"/>
                        <a14:foregroundMark x1="95234" y1="69173" x2="96328" y2="69173"/>
                        <a14:backgroundMark x1="15781" y1="78114" x2="14453" y2="77491"/>
                        <a14:backgroundMark x1="14297" y1="77269" x2="14688" y2="77269"/>
                        <a14:backgroundMark x1="15391" y1="78381" x2="15391" y2="79893"/>
                        <a14:backgroundMark x1="13828" y1="77002" x2="14453" y2="77002"/>
                        <a14:backgroundMark x1="15781" y1="78247" x2="14922" y2="81984"/>
                        <a14:backgroundMark x1="14063" y1="76779" x2="13438" y2="76957"/>
                        <a14:backgroundMark x1="14219" y1="76379" x2="14375" y2="76957"/>
                        <a14:backgroundMark x1="14063" y1="76468" x2="13125" y2="75934"/>
                        <a14:backgroundMark x1="15859" y1="78603" x2="15859" y2="79804"/>
                        <a14:backgroundMark x1="16016" y1="78870" x2="16016" y2="80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3924" y="1828800"/>
            <a:ext cx="1952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0799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7E8B2FE-6556-4BFA-932C-C0086DAABBCC}"/>
              </a:ext>
            </a:extLst>
          </p:cNvPr>
          <p:cNvSpPr/>
          <p:nvPr/>
        </p:nvSpPr>
        <p:spPr>
          <a:xfrm>
            <a:off x="543872" y="1393597"/>
            <a:ext cx="8937740" cy="465358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Дата учреждения: 5 марта 1998 года. 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Знаком отличия «За самоотверженный труд в Республике Башкортостан» награждались: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за высокие трудовые достижения и иные заслуги перед государством и обществом;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самоотверженный творческий труд, повышение производительности труда и улучшение качества работы;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эффективное использование новой техники и освоение прогрессивной технологии, ценные изобретения и рационализаторские предложения;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успешную работу в области науки, культуры, литературы, искусства, образования, воспитания подрастающего поколения, здравоохранения, торговли, общественного питания, </a:t>
            </a:r>
            <a:r>
              <a:rPr lang="ru-RU" sz="1600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</a:t>
            </a: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коммунального хозяйства, бытового обслуживания населения, в других областях трудовой деятельности;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трудовой вклад в строительство, реконструкцию важнейших объектов народного хозяйства;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достижения в области физической культуры и спорта.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Источник: Постановление Государственного Собрания РБ от 5 марта 1998 года № ГС-385 «Об утверждении положения «О знаке отличия «За самоотверженный труд в Республике Башкортостан».</a:t>
            </a:r>
          </a:p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Упразднён 9 июня 2021 года.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0026B1-3458-44F8-8ECF-0FBAA2E012C5}"/>
              </a:ext>
            </a:extLst>
          </p:cNvPr>
          <p:cNvSpPr/>
          <p:nvPr/>
        </p:nvSpPr>
        <p:spPr>
          <a:xfrm>
            <a:off x="1474096" y="437893"/>
            <a:ext cx="9464519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76213" algn="just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 отличия «За самоотверженный труд в Республике Башкортостан»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1FCE547F-44D8-4A3C-8782-7DD3FE3B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329" b="97231" l="5571" r="89946">
                        <a14:foregroundMark x1="24592" y1="7492" x2="52174" y2="7818"/>
                        <a14:foregroundMark x1="52174" y1="7818" x2="66304" y2="7085"/>
                        <a14:foregroundMark x1="66304" y1="7085" x2="78261" y2="7410"/>
                        <a14:foregroundMark x1="78261" y1="7410" x2="66168" y2="12378"/>
                        <a14:foregroundMark x1="66168" y1="12378" x2="41984" y2="14984"/>
                        <a14:foregroundMark x1="41984" y1="14984" x2="54076" y2="11808"/>
                        <a14:foregroundMark x1="54076" y1="11808" x2="59239" y2="14007"/>
                        <a14:foregroundMark x1="14810" y1="67752" x2="12092" y2="74756"/>
                        <a14:foregroundMark x1="12092" y1="74756" x2="15761" y2="73616"/>
                        <a14:foregroundMark x1="11549" y1="70440" x2="11549" y2="73779"/>
                        <a14:foregroundMark x1="13859" y1="67508" x2="5571" y2="73046"/>
                        <a14:foregroundMark x1="5571" y1="73046" x2="8967" y2="69870"/>
                        <a14:foregroundMark x1="85190" y1="66938" x2="89402" y2="72801"/>
                        <a14:foregroundMark x1="47283" y1="88925" x2="53940" y2="94951"/>
                        <a14:foregroundMark x1="53940" y1="94951" x2="53940" y2="93730"/>
                        <a14:foregroundMark x1="47283" y1="94707" x2="58696" y2="93078"/>
                        <a14:foregroundMark x1="58696" y1="93078" x2="60462" y2="91694"/>
                        <a14:foregroundMark x1="44022" y1="92345" x2="43750" y2="92752"/>
                        <a14:foregroundMark x1="53261" y1="96824" x2="52038" y2="96417"/>
                        <a14:foregroundMark x1="57609" y1="94544" x2="52038" y2="97231"/>
                        <a14:foregroundMark x1="13587" y1="66775" x2="15082" y2="66531"/>
                        <a14:backgroundMark x1="53668" y1="36808" x2="53668" y2="36808"/>
                        <a14:backgroundMark x1="58424" y1="31840" x2="58424" y2="31840"/>
                        <a14:backgroundMark x1="62364" y1="27932" x2="62364" y2="27932"/>
                        <a14:backgroundMark x1="36141" y1="29479" x2="36141" y2="29479"/>
                        <a14:backgroundMark x1="35190" y1="34446" x2="35190" y2="34446"/>
                        <a14:backgroundMark x1="37772" y1="38192" x2="37772" y2="38192"/>
                        <a14:backgroundMark x1="46060" y1="43160" x2="46060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7499" y="2116687"/>
            <a:ext cx="223640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181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7E8B2FE-6556-4BFA-932C-C0086DAABBCC}"/>
              </a:ext>
            </a:extLst>
          </p:cNvPr>
          <p:cNvSpPr/>
          <p:nvPr/>
        </p:nvSpPr>
        <p:spPr>
          <a:xfrm>
            <a:off x="509886" y="1570972"/>
            <a:ext cx="8632271" cy="398878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</a:t>
            </a: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учреждения: 9 июня 2021 года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endParaRPr lang="ru-RU" sz="1600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Медалью </a:t>
            </a: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трудовую доблесть» награждаются граждане: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профессиональное мастерство;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многолетний добросовестный труд;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 высокие трудовые достижения.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 </a:t>
            </a: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вручает Глава Республики Башкортостан или по его поручению и от его имени другие должностные лица. Вручение производится в обстановке торжественности и гласности.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 </a:t>
            </a: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вручается лично награждаемым. Удостоенному награды вместе с медалью вручается и соответствующее удостоверение.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Протоколы </a:t>
            </a: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вручения направляются в Администрацию Главы Республики Башкортостан.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 носится на левой стороне груди и располагается после медали «Родительская доблесть».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160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</a:t>
            </a:r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Указ Главы Республики Башкортостан от 09 июня 2021 года № УГ-282 «О медали «За трудовую доблесть»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0026B1-3458-44F8-8ECF-0FBAA2E012C5}"/>
              </a:ext>
            </a:extLst>
          </p:cNvPr>
          <p:cNvSpPr/>
          <p:nvPr/>
        </p:nvSpPr>
        <p:spPr>
          <a:xfrm>
            <a:off x="3428235" y="352065"/>
            <a:ext cx="4519353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176213"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 «За трудовую доблесть»</a:t>
            </a:r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E96345C-C2A6-47E8-AAD4-70BD3FDB6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107" y="1855627"/>
            <a:ext cx="2032534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5789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EA411C00-FC88-47E6-8BB5-674CD041DED3}"/>
              </a:ext>
            </a:extLst>
          </p:cNvPr>
          <p:cNvSpPr/>
          <p:nvPr/>
        </p:nvSpPr>
        <p:spPr>
          <a:xfrm flipH="1">
            <a:off x="1159925" y="988421"/>
            <a:ext cx="9653483" cy="396108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22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11 июня 2021 г. в Уфе Глава Республики Башкортостан Радий Хабиров впервые вручил медаль «За трудовую доблесть» заслуженным труженикам республики. Высокой государственной награды удостоены 100 героев труда, представляющих различные отрасли экономики региона.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endParaRPr lang="ru-RU" sz="2200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sz="22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«Сегодня в преддверии Дня России мы вручаем вам новую государственную награду. В нашей республике есть много достойных наград. Но у нас не было награды именно за многолетний плодотворный труд на благо не только родного Башкортостана, но и всей России. Мы приняли решение учредить медаль «За трудовую доблесть» и вручить её вам накануне Дня России», - сказал Глава Республики Башкортостан Радий Хабиров.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610717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: загнутый угол 49">
            <a:extLst>
              <a:ext uri="{FF2B5EF4-FFF2-40B4-BE49-F238E27FC236}">
                <a16:creationId xmlns:a16="http://schemas.microsoft.com/office/drawing/2014/main" xmlns="" id="{EA411C00-FC88-47E6-8BB5-674CD041DED3}"/>
              </a:ext>
            </a:extLst>
          </p:cNvPr>
          <p:cNvSpPr/>
          <p:nvPr/>
        </p:nvSpPr>
        <p:spPr>
          <a:xfrm flipH="1">
            <a:off x="1776958" y="621945"/>
            <a:ext cx="8516333" cy="1190077"/>
          </a:xfrm>
          <a:prstGeom prst="foldedCorner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indent="265113" algn="ctr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Первой медалью «За трудовую доблесть» была удостоена </a:t>
            </a:r>
            <a:r>
              <a:rPr lang="ru-RU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Миляуша</a:t>
            </a: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Галиевна</a:t>
            </a: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Муртазина за ее педагогический талант. </a:t>
            </a:r>
          </a:p>
          <a:p>
            <a:pPr indent="265113" algn="ctr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Благодаря вдохновенному труду </a:t>
            </a:r>
            <a:r>
              <a:rPr lang="ru-RU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Миляуши</a:t>
            </a: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Галиевны</a:t>
            </a: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башкирская вокальная школа стала известной и почитается во всем мире.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1B8997-199B-4AEC-9EC8-747991D56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17" y="2221354"/>
            <a:ext cx="6502062" cy="43304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8F4099-70C7-43EA-9F1C-822B2DCFC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20" y="2221354"/>
            <a:ext cx="3257016" cy="43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5073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6">
            <a:extLst>
              <a:ext uri="{FF2B5EF4-FFF2-40B4-BE49-F238E27FC236}">
                <a16:creationId xmlns:a16="http://schemas.microsoft.com/office/drawing/2014/main" xmlns="" id="{46532263-BA89-4E58-A2F6-D25F9E89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029" y="2506416"/>
            <a:ext cx="6543942" cy="405133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536EA5C-DD71-443A-A137-A53532DC74E7}"/>
              </a:ext>
            </a:extLst>
          </p:cNvPr>
          <p:cNvSpPr/>
          <p:nvPr/>
        </p:nvSpPr>
        <p:spPr>
          <a:xfrm>
            <a:off x="1312907" y="777623"/>
            <a:ext cx="9517280" cy="149579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июля 2020 г. президент России Владимир Путин подписал Указ о присвоении г. Уфе почетного звания «Город трудовой доблести». </a:t>
            </a:r>
          </a:p>
          <a:p>
            <a:pPr indent="265113" algn="just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Жители города внесли значительный вклад в достижение Победы в Великой Отечественной войне 1941-1945 годов, обеспечив бесперебойное производство военной и гражданской продукции, проявив при этом массовый трудовой героизм и самоотверженность.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02935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B67F836-15F3-4648-B96A-983FDC2226D5}"/>
              </a:ext>
            </a:extLst>
          </p:cNvPr>
          <p:cNvSpPr/>
          <p:nvPr/>
        </p:nvSpPr>
        <p:spPr>
          <a:xfrm>
            <a:off x="1096710" y="909370"/>
            <a:ext cx="9502923" cy="74789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indent="265113" algn="ctr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Труд — это важная составляющая нашей жизни. Без него, как известно, даже рыбку из пруда не вытянешь, а значит, и никогда ничего не добьешься. Чтобы достичь цели, нужно обязательно приложить усилия.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FABFA4E-C6C0-4861-A759-FFB1CC86E704}"/>
              </a:ext>
            </a:extLst>
          </p:cNvPr>
          <p:cNvSpPr/>
          <p:nvPr/>
        </p:nvSpPr>
        <p:spPr>
          <a:xfrm>
            <a:off x="2203390" y="2538991"/>
            <a:ext cx="7785218" cy="349018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 закаляет характер человека. Об этом говорят и пословицы: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ru-RU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 человека кормит, а лень портит.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ru-RU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хорошо трудится, тому есть чем хвалиться.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ru-RU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хорошего труда нет плода.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ru-RU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 и хлеб не родится, где кто в поле не трудится.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ru-RU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Землю солнце красит, а человека — труд.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ru-RU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труде рождаются герои.</a:t>
            </a:r>
          </a:p>
          <a:p>
            <a:pPr indent="265113">
              <a:lnSpc>
                <a:spcPct val="90000"/>
              </a:lnSpc>
              <a:spcBef>
                <a:spcPct val="0"/>
              </a:spcBef>
            </a:pPr>
            <a:endParaRPr lang="ru-RU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1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pPr rtl="0"/>
              <a:t>19</a:t>
            </a:fld>
            <a:endParaRPr lang="ru-RU" noProof="0" dirty="0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096000"/>
            <a:ext cx="2743200" cy="225425"/>
          </a:xfrm>
        </p:spPr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0" y="6335713"/>
            <a:ext cx="2741613" cy="227012"/>
          </a:xfrm>
        </p:spPr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048000" y="1768415"/>
            <a:ext cx="609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264A9A"/>
                </a:solidFill>
                <a:latin typeface="Arial" pitchFamily="34" charset="0"/>
                <a:cs typeface="Arial" pitchFamily="34" charset="0"/>
              </a:rPr>
              <a:t>СПАСИБО </a:t>
            </a:r>
            <a:endParaRPr lang="ru-RU" sz="6000" b="1" dirty="0" smtClean="0">
              <a:solidFill>
                <a:srgbClr val="264A9A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6000" b="1" dirty="0" smtClean="0">
                <a:solidFill>
                  <a:srgbClr val="264A9A"/>
                </a:solidFill>
                <a:latin typeface="Arial" pitchFamily="34" charset="0"/>
                <a:cs typeface="Arial" pitchFamily="34" charset="0"/>
              </a:rPr>
              <a:t>людям </a:t>
            </a:r>
            <a:r>
              <a:rPr lang="ru-RU" sz="6000" b="1" dirty="0" smtClean="0">
                <a:solidFill>
                  <a:srgbClr val="264A9A"/>
                </a:solidFill>
                <a:latin typeface="Arial" pitchFamily="34" charset="0"/>
                <a:cs typeface="Arial" pitchFamily="34" charset="0"/>
              </a:rPr>
              <a:t>труда!</a:t>
            </a:r>
          </a:p>
          <a:p>
            <a:pPr algn="ctr"/>
            <a:r>
              <a:rPr lang="ru-RU" sz="60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загнутый угол 1">
            <a:extLst>
              <a:ext uri="{FF2B5EF4-FFF2-40B4-BE49-F238E27FC236}">
                <a16:creationId xmlns:a16="http://schemas.microsoft.com/office/drawing/2014/main" xmlns="" id="{338726C8-F20D-4E3F-A16B-EE8B6B851DAE}"/>
              </a:ext>
            </a:extLst>
          </p:cNvPr>
          <p:cNvSpPr/>
          <p:nvPr/>
        </p:nvSpPr>
        <p:spPr>
          <a:xfrm flipH="1">
            <a:off x="104431" y="1252696"/>
            <a:ext cx="11757602" cy="3814254"/>
          </a:xfrm>
          <a:prstGeom prst="foldedCorner">
            <a:avLst/>
          </a:prstGeom>
        </p:spPr>
        <p:txBody>
          <a:bodyPr wrap="square">
            <a:spAutoFit/>
          </a:bodyPr>
          <a:lstStyle/>
          <a:p>
            <a:pPr marL="176213" algn="ctr"/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Хеҙмәтенә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күрә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хөрмәте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По труду и честь</a:t>
            </a:r>
          </a:p>
          <a:p>
            <a:pPr marL="176213" algn="ctr"/>
            <a:endParaRPr lang="ru-RU" sz="2800" b="1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algn="ctr"/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Эшләгән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тапҡан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ауыҙына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ҡапҡан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</a:p>
          <a:p>
            <a:pPr marL="176213" algn="ctr"/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Будешь трудиться — будешь кормиться</a:t>
            </a:r>
          </a:p>
          <a:p>
            <a:pPr marL="176213" algn="ctr"/>
            <a:endParaRPr lang="ru-RU" sz="2800" b="1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algn="ctr"/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Бөгөнгө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эште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йәренгә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ҡалдырма</a:t>
            </a:r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</a:p>
          <a:p>
            <a:pPr marL="176213" algn="ctr"/>
            <a:r>
              <a:rPr lang="ru-RU" sz="28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Сегодняшнюю работу на завтра не откладывай</a:t>
            </a:r>
          </a:p>
        </p:txBody>
      </p:sp>
    </p:spTree>
    <p:extLst>
      <p:ext uri="{BB962C8B-B14F-4D97-AF65-F5344CB8AC3E}">
        <p14:creationId xmlns:p14="http://schemas.microsoft.com/office/powerpoint/2010/main" xmlns="" val="355357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B67F836-15F3-4648-B96A-983FDC2226D5}"/>
              </a:ext>
            </a:extLst>
          </p:cNvPr>
          <p:cNvSpPr/>
          <p:nvPr/>
        </p:nvSpPr>
        <p:spPr>
          <a:xfrm>
            <a:off x="1315072" y="302759"/>
            <a:ext cx="9163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algn="ctr"/>
            <a:r>
              <a:rPr lang="ru-RU" sz="16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Республике Башкортостан действует КОНСТИТУЦИЯ РЕСПУБЛИКИ БАШКОРТОСТАН </a:t>
            </a:r>
            <a:r>
              <a:rPr lang="en-US" sz="16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24 декабря 1993 года N ВС-22/15 (с изменениями на 1 октября 2021 года)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236A8C0-8B5A-4368-A521-B6996925A5DF}"/>
              </a:ext>
            </a:extLst>
          </p:cNvPr>
          <p:cNvSpPr/>
          <p:nvPr/>
        </p:nvSpPr>
        <p:spPr>
          <a:xfrm flipH="1">
            <a:off x="6409344" y="1536174"/>
            <a:ext cx="5138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11</a:t>
            </a:r>
          </a:p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Республика Башкортостан - социальное государство, политика которого направлена на создание условий, обеспечивающих достойную жизнь и свободное развитие человека.</a:t>
            </a:r>
          </a:p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Республике Башкортостан охраняются труд и здоровье людей; обеспечивается гарантированный минимальный размер оплаты труда; обеспечивается поддержка семьи, материнства, отцовства, детства, инвалидов и пожилых граждан; развивается система социальных служб; устанавливаются республиканские пенсии, пособия и иные гарантии социальной защиты.</a:t>
            </a:r>
            <a:endParaRPr lang="en-US" sz="1600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algn="just"/>
            <a:endParaRPr lang="en-US" sz="1600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E413435-61E2-4B54-9FC4-1BABE38C35FF}"/>
              </a:ext>
            </a:extLst>
          </p:cNvPr>
          <p:cNvSpPr/>
          <p:nvPr/>
        </p:nvSpPr>
        <p:spPr>
          <a:xfrm>
            <a:off x="399167" y="1536174"/>
            <a:ext cx="54974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algn="just"/>
            <a:r>
              <a:rPr lang="ru-RU" sz="1600" b="1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40</a:t>
            </a:r>
          </a:p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Труд свободен. Каждый в Республике Башкортостан имеет право свободно распоряжаться своими способностями к труду, выбирать род деятельности и профессию.</a:t>
            </a:r>
          </a:p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Каждый имеет право на труд в условиях, отвечающих требованиям безопасности и гигиены, на вознаграждение за труд без какой бы то ни было дискриминации, а также право на защиту от безработицы.</a:t>
            </a:r>
          </a:p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Республика Башкортостан уважает труд граждан и обеспечивает защиту их прав.</a:t>
            </a:r>
          </a:p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(часть третья введена Законом РБ от 01.10.2021 № 441-з)</a:t>
            </a:r>
          </a:p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Республике Башкортостан гарантируется минимальный размер оплаты труда не менее величины прожиточного минимума трудоспособного населения в целом по Российской Федерации.</a:t>
            </a:r>
          </a:p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(часть четвертая введена Законом РБ от 01.10.2021 № 441-з)</a:t>
            </a:r>
          </a:p>
        </p:txBody>
      </p:sp>
    </p:spTree>
    <p:extLst>
      <p:ext uri="{BB962C8B-B14F-4D97-AF65-F5344CB8AC3E}">
        <p14:creationId xmlns:p14="http://schemas.microsoft.com/office/powerpoint/2010/main" xmlns="" val="171380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DD86D0-7F32-40DE-9AFB-9C4A8FA2C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594" y="1301578"/>
            <a:ext cx="6590270" cy="53875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EF298E-2316-4257-AA51-C2D708FA9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356" y="1293341"/>
            <a:ext cx="1888468" cy="255372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xmlns="" id="{EA411C00-FC88-47E6-8BB5-674CD041DED3}"/>
              </a:ext>
            </a:extLst>
          </p:cNvPr>
          <p:cNvSpPr/>
          <p:nvPr/>
        </p:nvSpPr>
        <p:spPr>
          <a:xfrm flipH="1">
            <a:off x="3508996" y="4610576"/>
            <a:ext cx="8520635" cy="408623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17621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6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4A9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54" y="1449859"/>
            <a:ext cx="45555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Республиканским органом исполнительной власти, осуществляющим в пределах компетенции координацию вопросов государственной семейной политики, единую государственную политику в области труда, социальной защиты населения и содействия занятости на территории Республики Башкортостан является Министерство семьи, труда и социальной защиты населения Республики Башкортостан.  </a:t>
            </a:r>
          </a:p>
        </p:txBody>
      </p:sp>
    </p:spTree>
    <p:extLst>
      <p:ext uri="{BB962C8B-B14F-4D97-AF65-F5344CB8AC3E}">
        <p14:creationId xmlns:p14="http://schemas.microsoft.com/office/powerpoint/2010/main" xmlns="" val="397691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EA411C00-FC88-47E6-8BB5-674CD041DED3}"/>
              </a:ext>
            </a:extLst>
          </p:cNvPr>
          <p:cNvSpPr/>
          <p:nvPr/>
        </p:nvSpPr>
        <p:spPr>
          <a:xfrm flipH="1">
            <a:off x="1225511" y="1332215"/>
            <a:ext cx="64084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4A9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621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64A9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621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</a:p>
          <a:p>
            <a:pPr marL="17621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15 марта 1935 года Башкирская АССР получила свой первый орден Ленина, которым республика удостоилась за успехи в развитии промышленности и сельского хозяйства.</a:t>
            </a:r>
          </a:p>
          <a:p>
            <a:pPr marL="17621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64A9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В 1957 г. Республика Башкортостан была удостоена вторым орденом Ленина за выдающиеся успехи в течение ряда лет в области сельского хозяйства.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323415-F879-4E48-853C-F9620EF00D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6162" y="1400432"/>
            <a:ext cx="3031523" cy="4919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299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EA411C00-FC88-47E6-8BB5-674CD041DED3}"/>
              </a:ext>
            </a:extLst>
          </p:cNvPr>
          <p:cNvSpPr/>
          <p:nvPr/>
        </p:nvSpPr>
        <p:spPr>
          <a:xfrm flipH="1">
            <a:off x="747756" y="1151446"/>
            <a:ext cx="57453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algn="just"/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Труд во все времена был и остается одной из важнейших нравственных ценностей, основой укрепления экономического и культурного потенциала страны. Лучшим примером служат люди, чьи трудовые подвиги были удостоены высших наград. </a:t>
            </a:r>
          </a:p>
          <a:p>
            <a:pPr marL="176213" algn="just"/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27 декабря 1938 года Указом Президиума Верховного Совета СССР было учреждено  Звание Героя Социалистического Труда за заслуги в области хозяйственного и социально-культурного строительства. Это звание являлось высшей степенью отличия.</a:t>
            </a:r>
          </a:p>
          <a:p>
            <a:pPr marL="176213" algn="just"/>
            <a:r>
              <a:rPr lang="ru-RU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Героям Социалистического труда вручалась золотая медаль «Серп и Молот».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D9DBBE-44D5-41F7-8093-17EE5DA72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712" y="754131"/>
            <a:ext cx="3964596" cy="47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0399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EA411C00-FC88-47E6-8BB5-674CD041DED3}"/>
              </a:ext>
            </a:extLst>
          </p:cNvPr>
          <p:cNvSpPr/>
          <p:nvPr/>
        </p:nvSpPr>
        <p:spPr>
          <a:xfrm flipH="1">
            <a:off x="1298961" y="244329"/>
            <a:ext cx="93889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algn="just"/>
            <a:r>
              <a:rPr lang="ru-RU" sz="160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dirty="0">
                <a:solidFill>
                  <a:srgbClr val="264A9A"/>
                </a:solidFill>
              </a:rPr>
              <a:t>Званием Героя Социалистического Труда в республике были удостоены 244 труженика. Среди них представители различных профессий – тракторист </a:t>
            </a:r>
            <a:r>
              <a:rPr lang="ru-RU" sz="1600" dirty="0" err="1">
                <a:solidFill>
                  <a:srgbClr val="264A9A"/>
                </a:solidFill>
              </a:rPr>
              <a:t>Сафа</a:t>
            </a:r>
            <a:r>
              <a:rPr lang="ru-RU" sz="1600" dirty="0">
                <a:solidFill>
                  <a:srgbClr val="264A9A"/>
                </a:solidFill>
              </a:rPr>
              <a:t> </a:t>
            </a:r>
            <a:r>
              <a:rPr lang="ru-RU" sz="1600" dirty="0" err="1">
                <a:solidFill>
                  <a:srgbClr val="264A9A"/>
                </a:solidFill>
              </a:rPr>
              <a:t>Истамгалин</a:t>
            </a:r>
            <a:r>
              <a:rPr lang="ru-RU" sz="1600" dirty="0">
                <a:solidFill>
                  <a:srgbClr val="264A9A"/>
                </a:solidFill>
              </a:rPr>
              <a:t> (</a:t>
            </a:r>
            <a:r>
              <a:rPr lang="ru-RU" sz="1600" dirty="0" err="1">
                <a:solidFill>
                  <a:srgbClr val="264A9A"/>
                </a:solidFill>
              </a:rPr>
              <a:t>Абзелиловский</a:t>
            </a:r>
            <a:r>
              <a:rPr lang="ru-RU" sz="1600" dirty="0">
                <a:solidFill>
                  <a:srgbClr val="264A9A"/>
                </a:solidFill>
              </a:rPr>
              <a:t> район), доярка Эльвира </a:t>
            </a:r>
            <a:r>
              <a:rPr lang="ru-RU" sz="1600" dirty="0" err="1">
                <a:solidFill>
                  <a:srgbClr val="264A9A"/>
                </a:solidFill>
              </a:rPr>
              <a:t>Гулина</a:t>
            </a:r>
            <a:r>
              <a:rPr lang="ru-RU" sz="1600" dirty="0">
                <a:solidFill>
                  <a:srgbClr val="264A9A"/>
                </a:solidFill>
              </a:rPr>
              <a:t> (Благовещенский район), монтажник Николай </a:t>
            </a:r>
            <a:r>
              <a:rPr lang="ru-RU" sz="1600" dirty="0" err="1">
                <a:solidFill>
                  <a:srgbClr val="264A9A"/>
                </a:solidFill>
              </a:rPr>
              <a:t>Гинин</a:t>
            </a:r>
            <a:r>
              <a:rPr lang="ru-RU" sz="1600" dirty="0">
                <a:solidFill>
                  <a:srgbClr val="264A9A"/>
                </a:solidFill>
              </a:rPr>
              <a:t> (г. </a:t>
            </a:r>
            <a:r>
              <a:rPr lang="ru-RU" sz="1600" dirty="0" err="1">
                <a:solidFill>
                  <a:srgbClr val="264A9A"/>
                </a:solidFill>
              </a:rPr>
              <a:t>Нефтекамск</a:t>
            </a:r>
            <a:r>
              <a:rPr lang="ru-RU" sz="1600" dirty="0">
                <a:solidFill>
                  <a:srgbClr val="264A9A"/>
                </a:solidFill>
              </a:rPr>
              <a:t>), председатель колхоза </a:t>
            </a:r>
            <a:r>
              <a:rPr lang="ru-RU" sz="1600" dirty="0" err="1">
                <a:solidFill>
                  <a:srgbClr val="264A9A"/>
                </a:solidFill>
              </a:rPr>
              <a:t>Салих</a:t>
            </a:r>
            <a:r>
              <a:rPr lang="ru-RU" sz="1600" dirty="0">
                <a:solidFill>
                  <a:srgbClr val="264A9A"/>
                </a:solidFill>
              </a:rPr>
              <a:t> </a:t>
            </a:r>
            <a:r>
              <a:rPr lang="ru-RU" sz="1600" dirty="0" err="1">
                <a:solidFill>
                  <a:srgbClr val="264A9A"/>
                </a:solidFill>
              </a:rPr>
              <a:t>Зайнагабдинов</a:t>
            </a:r>
            <a:r>
              <a:rPr lang="ru-RU" sz="1600" dirty="0">
                <a:solidFill>
                  <a:srgbClr val="264A9A"/>
                </a:solidFill>
              </a:rPr>
              <a:t> (</a:t>
            </a:r>
            <a:r>
              <a:rPr lang="ru-RU" sz="1600" dirty="0" err="1">
                <a:solidFill>
                  <a:srgbClr val="264A9A"/>
                </a:solidFill>
              </a:rPr>
              <a:t>Мелеузовский</a:t>
            </a:r>
            <a:r>
              <a:rPr lang="ru-RU" sz="1600" dirty="0">
                <a:solidFill>
                  <a:srgbClr val="264A9A"/>
                </a:solidFill>
              </a:rPr>
              <a:t> район), сталевар Алексей Иноземцев (</a:t>
            </a:r>
            <a:r>
              <a:rPr lang="ru-RU" sz="1600" dirty="0" err="1">
                <a:solidFill>
                  <a:srgbClr val="264A9A"/>
                </a:solidFill>
              </a:rPr>
              <a:t>Белорецкий</a:t>
            </a:r>
            <a:r>
              <a:rPr lang="ru-RU" sz="1600" dirty="0">
                <a:solidFill>
                  <a:srgbClr val="264A9A"/>
                </a:solidFill>
              </a:rPr>
              <a:t> район), машинист Федор </a:t>
            </a:r>
            <a:r>
              <a:rPr lang="ru-RU" sz="1600" dirty="0" err="1">
                <a:solidFill>
                  <a:srgbClr val="264A9A"/>
                </a:solidFill>
              </a:rPr>
              <a:t>Креков</a:t>
            </a:r>
            <a:r>
              <a:rPr lang="ru-RU" sz="1600" dirty="0">
                <a:solidFill>
                  <a:srgbClr val="264A9A"/>
                </a:solidFill>
              </a:rPr>
              <a:t> (Уфимский район), бурильщик, кавалер ордена Славы трех степеней </a:t>
            </a:r>
            <a:r>
              <a:rPr lang="ru-RU" sz="1600" dirty="0" err="1">
                <a:solidFill>
                  <a:srgbClr val="264A9A"/>
                </a:solidFill>
              </a:rPr>
              <a:t>Хатмулла</a:t>
            </a:r>
            <a:r>
              <a:rPr lang="ru-RU" sz="1600" dirty="0">
                <a:solidFill>
                  <a:srgbClr val="264A9A"/>
                </a:solidFill>
              </a:rPr>
              <a:t> Султанов (</a:t>
            </a:r>
            <a:r>
              <a:rPr lang="ru-RU" sz="1600" dirty="0" err="1">
                <a:solidFill>
                  <a:srgbClr val="264A9A"/>
                </a:solidFill>
              </a:rPr>
              <a:t>Белебеевский</a:t>
            </a:r>
            <a:r>
              <a:rPr lang="ru-RU" sz="1600" dirty="0">
                <a:solidFill>
                  <a:srgbClr val="264A9A"/>
                </a:solidFill>
              </a:rPr>
              <a:t> район), поэт </a:t>
            </a:r>
            <a:r>
              <a:rPr lang="ru-RU" sz="1600" dirty="0" err="1">
                <a:solidFill>
                  <a:srgbClr val="264A9A"/>
                </a:solidFill>
              </a:rPr>
              <a:t>Мустай</a:t>
            </a:r>
            <a:r>
              <a:rPr lang="ru-RU" sz="1600" dirty="0">
                <a:solidFill>
                  <a:srgbClr val="264A9A"/>
                </a:solidFill>
              </a:rPr>
              <a:t> Карим (г. Уфа), врач </a:t>
            </a:r>
            <a:r>
              <a:rPr lang="ru-RU" sz="1600" dirty="0" err="1">
                <a:solidFill>
                  <a:srgbClr val="264A9A"/>
                </a:solidFill>
              </a:rPr>
              <a:t>Мастюра</a:t>
            </a:r>
            <a:r>
              <a:rPr lang="ru-RU" sz="1600" dirty="0">
                <a:solidFill>
                  <a:srgbClr val="264A9A"/>
                </a:solidFill>
              </a:rPr>
              <a:t> </a:t>
            </a:r>
            <a:r>
              <a:rPr lang="ru-RU" sz="1600" dirty="0" err="1">
                <a:solidFill>
                  <a:srgbClr val="264A9A"/>
                </a:solidFill>
              </a:rPr>
              <a:t>Сакаева</a:t>
            </a:r>
            <a:r>
              <a:rPr lang="ru-RU" sz="1600" dirty="0">
                <a:solidFill>
                  <a:srgbClr val="264A9A"/>
                </a:solidFill>
              </a:rPr>
              <a:t> (Белебей), учитель Лира Камалова (</a:t>
            </a:r>
            <a:r>
              <a:rPr lang="ru-RU" sz="1600" dirty="0" err="1">
                <a:solidFill>
                  <a:srgbClr val="264A9A"/>
                </a:solidFill>
              </a:rPr>
              <a:t>Кугарчинский</a:t>
            </a:r>
            <a:r>
              <a:rPr lang="ru-RU" sz="1600" dirty="0">
                <a:solidFill>
                  <a:srgbClr val="264A9A"/>
                </a:solidFill>
              </a:rPr>
              <a:t> район), государственный деятель </a:t>
            </a:r>
            <a:r>
              <a:rPr lang="ru-RU" sz="1600" dirty="0" err="1">
                <a:solidFill>
                  <a:srgbClr val="264A9A"/>
                </a:solidFill>
              </a:rPr>
              <a:t>Зия</a:t>
            </a:r>
            <a:r>
              <a:rPr lang="ru-RU" sz="1600" dirty="0">
                <a:solidFill>
                  <a:srgbClr val="264A9A"/>
                </a:solidFill>
              </a:rPr>
              <a:t> Нуриев (г. Уфа)  и другие. Есть среди них и те, кто был удостоен этого высокого звания дважды, например, металлург Василий </a:t>
            </a:r>
            <a:r>
              <a:rPr lang="ru-RU" sz="1600" dirty="0" err="1">
                <a:solidFill>
                  <a:srgbClr val="264A9A"/>
                </a:solidFill>
              </a:rPr>
              <a:t>Наумкин</a:t>
            </a:r>
            <a:r>
              <a:rPr lang="ru-RU" sz="1600" dirty="0">
                <a:solidFill>
                  <a:srgbClr val="264A9A"/>
                </a:solidFill>
              </a:rPr>
              <a:t> (</a:t>
            </a:r>
            <a:r>
              <a:rPr lang="ru-RU" sz="1600" dirty="0" err="1">
                <a:solidFill>
                  <a:srgbClr val="264A9A"/>
                </a:solidFill>
              </a:rPr>
              <a:t>Белорецкий</a:t>
            </a:r>
            <a:r>
              <a:rPr lang="ru-RU" sz="1600" dirty="0">
                <a:solidFill>
                  <a:srgbClr val="264A9A"/>
                </a:solidFill>
              </a:rPr>
              <a:t> район). </a:t>
            </a:r>
            <a:endParaRPr lang="ru-RU" sz="1600" dirty="0">
              <a:solidFill>
                <a:srgbClr val="264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2">
            <a:extLst>
              <a:ext uri="{FF2B5EF4-FFF2-40B4-BE49-F238E27FC236}">
                <a16:creationId xmlns:a16="http://schemas.microsoft.com/office/drawing/2014/main" xmlns="" id="{6008CD6B-B85A-4392-909A-1974AD4613CB}"/>
              </a:ext>
            </a:extLst>
          </p:cNvPr>
          <p:cNvSpPr txBox="1">
            <a:spLocks/>
          </p:cNvSpPr>
          <p:nvPr/>
        </p:nvSpPr>
        <p:spPr>
          <a:xfrm>
            <a:off x="6241279" y="5865773"/>
            <a:ext cx="567012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rtl="0">
              <a:defRPr lang="ru-RU"/>
            </a:defPPr>
            <a:lvl1pPr marL="176213" algn="just">
              <a:defRPr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dirty="0"/>
              <a:t>Эльвира Александровна </a:t>
            </a:r>
            <a:r>
              <a:rPr lang="ru-RU" sz="1600" dirty="0" err="1"/>
              <a:t>Гулина</a:t>
            </a:r>
            <a:r>
              <a:rPr lang="ru-RU" sz="1600" dirty="0"/>
              <a:t> — доярка Ильино-Полянской молочно-товарной фермы </a:t>
            </a:r>
            <a:r>
              <a:rPr lang="ru-RU" sz="1600" dirty="0" err="1"/>
              <a:t>Степановского</a:t>
            </a:r>
            <a:r>
              <a:rPr lang="ru-RU" sz="1600" dirty="0"/>
              <a:t> совхоза (Благовещенский район) </a:t>
            </a:r>
          </a:p>
        </p:txBody>
      </p:sp>
      <p:pic>
        <p:nvPicPr>
          <p:cNvPr id="4" name="Объект 24">
            <a:extLst>
              <a:ext uri="{FF2B5EF4-FFF2-40B4-BE49-F238E27FC236}">
                <a16:creationId xmlns:a16="http://schemas.microsoft.com/office/drawing/2014/main" xmlns="" id="{94133AE9-A8A6-4816-AC13-2FB88BB76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744" y="2494400"/>
            <a:ext cx="2253198" cy="3240000"/>
          </a:xfrm>
          <a:prstGeom prst="rect">
            <a:avLst/>
          </a:prstGeom>
        </p:spPr>
      </p:pic>
      <p:sp>
        <p:nvSpPr>
          <p:cNvPr id="5" name="Текст 20">
            <a:extLst>
              <a:ext uri="{FF2B5EF4-FFF2-40B4-BE49-F238E27FC236}">
                <a16:creationId xmlns:a16="http://schemas.microsoft.com/office/drawing/2014/main" xmlns="" id="{3D9D1160-EEF5-4CCD-A332-4A4EBABC9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601" y="5948874"/>
            <a:ext cx="5157787" cy="664797"/>
          </a:xfrm>
        </p:spPr>
        <p:txBody>
          <a:bodyPr wrap="square">
            <a:spAutoFit/>
          </a:bodyPr>
          <a:lstStyle/>
          <a:p>
            <a:pPr marL="176213" algn="ctr"/>
            <a:r>
              <a:rPr lang="ru-RU" sz="1600" b="0" i="0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Сафа</a:t>
            </a:r>
            <a:r>
              <a:rPr lang="ru-RU" sz="1600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Галиуллович</a:t>
            </a:r>
            <a:r>
              <a:rPr lang="ru-RU" sz="1600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Истамгалин</a:t>
            </a:r>
            <a:r>
              <a:rPr lang="ru-RU" sz="1600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тракторист Центрального отделения совхоза «Урал» БАССР (</a:t>
            </a:r>
            <a:r>
              <a:rPr lang="ru-RU" sz="1600" b="0" i="0" dirty="0" err="1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Абзелиловский</a:t>
            </a:r>
            <a:r>
              <a:rPr lang="ru-RU" sz="1600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8AA0842-9A1C-4D08-A16B-6B3976557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4384" y="2570204"/>
            <a:ext cx="2432219" cy="325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110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9">
            <a:extLst>
              <a:ext uri="{FF2B5EF4-FFF2-40B4-BE49-F238E27FC236}">
                <a16:creationId xmlns:a16="http://schemas.microsoft.com/office/drawing/2014/main" xmlns="" id="{7C31E522-6194-4922-AE07-285CFDD0F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557" y="799070"/>
            <a:ext cx="3023286" cy="4003589"/>
          </a:xfrm>
          <a:prstGeom prst="rect">
            <a:avLst/>
          </a:prstGeom>
        </p:spPr>
      </p:pic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1BB5FCA7-F332-44BD-81AE-C8AA7CE7F7DE}"/>
              </a:ext>
            </a:extLst>
          </p:cNvPr>
          <p:cNvSpPr txBox="1">
            <a:spLocks/>
          </p:cNvSpPr>
          <p:nvPr/>
        </p:nvSpPr>
        <p:spPr>
          <a:xfrm>
            <a:off x="6342645" y="5242777"/>
            <a:ext cx="5183188" cy="6647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176213" indent="0" algn="just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  <a:defRPr sz="1600" b="0" i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2000" b="1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b="1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1600" b="1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1600" b="1">
                <a:solidFill>
                  <a:schemeClr val="tx2"/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dirty="0"/>
              <a:t>Николай Степанович </a:t>
            </a:r>
            <a:r>
              <a:rPr lang="ru-RU" dirty="0" err="1"/>
              <a:t>Гинин</a:t>
            </a:r>
            <a:r>
              <a:rPr lang="ru-RU" dirty="0"/>
              <a:t> — слесарь Краснокамского монтажного участка «</a:t>
            </a:r>
            <a:r>
              <a:rPr lang="ru-RU" dirty="0" err="1"/>
              <a:t>Пермьэнергомонтаж</a:t>
            </a:r>
            <a:r>
              <a:rPr lang="ru-RU" dirty="0"/>
              <a:t>» (г. Нефтекамск)</a:t>
            </a:r>
          </a:p>
        </p:txBody>
      </p:sp>
      <p:pic>
        <p:nvPicPr>
          <p:cNvPr id="9" name="Объект 10" descr="Изображение выглядит как текст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1414E5AE-3667-436C-B2F4-D9414E75D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869" y="782595"/>
            <a:ext cx="3046186" cy="3987113"/>
          </a:xfrm>
          <a:prstGeom prst="rect">
            <a:avLst/>
          </a:prstGeom>
        </p:spPr>
      </p:pic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ADB73BE2-8BE3-45FD-A579-22CE1CE71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280" y="5242777"/>
            <a:ext cx="5421592" cy="664797"/>
          </a:xfrm>
        </p:spPr>
        <p:txBody>
          <a:bodyPr vert="horz" wrap="square" lIns="0" tIns="0" rIns="0" bIns="0" rtlCol="0" anchor="b">
            <a:spAutoFit/>
          </a:bodyPr>
          <a:lstStyle/>
          <a:p>
            <a:pPr marL="176213" algn="ctr"/>
            <a:r>
              <a:rPr lang="ru-RU" sz="1600" b="0" i="0" dirty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Михайлович Иноземцев — сталевар мартеновского цеха Белорецкого металлургического завода Башкирской АССР (Белорецкий район)</a:t>
            </a:r>
          </a:p>
        </p:txBody>
      </p:sp>
    </p:spTree>
    <p:extLst>
      <p:ext uri="{BB962C8B-B14F-4D97-AF65-F5344CB8AC3E}">
        <p14:creationId xmlns:p14="http://schemas.microsoft.com/office/powerpoint/2010/main" xmlns="" val="823558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FAFE2D6B-DEAD-4FF2-80F3-6313612BD728}"/>
              </a:ext>
            </a:extLst>
          </p:cNvPr>
          <p:cNvSpPr txBox="1">
            <a:spLocks/>
          </p:cNvSpPr>
          <p:nvPr/>
        </p:nvSpPr>
        <p:spPr>
          <a:xfrm>
            <a:off x="4997393" y="5244190"/>
            <a:ext cx="6896456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 rtl="0">
              <a:defRPr lang="ru-RU"/>
            </a:defPPr>
            <a:lvl1pPr marL="176213" indent="0" algn="just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  <a:defRPr sz="1600" b="0" i="0">
                <a:solidFill>
                  <a:srgbClr val="264A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2000" b="1">
                <a:solidFill>
                  <a:schemeClr val="tx2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b="1">
                <a:solidFill>
                  <a:schemeClr val="tx2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1600" b="1">
                <a:solidFill>
                  <a:schemeClr val="tx2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None/>
              <a:defRPr sz="1600" b="1">
                <a:solidFill>
                  <a:schemeClr val="tx2"/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dirty="0"/>
              <a:t>Василий Дмитриевич Наумкин — доменщик Магнитогорского металлургического комбината (уроженец Белорецкого района)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E25D1AC-BE68-44BA-8F32-10DFDA314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523" y="1170612"/>
            <a:ext cx="2595789" cy="360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CF02415-E858-40F2-B7D9-8275A67E1A87}"/>
              </a:ext>
            </a:extLst>
          </p:cNvPr>
          <p:cNvSpPr/>
          <p:nvPr/>
        </p:nvSpPr>
        <p:spPr>
          <a:xfrm>
            <a:off x="1266737" y="1745116"/>
            <a:ext cx="45636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	</a:t>
            </a:r>
            <a:r>
              <a:rPr lang="ru-RU" sz="2400" dirty="0">
                <a:solidFill>
                  <a:srgbClr val="264A9A"/>
                </a:solidFill>
              </a:rPr>
              <a:t>Среди тех, кто был удостоен дважды  высокого звания Героя Социалистического </a:t>
            </a:r>
            <a:r>
              <a:rPr lang="ru-RU" sz="2400">
                <a:solidFill>
                  <a:srgbClr val="264A9A"/>
                </a:solidFill>
              </a:rPr>
              <a:t>Труда металлург </a:t>
            </a:r>
            <a:r>
              <a:rPr lang="ru-RU" sz="2400" dirty="0">
                <a:solidFill>
                  <a:srgbClr val="264A9A"/>
                </a:solidFill>
              </a:rPr>
              <a:t>Василий Наумкин</a:t>
            </a:r>
          </a:p>
        </p:txBody>
      </p:sp>
    </p:spTree>
    <p:extLst>
      <p:ext uri="{BB962C8B-B14F-4D97-AF65-F5344CB8AC3E}">
        <p14:creationId xmlns:p14="http://schemas.microsoft.com/office/powerpoint/2010/main" xmlns="" val="954483079"/>
      </p:ext>
    </p:extLst>
  </p:cSld>
  <p:clrMapOvr>
    <a:masterClrMapping/>
  </p:clrMapOvr>
</p:sld>
</file>

<file path=ppt/theme/theme1.xml><?xml version="1.0" encoding="utf-8"?>
<a:theme xmlns:a="http://schemas.openxmlformats.org/drawingml/2006/main" name="Financial_PitchDeck_MO-v6">
  <a:themeElements>
    <a:clrScheme name="Custom 23">
      <a:dk1>
        <a:srgbClr val="006F83"/>
      </a:dk1>
      <a:lt1>
        <a:srgbClr val="FFFFFF"/>
      </a:lt1>
      <a:dk2>
        <a:srgbClr val="4D4D4D"/>
      </a:dk2>
      <a:lt2>
        <a:srgbClr val="DED8A4"/>
      </a:lt2>
      <a:accent1>
        <a:srgbClr val="DED8A4"/>
      </a:accent1>
      <a:accent2>
        <a:srgbClr val="790000"/>
      </a:accent2>
      <a:accent3>
        <a:srgbClr val="969959"/>
      </a:accent3>
      <a:accent4>
        <a:srgbClr val="32A1A6"/>
      </a:accent4>
      <a:accent5>
        <a:srgbClr val="606032"/>
      </a:accent5>
      <a:accent6>
        <a:srgbClr val="3C8C41"/>
      </a:accent6>
      <a:hlink>
        <a:srgbClr val="006F83"/>
      </a:hlink>
      <a:folHlink>
        <a:srgbClr val="006F83"/>
      </a:folHlink>
    </a:clrScheme>
    <a:fontScheme name="Custom 6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30741377_TF78270744" id="{8AB15B00-F073-454C-89D3-13756BD63C12}" vid="{3DDC2A52-D17E-4FC4-871F-34B496AC87A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Финансовая презентация со слайдами</Template>
  <TotalTime>0</TotalTime>
  <Words>1134</Words>
  <Application>Microsoft Office PowerPoint</Application>
  <PresentationFormat>Произвольный</PresentationFormat>
  <Paragraphs>127</Paragraphs>
  <Slides>19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Financial_PitchDeck_MO-v6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Кавалерами ордена Трудовой Славы трех степеней стали 17 наших земляков, в их числе - плотник Гафар Абдуллин (г. Нефтекамск), каменщик Юрий Пегишев (г. Бирск), слесарь Анатолий Ступников (Благовещенский район), доярка Разифа Ханова (Дюртюлинский район) и другие.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2023-04-14T15:47:53Z</dcterms:created>
  <dcterms:modified xsi:type="dcterms:W3CDTF">2023-04-21T04:44:35Z</dcterms:modified>
</cp:coreProperties>
</file>