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850260" y="563702"/>
            <a:ext cx="6491478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" y="0"/>
            <a:ext cx="12182856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4309" y="594182"/>
            <a:ext cx="6723380" cy="3917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1F5F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1964" y="1626235"/>
            <a:ext cx="11228070" cy="386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15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s://yandex.ru/video/preview/17497630150821903161" TargetMode="External"/><Relationship Id="rId4" Type="http://schemas.openxmlformats.org/officeDocument/2006/relationships/image" Target="../media/image43.jpg"/><Relationship Id="rId5" Type="http://schemas.openxmlformats.org/officeDocument/2006/relationships/image" Target="../media/image15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ufacity.info/ufagolos/" TargetMode="External"/><Relationship Id="rId3" Type="http://schemas.openxmlformats.org/officeDocument/2006/relationships/image" Target="../media/image47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48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facity.info/ufagolos/-" TargetMode="External"/><Relationship Id="rId3" Type="http://schemas.openxmlformats.org/officeDocument/2006/relationships/hyperlink" Target="https://yandex.ru/video/preview/17497630150821903161" TargetMode="External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Relationship Id="rId7" Type="http://schemas.openxmlformats.org/officeDocument/2006/relationships/image" Target="../media/image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Relationship Id="rId10" Type="http://schemas.openxmlformats.org/officeDocument/2006/relationships/image" Target="../media/image57.png"/><Relationship Id="rId11" Type="http://schemas.openxmlformats.org/officeDocument/2006/relationships/image" Target="../media/image58.png"/><Relationship Id="rId12" Type="http://schemas.openxmlformats.org/officeDocument/2006/relationships/image" Target="../media/image59.png"/><Relationship Id="rId13" Type="http://schemas.openxmlformats.org/officeDocument/2006/relationships/image" Target="../media/image6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2.jpg"/><Relationship Id="rId6" Type="http://schemas.openxmlformats.org/officeDocument/2006/relationships/image" Target="../media/image23.png"/><Relationship Id="rId7" Type="http://schemas.openxmlformats.org/officeDocument/2006/relationships/image" Target="../media/image24.jpg"/><Relationship Id="rId8" Type="http://schemas.openxmlformats.org/officeDocument/2006/relationships/image" Target="../media/image25.png"/><Relationship Id="rId9" Type="http://schemas.openxmlformats.org/officeDocument/2006/relationships/image" Target="../media/image26.jpg"/><Relationship Id="rId10" Type="http://schemas.openxmlformats.org/officeDocument/2006/relationships/image" Target="../media/image27.png"/><Relationship Id="rId11" Type="http://schemas.openxmlformats.org/officeDocument/2006/relationships/image" Target="../media/image28.jpg"/><Relationship Id="rId12" Type="http://schemas.openxmlformats.org/officeDocument/2006/relationships/image" Target="../media/image29.png"/><Relationship Id="rId13" Type="http://schemas.openxmlformats.org/officeDocument/2006/relationships/image" Target="../media/image30.jpg"/><Relationship Id="rId14" Type="http://schemas.openxmlformats.org/officeDocument/2006/relationships/image" Target="../media/image31.png"/><Relationship Id="rId15" Type="http://schemas.openxmlformats.org/officeDocument/2006/relationships/image" Target="../media/image32.jpg"/><Relationship Id="rId16" Type="http://schemas.openxmlformats.org/officeDocument/2006/relationships/image" Target="../media/image33.png"/><Relationship Id="rId17" Type="http://schemas.openxmlformats.org/officeDocument/2006/relationships/image" Target="../media/image3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761" y="490727"/>
              <a:ext cx="7858125" cy="702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86900" y="71627"/>
              <a:ext cx="998220" cy="78486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607689" y="650874"/>
            <a:ext cx="497776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AFEF"/>
                </a:solidFill>
                <a:latin typeface="Verdana"/>
                <a:cs typeface="Verdana"/>
              </a:rPr>
              <a:t>РАЗГОВОРЫ</a:t>
            </a:r>
            <a:r>
              <a:rPr dirty="0" sz="2800" spc="-1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00AFEF"/>
                </a:solidFill>
                <a:latin typeface="Verdana"/>
                <a:cs typeface="Verdana"/>
              </a:rPr>
              <a:t>О</a:t>
            </a:r>
            <a:r>
              <a:rPr dirty="0" sz="2800" spc="-40" b="1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00AFEF"/>
                </a:solidFill>
                <a:latin typeface="Verdana"/>
                <a:cs typeface="Verdana"/>
              </a:rPr>
              <a:t>ВАЖНОМ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3444" y="1542288"/>
            <a:ext cx="7644765" cy="1341120"/>
            <a:chOff x="123444" y="1542288"/>
            <a:chExt cx="7644765" cy="134112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44" y="1542288"/>
              <a:ext cx="3977640" cy="13411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08604" y="1542288"/>
              <a:ext cx="4459224" cy="1341119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86257" y="1718817"/>
            <a:ext cx="603948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i="1">
                <a:solidFill>
                  <a:srgbClr val="FF0000"/>
                </a:solidFill>
                <a:latin typeface="Verdana"/>
                <a:cs typeface="Verdana"/>
              </a:rPr>
              <a:t>Великая</a:t>
            </a:r>
            <a:r>
              <a:rPr dirty="0" sz="4800" spc="-90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4800" spc="-5" i="1">
                <a:solidFill>
                  <a:srgbClr val="FF0000"/>
                </a:solidFill>
                <a:latin typeface="Verdana"/>
                <a:cs typeface="Verdana"/>
              </a:rPr>
              <a:t>Победа!</a:t>
            </a:r>
            <a:endParaRPr sz="480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524243" y="2273807"/>
            <a:ext cx="5050790" cy="1341120"/>
            <a:chOff x="6524243" y="2273807"/>
            <a:chExt cx="5050790" cy="134112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24243" y="2273807"/>
              <a:ext cx="4805172" cy="13411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36935" y="2273807"/>
              <a:ext cx="1037844" cy="134112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6887971" y="2450033"/>
            <a:ext cx="428434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5" b="1" i="1">
                <a:solidFill>
                  <a:srgbClr val="FF0000"/>
                </a:solidFill>
                <a:latin typeface="Verdana"/>
                <a:cs typeface="Verdana"/>
              </a:rPr>
              <a:t>Бөйөк</a:t>
            </a:r>
            <a:r>
              <a:rPr dirty="0" sz="4800" spc="-65" b="1" i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4800" spc="-5" b="1" i="1">
                <a:solidFill>
                  <a:srgbClr val="FF0000"/>
                </a:solidFill>
                <a:latin typeface="Verdana"/>
                <a:cs typeface="Verdana"/>
              </a:rPr>
              <a:t>Еңеү!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08747" y="1296924"/>
            <a:ext cx="2880359" cy="39593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26719" y="5375275"/>
            <a:ext cx="583120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4318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Шишков</a:t>
            </a:r>
            <a:r>
              <a:rPr dirty="0" sz="1200" spc="-2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Михаил</a:t>
            </a:r>
            <a:r>
              <a:rPr dirty="0" sz="1200" spc="-3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Федорович</a:t>
            </a:r>
            <a:r>
              <a:rPr dirty="0" sz="1200" spc="-2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-</a:t>
            </a:r>
            <a:endParaRPr sz="1200">
              <a:latin typeface="Verdana"/>
              <a:cs typeface="Verdana"/>
            </a:endParaRPr>
          </a:p>
          <a:p>
            <a:pPr algn="ctr" marL="2540">
              <a:lnSpc>
                <a:spcPct val="100000"/>
              </a:lnSpc>
            </a:pP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Герой Советского</a:t>
            </a:r>
            <a:r>
              <a:rPr dirty="0" sz="1200" spc="-2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Союза,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генерал-майор,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морской</a:t>
            </a:r>
            <a:r>
              <a:rPr dirty="0" sz="1200" spc="-1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лётчик.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Командовал</a:t>
            </a:r>
            <a:r>
              <a:rPr dirty="0" sz="1200" spc="-2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звеном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первого гвардейского</a:t>
            </a:r>
            <a:r>
              <a:rPr dirty="0" sz="1200" spc="-1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минно-торпедного</a:t>
            </a:r>
            <a:endParaRPr sz="1200">
              <a:latin typeface="Verdana"/>
              <a:cs typeface="Verdana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авиационного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полка 8-й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минно-торпедной авиационной дивизии </a:t>
            </a:r>
            <a:r>
              <a:rPr dirty="0" sz="1200" spc="-40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ВВС Балтийского</a:t>
            </a:r>
            <a:r>
              <a:rPr dirty="0" sz="1200" spc="-2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флота.</a:t>
            </a:r>
            <a:r>
              <a:rPr dirty="0" sz="1200" spc="-1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Установлен</a:t>
            </a:r>
            <a:r>
              <a:rPr dirty="0" sz="1200" spc="-3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бюст</a:t>
            </a:r>
            <a:r>
              <a:rPr dirty="0" sz="1200" spc="40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в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п.</a:t>
            </a:r>
            <a:r>
              <a:rPr dirty="0" sz="1200" spc="3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Иглино</a:t>
            </a:r>
            <a:r>
              <a:rPr dirty="0" sz="1200" spc="39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РБ.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2764" y="1296924"/>
            <a:ext cx="2881884" cy="39593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  <a:tabLst>
                <a:tab pos="1946910" algn="l"/>
              </a:tabLst>
            </a:pPr>
            <a:r>
              <a:rPr dirty="0" spc="-5"/>
              <a:t>ГЕРОИЗМ	ВОИНОВ</a:t>
            </a:r>
            <a:r>
              <a:rPr dirty="0" spc="-35"/>
              <a:t> </a:t>
            </a:r>
            <a:r>
              <a:rPr dirty="0" spc="-5"/>
              <a:t>БАШКОРТОСТАНА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521702" y="5461203"/>
            <a:ext cx="370205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Фарида</a:t>
            </a:r>
            <a:r>
              <a:rPr dirty="0" sz="1200" spc="-2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Галимьяновна</a:t>
            </a:r>
            <a:r>
              <a:rPr dirty="0" sz="1200" spc="-2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Усманова</a:t>
            </a:r>
            <a:r>
              <a:rPr dirty="0" sz="1200" spc="-3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-</a:t>
            </a:r>
            <a:endParaRPr sz="1200">
              <a:latin typeface="Verdana"/>
              <a:cs typeface="Verdana"/>
            </a:endParaRPr>
          </a:p>
          <a:p>
            <a:pPr algn="ctr" marL="12700" marR="5080" indent="-2540">
              <a:lnSpc>
                <a:spcPct val="100000"/>
              </a:lnSpc>
            </a:pP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капитан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медицинской службы, военный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 хирург</a:t>
            </a:r>
            <a:r>
              <a:rPr dirty="0" sz="1200" spc="-3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Волховского</a:t>
            </a:r>
            <a:r>
              <a:rPr dirty="0" sz="1200" spc="-3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фронта.</a:t>
            </a:r>
            <a:r>
              <a:rPr dirty="0" sz="1200" spc="-3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Награждена </a:t>
            </a:r>
            <a:r>
              <a:rPr dirty="0" sz="1200" spc="-39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Орденом</a:t>
            </a:r>
            <a:r>
              <a:rPr dirty="0" sz="1200" spc="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Красной</a:t>
            </a:r>
            <a:r>
              <a:rPr dirty="0" sz="1200" spc="-1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Звезды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580" y="499998"/>
            <a:ext cx="571690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ПАМЯТНИК</a:t>
            </a:r>
            <a:r>
              <a:rPr dirty="0" spc="5"/>
              <a:t> </a:t>
            </a:r>
            <a:r>
              <a:rPr dirty="0" spc="-5"/>
              <a:t>ТРУЖЕНИКАМ</a:t>
            </a:r>
            <a:r>
              <a:rPr dirty="0" spc="-15"/>
              <a:t> </a:t>
            </a:r>
            <a:r>
              <a:rPr dirty="0" spc="-5"/>
              <a:t>ТЫЛА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6900" y="71627"/>
            <a:ext cx="998220" cy="7848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95804" y="4928361"/>
            <a:ext cx="7272020" cy="1520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Скульптор:</a:t>
            </a:r>
            <a:r>
              <a:rPr dirty="0" sz="1400" spc="-4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1F487C"/>
                </a:solidFill>
                <a:latin typeface="Verdana"/>
                <a:cs typeface="Verdana"/>
              </a:rPr>
              <a:t>А.</a:t>
            </a:r>
            <a:r>
              <a:rPr dirty="0" sz="1400" spc="-2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1F487C"/>
                </a:solidFill>
                <a:latin typeface="Verdana"/>
                <a:cs typeface="Verdana"/>
              </a:rPr>
              <a:t>Ковальчук.</a:t>
            </a:r>
            <a:endParaRPr sz="1400">
              <a:latin typeface="Verdana"/>
              <a:cs typeface="Verdana"/>
            </a:endParaRPr>
          </a:p>
          <a:p>
            <a:pPr algn="ctr" marL="635">
              <a:lnSpc>
                <a:spcPct val="100000"/>
              </a:lnSpc>
            </a:pP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Установлен</a:t>
            </a:r>
            <a:r>
              <a:rPr dirty="0" sz="1400" spc="-2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в парке</a:t>
            </a:r>
            <a:r>
              <a:rPr dirty="0" sz="1400" spc="-4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1F487C"/>
                </a:solidFill>
                <a:latin typeface="Verdana"/>
                <a:cs typeface="Verdana"/>
              </a:rPr>
              <a:t>Победы</a:t>
            </a:r>
            <a:r>
              <a:rPr dirty="0" sz="1400" spc="-3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в</a:t>
            </a:r>
            <a:r>
              <a:rPr dirty="0" sz="1400" spc="-5" b="1">
                <a:solidFill>
                  <a:srgbClr val="1F487C"/>
                </a:solidFill>
                <a:latin typeface="Verdana"/>
                <a:cs typeface="Verdana"/>
              </a:rPr>
              <a:t> г.</a:t>
            </a:r>
            <a:r>
              <a:rPr dirty="0" sz="1400" spc="-2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Уфа.</a:t>
            </a:r>
            <a:r>
              <a:rPr dirty="0" sz="1400" spc="-5" b="1">
                <a:solidFill>
                  <a:srgbClr val="1F487C"/>
                </a:solidFill>
                <a:latin typeface="Verdana"/>
                <a:cs typeface="Verdana"/>
              </a:rPr>
              <a:t> 2015</a:t>
            </a:r>
            <a:r>
              <a:rPr dirty="0" sz="1400" spc="1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spc="-5" b="1">
                <a:solidFill>
                  <a:srgbClr val="1F487C"/>
                </a:solidFill>
                <a:latin typeface="Verdana"/>
                <a:cs typeface="Verdana"/>
              </a:rPr>
              <a:t>год.</a:t>
            </a:r>
            <a:endParaRPr sz="1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435"/>
              </a:spcBef>
            </a:pPr>
            <a:r>
              <a:rPr dirty="0" u="heavy" sz="16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3"/>
              </a:rPr>
              <a:t>https://yandex.ru/video/preview/17497630150821903161</a:t>
            </a:r>
            <a:endParaRPr sz="16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690"/>
              </a:spcBef>
            </a:pP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Самый</a:t>
            </a:r>
            <a:r>
              <a:rPr dirty="0" sz="1400" spc="-1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большой</a:t>
            </a:r>
            <a:r>
              <a:rPr dirty="0" sz="1400" spc="-3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в </a:t>
            </a:r>
            <a:r>
              <a:rPr dirty="0" sz="1400" spc="-5" b="1">
                <a:solidFill>
                  <a:srgbClr val="1F487C"/>
                </a:solidFill>
                <a:latin typeface="Verdana"/>
                <a:cs typeface="Verdana"/>
              </a:rPr>
              <a:t>России </a:t>
            </a: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памятник</a:t>
            </a:r>
            <a:r>
              <a:rPr dirty="0" sz="1400" spc="-2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труженикам</a:t>
            </a:r>
            <a:r>
              <a:rPr dirty="0" sz="1400" spc="-4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тыла</a:t>
            </a:r>
            <a:r>
              <a:rPr dirty="0" sz="1400" spc="-3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открыли</a:t>
            </a:r>
            <a:r>
              <a:rPr dirty="0" sz="1400" spc="-4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в</a:t>
            </a:r>
            <a:r>
              <a:rPr dirty="0" sz="1400" spc="-2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Уфе.</a:t>
            </a:r>
            <a:endParaRPr sz="1400">
              <a:latin typeface="Verdana"/>
              <a:cs typeface="Verdana"/>
            </a:endParaRPr>
          </a:p>
          <a:p>
            <a:pPr algn="ctr" marL="1905">
              <a:lnSpc>
                <a:spcPct val="100000"/>
              </a:lnSpc>
            </a:pPr>
            <a:r>
              <a:rPr dirty="0" sz="1400" b="1">
                <a:solidFill>
                  <a:srgbClr val="1F487C"/>
                </a:solidFill>
                <a:latin typeface="Verdana"/>
                <a:cs typeface="Verdana"/>
              </a:rPr>
              <a:t>Репортаж.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11195" y="1193291"/>
            <a:ext cx="6841235" cy="362102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9287" y="746252"/>
            <a:ext cx="10269855" cy="5228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7185" marR="5080" indent="266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Указ</a:t>
            </a:r>
            <a:r>
              <a:rPr dirty="0" sz="2400" spc="14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Президента</a:t>
            </a:r>
            <a:r>
              <a:rPr dirty="0" sz="2400" spc="15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Российской</a:t>
            </a:r>
            <a:r>
              <a:rPr dirty="0" sz="2400" spc="14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Федерации</a:t>
            </a:r>
            <a:r>
              <a:rPr dirty="0" sz="2400" spc="15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В.В.</a:t>
            </a:r>
            <a:r>
              <a:rPr dirty="0" sz="2400" spc="13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Путина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 о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 присвоении</a:t>
            </a:r>
            <a:r>
              <a:rPr dirty="0" sz="2400" spc="-1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почётного</a:t>
            </a:r>
            <a:r>
              <a:rPr dirty="0" sz="2400" spc="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звания</a:t>
            </a:r>
            <a:r>
              <a:rPr dirty="0" sz="2400" spc="-1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Российской</a:t>
            </a:r>
            <a:r>
              <a:rPr dirty="0" sz="2400" spc="-1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Федерации</a:t>
            </a:r>
            <a:endParaRPr sz="2400">
              <a:latin typeface="Verdana"/>
              <a:cs typeface="Verdana"/>
            </a:endParaRPr>
          </a:p>
          <a:p>
            <a:pPr marL="1007744">
              <a:lnSpc>
                <a:spcPts val="2775"/>
              </a:lnSpc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«Город</a:t>
            </a:r>
            <a:r>
              <a:rPr dirty="0" sz="2400" spc="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трудовой</a:t>
            </a:r>
            <a:r>
              <a:rPr dirty="0" sz="2400" spc="1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доблести»,</a:t>
            </a:r>
            <a:r>
              <a:rPr dirty="0" sz="2400" spc="2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02</a:t>
            </a:r>
            <a:r>
              <a:rPr dirty="0" sz="2400" spc="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июля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2020</a:t>
            </a:r>
            <a:r>
              <a:rPr dirty="0" sz="2400" spc="3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года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50">
              <a:latin typeface="Verdana"/>
              <a:cs typeface="Verdana"/>
            </a:endParaRPr>
          </a:p>
          <a:p>
            <a:pPr algn="ctr" marL="225425" marR="4720590">
              <a:lnSpc>
                <a:spcPct val="100000"/>
              </a:lnSpc>
            </a:pP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За 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значительный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вклад </a:t>
            </a: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жителей </a:t>
            </a:r>
            <a:r>
              <a:rPr dirty="0" sz="2400" spc="-25">
                <a:solidFill>
                  <a:srgbClr val="244060"/>
                </a:solidFill>
                <a:latin typeface="Calibri"/>
                <a:cs typeface="Calibri"/>
              </a:rPr>
              <a:t>городов </a:t>
            </a:r>
            <a:r>
              <a:rPr dirty="0" sz="2400" spc="-53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в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 достижение Победы</a:t>
            </a: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в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Великой</a:t>
            </a:r>
            <a:endParaRPr sz="2400">
              <a:latin typeface="Calibri"/>
              <a:cs typeface="Calibri"/>
            </a:endParaRPr>
          </a:p>
          <a:p>
            <a:pPr algn="ctr" marL="12700" marR="4505325" indent="635">
              <a:lnSpc>
                <a:spcPct val="100000"/>
              </a:lnSpc>
            </a:pP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Отечественной войне 1941–1945 </a:t>
            </a:r>
            <a:r>
              <a:rPr dirty="0" sz="2400" spc="-25">
                <a:solidFill>
                  <a:srgbClr val="244060"/>
                </a:solidFill>
                <a:latin typeface="Calibri"/>
                <a:cs typeface="Calibri"/>
              </a:rPr>
              <a:t>годов, </a:t>
            </a:r>
            <a:r>
              <a:rPr dirty="0" sz="2400" spc="-2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обеспечение бесперебойного 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производства </a:t>
            </a:r>
            <a:r>
              <a:rPr dirty="0" sz="2400" spc="-53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военной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гражданской</a:t>
            </a:r>
            <a:r>
              <a:rPr dirty="0" sz="2400" spc="-2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продукции</a:t>
            </a:r>
            <a:endParaRPr sz="2400">
              <a:latin typeface="Calibri"/>
              <a:cs typeface="Calibri"/>
            </a:endParaRPr>
          </a:p>
          <a:p>
            <a:pPr algn="ctr" marR="449453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на</a:t>
            </a:r>
            <a:r>
              <a:rPr dirty="0" sz="2400" spc="-2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промышленных 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предприятиях,</a:t>
            </a:r>
            <a:endParaRPr sz="2400">
              <a:latin typeface="Calibri"/>
              <a:cs typeface="Calibri"/>
            </a:endParaRPr>
          </a:p>
          <a:p>
            <a:pPr algn="ctr" marL="78105" marR="4570095">
              <a:lnSpc>
                <a:spcPct val="100000"/>
              </a:lnSpc>
            </a:pP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проявленные</a:t>
            </a:r>
            <a:r>
              <a:rPr dirty="0" sz="2400" spc="1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при 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этом</a:t>
            </a:r>
            <a:r>
              <a:rPr dirty="0" sz="2400" spc="-2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массовый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244060"/>
                </a:solidFill>
                <a:latin typeface="Calibri"/>
                <a:cs typeface="Calibri"/>
              </a:rPr>
              <a:t>трудовой </a:t>
            </a:r>
            <a:r>
              <a:rPr dirty="0" sz="2400" spc="-52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героизм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и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самоотверженность присвоить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почетное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звание</a:t>
            </a:r>
            <a:r>
              <a:rPr dirty="0" sz="2400" spc="-2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Российской</a:t>
            </a: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Федерации</a:t>
            </a:r>
            <a:endParaRPr sz="2400">
              <a:latin typeface="Calibri"/>
              <a:cs typeface="Calibri"/>
            </a:endParaRPr>
          </a:p>
          <a:p>
            <a:pPr algn="ctr" marR="4559935">
              <a:lnSpc>
                <a:spcPct val="100000"/>
              </a:lnSpc>
            </a:pPr>
            <a:r>
              <a:rPr dirty="0" sz="2400" spc="-65">
                <a:solidFill>
                  <a:srgbClr val="244060"/>
                </a:solidFill>
                <a:latin typeface="Calibri"/>
                <a:cs typeface="Calibri"/>
              </a:rPr>
              <a:t>«Город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244060"/>
                </a:solidFill>
                <a:latin typeface="Calibri"/>
                <a:cs typeface="Calibri"/>
              </a:rPr>
              <a:t>трудовой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доблести»</a:t>
            </a:r>
            <a:r>
              <a:rPr dirty="0" sz="2400" spc="-3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55">
                <a:solidFill>
                  <a:srgbClr val="244060"/>
                </a:solidFill>
                <a:latin typeface="Calibri"/>
                <a:cs typeface="Calibri"/>
              </a:rPr>
              <a:t>г.</a:t>
            </a:r>
            <a:r>
              <a:rPr dirty="0" sz="2400" spc="-2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35">
                <a:solidFill>
                  <a:srgbClr val="244060"/>
                </a:solidFill>
                <a:latin typeface="Calibri"/>
                <a:cs typeface="Calibri"/>
              </a:rPr>
              <a:t>Уфе.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5328" y="2564892"/>
            <a:ext cx="4904232" cy="32720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1348" y="649351"/>
            <a:ext cx="7261859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Стела</a:t>
            </a:r>
            <a:r>
              <a:rPr dirty="0" spc="-5"/>
              <a:t> «Уфа </a:t>
            </a:r>
            <a:r>
              <a:rPr dirty="0"/>
              <a:t>– </a:t>
            </a:r>
            <a:r>
              <a:rPr dirty="0" spc="-5"/>
              <a:t>город</a:t>
            </a:r>
            <a:r>
              <a:rPr dirty="0" spc="5"/>
              <a:t> </a:t>
            </a:r>
            <a:r>
              <a:rPr dirty="0" spc="-10"/>
              <a:t>трудовой</a:t>
            </a:r>
            <a:r>
              <a:rPr dirty="0" spc="20"/>
              <a:t> </a:t>
            </a:r>
            <a:r>
              <a:rPr dirty="0" spc="-5"/>
              <a:t>доблести»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277102" y="1614042"/>
            <a:ext cx="522732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478155">
              <a:lnSpc>
                <a:spcPct val="100000"/>
              </a:lnSpc>
              <a:spcBef>
                <a:spcPts val="100"/>
              </a:spcBef>
            </a:pP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Стела 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увековечила </a:t>
            </a:r>
            <a:r>
              <a:rPr dirty="0" sz="2400" spc="-20">
                <a:solidFill>
                  <a:srgbClr val="244060"/>
                </a:solidFill>
                <a:latin typeface="Calibri"/>
                <a:cs typeface="Calibri"/>
              </a:rPr>
              <a:t>трудовой подвиг </a:t>
            </a: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наших</a:t>
            </a:r>
            <a:r>
              <a:rPr dirty="0" sz="2400" spc="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жителей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в</a:t>
            </a:r>
            <a:r>
              <a:rPr dirty="0" sz="2400" spc="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30">
                <a:solidFill>
                  <a:srgbClr val="244060"/>
                </a:solidFill>
                <a:latin typeface="Calibri"/>
                <a:cs typeface="Calibri"/>
              </a:rPr>
              <a:t>годы</a:t>
            </a:r>
            <a:r>
              <a:rPr dirty="0" sz="2400" spc="-2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Великой </a:t>
            </a:r>
            <a:r>
              <a:rPr dirty="0" sz="2400" spc="-53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Отечественной</a:t>
            </a:r>
            <a:r>
              <a:rPr dirty="0" sz="2400" spc="30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войны.</a:t>
            </a:r>
            <a:r>
              <a:rPr dirty="0" sz="2400" spc="30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В</a:t>
            </a:r>
            <a:r>
              <a:rPr dirty="0" sz="2400" spc="28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45">
                <a:solidFill>
                  <a:srgbClr val="244060"/>
                </a:solidFill>
                <a:latin typeface="Calibri"/>
                <a:cs typeface="Calibri"/>
              </a:rPr>
              <a:t>Уфе</a:t>
            </a:r>
            <a:r>
              <a:rPr dirty="0" sz="2400" spc="29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собирали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77102" y="2711018"/>
            <a:ext cx="3653154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13255" algn="l"/>
              </a:tabLst>
            </a:pP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двигатели,	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производили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7102" y="3077336"/>
            <a:ext cx="37045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28345" algn="l"/>
                <a:tab pos="2335530" algn="l"/>
                <a:tab pos="2745105" algn="l"/>
              </a:tabLst>
            </a:pP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дл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я	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с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ам</a:t>
            </a:r>
            <a:r>
              <a:rPr dirty="0" sz="2400" spc="-50">
                <a:solidFill>
                  <a:srgbClr val="244060"/>
                </a:solidFill>
                <a:latin typeface="Calibri"/>
                <a:cs typeface="Calibri"/>
              </a:rPr>
              <a:t>о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ле</a:t>
            </a:r>
            <a:r>
              <a:rPr dirty="0" sz="2400" spc="-35">
                <a:solidFill>
                  <a:srgbClr val="244060"/>
                </a:solidFill>
                <a:latin typeface="Calibri"/>
                <a:cs typeface="Calibri"/>
              </a:rPr>
              <a:t>т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о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в	и	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тан</a:t>
            </a:r>
            <a:r>
              <a:rPr dirty="0" sz="2400" spc="-40">
                <a:solidFill>
                  <a:srgbClr val="244060"/>
                </a:solidFill>
                <a:latin typeface="Calibri"/>
                <a:cs typeface="Calibri"/>
              </a:rPr>
              <a:t>к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ов,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7102" y="3443096"/>
            <a:ext cx="390715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21130" algn="l"/>
                <a:tab pos="3423920" algn="l"/>
              </a:tabLst>
            </a:pP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масло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,	аппар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а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ту</a:t>
            </a: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р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у	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для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02036" y="2711018"/>
            <a:ext cx="1304925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8255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топливо</a:t>
            </a:r>
            <a:endParaRPr sz="2400">
              <a:latin typeface="Calibri"/>
              <a:cs typeface="Calibri"/>
            </a:endParaRPr>
          </a:p>
          <a:p>
            <a:pPr algn="r" marR="10160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м</a:t>
            </a:r>
            <a:r>
              <a:rPr dirty="0" sz="2400" spc="-20">
                <a:solidFill>
                  <a:srgbClr val="244060"/>
                </a:solidFill>
                <a:latin typeface="Calibri"/>
                <a:cs typeface="Calibri"/>
              </a:rPr>
              <a:t>о</a:t>
            </a:r>
            <a:r>
              <a:rPr dirty="0" sz="2400" spc="-30">
                <a:solidFill>
                  <a:srgbClr val="244060"/>
                </a:solidFill>
                <a:latin typeface="Calibri"/>
                <a:cs typeface="Calibri"/>
              </a:rPr>
              <a:t>т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орное</a:t>
            </a:r>
            <a:endParaRPr sz="24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связи.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77102" y="3808552"/>
            <a:ext cx="5228590" cy="2139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В 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1941-1942 </a:t>
            </a:r>
            <a:r>
              <a:rPr dirty="0" sz="2400" spc="-25">
                <a:solidFill>
                  <a:srgbClr val="244060"/>
                </a:solidFill>
                <a:latin typeface="Calibri"/>
                <a:cs typeface="Calibri"/>
              </a:rPr>
              <a:t>годах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в </a:t>
            </a:r>
            <a:r>
              <a:rPr dirty="0" sz="2400" spc="-55">
                <a:solidFill>
                  <a:srgbClr val="244060"/>
                </a:solidFill>
                <a:latin typeface="Calibri"/>
                <a:cs typeface="Calibri"/>
              </a:rPr>
              <a:t>Уфу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эвакуировали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244060"/>
                </a:solidFill>
                <a:latin typeface="Calibri"/>
                <a:cs typeface="Calibri"/>
              </a:rPr>
              <a:t>более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40 промышленных 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предприятий, </a:t>
            </a:r>
            <a:r>
              <a:rPr dirty="0" sz="2400" spc="-530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244060"/>
                </a:solidFill>
                <a:latin typeface="Calibri"/>
                <a:cs typeface="Calibri"/>
              </a:rPr>
              <a:t>в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 госпиталях </a:t>
            </a:r>
            <a:r>
              <a:rPr dirty="0" sz="2400" spc="-5">
                <a:solidFill>
                  <a:srgbClr val="244060"/>
                </a:solidFill>
                <a:latin typeface="Calibri"/>
                <a:cs typeface="Calibri"/>
              </a:rPr>
              <a:t>лечили</a:t>
            </a:r>
            <a:r>
              <a:rPr dirty="0" sz="2400" spc="5">
                <a:solidFill>
                  <a:srgbClr val="244060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244060"/>
                </a:solidFill>
                <a:latin typeface="Calibri"/>
                <a:cs typeface="Calibri"/>
              </a:rPr>
              <a:t>бойцов.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Calibri"/>
              <a:cs typeface="Calibri"/>
            </a:endParaRPr>
          </a:p>
          <a:p>
            <a:pPr algn="r" marR="5715">
              <a:lnSpc>
                <a:spcPct val="100000"/>
              </a:lnSpc>
            </a:pPr>
            <a:r>
              <a:rPr dirty="0" sz="1700" spc="-35" i="1">
                <a:latin typeface="Calibri"/>
                <a:cs typeface="Calibri"/>
              </a:rPr>
              <a:t>Р.Ф. </a:t>
            </a:r>
            <a:r>
              <a:rPr dirty="0" sz="1700" spc="-10" i="1">
                <a:latin typeface="Calibri"/>
                <a:cs typeface="Calibri"/>
              </a:rPr>
              <a:t>Хабиров,</a:t>
            </a:r>
            <a:r>
              <a:rPr dirty="0" sz="1700" spc="-15" i="1">
                <a:latin typeface="Calibri"/>
                <a:cs typeface="Calibri"/>
              </a:rPr>
              <a:t> </a:t>
            </a:r>
            <a:r>
              <a:rPr dirty="0" sz="1700" spc="-40" i="1">
                <a:latin typeface="Calibri"/>
                <a:cs typeface="Calibri"/>
              </a:rPr>
              <a:t>Глава</a:t>
            </a:r>
            <a:r>
              <a:rPr dirty="0" sz="1700" spc="-25" i="1">
                <a:latin typeface="Calibri"/>
                <a:cs typeface="Calibri"/>
              </a:rPr>
              <a:t> </a:t>
            </a:r>
            <a:r>
              <a:rPr dirty="0" sz="1700" spc="-5" i="1">
                <a:latin typeface="Calibri"/>
                <a:cs typeface="Calibri"/>
              </a:rPr>
              <a:t>Республики</a:t>
            </a:r>
            <a:r>
              <a:rPr dirty="0" sz="1700" spc="-25" i="1">
                <a:latin typeface="Calibri"/>
                <a:cs typeface="Calibri"/>
              </a:rPr>
              <a:t> </a:t>
            </a:r>
            <a:r>
              <a:rPr dirty="0" sz="1700" spc="-5" i="1">
                <a:latin typeface="Calibri"/>
                <a:cs typeface="Calibri"/>
              </a:rPr>
              <a:t>Башкортостан,</a:t>
            </a:r>
            <a:endParaRPr sz="1700">
              <a:latin typeface="Calibri"/>
              <a:cs typeface="Calibri"/>
            </a:endParaRPr>
          </a:p>
          <a:p>
            <a:pPr algn="r" marR="5080">
              <a:lnSpc>
                <a:spcPct val="100000"/>
              </a:lnSpc>
            </a:pPr>
            <a:r>
              <a:rPr dirty="0" sz="1700" i="1">
                <a:latin typeface="Calibri"/>
                <a:cs typeface="Calibri"/>
              </a:rPr>
              <a:t>3</a:t>
            </a:r>
            <a:r>
              <a:rPr dirty="0" sz="1700" spc="-25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ноября</a:t>
            </a:r>
            <a:r>
              <a:rPr dirty="0" sz="1700" spc="-40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2022</a:t>
            </a:r>
            <a:r>
              <a:rPr dirty="0" sz="1700" spc="-35" i="1">
                <a:latin typeface="Calibri"/>
                <a:cs typeface="Calibri"/>
              </a:rPr>
              <a:t> </a:t>
            </a:r>
            <a:r>
              <a:rPr dirty="0" sz="1700" i="1">
                <a:latin typeface="Calibri"/>
                <a:cs typeface="Calibri"/>
              </a:rPr>
              <a:t>года</a:t>
            </a:r>
            <a:endParaRPr sz="17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1391411"/>
            <a:ext cx="5958840" cy="5466715"/>
            <a:chOff x="0" y="1391411"/>
            <a:chExt cx="5958840" cy="546671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0239" y="1391411"/>
              <a:ext cx="4038600" cy="45262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997682"/>
              <a:ext cx="2889504" cy="386031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4270" y="2291333"/>
            <a:ext cx="4826000" cy="5137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u="heavy" sz="3200" spc="-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https://ufacity.info/ufagolos/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2123" y="3294888"/>
            <a:ext cx="2520696" cy="252069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850260" y="563702"/>
            <a:ext cx="64236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УФА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–</a:t>
            </a:r>
            <a:r>
              <a:rPr dirty="0" sz="2400" spc="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ГОРОД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ТРУДОВОЙ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ДОБЛЕСТИ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(документальный</a:t>
            </a:r>
            <a:r>
              <a:rPr dirty="0" sz="2400" spc="-5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фильм)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86900" y="71627"/>
            <a:ext cx="9982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6204" y="260604"/>
            <a:ext cx="999744" cy="78638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761" y="477012"/>
            <a:ext cx="9053830" cy="5027930"/>
            <a:chOff x="1524761" y="477012"/>
            <a:chExt cx="9053830" cy="50279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761" y="490728"/>
              <a:ext cx="7858125" cy="656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2203" y="477012"/>
              <a:ext cx="8945880" cy="502767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17217" y="5620613"/>
            <a:ext cx="7887334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solidFill>
                  <a:srgbClr val="001F5F"/>
                </a:solidFill>
                <a:latin typeface="Verdana"/>
                <a:cs typeface="Verdana"/>
              </a:rPr>
              <a:t>Памятник Герою </a:t>
            </a:r>
            <a:r>
              <a:rPr dirty="0" sz="2000" b="1">
                <a:solidFill>
                  <a:srgbClr val="001F5F"/>
                </a:solidFill>
                <a:latin typeface="Verdana"/>
                <a:cs typeface="Verdana"/>
              </a:rPr>
              <a:t>России, комдиву 112-й </a:t>
            </a:r>
            <a:r>
              <a:rPr dirty="0" sz="2000" spc="-5" b="1">
                <a:solidFill>
                  <a:srgbClr val="001F5F"/>
                </a:solidFill>
                <a:latin typeface="Verdana"/>
                <a:cs typeface="Verdana"/>
              </a:rPr>
              <a:t>Башкирской </a:t>
            </a:r>
            <a:r>
              <a:rPr dirty="0" sz="2000" spc="-67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000" b="1">
                <a:solidFill>
                  <a:srgbClr val="001F5F"/>
                </a:solidFill>
                <a:latin typeface="Verdana"/>
                <a:cs typeface="Verdana"/>
              </a:rPr>
              <a:t>кавалерийской </a:t>
            </a:r>
            <a:r>
              <a:rPr dirty="0" sz="2000" spc="-5" b="1">
                <a:solidFill>
                  <a:srgbClr val="001F5F"/>
                </a:solidFill>
                <a:latin typeface="Verdana"/>
                <a:cs typeface="Verdana"/>
              </a:rPr>
              <a:t>дивизии генерал-майору Минигали </a:t>
            </a:r>
            <a:r>
              <a:rPr dirty="0" sz="2000" b="1">
                <a:solidFill>
                  <a:srgbClr val="001F5F"/>
                </a:solidFill>
                <a:latin typeface="Verdana"/>
                <a:cs typeface="Verdana"/>
              </a:rPr>
              <a:t> Шаймуратову,</a:t>
            </a:r>
            <a:r>
              <a:rPr dirty="0" sz="2000" spc="-3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000" spc="-5" b="1">
                <a:solidFill>
                  <a:srgbClr val="001F5F"/>
                </a:solidFill>
                <a:latin typeface="Verdana"/>
                <a:cs typeface="Verdana"/>
              </a:rPr>
              <a:t>г.</a:t>
            </a:r>
            <a:r>
              <a:rPr dirty="0" sz="2000" b="1">
                <a:solidFill>
                  <a:srgbClr val="001F5F"/>
                </a:solidFill>
                <a:latin typeface="Verdana"/>
                <a:cs typeface="Verdana"/>
              </a:rPr>
              <a:t> Уфа,</a:t>
            </a:r>
            <a:r>
              <a:rPr dirty="0" sz="2000" spc="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000" b="1">
                <a:solidFill>
                  <a:srgbClr val="001F5F"/>
                </a:solidFill>
                <a:latin typeface="Verdana"/>
                <a:cs typeface="Verdana"/>
              </a:rPr>
              <a:t>Советская</a:t>
            </a:r>
            <a:r>
              <a:rPr dirty="0" sz="2000" spc="-3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000" b="1">
                <a:solidFill>
                  <a:srgbClr val="001F5F"/>
                </a:solidFill>
                <a:latin typeface="Verdana"/>
                <a:cs typeface="Verdana"/>
              </a:rPr>
              <a:t>площадь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/>
              <a:ahLst/>
              <a:cxnLst/>
              <a:rect l="l" t="t" r="r" b="b"/>
              <a:pathLst>
                <a:path w="12192000" h="6858000">
                  <a:moveTo>
                    <a:pt x="12191999" y="0"/>
                  </a:moveTo>
                  <a:lnTo>
                    <a:pt x="0" y="0"/>
                  </a:lnTo>
                  <a:lnTo>
                    <a:pt x="0" y="6857998"/>
                  </a:lnTo>
                  <a:lnTo>
                    <a:pt x="12191999" y="6857998"/>
                  </a:lnTo>
                  <a:lnTo>
                    <a:pt x="12191999" y="0"/>
                  </a:lnTo>
                  <a:close/>
                </a:path>
              </a:pathLst>
            </a:custGeom>
            <a:solidFill>
              <a:srgbClr val="1F487C">
                <a:alpha val="38822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4576" y="188976"/>
              <a:ext cx="999744" cy="7848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761" y="490727"/>
              <a:ext cx="7858125" cy="65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734060" marR="6985" indent="-51562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734060" algn="l"/>
                <a:tab pos="734695" algn="l"/>
              </a:tabLst>
            </a:pPr>
            <a:r>
              <a:rPr dirty="0" spc="-30"/>
              <a:t>Бикмеев</a:t>
            </a:r>
            <a:r>
              <a:rPr dirty="0" spc="105"/>
              <a:t> </a:t>
            </a:r>
            <a:r>
              <a:rPr dirty="0" spc="-10"/>
              <a:t>М.А.</a:t>
            </a:r>
            <a:r>
              <a:rPr dirty="0" spc="105"/>
              <a:t> </a:t>
            </a:r>
            <a:r>
              <a:rPr dirty="0" spc="-5"/>
              <a:t>Военный</a:t>
            </a:r>
            <a:r>
              <a:rPr dirty="0" spc="105"/>
              <a:t> </a:t>
            </a:r>
            <a:r>
              <a:rPr dirty="0" spc="-25"/>
              <a:t>вклад</a:t>
            </a:r>
            <a:r>
              <a:rPr dirty="0" spc="105"/>
              <a:t> </a:t>
            </a:r>
            <a:r>
              <a:rPr dirty="0" spc="-20"/>
              <a:t>Башкортостана</a:t>
            </a:r>
            <a:r>
              <a:rPr dirty="0" spc="120"/>
              <a:t> </a:t>
            </a:r>
            <a:r>
              <a:rPr dirty="0"/>
              <a:t>в</a:t>
            </a:r>
            <a:r>
              <a:rPr dirty="0" spc="100"/>
              <a:t> </a:t>
            </a:r>
            <a:r>
              <a:rPr dirty="0" spc="-20"/>
              <a:t>победу</a:t>
            </a:r>
            <a:r>
              <a:rPr dirty="0" spc="105"/>
              <a:t> </a:t>
            </a:r>
            <a:r>
              <a:rPr dirty="0"/>
              <a:t>в</a:t>
            </a:r>
            <a:r>
              <a:rPr dirty="0" spc="110"/>
              <a:t> </a:t>
            </a:r>
            <a:r>
              <a:rPr dirty="0" spc="-25"/>
              <a:t>Великой</a:t>
            </a:r>
            <a:r>
              <a:rPr dirty="0" spc="110"/>
              <a:t> </a:t>
            </a:r>
            <a:r>
              <a:rPr dirty="0" spc="-20"/>
              <a:t>Отечественной</a:t>
            </a:r>
            <a:r>
              <a:rPr dirty="0" spc="95"/>
              <a:t> </a:t>
            </a:r>
            <a:r>
              <a:rPr dirty="0" spc="-15"/>
              <a:t>войне </a:t>
            </a:r>
            <a:r>
              <a:rPr dirty="0" spc="-520"/>
              <a:t> </a:t>
            </a:r>
            <a:r>
              <a:rPr dirty="0" spc="60"/>
              <a:t>1941–1945</a:t>
            </a:r>
            <a:r>
              <a:rPr dirty="0" spc="-20"/>
              <a:t> </a:t>
            </a:r>
            <a:r>
              <a:rPr dirty="0" spc="-25"/>
              <a:t>годов.</a:t>
            </a:r>
            <a:r>
              <a:rPr dirty="0" spc="5"/>
              <a:t> </a:t>
            </a:r>
            <a:r>
              <a:rPr dirty="0" spc="525"/>
              <a:t>–</a:t>
            </a:r>
            <a:r>
              <a:rPr dirty="0" spc="10"/>
              <a:t> </a:t>
            </a:r>
            <a:r>
              <a:rPr dirty="0" spc="-5"/>
              <a:t>Уфа:</a:t>
            </a:r>
            <a:r>
              <a:rPr dirty="0" spc="15"/>
              <a:t> </a:t>
            </a:r>
            <a:r>
              <a:rPr dirty="0" spc="-70"/>
              <a:t>БГПУ,</a:t>
            </a:r>
            <a:r>
              <a:rPr dirty="0" spc="15"/>
              <a:t> </a:t>
            </a:r>
            <a:r>
              <a:rPr dirty="0"/>
              <a:t>1997.</a:t>
            </a:r>
            <a:r>
              <a:rPr dirty="0" spc="5"/>
              <a:t> </a:t>
            </a:r>
            <a:r>
              <a:rPr dirty="0" spc="525"/>
              <a:t>–</a:t>
            </a:r>
            <a:r>
              <a:rPr dirty="0" spc="10"/>
              <a:t> </a:t>
            </a:r>
            <a:r>
              <a:rPr dirty="0"/>
              <a:t>148</a:t>
            </a:r>
            <a:r>
              <a:rPr dirty="0" spc="10"/>
              <a:t> </a:t>
            </a:r>
            <a:r>
              <a:rPr dirty="0"/>
              <a:t>с.</a:t>
            </a:r>
          </a:p>
          <a:p>
            <a:pPr marL="734060" indent="-51562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34060" algn="l"/>
                <a:tab pos="734695" algn="l"/>
              </a:tabLst>
            </a:pPr>
            <a:r>
              <a:rPr dirty="0" spc="-5"/>
              <a:t>История</a:t>
            </a:r>
            <a:r>
              <a:rPr dirty="0"/>
              <a:t> </a:t>
            </a:r>
            <a:r>
              <a:rPr dirty="0" spc="-35"/>
              <a:t>башкирского</a:t>
            </a:r>
            <a:r>
              <a:rPr dirty="0" spc="-15"/>
              <a:t> </a:t>
            </a:r>
            <a:r>
              <a:rPr dirty="0" spc="-10"/>
              <a:t>народа.</a:t>
            </a:r>
            <a:r>
              <a:rPr dirty="0"/>
              <a:t> В</a:t>
            </a:r>
            <a:r>
              <a:rPr dirty="0" spc="20"/>
              <a:t> </a:t>
            </a:r>
            <a:r>
              <a:rPr dirty="0"/>
              <a:t>7</a:t>
            </a:r>
            <a:r>
              <a:rPr dirty="0" spc="25"/>
              <a:t> </a:t>
            </a:r>
            <a:r>
              <a:rPr dirty="0" spc="-114"/>
              <a:t>т.</a:t>
            </a:r>
            <a:r>
              <a:rPr dirty="0"/>
              <a:t> </a:t>
            </a:r>
            <a:r>
              <a:rPr dirty="0" spc="-110"/>
              <a:t>Т.</a:t>
            </a:r>
            <a:r>
              <a:rPr dirty="0" spc="5"/>
              <a:t> </a:t>
            </a:r>
            <a:r>
              <a:rPr dirty="0"/>
              <a:t>6.</a:t>
            </a:r>
            <a:r>
              <a:rPr dirty="0" spc="20"/>
              <a:t> </a:t>
            </a:r>
            <a:r>
              <a:rPr dirty="0" spc="525"/>
              <a:t>–</a:t>
            </a:r>
            <a:r>
              <a:rPr dirty="0" spc="10"/>
              <a:t> </a:t>
            </a:r>
            <a:r>
              <a:rPr dirty="0" spc="-5"/>
              <a:t>Уфа:</a:t>
            </a:r>
            <a:r>
              <a:rPr dirty="0" spc="20"/>
              <a:t> </a:t>
            </a:r>
            <a:r>
              <a:rPr dirty="0" spc="-15"/>
              <a:t>Восточная</a:t>
            </a:r>
            <a:r>
              <a:rPr dirty="0" spc="5"/>
              <a:t> </a:t>
            </a:r>
            <a:r>
              <a:rPr dirty="0" spc="-10"/>
              <a:t>литература,</a:t>
            </a:r>
            <a:r>
              <a:rPr dirty="0" spc="10"/>
              <a:t> </a:t>
            </a:r>
            <a:r>
              <a:rPr dirty="0" spc="-30"/>
              <a:t>2011.</a:t>
            </a:r>
            <a:r>
              <a:rPr dirty="0" spc="-5"/>
              <a:t> </a:t>
            </a:r>
            <a:r>
              <a:rPr dirty="0" spc="525"/>
              <a:t>–</a:t>
            </a:r>
            <a:r>
              <a:rPr dirty="0" spc="25"/>
              <a:t> </a:t>
            </a:r>
            <a:r>
              <a:rPr dirty="0"/>
              <a:t>376</a:t>
            </a:r>
            <a:r>
              <a:rPr dirty="0" spc="-5"/>
              <a:t> </a:t>
            </a:r>
            <a:r>
              <a:rPr dirty="0"/>
              <a:t>с.</a:t>
            </a:r>
          </a:p>
          <a:p>
            <a:pPr marL="734060" indent="-51562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34060" algn="l"/>
                <a:tab pos="734695" algn="l"/>
              </a:tabLst>
            </a:pPr>
            <a:r>
              <a:rPr dirty="0" spc="-25"/>
              <a:t>Искужина</a:t>
            </a:r>
            <a:r>
              <a:rPr dirty="0" spc="-10"/>
              <a:t> </a:t>
            </a:r>
            <a:r>
              <a:rPr dirty="0" spc="-75"/>
              <a:t>Н.Г.</a:t>
            </a:r>
            <a:r>
              <a:rPr dirty="0" spc="20"/>
              <a:t> </a:t>
            </a:r>
            <a:r>
              <a:rPr dirty="0" spc="-25"/>
              <a:t>Великая</a:t>
            </a:r>
            <a:r>
              <a:rPr dirty="0" spc="25"/>
              <a:t> </a:t>
            </a:r>
            <a:r>
              <a:rPr dirty="0" spc="-15"/>
              <a:t>Победа.</a:t>
            </a:r>
            <a:r>
              <a:rPr dirty="0" spc="5"/>
              <a:t> </a:t>
            </a:r>
            <a:r>
              <a:rPr dirty="0" spc="-30"/>
              <a:t>Бөйөк</a:t>
            </a:r>
            <a:r>
              <a:rPr dirty="0"/>
              <a:t> </a:t>
            </a:r>
            <a:r>
              <a:rPr dirty="0" spc="-10"/>
              <a:t>Еңеү!</a:t>
            </a:r>
            <a:r>
              <a:rPr dirty="0" spc="5"/>
              <a:t> </a:t>
            </a:r>
            <a:r>
              <a:rPr dirty="0" spc="100"/>
              <a:t>–Уфа:</a:t>
            </a:r>
            <a:r>
              <a:rPr dirty="0" spc="20"/>
              <a:t> </a:t>
            </a:r>
            <a:r>
              <a:rPr dirty="0" spc="-40"/>
              <a:t>Китап,</a:t>
            </a:r>
            <a:r>
              <a:rPr dirty="0" spc="20"/>
              <a:t> </a:t>
            </a:r>
            <a:r>
              <a:rPr dirty="0"/>
              <a:t>2020.</a:t>
            </a:r>
            <a:r>
              <a:rPr dirty="0" spc="-5"/>
              <a:t> </a:t>
            </a:r>
            <a:r>
              <a:rPr dirty="0" spc="525"/>
              <a:t>–</a:t>
            </a:r>
            <a:r>
              <a:rPr dirty="0" spc="30"/>
              <a:t> </a:t>
            </a:r>
            <a:r>
              <a:rPr dirty="0"/>
              <a:t>72</a:t>
            </a:r>
            <a:r>
              <a:rPr dirty="0" spc="10"/>
              <a:t> </a:t>
            </a:r>
            <a:r>
              <a:rPr dirty="0"/>
              <a:t>с.</a:t>
            </a:r>
          </a:p>
          <a:p>
            <a:pPr marL="734060" marR="5080" indent="-515620">
              <a:lnSpc>
                <a:spcPct val="100000"/>
              </a:lnSpc>
              <a:spcBef>
                <a:spcPts val="480"/>
              </a:spcBef>
              <a:buAutoNum type="arabicPeriod"/>
              <a:tabLst>
                <a:tab pos="734060" algn="l"/>
                <a:tab pos="734695" algn="l"/>
              </a:tabLst>
            </a:pPr>
            <a:r>
              <a:rPr dirty="0" spc="-5"/>
              <a:t>Уфа</a:t>
            </a:r>
            <a:r>
              <a:rPr dirty="0" spc="50"/>
              <a:t> </a:t>
            </a:r>
            <a:r>
              <a:rPr dirty="0"/>
              <a:t>в</a:t>
            </a:r>
            <a:r>
              <a:rPr dirty="0" spc="65"/>
              <a:t> </a:t>
            </a:r>
            <a:r>
              <a:rPr dirty="0" spc="-35"/>
              <a:t>годы</a:t>
            </a:r>
            <a:r>
              <a:rPr dirty="0" spc="55"/>
              <a:t> </a:t>
            </a:r>
            <a:r>
              <a:rPr dirty="0" spc="-25"/>
              <a:t>Великой</a:t>
            </a:r>
            <a:r>
              <a:rPr dirty="0" spc="65"/>
              <a:t> </a:t>
            </a:r>
            <a:r>
              <a:rPr dirty="0" spc="-15"/>
              <a:t>Отечественной</a:t>
            </a:r>
            <a:r>
              <a:rPr dirty="0" spc="40"/>
              <a:t> </a:t>
            </a:r>
            <a:r>
              <a:rPr dirty="0" spc="-10"/>
              <a:t>войны</a:t>
            </a:r>
            <a:r>
              <a:rPr dirty="0" spc="50"/>
              <a:t> </a:t>
            </a:r>
            <a:r>
              <a:rPr dirty="0" spc="55"/>
              <a:t>1941–1945</a:t>
            </a:r>
            <a:r>
              <a:rPr dirty="0" spc="65"/>
              <a:t> </a:t>
            </a:r>
            <a:r>
              <a:rPr dirty="0" spc="-110"/>
              <a:t>гг.</a:t>
            </a:r>
            <a:r>
              <a:rPr dirty="0" spc="40"/>
              <a:t> </a:t>
            </a:r>
            <a:r>
              <a:rPr dirty="0"/>
              <a:t>/</a:t>
            </a:r>
            <a:r>
              <a:rPr dirty="0" spc="55"/>
              <a:t> </a:t>
            </a:r>
            <a:r>
              <a:rPr dirty="0" spc="-15"/>
              <a:t>отв.</a:t>
            </a:r>
            <a:r>
              <a:rPr dirty="0" spc="40"/>
              <a:t> </a:t>
            </a:r>
            <a:r>
              <a:rPr dirty="0" spc="-15"/>
              <a:t>ред.</a:t>
            </a:r>
            <a:r>
              <a:rPr dirty="0" spc="55"/>
              <a:t> </a:t>
            </a:r>
            <a:r>
              <a:rPr dirty="0"/>
              <a:t>и</a:t>
            </a:r>
            <a:r>
              <a:rPr dirty="0" spc="50"/>
              <a:t> </a:t>
            </a:r>
            <a:r>
              <a:rPr dirty="0" spc="-15"/>
              <a:t>автор-составитель </a:t>
            </a:r>
            <a:r>
              <a:rPr dirty="0" spc="-515"/>
              <a:t> </a:t>
            </a:r>
            <a:r>
              <a:rPr dirty="0" spc="-135"/>
              <a:t>Г.Т.</a:t>
            </a:r>
            <a:r>
              <a:rPr dirty="0"/>
              <a:t> </a:t>
            </a:r>
            <a:r>
              <a:rPr dirty="0" spc="-15"/>
              <a:t>Хусаинова.</a:t>
            </a:r>
            <a:r>
              <a:rPr dirty="0"/>
              <a:t> </a:t>
            </a:r>
            <a:r>
              <a:rPr dirty="0" spc="525"/>
              <a:t>–</a:t>
            </a:r>
            <a:r>
              <a:rPr dirty="0" spc="10"/>
              <a:t> </a:t>
            </a:r>
            <a:r>
              <a:rPr dirty="0" spc="-5"/>
              <a:t>Уфа:</a:t>
            </a:r>
            <a:r>
              <a:rPr dirty="0" spc="25"/>
              <a:t> </a:t>
            </a:r>
            <a:r>
              <a:rPr dirty="0" spc="-30"/>
              <a:t>Нефтегазовое</a:t>
            </a:r>
            <a:r>
              <a:rPr dirty="0" spc="-10"/>
              <a:t> дело,</a:t>
            </a:r>
            <a:r>
              <a:rPr dirty="0" spc="5"/>
              <a:t> </a:t>
            </a:r>
            <a:r>
              <a:rPr dirty="0"/>
              <a:t>2015. </a:t>
            </a:r>
            <a:r>
              <a:rPr dirty="0" spc="525"/>
              <a:t>–</a:t>
            </a:r>
            <a:r>
              <a:rPr dirty="0" spc="15"/>
              <a:t> </a:t>
            </a:r>
            <a:r>
              <a:rPr dirty="0"/>
              <a:t>268</a:t>
            </a:r>
            <a:r>
              <a:rPr dirty="0" spc="10"/>
              <a:t> </a:t>
            </a:r>
            <a:r>
              <a:rPr dirty="0"/>
              <a:t>с.</a:t>
            </a:r>
          </a:p>
          <a:p>
            <a:pPr marL="206375">
              <a:lnSpc>
                <a:spcPct val="100000"/>
              </a:lnSpc>
              <a:spcBef>
                <a:spcPts val="45"/>
              </a:spcBef>
            </a:pPr>
            <a:endParaRPr sz="2100"/>
          </a:p>
          <a:p>
            <a:pPr marL="345440">
              <a:lnSpc>
                <a:spcPct val="100000"/>
              </a:lnSpc>
            </a:pPr>
            <a:r>
              <a:rPr dirty="0" spc="-10" b="1">
                <a:latin typeface="Arial"/>
                <a:cs typeface="Arial"/>
              </a:rPr>
              <a:t>Интернет-ресурсы</a:t>
            </a:r>
          </a:p>
          <a:p>
            <a:pPr marL="219075">
              <a:lnSpc>
                <a:spcPct val="100000"/>
              </a:lnSpc>
              <a:spcBef>
                <a:spcPts val="844"/>
              </a:spcBef>
              <a:tabLst>
                <a:tab pos="561340" algn="l"/>
              </a:tabLst>
            </a:pPr>
            <a:r>
              <a:rPr dirty="0">
                <a:hlinkClick r:id="rId2"/>
              </a:rPr>
              <a:t>1.	</a:t>
            </a:r>
            <a:r>
              <a:rPr dirty="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https://ufacity.info/ufagolos/</a:t>
            </a:r>
            <a:r>
              <a:rPr dirty="0" u="heavy" spc="-3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 </a:t>
            </a:r>
            <a:r>
              <a:rPr dirty="0" u="heavy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-</a:t>
            </a:r>
            <a:r>
              <a:rPr dirty="0" u="heavy" spc="2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 i="1">
                <a:latin typeface="Arial"/>
                <a:cs typeface="Arial"/>
              </a:rPr>
              <a:t>Уфа</a:t>
            </a:r>
            <a:r>
              <a:rPr dirty="0" spc="-5" i="1">
                <a:latin typeface="Arial"/>
                <a:cs typeface="Arial"/>
              </a:rPr>
              <a:t> </a:t>
            </a:r>
            <a:r>
              <a:rPr dirty="0" i="1">
                <a:latin typeface="Arial"/>
                <a:cs typeface="Arial"/>
              </a:rPr>
              <a:t>–</a:t>
            </a:r>
            <a:r>
              <a:rPr dirty="0" spc="-5" i="1">
                <a:latin typeface="Arial"/>
                <a:cs typeface="Arial"/>
              </a:rPr>
              <a:t> </a:t>
            </a:r>
            <a:r>
              <a:rPr dirty="0" spc="-10" i="1">
                <a:latin typeface="Arial"/>
                <a:cs typeface="Arial"/>
              </a:rPr>
              <a:t>город</a:t>
            </a:r>
            <a:r>
              <a:rPr dirty="0" spc="-15" i="1">
                <a:latin typeface="Arial"/>
                <a:cs typeface="Arial"/>
              </a:rPr>
              <a:t> </a:t>
            </a:r>
            <a:r>
              <a:rPr dirty="0" spc="-20" i="1">
                <a:latin typeface="Arial"/>
                <a:cs typeface="Arial"/>
              </a:rPr>
              <a:t>трудовой</a:t>
            </a:r>
            <a:r>
              <a:rPr dirty="0" spc="10" i="1">
                <a:latin typeface="Arial"/>
                <a:cs typeface="Arial"/>
              </a:rPr>
              <a:t> </a:t>
            </a:r>
            <a:r>
              <a:rPr dirty="0" spc="-10" i="1">
                <a:latin typeface="Arial"/>
                <a:cs typeface="Arial"/>
              </a:rPr>
              <a:t>доблести</a:t>
            </a:r>
            <a:r>
              <a:rPr dirty="0" spc="-10"/>
              <a:t>.</a:t>
            </a:r>
          </a:p>
          <a:p>
            <a:pPr marL="219075">
              <a:lnSpc>
                <a:spcPct val="100000"/>
              </a:lnSpc>
              <a:spcBef>
                <a:spcPts val="570"/>
              </a:spcBef>
            </a:pPr>
            <a:r>
              <a:rPr dirty="0" sz="2400" spc="-5">
                <a:hlinkClick r:id="rId3"/>
              </a:rPr>
              <a:t>2.</a:t>
            </a:r>
            <a:r>
              <a:rPr dirty="0" sz="2400" spc="130">
                <a:hlinkClick r:id="rId3"/>
              </a:rPr>
              <a:t> </a:t>
            </a:r>
            <a:r>
              <a:rPr dirty="0" u="heavy" sz="2400" spc="-5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https://yandex.ru/video/preview/17497630150821903161</a:t>
            </a:r>
            <a:endParaRPr sz="2400"/>
          </a:p>
          <a:p>
            <a:pPr marL="219075">
              <a:lnSpc>
                <a:spcPct val="100000"/>
              </a:lnSpc>
              <a:spcBef>
                <a:spcPts val="484"/>
              </a:spcBef>
            </a:pPr>
            <a:r>
              <a:rPr dirty="0" spc="-5"/>
              <a:t>Самый</a:t>
            </a:r>
            <a:r>
              <a:rPr dirty="0" spc="-10"/>
              <a:t> </a:t>
            </a:r>
            <a:r>
              <a:rPr dirty="0" spc="-5"/>
              <a:t>большой</a:t>
            </a:r>
            <a:r>
              <a:rPr dirty="0" spc="-10"/>
              <a:t> </a:t>
            </a:r>
            <a:r>
              <a:rPr dirty="0"/>
              <a:t>в</a:t>
            </a:r>
            <a:r>
              <a:rPr dirty="0" spc="30"/>
              <a:t> </a:t>
            </a:r>
            <a:r>
              <a:rPr dirty="0" spc="-15"/>
              <a:t>России</a:t>
            </a:r>
            <a:r>
              <a:rPr dirty="0" spc="-25"/>
              <a:t> </a:t>
            </a:r>
            <a:r>
              <a:rPr dirty="0" spc="-35"/>
              <a:t>памятник</a:t>
            </a:r>
            <a:r>
              <a:rPr dirty="0" spc="25"/>
              <a:t> </a:t>
            </a:r>
            <a:r>
              <a:rPr dirty="0" spc="-25"/>
              <a:t>труженикам</a:t>
            </a:r>
            <a:r>
              <a:rPr dirty="0" spc="-15"/>
              <a:t> </a:t>
            </a:r>
            <a:r>
              <a:rPr dirty="0" spc="5"/>
              <a:t>тыла</a:t>
            </a:r>
            <a:r>
              <a:rPr dirty="0" spc="30"/>
              <a:t> </a:t>
            </a:r>
            <a:r>
              <a:rPr dirty="0" spc="-25"/>
              <a:t>открыли</a:t>
            </a:r>
            <a:r>
              <a:rPr dirty="0" spc="-5"/>
              <a:t> </a:t>
            </a:r>
            <a:r>
              <a:rPr dirty="0"/>
              <a:t>в</a:t>
            </a:r>
            <a:r>
              <a:rPr dirty="0" spc="30"/>
              <a:t> </a:t>
            </a:r>
            <a:r>
              <a:rPr dirty="0" spc="-10"/>
              <a:t>Уфе.</a:t>
            </a:r>
            <a:r>
              <a:rPr dirty="0" spc="15"/>
              <a:t> </a:t>
            </a:r>
            <a:r>
              <a:rPr dirty="0" spc="-35"/>
              <a:t>Репортаж.</a:t>
            </a: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58389" y="607314"/>
            <a:ext cx="7042784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379345" marR="5080" indent="-236728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ИСПОЛЬЗОВАННАЯ </a:t>
            </a:r>
            <a:r>
              <a:rPr dirty="0"/>
              <a:t>И </a:t>
            </a:r>
            <a:r>
              <a:rPr dirty="0" spc="-5"/>
              <a:t>РЕКОМЕНДУЕМАЯ </a:t>
            </a:r>
            <a:r>
              <a:rPr dirty="0" spc="-810"/>
              <a:t> </a:t>
            </a:r>
            <a:r>
              <a:rPr dirty="0" spc="-5"/>
              <a:t>ЛИТЕРАТУРА</a:t>
            </a: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86900" y="71627"/>
            <a:ext cx="998220" cy="7848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724" y="477012"/>
            <a:ext cx="4248912" cy="56784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527294" y="453643"/>
            <a:ext cx="5940425" cy="4552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350" indent="914400">
              <a:lnSpc>
                <a:spcPct val="15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«Мы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сделаем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всё,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чтобы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помнить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ветеранов,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отдать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им дань уважения. Наша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общая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задача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–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сохранить,</a:t>
            </a:r>
            <a:r>
              <a:rPr dirty="0" sz="1800" spc="610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защитить </a:t>
            </a:r>
            <a:r>
              <a:rPr dirty="0" sz="1800" spc="-60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правду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о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войне.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Чтобы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сегодняшнее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и </a:t>
            </a:r>
            <a:r>
              <a:rPr dirty="0" sz="1800" spc="-60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последующее поколения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гордились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своими </a:t>
            </a:r>
            <a:r>
              <a:rPr dirty="0" sz="1800" spc="-60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предками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и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нашей</a:t>
            </a:r>
            <a:r>
              <a:rPr dirty="0" sz="1800" spc="-10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Победой.</a:t>
            </a:r>
            <a:endParaRPr sz="1800">
              <a:latin typeface="Verdana"/>
              <a:cs typeface="Verdana"/>
            </a:endParaRPr>
          </a:p>
          <a:p>
            <a:pPr algn="just" marL="12700" marR="5080" indent="914400">
              <a:lnSpc>
                <a:spcPct val="150000"/>
              </a:lnSpc>
            </a:pP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Тема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воинской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славы,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подвигов,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в 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том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числе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уроженцев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Башкирии,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укрепления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исторической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 памяти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должна </a:t>
            </a:r>
            <a:r>
              <a:rPr dirty="0" sz="1800" spc="-60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быть непреходящей в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нашем обществе 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во </a:t>
            </a:r>
            <a:r>
              <a:rPr dirty="0" sz="1800" spc="10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все</a:t>
            </a:r>
            <a:r>
              <a:rPr dirty="0" sz="1800" spc="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времена».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27294" y="5392623"/>
            <a:ext cx="3556000" cy="84836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algn="ctr" marR="107950">
              <a:lnSpc>
                <a:spcPct val="100000"/>
              </a:lnSpc>
              <a:spcBef>
                <a:spcPts val="1180"/>
              </a:spcBef>
            </a:pP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Глава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dirty="0" sz="1800" spc="-5" b="1" i="1">
                <a:solidFill>
                  <a:srgbClr val="1F487C"/>
                </a:solidFill>
                <a:latin typeface="Verdana"/>
                <a:cs typeface="Verdana"/>
              </a:rPr>
              <a:t>Республики</a:t>
            </a:r>
            <a:r>
              <a:rPr dirty="0" sz="1800" spc="-6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Башкортостан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4554" y="5941263"/>
            <a:ext cx="14801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Р.</a:t>
            </a:r>
            <a:r>
              <a:rPr dirty="0" sz="1800" spc="-75" b="1" i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800" b="1" i="1">
                <a:solidFill>
                  <a:srgbClr val="1F487C"/>
                </a:solidFill>
                <a:latin typeface="Verdana"/>
                <a:cs typeface="Verdana"/>
              </a:rPr>
              <a:t>Хабиров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13533" y="171449"/>
            <a:ext cx="71056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solidFill>
                  <a:srgbClr val="1F487C"/>
                </a:solidFill>
                <a:latin typeface="Arial"/>
                <a:cs typeface="Arial"/>
              </a:rPr>
              <a:t>ИНСТИТУТ</a:t>
            </a:r>
            <a:r>
              <a:rPr dirty="0" sz="1600" spc="1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1F487C"/>
                </a:solidFill>
                <a:latin typeface="Arial"/>
                <a:cs typeface="Arial"/>
              </a:rPr>
              <a:t>РАЗВИТИЯ</a:t>
            </a:r>
            <a:r>
              <a:rPr dirty="0" sz="1600" spc="6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1F487C"/>
                </a:solidFill>
                <a:latin typeface="Arial"/>
                <a:cs typeface="Arial"/>
              </a:rPr>
              <a:t>ОБРАЗОВАНИЯ</a:t>
            </a:r>
            <a:r>
              <a:rPr dirty="0" sz="1600" spc="70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1F487C"/>
                </a:solidFill>
                <a:latin typeface="Arial"/>
                <a:cs typeface="Arial"/>
              </a:rPr>
              <a:t>РЕСПУБЛИКИ</a:t>
            </a:r>
            <a:r>
              <a:rPr dirty="0" sz="1600" spc="1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1600" spc="-35" b="1">
                <a:solidFill>
                  <a:srgbClr val="1F487C"/>
                </a:solidFill>
                <a:latin typeface="Arial"/>
                <a:cs typeface="Arial"/>
              </a:rPr>
              <a:t>БАШКОРТОСТАН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761" y="490727"/>
            <a:ext cx="7858125" cy="6565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844413" y="5559425"/>
            <a:ext cx="2958465" cy="690245"/>
            <a:chOff x="5844413" y="5559425"/>
            <a:chExt cx="2958465" cy="69024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10322" y="5924804"/>
              <a:ext cx="160020" cy="11764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2613" y="5804585"/>
              <a:ext cx="185039" cy="23049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821043" y="5720092"/>
              <a:ext cx="1977389" cy="525145"/>
            </a:xfrm>
            <a:custGeom>
              <a:avLst/>
              <a:gdLst/>
              <a:ahLst/>
              <a:cxnLst/>
              <a:rect l="l" t="t" r="r" b="b"/>
              <a:pathLst>
                <a:path w="1977390" h="525145">
                  <a:moveTo>
                    <a:pt x="86867" y="10706"/>
                  </a:moveTo>
                  <a:lnTo>
                    <a:pt x="203707" y="10706"/>
                  </a:lnTo>
                  <a:lnTo>
                    <a:pt x="156590" y="213309"/>
                  </a:lnTo>
                  <a:lnTo>
                    <a:pt x="356870" y="10706"/>
                  </a:lnTo>
                  <a:lnTo>
                    <a:pt x="468883" y="10706"/>
                  </a:lnTo>
                  <a:lnTo>
                    <a:pt x="382015" y="386765"/>
                  </a:lnTo>
                  <a:lnTo>
                    <a:pt x="264795" y="386765"/>
                  </a:lnTo>
                  <a:lnTo>
                    <a:pt x="317500" y="160058"/>
                  </a:lnTo>
                  <a:lnTo>
                    <a:pt x="99567" y="386765"/>
                  </a:lnTo>
                  <a:lnTo>
                    <a:pt x="0" y="386765"/>
                  </a:lnTo>
                  <a:lnTo>
                    <a:pt x="86867" y="10706"/>
                  </a:lnTo>
                  <a:close/>
                </a:path>
                <a:path w="1977390" h="525145">
                  <a:moveTo>
                    <a:pt x="821435" y="330"/>
                  </a:moveTo>
                  <a:lnTo>
                    <a:pt x="871743" y="8996"/>
                  </a:lnTo>
                  <a:lnTo>
                    <a:pt x="908811" y="34988"/>
                  </a:lnTo>
                  <a:lnTo>
                    <a:pt x="931671" y="76298"/>
                  </a:lnTo>
                  <a:lnTo>
                    <a:pt x="939291" y="130924"/>
                  </a:lnTo>
                  <a:lnTo>
                    <a:pt x="938242" y="156680"/>
                  </a:lnTo>
                  <a:lnTo>
                    <a:pt x="929808" y="206996"/>
                  </a:lnTo>
                  <a:lnTo>
                    <a:pt x="913161" y="255068"/>
                  </a:lnTo>
                  <a:lnTo>
                    <a:pt x="890111" y="297011"/>
                  </a:lnTo>
                  <a:lnTo>
                    <a:pt x="860635" y="332999"/>
                  </a:lnTo>
                  <a:lnTo>
                    <a:pt x="826258" y="361960"/>
                  </a:lnTo>
                  <a:lnTo>
                    <a:pt x="787856" y="382451"/>
                  </a:lnTo>
                  <a:lnTo>
                    <a:pt x="744906" y="392834"/>
                  </a:lnTo>
                  <a:lnTo>
                    <a:pt x="721740" y="394131"/>
                  </a:lnTo>
                  <a:lnTo>
                    <a:pt x="706981" y="393702"/>
                  </a:lnTo>
                  <a:lnTo>
                    <a:pt x="666368" y="387261"/>
                  </a:lnTo>
                  <a:lnTo>
                    <a:pt x="620649" y="368007"/>
                  </a:lnTo>
                  <a:lnTo>
                    <a:pt x="584453" y="524725"/>
                  </a:lnTo>
                  <a:lnTo>
                    <a:pt x="463168" y="524725"/>
                  </a:lnTo>
                  <a:lnTo>
                    <a:pt x="581913" y="10706"/>
                  </a:lnTo>
                  <a:lnTo>
                    <a:pt x="703199" y="10706"/>
                  </a:lnTo>
                  <a:lnTo>
                    <a:pt x="694181" y="49885"/>
                  </a:lnTo>
                  <a:lnTo>
                    <a:pt x="710920" y="38817"/>
                  </a:lnTo>
                  <a:lnTo>
                    <a:pt x="757301" y="13385"/>
                  </a:lnTo>
                  <a:lnTo>
                    <a:pt x="804217" y="1146"/>
                  </a:lnTo>
                  <a:lnTo>
                    <a:pt x="821435" y="330"/>
                  </a:lnTo>
                  <a:close/>
                </a:path>
                <a:path w="1977390" h="525145">
                  <a:moveTo>
                    <a:pt x="1521205" y="10706"/>
                  </a:moveTo>
                  <a:lnTo>
                    <a:pt x="1652270" y="10706"/>
                  </a:lnTo>
                  <a:lnTo>
                    <a:pt x="1705736" y="185508"/>
                  </a:lnTo>
                  <a:lnTo>
                    <a:pt x="1845436" y="10706"/>
                  </a:lnTo>
                  <a:lnTo>
                    <a:pt x="1977008" y="10706"/>
                  </a:lnTo>
                  <a:lnTo>
                    <a:pt x="1889759" y="386765"/>
                  </a:lnTo>
                  <a:lnTo>
                    <a:pt x="1772284" y="386765"/>
                  </a:lnTo>
                  <a:lnTo>
                    <a:pt x="1825498" y="157378"/>
                  </a:lnTo>
                  <a:lnTo>
                    <a:pt x="1704721" y="307403"/>
                  </a:lnTo>
                  <a:lnTo>
                    <a:pt x="1652015" y="307403"/>
                  </a:lnTo>
                  <a:lnTo>
                    <a:pt x="1603882" y="145326"/>
                  </a:lnTo>
                  <a:lnTo>
                    <a:pt x="1548129" y="386765"/>
                  </a:lnTo>
                  <a:lnTo>
                    <a:pt x="1434083" y="386765"/>
                  </a:lnTo>
                  <a:lnTo>
                    <a:pt x="1521205" y="10706"/>
                  </a:lnTo>
                  <a:close/>
                </a:path>
                <a:path w="1977390" h="525145">
                  <a:moveTo>
                    <a:pt x="1215389" y="0"/>
                  </a:moveTo>
                  <a:lnTo>
                    <a:pt x="1256655" y="1443"/>
                  </a:lnTo>
                  <a:lnTo>
                    <a:pt x="1321563" y="12992"/>
                  </a:lnTo>
                  <a:lnTo>
                    <a:pt x="1363279" y="36245"/>
                  </a:lnTo>
                  <a:lnTo>
                    <a:pt x="1383992" y="72078"/>
                  </a:lnTo>
                  <a:lnTo>
                    <a:pt x="1386585" y="94767"/>
                  </a:lnTo>
                  <a:lnTo>
                    <a:pt x="1386585" y="99225"/>
                  </a:lnTo>
                  <a:lnTo>
                    <a:pt x="1382140" y="130924"/>
                  </a:lnTo>
                  <a:lnTo>
                    <a:pt x="1323212" y="386765"/>
                  </a:lnTo>
                  <a:lnTo>
                    <a:pt x="1203325" y="386765"/>
                  </a:lnTo>
                  <a:lnTo>
                    <a:pt x="1212596" y="346963"/>
                  </a:lnTo>
                  <a:lnTo>
                    <a:pt x="1206595" y="350857"/>
                  </a:lnTo>
                  <a:lnTo>
                    <a:pt x="1200023" y="355128"/>
                  </a:lnTo>
                  <a:lnTo>
                    <a:pt x="1192879" y="359778"/>
                  </a:lnTo>
                  <a:lnTo>
                    <a:pt x="1185163" y="364807"/>
                  </a:lnTo>
                  <a:lnTo>
                    <a:pt x="1177232" y="369755"/>
                  </a:lnTo>
                  <a:lnTo>
                    <a:pt x="1137110" y="388134"/>
                  </a:lnTo>
                  <a:lnTo>
                    <a:pt x="1088332" y="396889"/>
                  </a:lnTo>
                  <a:lnTo>
                    <a:pt x="1074547" y="397141"/>
                  </a:lnTo>
                  <a:lnTo>
                    <a:pt x="1052187" y="395496"/>
                  </a:lnTo>
                  <a:lnTo>
                    <a:pt x="1013896" y="382338"/>
                  </a:lnTo>
                  <a:lnTo>
                    <a:pt x="984964" y="356668"/>
                  </a:lnTo>
                  <a:lnTo>
                    <a:pt x="968248" y="302247"/>
                  </a:lnTo>
                  <a:lnTo>
                    <a:pt x="969577" y="280799"/>
                  </a:lnTo>
                  <a:lnTo>
                    <a:pt x="980142" y="242998"/>
                  </a:lnTo>
                  <a:lnTo>
                    <a:pt x="1015539" y="198774"/>
                  </a:lnTo>
                  <a:lnTo>
                    <a:pt x="1051940" y="177190"/>
                  </a:lnTo>
                  <a:lnTo>
                    <a:pt x="1094454" y="162178"/>
                  </a:lnTo>
                  <a:lnTo>
                    <a:pt x="1144397" y="152044"/>
                  </a:lnTo>
                  <a:lnTo>
                    <a:pt x="1200324" y="145337"/>
                  </a:lnTo>
                  <a:lnTo>
                    <a:pt x="1260728" y="140639"/>
                  </a:lnTo>
                  <a:lnTo>
                    <a:pt x="1260855" y="139293"/>
                  </a:lnTo>
                  <a:lnTo>
                    <a:pt x="1261363" y="137121"/>
                  </a:lnTo>
                  <a:lnTo>
                    <a:pt x="1262126" y="134099"/>
                  </a:lnTo>
                  <a:lnTo>
                    <a:pt x="1262887" y="131089"/>
                  </a:lnTo>
                  <a:lnTo>
                    <a:pt x="1263268" y="127685"/>
                  </a:lnTo>
                  <a:lnTo>
                    <a:pt x="1263268" y="123888"/>
                  </a:lnTo>
                  <a:lnTo>
                    <a:pt x="1261887" y="112891"/>
                  </a:lnTo>
                  <a:lnTo>
                    <a:pt x="1228762" y="86401"/>
                  </a:lnTo>
                  <a:lnTo>
                    <a:pt x="1175130" y="81038"/>
                  </a:lnTo>
                  <a:lnTo>
                    <a:pt x="1159871" y="81665"/>
                  </a:lnTo>
                  <a:lnTo>
                    <a:pt x="1109472" y="91084"/>
                  </a:lnTo>
                  <a:lnTo>
                    <a:pt x="1065537" y="104262"/>
                  </a:lnTo>
                  <a:lnTo>
                    <a:pt x="1055370" y="107822"/>
                  </a:lnTo>
                  <a:lnTo>
                    <a:pt x="1044321" y="107822"/>
                  </a:lnTo>
                  <a:lnTo>
                    <a:pt x="1062101" y="18745"/>
                  </a:lnTo>
                  <a:lnTo>
                    <a:pt x="1106713" y="9960"/>
                  </a:lnTo>
                  <a:lnTo>
                    <a:pt x="1149453" y="3761"/>
                  </a:lnTo>
                  <a:lnTo>
                    <a:pt x="1193458" y="417"/>
                  </a:lnTo>
                  <a:lnTo>
                    <a:pt x="1215389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6238" y="5924804"/>
              <a:ext cx="160019" cy="1176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355207" y="5720092"/>
              <a:ext cx="418465" cy="397510"/>
            </a:xfrm>
            <a:custGeom>
              <a:avLst/>
              <a:gdLst/>
              <a:ahLst/>
              <a:cxnLst/>
              <a:rect l="l" t="t" r="r" b="b"/>
              <a:pathLst>
                <a:path w="418465" h="397510">
                  <a:moveTo>
                    <a:pt x="247141" y="0"/>
                  </a:moveTo>
                  <a:lnTo>
                    <a:pt x="288407" y="1443"/>
                  </a:lnTo>
                  <a:lnTo>
                    <a:pt x="353315" y="12992"/>
                  </a:lnTo>
                  <a:lnTo>
                    <a:pt x="395031" y="36245"/>
                  </a:lnTo>
                  <a:lnTo>
                    <a:pt x="415744" y="72078"/>
                  </a:lnTo>
                  <a:lnTo>
                    <a:pt x="418338" y="94767"/>
                  </a:lnTo>
                  <a:lnTo>
                    <a:pt x="418338" y="99225"/>
                  </a:lnTo>
                  <a:lnTo>
                    <a:pt x="413892" y="130924"/>
                  </a:lnTo>
                  <a:lnTo>
                    <a:pt x="354964" y="386765"/>
                  </a:lnTo>
                  <a:lnTo>
                    <a:pt x="235076" y="386765"/>
                  </a:lnTo>
                  <a:lnTo>
                    <a:pt x="244347" y="346963"/>
                  </a:lnTo>
                  <a:lnTo>
                    <a:pt x="238347" y="350857"/>
                  </a:lnTo>
                  <a:lnTo>
                    <a:pt x="231775" y="355128"/>
                  </a:lnTo>
                  <a:lnTo>
                    <a:pt x="224631" y="359778"/>
                  </a:lnTo>
                  <a:lnTo>
                    <a:pt x="216915" y="364807"/>
                  </a:lnTo>
                  <a:lnTo>
                    <a:pt x="208984" y="369755"/>
                  </a:lnTo>
                  <a:lnTo>
                    <a:pt x="168862" y="388134"/>
                  </a:lnTo>
                  <a:lnTo>
                    <a:pt x="120084" y="396889"/>
                  </a:lnTo>
                  <a:lnTo>
                    <a:pt x="106298" y="397141"/>
                  </a:lnTo>
                  <a:lnTo>
                    <a:pt x="83939" y="395496"/>
                  </a:lnTo>
                  <a:lnTo>
                    <a:pt x="45648" y="382338"/>
                  </a:lnTo>
                  <a:lnTo>
                    <a:pt x="16716" y="356668"/>
                  </a:lnTo>
                  <a:lnTo>
                    <a:pt x="0" y="302247"/>
                  </a:lnTo>
                  <a:lnTo>
                    <a:pt x="1329" y="280799"/>
                  </a:lnTo>
                  <a:lnTo>
                    <a:pt x="11894" y="242998"/>
                  </a:lnTo>
                  <a:lnTo>
                    <a:pt x="47291" y="198774"/>
                  </a:lnTo>
                  <a:lnTo>
                    <a:pt x="83692" y="177190"/>
                  </a:lnTo>
                  <a:lnTo>
                    <a:pt x="126206" y="162178"/>
                  </a:lnTo>
                  <a:lnTo>
                    <a:pt x="176148" y="152044"/>
                  </a:lnTo>
                  <a:lnTo>
                    <a:pt x="232076" y="145337"/>
                  </a:lnTo>
                  <a:lnTo>
                    <a:pt x="292481" y="140639"/>
                  </a:lnTo>
                  <a:lnTo>
                    <a:pt x="292608" y="139293"/>
                  </a:lnTo>
                  <a:lnTo>
                    <a:pt x="293115" y="137121"/>
                  </a:lnTo>
                  <a:lnTo>
                    <a:pt x="293877" y="134099"/>
                  </a:lnTo>
                  <a:lnTo>
                    <a:pt x="294639" y="131089"/>
                  </a:lnTo>
                  <a:lnTo>
                    <a:pt x="295020" y="127685"/>
                  </a:lnTo>
                  <a:lnTo>
                    <a:pt x="295020" y="123888"/>
                  </a:lnTo>
                  <a:lnTo>
                    <a:pt x="293639" y="112891"/>
                  </a:lnTo>
                  <a:lnTo>
                    <a:pt x="260514" y="86401"/>
                  </a:lnTo>
                  <a:lnTo>
                    <a:pt x="206883" y="81038"/>
                  </a:lnTo>
                  <a:lnTo>
                    <a:pt x="191623" y="81665"/>
                  </a:lnTo>
                  <a:lnTo>
                    <a:pt x="141223" y="91084"/>
                  </a:lnTo>
                  <a:lnTo>
                    <a:pt x="97289" y="104262"/>
                  </a:lnTo>
                  <a:lnTo>
                    <a:pt x="87121" y="107822"/>
                  </a:lnTo>
                  <a:lnTo>
                    <a:pt x="76072" y="107822"/>
                  </a:lnTo>
                  <a:lnTo>
                    <a:pt x="93852" y="18745"/>
                  </a:lnTo>
                  <a:lnTo>
                    <a:pt x="138465" y="9960"/>
                  </a:lnTo>
                  <a:lnTo>
                    <a:pt x="181205" y="3761"/>
                  </a:lnTo>
                  <a:lnTo>
                    <a:pt x="225210" y="417"/>
                  </a:lnTo>
                  <a:lnTo>
                    <a:pt x="247141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94400" y="5880608"/>
              <a:ext cx="189992" cy="13940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48985" y="5563997"/>
              <a:ext cx="1416050" cy="542925"/>
            </a:xfrm>
            <a:custGeom>
              <a:avLst/>
              <a:gdLst/>
              <a:ahLst/>
              <a:cxnLst/>
              <a:rect l="l" t="t" r="r" b="b"/>
              <a:pathLst>
                <a:path w="1416050" h="542925">
                  <a:moveTo>
                    <a:pt x="115062" y="44246"/>
                  </a:moveTo>
                  <a:lnTo>
                    <a:pt x="503300" y="44246"/>
                  </a:lnTo>
                  <a:lnTo>
                    <a:pt x="480822" y="140690"/>
                  </a:lnTo>
                  <a:lnTo>
                    <a:pt x="221614" y="140690"/>
                  </a:lnTo>
                  <a:lnTo>
                    <a:pt x="201040" y="230098"/>
                  </a:lnTo>
                  <a:lnTo>
                    <a:pt x="302132" y="230098"/>
                  </a:lnTo>
                  <a:lnTo>
                    <a:pt x="340187" y="232023"/>
                  </a:lnTo>
                  <a:lnTo>
                    <a:pt x="401770" y="247425"/>
                  </a:lnTo>
                  <a:lnTo>
                    <a:pt x="443751" y="278110"/>
                  </a:lnTo>
                  <a:lnTo>
                    <a:pt x="464845" y="323316"/>
                  </a:lnTo>
                  <a:lnTo>
                    <a:pt x="467487" y="351320"/>
                  </a:lnTo>
                  <a:lnTo>
                    <a:pt x="466062" y="373932"/>
                  </a:lnTo>
                  <a:lnTo>
                    <a:pt x="454735" y="417214"/>
                  </a:lnTo>
                  <a:lnTo>
                    <a:pt x="432734" y="457227"/>
                  </a:lnTo>
                  <a:lnTo>
                    <a:pt x="403536" y="489959"/>
                  </a:lnTo>
                  <a:lnTo>
                    <a:pt x="369859" y="513690"/>
                  </a:lnTo>
                  <a:lnTo>
                    <a:pt x="318388" y="534314"/>
                  </a:lnTo>
                  <a:lnTo>
                    <a:pt x="280320" y="540726"/>
                  </a:lnTo>
                  <a:lnTo>
                    <a:pt x="236347" y="542861"/>
                  </a:lnTo>
                  <a:lnTo>
                    <a:pt x="0" y="542861"/>
                  </a:lnTo>
                  <a:lnTo>
                    <a:pt x="115062" y="44246"/>
                  </a:lnTo>
                  <a:close/>
                </a:path>
                <a:path w="1416050" h="542925">
                  <a:moveTo>
                    <a:pt x="1120013" y="0"/>
                  </a:moveTo>
                  <a:lnTo>
                    <a:pt x="1213104" y="0"/>
                  </a:lnTo>
                  <a:lnTo>
                    <a:pt x="1212214" y="4698"/>
                  </a:lnTo>
                  <a:lnTo>
                    <a:pt x="1211580" y="9143"/>
                  </a:lnTo>
                  <a:lnTo>
                    <a:pt x="1211325" y="13334"/>
                  </a:lnTo>
                  <a:lnTo>
                    <a:pt x="1210944" y="17652"/>
                  </a:lnTo>
                  <a:lnTo>
                    <a:pt x="1210817" y="21208"/>
                  </a:lnTo>
                  <a:lnTo>
                    <a:pt x="1210817" y="24371"/>
                  </a:lnTo>
                  <a:lnTo>
                    <a:pt x="1211464" y="34210"/>
                  </a:lnTo>
                  <a:lnTo>
                    <a:pt x="1244576" y="65689"/>
                  </a:lnTo>
                  <a:lnTo>
                    <a:pt x="1255648" y="66344"/>
                  </a:lnTo>
                  <a:lnTo>
                    <a:pt x="1269916" y="65282"/>
                  </a:lnTo>
                  <a:lnTo>
                    <a:pt x="1308242" y="39897"/>
                  </a:lnTo>
                  <a:lnTo>
                    <a:pt x="1322959" y="0"/>
                  </a:lnTo>
                  <a:lnTo>
                    <a:pt x="1416049" y="0"/>
                  </a:lnTo>
                  <a:lnTo>
                    <a:pt x="1396047" y="52109"/>
                  </a:lnTo>
                  <a:lnTo>
                    <a:pt x="1359662" y="91122"/>
                  </a:lnTo>
                  <a:lnTo>
                    <a:pt x="1308512" y="115490"/>
                  </a:lnTo>
                  <a:lnTo>
                    <a:pt x="1244599" y="123609"/>
                  </a:lnTo>
                  <a:lnTo>
                    <a:pt x="1215620" y="121997"/>
                  </a:lnTo>
                  <a:lnTo>
                    <a:pt x="1168376" y="109105"/>
                  </a:lnTo>
                  <a:lnTo>
                    <a:pt x="1135776" y="83697"/>
                  </a:lnTo>
                  <a:lnTo>
                    <a:pt x="1119393" y="48036"/>
                  </a:lnTo>
                  <a:lnTo>
                    <a:pt x="1117345" y="26504"/>
                  </a:lnTo>
                  <a:lnTo>
                    <a:pt x="1117345" y="22097"/>
                  </a:lnTo>
                  <a:lnTo>
                    <a:pt x="1120013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486900" y="71627"/>
              <a:ext cx="998220" cy="78486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0"/>
              <a:ext cx="12191999" cy="68579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53684" y="5568696"/>
              <a:ext cx="2982467" cy="71475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848984" y="5563996"/>
              <a:ext cx="2949575" cy="681355"/>
            </a:xfrm>
            <a:custGeom>
              <a:avLst/>
              <a:gdLst/>
              <a:ahLst/>
              <a:cxnLst/>
              <a:rect l="l" t="t" r="r" b="b"/>
              <a:pathLst>
                <a:path w="2949575" h="681354">
                  <a:moveTo>
                    <a:pt x="2357074" y="237134"/>
                  </a:moveTo>
                  <a:lnTo>
                    <a:pt x="2147189" y="237134"/>
                  </a:lnTo>
                  <a:lnTo>
                    <a:pt x="2167812" y="237729"/>
                  </a:lnTo>
                  <a:lnTo>
                    <a:pt x="2185685" y="239517"/>
                  </a:lnTo>
                  <a:lnTo>
                    <a:pt x="2222896" y="252332"/>
                  </a:lnTo>
                  <a:lnTo>
                    <a:pt x="2235326" y="279984"/>
                  </a:lnTo>
                  <a:lnTo>
                    <a:pt x="2235326" y="283781"/>
                  </a:lnTo>
                  <a:lnTo>
                    <a:pt x="2234945" y="287185"/>
                  </a:lnTo>
                  <a:lnTo>
                    <a:pt x="2233421" y="293217"/>
                  </a:lnTo>
                  <a:lnTo>
                    <a:pt x="2232914" y="295389"/>
                  </a:lnTo>
                  <a:lnTo>
                    <a:pt x="2232787" y="296735"/>
                  </a:lnTo>
                  <a:lnTo>
                    <a:pt x="2202019" y="298833"/>
                  </a:lnTo>
                  <a:lnTo>
                    <a:pt x="2172382" y="301432"/>
                  </a:lnTo>
                  <a:lnTo>
                    <a:pt x="2116455" y="308140"/>
                  </a:lnTo>
                  <a:lnTo>
                    <a:pt x="2066512" y="318274"/>
                  </a:lnTo>
                  <a:lnTo>
                    <a:pt x="2023998" y="333286"/>
                  </a:lnTo>
                  <a:lnTo>
                    <a:pt x="1987597" y="354869"/>
                  </a:lnTo>
                  <a:lnTo>
                    <a:pt x="1961388" y="382739"/>
                  </a:lnTo>
                  <a:lnTo>
                    <a:pt x="1941635" y="436894"/>
                  </a:lnTo>
                  <a:lnTo>
                    <a:pt x="1940306" y="458342"/>
                  </a:lnTo>
                  <a:lnTo>
                    <a:pt x="1942163" y="478474"/>
                  </a:lnTo>
                  <a:lnTo>
                    <a:pt x="1970023" y="526922"/>
                  </a:lnTo>
                  <a:lnTo>
                    <a:pt x="2004028" y="546657"/>
                  </a:lnTo>
                  <a:lnTo>
                    <a:pt x="2046605" y="553237"/>
                  </a:lnTo>
                  <a:lnTo>
                    <a:pt x="2060390" y="552984"/>
                  </a:lnTo>
                  <a:lnTo>
                    <a:pt x="2100534" y="546946"/>
                  </a:lnTo>
                  <a:lnTo>
                    <a:pt x="2141680" y="530253"/>
                  </a:lnTo>
                  <a:lnTo>
                    <a:pt x="2184654" y="503059"/>
                  </a:lnTo>
                  <a:lnTo>
                    <a:pt x="2304438" y="503059"/>
                  </a:lnTo>
                  <a:lnTo>
                    <a:pt x="2311160" y="473875"/>
                  </a:lnTo>
                  <a:lnTo>
                    <a:pt x="2121789" y="473875"/>
                  </a:lnTo>
                  <a:lnTo>
                    <a:pt x="2108977" y="473384"/>
                  </a:lnTo>
                  <a:lnTo>
                    <a:pt x="2069512" y="455247"/>
                  </a:lnTo>
                  <a:lnTo>
                    <a:pt x="2065909" y="438721"/>
                  </a:lnTo>
                  <a:lnTo>
                    <a:pt x="2066577" y="428210"/>
                  </a:lnTo>
                  <a:lnTo>
                    <a:pt x="2089896" y="391337"/>
                  </a:lnTo>
                  <a:lnTo>
                    <a:pt x="2129964" y="376262"/>
                  </a:lnTo>
                  <a:lnTo>
                    <a:pt x="2170511" y="369965"/>
                  </a:lnTo>
                  <a:lnTo>
                    <a:pt x="2216785" y="365378"/>
                  </a:lnTo>
                  <a:lnTo>
                    <a:pt x="2336150" y="365378"/>
                  </a:lnTo>
                  <a:lnTo>
                    <a:pt x="2354198" y="287019"/>
                  </a:lnTo>
                  <a:lnTo>
                    <a:pt x="2358643" y="250863"/>
                  </a:lnTo>
                  <a:lnTo>
                    <a:pt x="2357074" y="237134"/>
                  </a:lnTo>
                  <a:close/>
                </a:path>
                <a:path w="2949575" h="681354">
                  <a:moveTo>
                    <a:pt x="2304438" y="503059"/>
                  </a:moveTo>
                  <a:lnTo>
                    <a:pt x="2184654" y="503059"/>
                  </a:lnTo>
                  <a:lnTo>
                    <a:pt x="2175383" y="542861"/>
                  </a:lnTo>
                  <a:lnTo>
                    <a:pt x="2295270" y="542861"/>
                  </a:lnTo>
                  <a:lnTo>
                    <a:pt x="2304438" y="503059"/>
                  </a:lnTo>
                  <a:close/>
                </a:path>
                <a:path w="2949575" h="681354">
                  <a:moveTo>
                    <a:pt x="2336150" y="365378"/>
                  </a:moveTo>
                  <a:lnTo>
                    <a:pt x="2216785" y="365378"/>
                  </a:lnTo>
                  <a:lnTo>
                    <a:pt x="2198242" y="444830"/>
                  </a:lnTo>
                  <a:lnTo>
                    <a:pt x="2189144" y="450892"/>
                  </a:lnTo>
                  <a:lnTo>
                    <a:pt x="2149988" y="469272"/>
                  </a:lnTo>
                  <a:lnTo>
                    <a:pt x="2121789" y="473875"/>
                  </a:lnTo>
                  <a:lnTo>
                    <a:pt x="2311160" y="473875"/>
                  </a:lnTo>
                  <a:lnTo>
                    <a:pt x="2336150" y="365378"/>
                  </a:lnTo>
                  <a:close/>
                </a:path>
                <a:path w="2949575" h="681354">
                  <a:moveTo>
                    <a:pt x="2187447" y="156095"/>
                  </a:moveTo>
                  <a:lnTo>
                    <a:pt x="2143537" y="157765"/>
                  </a:lnTo>
                  <a:lnTo>
                    <a:pt x="2099437" y="162788"/>
                  </a:lnTo>
                  <a:lnTo>
                    <a:pt x="2060987" y="169152"/>
                  </a:lnTo>
                  <a:lnTo>
                    <a:pt x="2016379" y="263918"/>
                  </a:lnTo>
                  <a:lnTo>
                    <a:pt x="2027428" y="263918"/>
                  </a:lnTo>
                  <a:lnTo>
                    <a:pt x="2037595" y="260358"/>
                  </a:lnTo>
                  <a:lnTo>
                    <a:pt x="2050002" y="256382"/>
                  </a:lnTo>
                  <a:lnTo>
                    <a:pt x="2099075" y="242781"/>
                  </a:lnTo>
                  <a:lnTo>
                    <a:pt x="2147189" y="237134"/>
                  </a:lnTo>
                  <a:lnTo>
                    <a:pt x="2357074" y="237134"/>
                  </a:lnTo>
                  <a:lnTo>
                    <a:pt x="2356050" y="228174"/>
                  </a:lnTo>
                  <a:lnTo>
                    <a:pt x="2335337" y="192341"/>
                  </a:lnTo>
                  <a:lnTo>
                    <a:pt x="2293621" y="169088"/>
                  </a:lnTo>
                  <a:lnTo>
                    <a:pt x="2228713" y="157538"/>
                  </a:lnTo>
                  <a:lnTo>
                    <a:pt x="2187447" y="156095"/>
                  </a:lnTo>
                  <a:close/>
                </a:path>
                <a:path w="2949575" h="681354">
                  <a:moveTo>
                    <a:pt x="922990" y="237134"/>
                  </a:moveTo>
                  <a:lnTo>
                    <a:pt x="713105" y="237134"/>
                  </a:lnTo>
                  <a:lnTo>
                    <a:pt x="733728" y="237729"/>
                  </a:lnTo>
                  <a:lnTo>
                    <a:pt x="751601" y="239517"/>
                  </a:lnTo>
                  <a:lnTo>
                    <a:pt x="788812" y="252332"/>
                  </a:lnTo>
                  <a:lnTo>
                    <a:pt x="801242" y="279984"/>
                  </a:lnTo>
                  <a:lnTo>
                    <a:pt x="801242" y="283781"/>
                  </a:lnTo>
                  <a:lnTo>
                    <a:pt x="800862" y="287185"/>
                  </a:lnTo>
                  <a:lnTo>
                    <a:pt x="799338" y="293217"/>
                  </a:lnTo>
                  <a:lnTo>
                    <a:pt x="798830" y="295389"/>
                  </a:lnTo>
                  <a:lnTo>
                    <a:pt x="798703" y="296735"/>
                  </a:lnTo>
                  <a:lnTo>
                    <a:pt x="767935" y="298833"/>
                  </a:lnTo>
                  <a:lnTo>
                    <a:pt x="738298" y="301432"/>
                  </a:lnTo>
                  <a:lnTo>
                    <a:pt x="682370" y="308140"/>
                  </a:lnTo>
                  <a:lnTo>
                    <a:pt x="632428" y="318274"/>
                  </a:lnTo>
                  <a:lnTo>
                    <a:pt x="589914" y="333286"/>
                  </a:lnTo>
                  <a:lnTo>
                    <a:pt x="553513" y="354869"/>
                  </a:lnTo>
                  <a:lnTo>
                    <a:pt x="527303" y="382739"/>
                  </a:lnTo>
                  <a:lnTo>
                    <a:pt x="507551" y="436894"/>
                  </a:lnTo>
                  <a:lnTo>
                    <a:pt x="506222" y="458342"/>
                  </a:lnTo>
                  <a:lnTo>
                    <a:pt x="508079" y="478474"/>
                  </a:lnTo>
                  <a:lnTo>
                    <a:pt x="535939" y="526922"/>
                  </a:lnTo>
                  <a:lnTo>
                    <a:pt x="569944" y="546657"/>
                  </a:lnTo>
                  <a:lnTo>
                    <a:pt x="612520" y="553237"/>
                  </a:lnTo>
                  <a:lnTo>
                    <a:pt x="626306" y="552984"/>
                  </a:lnTo>
                  <a:lnTo>
                    <a:pt x="666450" y="546946"/>
                  </a:lnTo>
                  <a:lnTo>
                    <a:pt x="707596" y="530253"/>
                  </a:lnTo>
                  <a:lnTo>
                    <a:pt x="750569" y="503059"/>
                  </a:lnTo>
                  <a:lnTo>
                    <a:pt x="870354" y="503059"/>
                  </a:lnTo>
                  <a:lnTo>
                    <a:pt x="877076" y="473875"/>
                  </a:lnTo>
                  <a:lnTo>
                    <a:pt x="687705" y="473875"/>
                  </a:lnTo>
                  <a:lnTo>
                    <a:pt x="674893" y="473384"/>
                  </a:lnTo>
                  <a:lnTo>
                    <a:pt x="635428" y="455247"/>
                  </a:lnTo>
                  <a:lnTo>
                    <a:pt x="631825" y="438721"/>
                  </a:lnTo>
                  <a:lnTo>
                    <a:pt x="632493" y="428210"/>
                  </a:lnTo>
                  <a:lnTo>
                    <a:pt x="655812" y="391337"/>
                  </a:lnTo>
                  <a:lnTo>
                    <a:pt x="695880" y="376262"/>
                  </a:lnTo>
                  <a:lnTo>
                    <a:pt x="736427" y="369965"/>
                  </a:lnTo>
                  <a:lnTo>
                    <a:pt x="782700" y="365378"/>
                  </a:lnTo>
                  <a:lnTo>
                    <a:pt x="902066" y="365378"/>
                  </a:lnTo>
                  <a:lnTo>
                    <a:pt x="920114" y="287019"/>
                  </a:lnTo>
                  <a:lnTo>
                    <a:pt x="924560" y="250863"/>
                  </a:lnTo>
                  <a:lnTo>
                    <a:pt x="922990" y="237134"/>
                  </a:lnTo>
                  <a:close/>
                </a:path>
                <a:path w="2949575" h="681354">
                  <a:moveTo>
                    <a:pt x="870354" y="503059"/>
                  </a:moveTo>
                  <a:lnTo>
                    <a:pt x="750569" y="503059"/>
                  </a:lnTo>
                  <a:lnTo>
                    <a:pt x="741298" y="542861"/>
                  </a:lnTo>
                  <a:lnTo>
                    <a:pt x="861187" y="542861"/>
                  </a:lnTo>
                  <a:lnTo>
                    <a:pt x="870354" y="503059"/>
                  </a:lnTo>
                  <a:close/>
                </a:path>
                <a:path w="2949575" h="681354">
                  <a:moveTo>
                    <a:pt x="902066" y="365378"/>
                  </a:moveTo>
                  <a:lnTo>
                    <a:pt x="782700" y="365378"/>
                  </a:lnTo>
                  <a:lnTo>
                    <a:pt x="764159" y="444830"/>
                  </a:lnTo>
                  <a:lnTo>
                    <a:pt x="755060" y="450892"/>
                  </a:lnTo>
                  <a:lnTo>
                    <a:pt x="715904" y="469272"/>
                  </a:lnTo>
                  <a:lnTo>
                    <a:pt x="687705" y="473875"/>
                  </a:lnTo>
                  <a:lnTo>
                    <a:pt x="877076" y="473875"/>
                  </a:lnTo>
                  <a:lnTo>
                    <a:pt x="902066" y="365378"/>
                  </a:lnTo>
                  <a:close/>
                </a:path>
                <a:path w="2949575" h="681354">
                  <a:moveTo>
                    <a:pt x="753363" y="156095"/>
                  </a:moveTo>
                  <a:lnTo>
                    <a:pt x="709453" y="157765"/>
                  </a:lnTo>
                  <a:lnTo>
                    <a:pt x="665353" y="162788"/>
                  </a:lnTo>
                  <a:lnTo>
                    <a:pt x="626903" y="169152"/>
                  </a:lnTo>
                  <a:lnTo>
                    <a:pt x="582294" y="263918"/>
                  </a:lnTo>
                  <a:lnTo>
                    <a:pt x="593343" y="263918"/>
                  </a:lnTo>
                  <a:lnTo>
                    <a:pt x="603511" y="260358"/>
                  </a:lnTo>
                  <a:lnTo>
                    <a:pt x="615918" y="256382"/>
                  </a:lnTo>
                  <a:lnTo>
                    <a:pt x="664991" y="242781"/>
                  </a:lnTo>
                  <a:lnTo>
                    <a:pt x="713105" y="237134"/>
                  </a:lnTo>
                  <a:lnTo>
                    <a:pt x="922990" y="237134"/>
                  </a:lnTo>
                  <a:lnTo>
                    <a:pt x="921966" y="228174"/>
                  </a:lnTo>
                  <a:lnTo>
                    <a:pt x="901253" y="192341"/>
                  </a:lnTo>
                  <a:lnTo>
                    <a:pt x="859537" y="169088"/>
                  </a:lnTo>
                  <a:lnTo>
                    <a:pt x="794629" y="157538"/>
                  </a:lnTo>
                  <a:lnTo>
                    <a:pt x="753363" y="156095"/>
                  </a:lnTo>
                  <a:close/>
                </a:path>
                <a:path w="2949575" h="681354">
                  <a:moveTo>
                    <a:pt x="503300" y="44246"/>
                  </a:moveTo>
                  <a:lnTo>
                    <a:pt x="115062" y="44246"/>
                  </a:lnTo>
                  <a:lnTo>
                    <a:pt x="0" y="542861"/>
                  </a:lnTo>
                  <a:lnTo>
                    <a:pt x="236347" y="542861"/>
                  </a:lnTo>
                  <a:lnTo>
                    <a:pt x="259060" y="542327"/>
                  </a:lnTo>
                  <a:lnTo>
                    <a:pt x="300104" y="538055"/>
                  </a:lnTo>
                  <a:lnTo>
                    <a:pt x="352996" y="522303"/>
                  </a:lnTo>
                  <a:lnTo>
                    <a:pt x="386461" y="503339"/>
                  </a:lnTo>
                  <a:lnTo>
                    <a:pt x="418957" y="474587"/>
                  </a:lnTo>
                  <a:lnTo>
                    <a:pt x="149987" y="451446"/>
                  </a:lnTo>
                  <a:lnTo>
                    <a:pt x="179959" y="321182"/>
                  </a:lnTo>
                  <a:lnTo>
                    <a:pt x="464153" y="321182"/>
                  </a:lnTo>
                  <a:lnTo>
                    <a:pt x="456930" y="298913"/>
                  </a:lnTo>
                  <a:lnTo>
                    <a:pt x="425323" y="260908"/>
                  </a:lnTo>
                  <a:lnTo>
                    <a:pt x="373395" y="237797"/>
                  </a:lnTo>
                  <a:lnTo>
                    <a:pt x="302132" y="230098"/>
                  </a:lnTo>
                  <a:lnTo>
                    <a:pt x="201040" y="230098"/>
                  </a:lnTo>
                  <a:lnTo>
                    <a:pt x="221614" y="140690"/>
                  </a:lnTo>
                  <a:lnTo>
                    <a:pt x="480822" y="140690"/>
                  </a:lnTo>
                  <a:lnTo>
                    <a:pt x="503300" y="44246"/>
                  </a:lnTo>
                  <a:close/>
                </a:path>
                <a:path w="2949575" h="681354">
                  <a:moveTo>
                    <a:pt x="464153" y="321182"/>
                  </a:moveTo>
                  <a:lnTo>
                    <a:pt x="258952" y="321182"/>
                  </a:lnTo>
                  <a:lnTo>
                    <a:pt x="269194" y="321444"/>
                  </a:lnTo>
                  <a:lnTo>
                    <a:pt x="278590" y="322229"/>
                  </a:lnTo>
                  <a:lnTo>
                    <a:pt x="317118" y="336245"/>
                  </a:lnTo>
                  <a:lnTo>
                    <a:pt x="330835" y="363143"/>
                  </a:lnTo>
                  <a:lnTo>
                    <a:pt x="330835" y="370065"/>
                  </a:lnTo>
                  <a:lnTo>
                    <a:pt x="322452" y="407316"/>
                  </a:lnTo>
                  <a:lnTo>
                    <a:pt x="295671" y="436289"/>
                  </a:lnTo>
                  <a:lnTo>
                    <a:pt x="257381" y="449686"/>
                  </a:lnTo>
                  <a:lnTo>
                    <a:pt x="232537" y="451446"/>
                  </a:lnTo>
                  <a:lnTo>
                    <a:pt x="436364" y="451446"/>
                  </a:lnTo>
                  <a:lnTo>
                    <a:pt x="454735" y="417214"/>
                  </a:lnTo>
                  <a:lnTo>
                    <a:pt x="466062" y="373932"/>
                  </a:lnTo>
                  <a:lnTo>
                    <a:pt x="467487" y="351320"/>
                  </a:lnTo>
                  <a:lnTo>
                    <a:pt x="464845" y="323316"/>
                  </a:lnTo>
                  <a:lnTo>
                    <a:pt x="464153" y="321182"/>
                  </a:lnTo>
                  <a:close/>
                </a:path>
                <a:path w="2949575" h="681354">
                  <a:moveTo>
                    <a:pt x="1675257" y="166801"/>
                  </a:moveTo>
                  <a:lnTo>
                    <a:pt x="1553971" y="166801"/>
                  </a:lnTo>
                  <a:lnTo>
                    <a:pt x="1435226" y="680821"/>
                  </a:lnTo>
                  <a:lnTo>
                    <a:pt x="1556512" y="680821"/>
                  </a:lnTo>
                  <a:lnTo>
                    <a:pt x="1592707" y="524103"/>
                  </a:lnTo>
                  <a:lnTo>
                    <a:pt x="1788420" y="524103"/>
                  </a:lnTo>
                  <a:lnTo>
                    <a:pt x="1832693" y="489095"/>
                  </a:lnTo>
                  <a:lnTo>
                    <a:pt x="1852126" y="466509"/>
                  </a:lnTo>
                  <a:lnTo>
                    <a:pt x="1662557" y="466509"/>
                  </a:lnTo>
                  <a:lnTo>
                    <a:pt x="1655026" y="466351"/>
                  </a:lnTo>
                  <a:lnTo>
                    <a:pt x="1613824" y="459001"/>
                  </a:lnTo>
                  <a:lnTo>
                    <a:pt x="1608200" y="456793"/>
                  </a:lnTo>
                  <a:lnTo>
                    <a:pt x="1651889" y="267601"/>
                  </a:lnTo>
                  <a:lnTo>
                    <a:pt x="1688084" y="251358"/>
                  </a:lnTo>
                  <a:lnTo>
                    <a:pt x="1722882" y="245160"/>
                  </a:lnTo>
                  <a:lnTo>
                    <a:pt x="1906574" y="245160"/>
                  </a:lnTo>
                  <a:lnTo>
                    <a:pt x="1903729" y="232394"/>
                  </a:lnTo>
                  <a:lnTo>
                    <a:pt x="1894204" y="210074"/>
                  </a:lnTo>
                  <a:lnTo>
                    <a:pt x="1891330" y="205981"/>
                  </a:lnTo>
                  <a:lnTo>
                    <a:pt x="1666239" y="205981"/>
                  </a:lnTo>
                  <a:lnTo>
                    <a:pt x="1675257" y="166801"/>
                  </a:lnTo>
                  <a:close/>
                </a:path>
                <a:path w="2949575" h="681354">
                  <a:moveTo>
                    <a:pt x="1788420" y="524103"/>
                  </a:moveTo>
                  <a:lnTo>
                    <a:pt x="1592707" y="524103"/>
                  </a:lnTo>
                  <a:lnTo>
                    <a:pt x="1603208" y="529956"/>
                  </a:lnTo>
                  <a:lnTo>
                    <a:pt x="1651329" y="546364"/>
                  </a:lnTo>
                  <a:lnTo>
                    <a:pt x="1693798" y="550227"/>
                  </a:lnTo>
                  <a:lnTo>
                    <a:pt x="1716964" y="548929"/>
                  </a:lnTo>
                  <a:lnTo>
                    <a:pt x="1739011" y="545036"/>
                  </a:lnTo>
                  <a:lnTo>
                    <a:pt x="1759914" y="538547"/>
                  </a:lnTo>
                  <a:lnTo>
                    <a:pt x="1779650" y="529462"/>
                  </a:lnTo>
                  <a:lnTo>
                    <a:pt x="1788420" y="524103"/>
                  </a:lnTo>
                  <a:close/>
                </a:path>
                <a:path w="2949575" h="681354">
                  <a:moveTo>
                    <a:pt x="1175765" y="166801"/>
                  </a:moveTo>
                  <a:lnTo>
                    <a:pt x="1058925" y="166801"/>
                  </a:lnTo>
                  <a:lnTo>
                    <a:pt x="972058" y="542861"/>
                  </a:lnTo>
                  <a:lnTo>
                    <a:pt x="1071625" y="542861"/>
                  </a:lnTo>
                  <a:lnTo>
                    <a:pt x="1238368" y="369404"/>
                  </a:lnTo>
                  <a:lnTo>
                    <a:pt x="1128648" y="369404"/>
                  </a:lnTo>
                  <a:lnTo>
                    <a:pt x="1175765" y="166801"/>
                  </a:lnTo>
                  <a:close/>
                </a:path>
                <a:path w="2949575" h="681354">
                  <a:moveTo>
                    <a:pt x="1406442" y="316153"/>
                  </a:moveTo>
                  <a:lnTo>
                    <a:pt x="1289558" y="316153"/>
                  </a:lnTo>
                  <a:lnTo>
                    <a:pt x="1236853" y="542861"/>
                  </a:lnTo>
                  <a:lnTo>
                    <a:pt x="1354073" y="542861"/>
                  </a:lnTo>
                  <a:lnTo>
                    <a:pt x="1406442" y="316153"/>
                  </a:lnTo>
                  <a:close/>
                </a:path>
                <a:path w="2949575" h="681354">
                  <a:moveTo>
                    <a:pt x="1906574" y="245160"/>
                  </a:moveTo>
                  <a:lnTo>
                    <a:pt x="1722882" y="245160"/>
                  </a:lnTo>
                  <a:lnTo>
                    <a:pt x="1738792" y="246177"/>
                  </a:lnTo>
                  <a:lnTo>
                    <a:pt x="1752060" y="249224"/>
                  </a:lnTo>
                  <a:lnTo>
                    <a:pt x="1780762" y="281206"/>
                  </a:lnTo>
                  <a:lnTo>
                    <a:pt x="1784095" y="308114"/>
                  </a:lnTo>
                  <a:lnTo>
                    <a:pt x="1783617" y="324391"/>
                  </a:lnTo>
                  <a:lnTo>
                    <a:pt x="1776348" y="369569"/>
                  </a:lnTo>
                  <a:lnTo>
                    <a:pt x="1761061" y="407958"/>
                  </a:lnTo>
                  <a:lnTo>
                    <a:pt x="1737613" y="438297"/>
                  </a:lnTo>
                  <a:lnTo>
                    <a:pt x="1704258" y="459163"/>
                  </a:lnTo>
                  <a:lnTo>
                    <a:pt x="1662557" y="466509"/>
                  </a:lnTo>
                  <a:lnTo>
                    <a:pt x="1852126" y="466509"/>
                  </a:lnTo>
                  <a:lnTo>
                    <a:pt x="1874456" y="432982"/>
                  </a:lnTo>
                  <a:lnTo>
                    <a:pt x="1894459" y="387654"/>
                  </a:lnTo>
                  <a:lnTo>
                    <a:pt x="1907143" y="338132"/>
                  </a:lnTo>
                  <a:lnTo>
                    <a:pt x="1911349" y="287019"/>
                  </a:lnTo>
                  <a:lnTo>
                    <a:pt x="1909444" y="258042"/>
                  </a:lnTo>
                  <a:lnTo>
                    <a:pt x="1906574" y="245160"/>
                  </a:lnTo>
                  <a:close/>
                </a:path>
                <a:path w="2949575" h="681354">
                  <a:moveTo>
                    <a:pt x="1440941" y="166801"/>
                  </a:moveTo>
                  <a:lnTo>
                    <a:pt x="1328928" y="166801"/>
                  </a:lnTo>
                  <a:lnTo>
                    <a:pt x="1128648" y="369404"/>
                  </a:lnTo>
                  <a:lnTo>
                    <a:pt x="1238368" y="369404"/>
                  </a:lnTo>
                  <a:lnTo>
                    <a:pt x="1289558" y="316153"/>
                  </a:lnTo>
                  <a:lnTo>
                    <a:pt x="1406442" y="316153"/>
                  </a:lnTo>
                  <a:lnTo>
                    <a:pt x="1440941" y="166801"/>
                  </a:lnTo>
                  <a:close/>
                </a:path>
                <a:path w="2949575" h="681354">
                  <a:moveTo>
                    <a:pt x="1793493" y="156425"/>
                  </a:moveTo>
                  <a:lnTo>
                    <a:pt x="1744219" y="163771"/>
                  </a:lnTo>
                  <a:lnTo>
                    <a:pt x="1699085" y="185140"/>
                  </a:lnTo>
                  <a:lnTo>
                    <a:pt x="1666239" y="205981"/>
                  </a:lnTo>
                  <a:lnTo>
                    <a:pt x="1891330" y="205981"/>
                  </a:lnTo>
                  <a:lnTo>
                    <a:pt x="1863984" y="175922"/>
                  </a:lnTo>
                  <a:lnTo>
                    <a:pt x="1820308" y="158592"/>
                  </a:lnTo>
                  <a:lnTo>
                    <a:pt x="1793493" y="156425"/>
                  </a:lnTo>
                  <a:close/>
                </a:path>
                <a:path w="2949575" h="681354">
                  <a:moveTo>
                    <a:pt x="2624328" y="166801"/>
                  </a:moveTo>
                  <a:lnTo>
                    <a:pt x="2493264" y="166801"/>
                  </a:lnTo>
                  <a:lnTo>
                    <a:pt x="2406141" y="542861"/>
                  </a:lnTo>
                  <a:lnTo>
                    <a:pt x="2520188" y="542861"/>
                  </a:lnTo>
                  <a:lnTo>
                    <a:pt x="2575941" y="301421"/>
                  </a:lnTo>
                  <a:lnTo>
                    <a:pt x="2665504" y="301421"/>
                  </a:lnTo>
                  <a:lnTo>
                    <a:pt x="2624328" y="166801"/>
                  </a:lnTo>
                  <a:close/>
                </a:path>
                <a:path w="2949575" h="681354">
                  <a:moveTo>
                    <a:pt x="2915037" y="313474"/>
                  </a:moveTo>
                  <a:lnTo>
                    <a:pt x="2797556" y="313474"/>
                  </a:lnTo>
                  <a:lnTo>
                    <a:pt x="2744342" y="542861"/>
                  </a:lnTo>
                  <a:lnTo>
                    <a:pt x="2861817" y="542861"/>
                  </a:lnTo>
                  <a:lnTo>
                    <a:pt x="2915037" y="313474"/>
                  </a:lnTo>
                  <a:close/>
                </a:path>
                <a:path w="2949575" h="681354">
                  <a:moveTo>
                    <a:pt x="2665504" y="301421"/>
                  </a:moveTo>
                  <a:lnTo>
                    <a:pt x="2575941" y="301421"/>
                  </a:lnTo>
                  <a:lnTo>
                    <a:pt x="2624073" y="463499"/>
                  </a:lnTo>
                  <a:lnTo>
                    <a:pt x="2676779" y="463499"/>
                  </a:lnTo>
                  <a:lnTo>
                    <a:pt x="2774909" y="341604"/>
                  </a:lnTo>
                  <a:lnTo>
                    <a:pt x="2677794" y="341604"/>
                  </a:lnTo>
                  <a:lnTo>
                    <a:pt x="2665504" y="301421"/>
                  </a:lnTo>
                  <a:close/>
                </a:path>
                <a:path w="2949575" h="681354">
                  <a:moveTo>
                    <a:pt x="2949066" y="166801"/>
                  </a:moveTo>
                  <a:lnTo>
                    <a:pt x="2817494" y="166801"/>
                  </a:lnTo>
                  <a:lnTo>
                    <a:pt x="2677794" y="341604"/>
                  </a:lnTo>
                  <a:lnTo>
                    <a:pt x="2774909" y="341604"/>
                  </a:lnTo>
                  <a:lnTo>
                    <a:pt x="2797556" y="313474"/>
                  </a:lnTo>
                  <a:lnTo>
                    <a:pt x="2915037" y="313474"/>
                  </a:lnTo>
                  <a:lnTo>
                    <a:pt x="2949066" y="166801"/>
                  </a:lnTo>
                  <a:close/>
                </a:path>
                <a:path w="2949575" h="681354">
                  <a:moveTo>
                    <a:pt x="1213104" y="0"/>
                  </a:moveTo>
                  <a:lnTo>
                    <a:pt x="1120013" y="0"/>
                  </a:lnTo>
                  <a:lnTo>
                    <a:pt x="1119123" y="4952"/>
                  </a:lnTo>
                  <a:lnTo>
                    <a:pt x="1118489" y="9524"/>
                  </a:lnTo>
                  <a:lnTo>
                    <a:pt x="1117981" y="13588"/>
                  </a:lnTo>
                  <a:lnTo>
                    <a:pt x="1117599" y="17779"/>
                  </a:lnTo>
                  <a:lnTo>
                    <a:pt x="1117398" y="21208"/>
                  </a:lnTo>
                  <a:lnTo>
                    <a:pt x="1117459" y="27694"/>
                  </a:lnTo>
                  <a:lnTo>
                    <a:pt x="1125537" y="67100"/>
                  </a:lnTo>
                  <a:lnTo>
                    <a:pt x="1150112" y="97828"/>
                  </a:lnTo>
                  <a:lnTo>
                    <a:pt x="1190212" y="117162"/>
                  </a:lnTo>
                  <a:lnTo>
                    <a:pt x="1244599" y="123609"/>
                  </a:lnTo>
                  <a:lnTo>
                    <a:pt x="1278151" y="121579"/>
                  </a:lnTo>
                  <a:lnTo>
                    <a:pt x="1335682" y="105338"/>
                  </a:lnTo>
                  <a:lnTo>
                    <a:pt x="1379902" y="73250"/>
                  </a:lnTo>
                  <a:lnTo>
                    <a:pt x="1385176" y="66344"/>
                  </a:lnTo>
                  <a:lnTo>
                    <a:pt x="1255648" y="66344"/>
                  </a:lnTo>
                  <a:lnTo>
                    <a:pt x="1244576" y="65689"/>
                  </a:lnTo>
                  <a:lnTo>
                    <a:pt x="1213421" y="42737"/>
                  </a:lnTo>
                  <a:lnTo>
                    <a:pt x="1210817" y="24371"/>
                  </a:lnTo>
                  <a:lnTo>
                    <a:pt x="1210944" y="17652"/>
                  </a:lnTo>
                  <a:lnTo>
                    <a:pt x="1211325" y="13334"/>
                  </a:lnTo>
                  <a:lnTo>
                    <a:pt x="1211580" y="9143"/>
                  </a:lnTo>
                  <a:lnTo>
                    <a:pt x="1212214" y="4698"/>
                  </a:lnTo>
                  <a:lnTo>
                    <a:pt x="1213104" y="0"/>
                  </a:lnTo>
                  <a:close/>
                </a:path>
                <a:path w="2949575" h="681354">
                  <a:moveTo>
                    <a:pt x="1416049" y="0"/>
                  </a:moveTo>
                  <a:lnTo>
                    <a:pt x="1322959" y="0"/>
                  </a:lnTo>
                  <a:lnTo>
                    <a:pt x="1319101" y="15226"/>
                  </a:lnTo>
                  <a:lnTo>
                    <a:pt x="1314195" y="28524"/>
                  </a:lnTo>
                  <a:lnTo>
                    <a:pt x="1282255" y="62096"/>
                  </a:lnTo>
                  <a:lnTo>
                    <a:pt x="1255648" y="66344"/>
                  </a:lnTo>
                  <a:lnTo>
                    <a:pt x="1385176" y="66344"/>
                  </a:lnTo>
                  <a:lnTo>
                    <a:pt x="1396047" y="52109"/>
                  </a:lnTo>
                  <a:lnTo>
                    <a:pt x="1408096" y="27694"/>
                  </a:lnTo>
                  <a:lnTo>
                    <a:pt x="141604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3228" y="5724144"/>
              <a:ext cx="2476500" cy="43129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058275" y="5719089"/>
              <a:ext cx="2442845" cy="398145"/>
            </a:xfrm>
            <a:custGeom>
              <a:avLst/>
              <a:gdLst/>
              <a:ahLst/>
              <a:cxnLst/>
              <a:rect l="l" t="t" r="r" b="b"/>
              <a:pathLst>
                <a:path w="2442845" h="398145">
                  <a:moveTo>
                    <a:pt x="1918951" y="84709"/>
                  </a:moveTo>
                  <a:lnTo>
                    <a:pt x="1706245" y="84709"/>
                  </a:lnTo>
                  <a:lnTo>
                    <a:pt x="1755011" y="89921"/>
                  </a:lnTo>
                  <a:lnTo>
                    <a:pt x="1789858" y="105557"/>
                  </a:lnTo>
                  <a:lnTo>
                    <a:pt x="1810775" y="131616"/>
                  </a:lnTo>
                  <a:lnTo>
                    <a:pt x="1817751" y="168097"/>
                  </a:lnTo>
                  <a:lnTo>
                    <a:pt x="1817751" y="175793"/>
                  </a:lnTo>
                  <a:lnTo>
                    <a:pt x="1538477" y="175793"/>
                  </a:lnTo>
                  <a:lnTo>
                    <a:pt x="1531310" y="199272"/>
                  </a:lnTo>
                  <a:lnTo>
                    <a:pt x="1526190" y="221743"/>
                  </a:lnTo>
                  <a:lnTo>
                    <a:pt x="1523118" y="243207"/>
                  </a:lnTo>
                  <a:lnTo>
                    <a:pt x="1522095" y="263664"/>
                  </a:lnTo>
                  <a:lnTo>
                    <a:pt x="1528863" y="312075"/>
                  </a:lnTo>
                  <a:lnTo>
                    <a:pt x="1549177" y="349730"/>
                  </a:lnTo>
                  <a:lnTo>
                    <a:pt x="1583048" y="376626"/>
                  </a:lnTo>
                  <a:lnTo>
                    <a:pt x="1630490" y="392765"/>
                  </a:lnTo>
                  <a:lnTo>
                    <a:pt x="1691513" y="398144"/>
                  </a:lnTo>
                  <a:lnTo>
                    <a:pt x="1744378" y="393872"/>
                  </a:lnTo>
                  <a:lnTo>
                    <a:pt x="1791731" y="381055"/>
                  </a:lnTo>
                  <a:lnTo>
                    <a:pt x="1833584" y="359691"/>
                  </a:lnTo>
                  <a:lnTo>
                    <a:pt x="1869948" y="329780"/>
                  </a:lnTo>
                  <a:lnTo>
                    <a:pt x="1875586" y="322808"/>
                  </a:lnTo>
                  <a:lnTo>
                    <a:pt x="1705228" y="322808"/>
                  </a:lnTo>
                  <a:lnTo>
                    <a:pt x="1677392" y="319381"/>
                  </a:lnTo>
                  <a:lnTo>
                    <a:pt x="1657508" y="309102"/>
                  </a:lnTo>
                  <a:lnTo>
                    <a:pt x="1645578" y="291969"/>
                  </a:lnTo>
                  <a:lnTo>
                    <a:pt x="1641602" y="267982"/>
                  </a:lnTo>
                  <a:lnTo>
                    <a:pt x="1641602" y="261696"/>
                  </a:lnTo>
                  <a:lnTo>
                    <a:pt x="1642236" y="254520"/>
                  </a:lnTo>
                  <a:lnTo>
                    <a:pt x="1643633" y="246456"/>
                  </a:lnTo>
                  <a:lnTo>
                    <a:pt x="1921688" y="246456"/>
                  </a:lnTo>
                  <a:lnTo>
                    <a:pt x="1932098" y="209128"/>
                  </a:lnTo>
                  <a:lnTo>
                    <a:pt x="1936242" y="160197"/>
                  </a:lnTo>
                  <a:lnTo>
                    <a:pt x="1932428" y="121380"/>
                  </a:lnTo>
                  <a:lnTo>
                    <a:pt x="1920970" y="87718"/>
                  </a:lnTo>
                  <a:lnTo>
                    <a:pt x="1918951" y="84709"/>
                  </a:lnTo>
                  <a:close/>
                </a:path>
                <a:path w="2442845" h="398145">
                  <a:moveTo>
                    <a:pt x="1921688" y="246456"/>
                  </a:moveTo>
                  <a:lnTo>
                    <a:pt x="1806067" y="246456"/>
                  </a:lnTo>
                  <a:lnTo>
                    <a:pt x="1789328" y="279860"/>
                  </a:lnTo>
                  <a:lnTo>
                    <a:pt x="1766935" y="303720"/>
                  </a:lnTo>
                  <a:lnTo>
                    <a:pt x="1738897" y="318036"/>
                  </a:lnTo>
                  <a:lnTo>
                    <a:pt x="1705228" y="322808"/>
                  </a:lnTo>
                  <a:lnTo>
                    <a:pt x="1875586" y="322808"/>
                  </a:lnTo>
                  <a:lnTo>
                    <a:pt x="1898951" y="293916"/>
                  </a:lnTo>
                  <a:lnTo>
                    <a:pt x="1919668" y="253699"/>
                  </a:lnTo>
                  <a:lnTo>
                    <a:pt x="1921688" y="246456"/>
                  </a:lnTo>
                  <a:close/>
                </a:path>
                <a:path w="2442845" h="398145">
                  <a:moveTo>
                    <a:pt x="1735708" y="0"/>
                  </a:moveTo>
                  <a:lnTo>
                    <a:pt x="1693773" y="1945"/>
                  </a:lnTo>
                  <a:lnTo>
                    <a:pt x="1653682" y="7783"/>
                  </a:lnTo>
                  <a:lnTo>
                    <a:pt x="1615426" y="17514"/>
                  </a:lnTo>
                  <a:lnTo>
                    <a:pt x="1578991" y="31140"/>
                  </a:lnTo>
                  <a:lnTo>
                    <a:pt x="1556511" y="127914"/>
                  </a:lnTo>
                  <a:lnTo>
                    <a:pt x="1569974" y="127914"/>
                  </a:lnTo>
                  <a:lnTo>
                    <a:pt x="1604214" y="109012"/>
                  </a:lnTo>
                  <a:lnTo>
                    <a:pt x="1638347" y="95510"/>
                  </a:lnTo>
                  <a:lnTo>
                    <a:pt x="1672361" y="87409"/>
                  </a:lnTo>
                  <a:lnTo>
                    <a:pt x="1706245" y="84709"/>
                  </a:lnTo>
                  <a:lnTo>
                    <a:pt x="1918951" y="84709"/>
                  </a:lnTo>
                  <a:lnTo>
                    <a:pt x="1901844" y="59210"/>
                  </a:lnTo>
                  <a:lnTo>
                    <a:pt x="1875027" y="35852"/>
                  </a:lnTo>
                  <a:lnTo>
                    <a:pt x="1846597" y="20166"/>
                  </a:lnTo>
                  <a:lnTo>
                    <a:pt x="1813893" y="8963"/>
                  </a:lnTo>
                  <a:lnTo>
                    <a:pt x="1776926" y="2240"/>
                  </a:lnTo>
                  <a:lnTo>
                    <a:pt x="1735708" y="0"/>
                  </a:lnTo>
                  <a:close/>
                </a:path>
                <a:path w="2442845" h="398145">
                  <a:moveTo>
                    <a:pt x="826261" y="0"/>
                  </a:moveTo>
                  <a:lnTo>
                    <a:pt x="773239" y="4603"/>
                  </a:lnTo>
                  <a:lnTo>
                    <a:pt x="724789" y="18427"/>
                  </a:lnTo>
                  <a:lnTo>
                    <a:pt x="682386" y="40128"/>
                  </a:lnTo>
                  <a:lnTo>
                    <a:pt x="647700" y="68364"/>
                  </a:lnTo>
                  <a:lnTo>
                    <a:pt x="619299" y="103470"/>
                  </a:lnTo>
                  <a:lnTo>
                    <a:pt x="598424" y="143776"/>
                  </a:lnTo>
                  <a:lnTo>
                    <a:pt x="585565" y="188761"/>
                  </a:lnTo>
                  <a:lnTo>
                    <a:pt x="581278" y="237947"/>
                  </a:lnTo>
                  <a:lnTo>
                    <a:pt x="584561" y="273452"/>
                  </a:lnTo>
                  <a:lnTo>
                    <a:pt x="610746" y="332269"/>
                  </a:lnTo>
                  <a:lnTo>
                    <a:pt x="662461" y="374206"/>
                  </a:lnTo>
                  <a:lnTo>
                    <a:pt x="736705" y="395485"/>
                  </a:lnTo>
                  <a:lnTo>
                    <a:pt x="782066" y="398144"/>
                  </a:lnTo>
                  <a:lnTo>
                    <a:pt x="803737" y="397654"/>
                  </a:lnTo>
                  <a:lnTo>
                    <a:pt x="845127" y="393724"/>
                  </a:lnTo>
                  <a:lnTo>
                    <a:pt x="884064" y="385873"/>
                  </a:lnTo>
                  <a:lnTo>
                    <a:pt x="921149" y="374206"/>
                  </a:lnTo>
                  <a:lnTo>
                    <a:pt x="951357" y="313423"/>
                  </a:lnTo>
                  <a:lnTo>
                    <a:pt x="811276" y="313423"/>
                  </a:lnTo>
                  <a:lnTo>
                    <a:pt x="784778" y="312042"/>
                  </a:lnTo>
                  <a:lnTo>
                    <a:pt x="742642" y="300993"/>
                  </a:lnTo>
                  <a:lnTo>
                    <a:pt x="706389" y="264953"/>
                  </a:lnTo>
                  <a:lnTo>
                    <a:pt x="699516" y="230047"/>
                  </a:lnTo>
                  <a:lnTo>
                    <a:pt x="699516" y="222338"/>
                  </a:lnTo>
                  <a:lnTo>
                    <a:pt x="979424" y="222338"/>
                  </a:lnTo>
                  <a:lnTo>
                    <a:pt x="982950" y="211590"/>
                  </a:lnTo>
                  <a:lnTo>
                    <a:pt x="993362" y="168116"/>
                  </a:lnTo>
                  <a:lnTo>
                    <a:pt x="995199" y="151688"/>
                  </a:lnTo>
                  <a:lnTo>
                    <a:pt x="711326" y="151688"/>
                  </a:lnTo>
                  <a:lnTo>
                    <a:pt x="718661" y="134684"/>
                  </a:lnTo>
                  <a:lnTo>
                    <a:pt x="749807" y="95516"/>
                  </a:lnTo>
                  <a:lnTo>
                    <a:pt x="794563" y="76598"/>
                  </a:lnTo>
                  <a:lnTo>
                    <a:pt x="812419" y="75336"/>
                  </a:lnTo>
                  <a:lnTo>
                    <a:pt x="984721" y="75336"/>
                  </a:lnTo>
                  <a:lnTo>
                    <a:pt x="971823" y="53079"/>
                  </a:lnTo>
                  <a:lnTo>
                    <a:pt x="953134" y="34035"/>
                  </a:lnTo>
                  <a:lnTo>
                    <a:pt x="929203" y="19143"/>
                  </a:lnTo>
                  <a:lnTo>
                    <a:pt x="900080" y="8507"/>
                  </a:lnTo>
                  <a:lnTo>
                    <a:pt x="865766" y="2126"/>
                  </a:lnTo>
                  <a:lnTo>
                    <a:pt x="826261" y="0"/>
                  </a:lnTo>
                  <a:close/>
                </a:path>
                <a:path w="2442845" h="398145">
                  <a:moveTo>
                    <a:pt x="961390" y="270230"/>
                  </a:moveTo>
                  <a:lnTo>
                    <a:pt x="947927" y="270230"/>
                  </a:lnTo>
                  <a:lnTo>
                    <a:pt x="934285" y="278243"/>
                  </a:lnTo>
                  <a:lnTo>
                    <a:pt x="919464" y="285881"/>
                  </a:lnTo>
                  <a:lnTo>
                    <a:pt x="868354" y="305895"/>
                  </a:lnTo>
                  <a:lnTo>
                    <a:pt x="830826" y="312587"/>
                  </a:lnTo>
                  <a:lnTo>
                    <a:pt x="811276" y="313423"/>
                  </a:lnTo>
                  <a:lnTo>
                    <a:pt x="951357" y="313423"/>
                  </a:lnTo>
                  <a:lnTo>
                    <a:pt x="961390" y="270230"/>
                  </a:lnTo>
                  <a:close/>
                </a:path>
                <a:path w="2442845" h="398145">
                  <a:moveTo>
                    <a:pt x="984721" y="75336"/>
                  </a:moveTo>
                  <a:lnTo>
                    <a:pt x="812419" y="75336"/>
                  </a:lnTo>
                  <a:lnTo>
                    <a:pt x="827020" y="76219"/>
                  </a:lnTo>
                  <a:lnTo>
                    <a:pt x="839787" y="78870"/>
                  </a:lnTo>
                  <a:lnTo>
                    <a:pt x="872204" y="106702"/>
                  </a:lnTo>
                  <a:lnTo>
                    <a:pt x="876300" y="130162"/>
                  </a:lnTo>
                  <a:lnTo>
                    <a:pt x="876173" y="137223"/>
                  </a:lnTo>
                  <a:lnTo>
                    <a:pt x="875792" y="140588"/>
                  </a:lnTo>
                  <a:lnTo>
                    <a:pt x="875538" y="143954"/>
                  </a:lnTo>
                  <a:lnTo>
                    <a:pt x="875029" y="147650"/>
                  </a:lnTo>
                  <a:lnTo>
                    <a:pt x="874268" y="151688"/>
                  </a:lnTo>
                  <a:lnTo>
                    <a:pt x="995199" y="151688"/>
                  </a:lnTo>
                  <a:lnTo>
                    <a:pt x="995648" y="145817"/>
                  </a:lnTo>
                  <a:lnTo>
                    <a:pt x="995864" y="137223"/>
                  </a:lnTo>
                  <a:lnTo>
                    <a:pt x="995870" y="133743"/>
                  </a:lnTo>
                  <a:lnTo>
                    <a:pt x="993247" y="103300"/>
                  </a:lnTo>
                  <a:lnTo>
                    <a:pt x="985202" y="76166"/>
                  </a:lnTo>
                  <a:lnTo>
                    <a:pt x="984721" y="75336"/>
                  </a:lnTo>
                  <a:close/>
                </a:path>
                <a:path w="2442845" h="398145">
                  <a:moveTo>
                    <a:pt x="2182876" y="11709"/>
                  </a:moveTo>
                  <a:lnTo>
                    <a:pt x="2061972" y="11709"/>
                  </a:lnTo>
                  <a:lnTo>
                    <a:pt x="1975103" y="387769"/>
                  </a:lnTo>
                  <a:lnTo>
                    <a:pt x="2096389" y="387769"/>
                  </a:lnTo>
                  <a:lnTo>
                    <a:pt x="2133854" y="225018"/>
                  </a:lnTo>
                  <a:lnTo>
                    <a:pt x="2393190" y="225018"/>
                  </a:lnTo>
                  <a:lnTo>
                    <a:pt x="2411986" y="143649"/>
                  </a:lnTo>
                  <a:lnTo>
                    <a:pt x="2152523" y="143649"/>
                  </a:lnTo>
                  <a:lnTo>
                    <a:pt x="2182876" y="11709"/>
                  </a:lnTo>
                  <a:close/>
                </a:path>
                <a:path w="2442845" h="398145">
                  <a:moveTo>
                    <a:pt x="2393190" y="225018"/>
                  </a:moveTo>
                  <a:lnTo>
                    <a:pt x="2271776" y="225018"/>
                  </a:lnTo>
                  <a:lnTo>
                    <a:pt x="2234183" y="387769"/>
                  </a:lnTo>
                  <a:lnTo>
                    <a:pt x="2355596" y="387769"/>
                  </a:lnTo>
                  <a:lnTo>
                    <a:pt x="2393190" y="225018"/>
                  </a:lnTo>
                  <a:close/>
                </a:path>
                <a:path w="2442845" h="398145">
                  <a:moveTo>
                    <a:pt x="2442464" y="11709"/>
                  </a:moveTo>
                  <a:lnTo>
                    <a:pt x="2321179" y="11709"/>
                  </a:lnTo>
                  <a:lnTo>
                    <a:pt x="2290699" y="143649"/>
                  </a:lnTo>
                  <a:lnTo>
                    <a:pt x="2411986" y="143649"/>
                  </a:lnTo>
                  <a:lnTo>
                    <a:pt x="2442464" y="11709"/>
                  </a:lnTo>
                  <a:close/>
                </a:path>
                <a:path w="2442845" h="398145">
                  <a:moveTo>
                    <a:pt x="1233424" y="11709"/>
                  </a:moveTo>
                  <a:lnTo>
                    <a:pt x="1112520" y="11709"/>
                  </a:lnTo>
                  <a:lnTo>
                    <a:pt x="1025651" y="387769"/>
                  </a:lnTo>
                  <a:lnTo>
                    <a:pt x="1146936" y="387769"/>
                  </a:lnTo>
                  <a:lnTo>
                    <a:pt x="1184402" y="225018"/>
                  </a:lnTo>
                  <a:lnTo>
                    <a:pt x="1443738" y="225018"/>
                  </a:lnTo>
                  <a:lnTo>
                    <a:pt x="1462534" y="143649"/>
                  </a:lnTo>
                  <a:lnTo>
                    <a:pt x="1203071" y="143649"/>
                  </a:lnTo>
                  <a:lnTo>
                    <a:pt x="1233424" y="11709"/>
                  </a:lnTo>
                  <a:close/>
                </a:path>
                <a:path w="2442845" h="398145">
                  <a:moveTo>
                    <a:pt x="1443738" y="225018"/>
                  </a:moveTo>
                  <a:lnTo>
                    <a:pt x="1322324" y="225018"/>
                  </a:lnTo>
                  <a:lnTo>
                    <a:pt x="1284731" y="387769"/>
                  </a:lnTo>
                  <a:lnTo>
                    <a:pt x="1406144" y="387769"/>
                  </a:lnTo>
                  <a:lnTo>
                    <a:pt x="1443738" y="225018"/>
                  </a:lnTo>
                  <a:close/>
                </a:path>
                <a:path w="2442845" h="398145">
                  <a:moveTo>
                    <a:pt x="1493011" y="11709"/>
                  </a:moveTo>
                  <a:lnTo>
                    <a:pt x="1371727" y="11709"/>
                  </a:lnTo>
                  <a:lnTo>
                    <a:pt x="1341247" y="143649"/>
                  </a:lnTo>
                  <a:lnTo>
                    <a:pt x="1462534" y="143649"/>
                  </a:lnTo>
                  <a:lnTo>
                    <a:pt x="1493011" y="11709"/>
                  </a:lnTo>
                  <a:close/>
                </a:path>
                <a:path w="2442845" h="398145">
                  <a:moveTo>
                    <a:pt x="218185" y="11709"/>
                  </a:moveTo>
                  <a:lnTo>
                    <a:pt x="87122" y="11709"/>
                  </a:lnTo>
                  <a:lnTo>
                    <a:pt x="0" y="387769"/>
                  </a:lnTo>
                  <a:lnTo>
                    <a:pt x="114046" y="387769"/>
                  </a:lnTo>
                  <a:lnTo>
                    <a:pt x="169799" y="146329"/>
                  </a:lnTo>
                  <a:lnTo>
                    <a:pt x="259362" y="146329"/>
                  </a:lnTo>
                  <a:lnTo>
                    <a:pt x="218185" y="11709"/>
                  </a:lnTo>
                  <a:close/>
                </a:path>
                <a:path w="2442845" h="398145">
                  <a:moveTo>
                    <a:pt x="508895" y="158381"/>
                  </a:moveTo>
                  <a:lnTo>
                    <a:pt x="391414" y="158381"/>
                  </a:lnTo>
                  <a:lnTo>
                    <a:pt x="338200" y="387769"/>
                  </a:lnTo>
                  <a:lnTo>
                    <a:pt x="455675" y="387769"/>
                  </a:lnTo>
                  <a:lnTo>
                    <a:pt x="508895" y="158381"/>
                  </a:lnTo>
                  <a:close/>
                </a:path>
                <a:path w="2442845" h="398145">
                  <a:moveTo>
                    <a:pt x="259362" y="146329"/>
                  </a:moveTo>
                  <a:lnTo>
                    <a:pt x="169799" y="146329"/>
                  </a:lnTo>
                  <a:lnTo>
                    <a:pt x="217931" y="308406"/>
                  </a:lnTo>
                  <a:lnTo>
                    <a:pt x="270636" y="308406"/>
                  </a:lnTo>
                  <a:lnTo>
                    <a:pt x="368767" y="186512"/>
                  </a:lnTo>
                  <a:lnTo>
                    <a:pt x="271652" y="186512"/>
                  </a:lnTo>
                  <a:lnTo>
                    <a:pt x="259362" y="146329"/>
                  </a:lnTo>
                  <a:close/>
                </a:path>
                <a:path w="2442845" h="398145">
                  <a:moveTo>
                    <a:pt x="542925" y="11709"/>
                  </a:moveTo>
                  <a:lnTo>
                    <a:pt x="411352" y="11709"/>
                  </a:lnTo>
                  <a:lnTo>
                    <a:pt x="271652" y="186512"/>
                  </a:lnTo>
                  <a:lnTo>
                    <a:pt x="368767" y="186512"/>
                  </a:lnTo>
                  <a:lnTo>
                    <a:pt x="391414" y="158381"/>
                  </a:lnTo>
                  <a:lnTo>
                    <a:pt x="508895" y="158381"/>
                  </a:lnTo>
                  <a:lnTo>
                    <a:pt x="542925" y="11709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545823" y="5612891"/>
              <a:ext cx="286511" cy="5333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540490" y="5608243"/>
              <a:ext cx="253365" cy="499109"/>
            </a:xfrm>
            <a:custGeom>
              <a:avLst/>
              <a:gdLst/>
              <a:ahLst/>
              <a:cxnLst/>
              <a:rect l="l" t="t" r="r" b="b"/>
              <a:pathLst>
                <a:path w="253365" h="499110">
                  <a:moveTo>
                    <a:pt x="155701" y="410210"/>
                  </a:moveTo>
                  <a:lnTo>
                    <a:pt x="20446" y="410210"/>
                  </a:lnTo>
                  <a:lnTo>
                    <a:pt x="0" y="498614"/>
                  </a:lnTo>
                  <a:lnTo>
                    <a:pt x="135254" y="498614"/>
                  </a:lnTo>
                  <a:lnTo>
                    <a:pt x="155701" y="410210"/>
                  </a:lnTo>
                  <a:close/>
                </a:path>
                <a:path w="253365" h="499110">
                  <a:moveTo>
                    <a:pt x="252856" y="0"/>
                  </a:moveTo>
                  <a:lnTo>
                    <a:pt x="112902" y="0"/>
                  </a:lnTo>
                  <a:lnTo>
                    <a:pt x="46354" y="354952"/>
                  </a:lnTo>
                  <a:lnTo>
                    <a:pt x="155448" y="354952"/>
                  </a:lnTo>
                  <a:lnTo>
                    <a:pt x="252856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/>
          <p:cNvGrpSpPr/>
          <p:nvPr/>
        </p:nvGrpSpPr>
        <p:grpSpPr>
          <a:xfrm>
            <a:off x="9053703" y="5603671"/>
            <a:ext cx="2744470" cy="518159"/>
            <a:chOff x="9053703" y="5603671"/>
            <a:chExt cx="2744470" cy="518159"/>
          </a:xfrm>
        </p:grpSpPr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695305" y="5960973"/>
              <a:ext cx="173609" cy="8549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083927" y="5719089"/>
              <a:ext cx="1417320" cy="398145"/>
            </a:xfrm>
            <a:custGeom>
              <a:avLst/>
              <a:gdLst/>
              <a:ahLst/>
              <a:cxnLst/>
              <a:rect l="l" t="t" r="r" b="b"/>
              <a:pathLst>
                <a:path w="1417320" h="398145">
                  <a:moveTo>
                    <a:pt x="1036320" y="11709"/>
                  </a:moveTo>
                  <a:lnTo>
                    <a:pt x="1157224" y="11709"/>
                  </a:lnTo>
                  <a:lnTo>
                    <a:pt x="1126871" y="143649"/>
                  </a:lnTo>
                  <a:lnTo>
                    <a:pt x="1265047" y="143649"/>
                  </a:lnTo>
                  <a:lnTo>
                    <a:pt x="1295527" y="11709"/>
                  </a:lnTo>
                  <a:lnTo>
                    <a:pt x="1416812" y="11709"/>
                  </a:lnTo>
                  <a:lnTo>
                    <a:pt x="1329944" y="387769"/>
                  </a:lnTo>
                  <a:lnTo>
                    <a:pt x="1208531" y="387769"/>
                  </a:lnTo>
                  <a:lnTo>
                    <a:pt x="1246124" y="225018"/>
                  </a:lnTo>
                  <a:lnTo>
                    <a:pt x="1108202" y="225018"/>
                  </a:lnTo>
                  <a:lnTo>
                    <a:pt x="1070737" y="387769"/>
                  </a:lnTo>
                  <a:lnTo>
                    <a:pt x="949451" y="387769"/>
                  </a:lnTo>
                  <a:lnTo>
                    <a:pt x="1036320" y="11709"/>
                  </a:lnTo>
                  <a:close/>
                </a:path>
                <a:path w="1417320" h="398145">
                  <a:moveTo>
                    <a:pt x="86868" y="11709"/>
                  </a:moveTo>
                  <a:lnTo>
                    <a:pt x="207772" y="11709"/>
                  </a:lnTo>
                  <a:lnTo>
                    <a:pt x="177419" y="143649"/>
                  </a:lnTo>
                  <a:lnTo>
                    <a:pt x="315595" y="143649"/>
                  </a:lnTo>
                  <a:lnTo>
                    <a:pt x="346075" y="11709"/>
                  </a:lnTo>
                  <a:lnTo>
                    <a:pt x="467359" y="11709"/>
                  </a:lnTo>
                  <a:lnTo>
                    <a:pt x="380492" y="387769"/>
                  </a:lnTo>
                  <a:lnTo>
                    <a:pt x="259079" y="387769"/>
                  </a:lnTo>
                  <a:lnTo>
                    <a:pt x="296672" y="225018"/>
                  </a:lnTo>
                  <a:lnTo>
                    <a:pt x="158750" y="225018"/>
                  </a:lnTo>
                  <a:lnTo>
                    <a:pt x="121284" y="387769"/>
                  </a:lnTo>
                  <a:lnTo>
                    <a:pt x="0" y="387769"/>
                  </a:lnTo>
                  <a:lnTo>
                    <a:pt x="86868" y="11709"/>
                  </a:lnTo>
                  <a:close/>
                </a:path>
                <a:path w="1417320" h="398145">
                  <a:moveTo>
                    <a:pt x="710056" y="0"/>
                  </a:moveTo>
                  <a:lnTo>
                    <a:pt x="751274" y="2240"/>
                  </a:lnTo>
                  <a:lnTo>
                    <a:pt x="820945" y="20166"/>
                  </a:lnTo>
                  <a:lnTo>
                    <a:pt x="876192" y="59210"/>
                  </a:lnTo>
                  <a:lnTo>
                    <a:pt x="906776" y="121380"/>
                  </a:lnTo>
                  <a:lnTo>
                    <a:pt x="910590" y="160197"/>
                  </a:lnTo>
                  <a:lnTo>
                    <a:pt x="906446" y="209128"/>
                  </a:lnTo>
                  <a:lnTo>
                    <a:pt x="894016" y="253699"/>
                  </a:lnTo>
                  <a:lnTo>
                    <a:pt x="873299" y="293916"/>
                  </a:lnTo>
                  <a:lnTo>
                    <a:pt x="844296" y="329780"/>
                  </a:lnTo>
                  <a:lnTo>
                    <a:pt x="807932" y="359691"/>
                  </a:lnTo>
                  <a:lnTo>
                    <a:pt x="766079" y="381055"/>
                  </a:lnTo>
                  <a:lnTo>
                    <a:pt x="718726" y="393872"/>
                  </a:lnTo>
                  <a:lnTo>
                    <a:pt x="665861" y="398144"/>
                  </a:lnTo>
                  <a:lnTo>
                    <a:pt x="604838" y="392765"/>
                  </a:lnTo>
                  <a:lnTo>
                    <a:pt x="557396" y="376626"/>
                  </a:lnTo>
                  <a:lnTo>
                    <a:pt x="523525" y="349730"/>
                  </a:lnTo>
                  <a:lnTo>
                    <a:pt x="503211" y="312075"/>
                  </a:lnTo>
                  <a:lnTo>
                    <a:pt x="496443" y="263664"/>
                  </a:lnTo>
                  <a:lnTo>
                    <a:pt x="497466" y="243207"/>
                  </a:lnTo>
                  <a:lnTo>
                    <a:pt x="500538" y="221743"/>
                  </a:lnTo>
                  <a:lnTo>
                    <a:pt x="505658" y="199272"/>
                  </a:lnTo>
                  <a:lnTo>
                    <a:pt x="512825" y="175793"/>
                  </a:lnTo>
                  <a:lnTo>
                    <a:pt x="792099" y="175793"/>
                  </a:lnTo>
                  <a:lnTo>
                    <a:pt x="792099" y="168097"/>
                  </a:lnTo>
                  <a:lnTo>
                    <a:pt x="785123" y="131616"/>
                  </a:lnTo>
                  <a:lnTo>
                    <a:pt x="764206" y="105557"/>
                  </a:lnTo>
                  <a:lnTo>
                    <a:pt x="729359" y="89921"/>
                  </a:lnTo>
                  <a:lnTo>
                    <a:pt x="680593" y="84709"/>
                  </a:lnTo>
                  <a:lnTo>
                    <a:pt x="646709" y="87409"/>
                  </a:lnTo>
                  <a:lnTo>
                    <a:pt x="612695" y="95510"/>
                  </a:lnTo>
                  <a:lnTo>
                    <a:pt x="578562" y="109012"/>
                  </a:lnTo>
                  <a:lnTo>
                    <a:pt x="544322" y="127914"/>
                  </a:lnTo>
                  <a:lnTo>
                    <a:pt x="530859" y="127914"/>
                  </a:lnTo>
                  <a:lnTo>
                    <a:pt x="553339" y="31140"/>
                  </a:lnTo>
                  <a:lnTo>
                    <a:pt x="589774" y="17514"/>
                  </a:lnTo>
                  <a:lnTo>
                    <a:pt x="628030" y="7783"/>
                  </a:lnTo>
                  <a:lnTo>
                    <a:pt x="668121" y="1945"/>
                  </a:lnTo>
                  <a:lnTo>
                    <a:pt x="710056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765030" y="5789853"/>
              <a:ext cx="174117" cy="85496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058275" y="5608243"/>
              <a:ext cx="2735580" cy="509270"/>
            </a:xfrm>
            <a:custGeom>
              <a:avLst/>
              <a:gdLst/>
              <a:ahLst/>
              <a:cxnLst/>
              <a:rect l="l" t="t" r="r" b="b"/>
              <a:pathLst>
                <a:path w="2735579" h="509270">
                  <a:moveTo>
                    <a:pt x="87122" y="122555"/>
                  </a:moveTo>
                  <a:lnTo>
                    <a:pt x="218185" y="122555"/>
                  </a:lnTo>
                  <a:lnTo>
                    <a:pt x="271652" y="297357"/>
                  </a:lnTo>
                  <a:lnTo>
                    <a:pt x="411352" y="122555"/>
                  </a:lnTo>
                  <a:lnTo>
                    <a:pt x="542925" y="122555"/>
                  </a:lnTo>
                  <a:lnTo>
                    <a:pt x="455675" y="498614"/>
                  </a:lnTo>
                  <a:lnTo>
                    <a:pt x="338200" y="498614"/>
                  </a:lnTo>
                  <a:lnTo>
                    <a:pt x="391414" y="269227"/>
                  </a:lnTo>
                  <a:lnTo>
                    <a:pt x="270636" y="419252"/>
                  </a:lnTo>
                  <a:lnTo>
                    <a:pt x="217931" y="419252"/>
                  </a:lnTo>
                  <a:lnTo>
                    <a:pt x="169799" y="257175"/>
                  </a:lnTo>
                  <a:lnTo>
                    <a:pt x="114046" y="498614"/>
                  </a:lnTo>
                  <a:lnTo>
                    <a:pt x="0" y="498614"/>
                  </a:lnTo>
                  <a:lnTo>
                    <a:pt x="87122" y="122555"/>
                  </a:lnTo>
                  <a:close/>
                </a:path>
                <a:path w="2735579" h="509270">
                  <a:moveTo>
                    <a:pt x="826261" y="110845"/>
                  </a:moveTo>
                  <a:lnTo>
                    <a:pt x="865766" y="112972"/>
                  </a:lnTo>
                  <a:lnTo>
                    <a:pt x="929203" y="129989"/>
                  </a:lnTo>
                  <a:lnTo>
                    <a:pt x="971823" y="163924"/>
                  </a:lnTo>
                  <a:lnTo>
                    <a:pt x="993247" y="214145"/>
                  </a:lnTo>
                  <a:lnTo>
                    <a:pt x="995933" y="245325"/>
                  </a:lnTo>
                  <a:lnTo>
                    <a:pt x="995648" y="256663"/>
                  </a:lnTo>
                  <a:lnTo>
                    <a:pt x="988907" y="300805"/>
                  </a:lnTo>
                  <a:lnTo>
                    <a:pt x="979424" y="333184"/>
                  </a:lnTo>
                  <a:lnTo>
                    <a:pt x="699516" y="333184"/>
                  </a:lnTo>
                  <a:lnTo>
                    <a:pt x="699516" y="334530"/>
                  </a:lnTo>
                  <a:lnTo>
                    <a:pt x="699516" y="340893"/>
                  </a:lnTo>
                  <a:lnTo>
                    <a:pt x="701232" y="359411"/>
                  </a:lnTo>
                  <a:lnTo>
                    <a:pt x="727075" y="402170"/>
                  </a:lnTo>
                  <a:lnTo>
                    <a:pt x="761888" y="418744"/>
                  </a:lnTo>
                  <a:lnTo>
                    <a:pt x="811276" y="424268"/>
                  </a:lnTo>
                  <a:lnTo>
                    <a:pt x="830826" y="423432"/>
                  </a:lnTo>
                  <a:lnTo>
                    <a:pt x="868354" y="416741"/>
                  </a:lnTo>
                  <a:lnTo>
                    <a:pt x="919464" y="396727"/>
                  </a:lnTo>
                  <a:lnTo>
                    <a:pt x="947927" y="381076"/>
                  </a:lnTo>
                  <a:lnTo>
                    <a:pt x="961390" y="381076"/>
                  </a:lnTo>
                  <a:lnTo>
                    <a:pt x="938910" y="477850"/>
                  </a:lnTo>
                  <a:lnTo>
                    <a:pt x="902795" y="491370"/>
                  </a:lnTo>
                  <a:lnTo>
                    <a:pt x="864870" y="501129"/>
                  </a:lnTo>
                  <a:lnTo>
                    <a:pt x="824753" y="507026"/>
                  </a:lnTo>
                  <a:lnTo>
                    <a:pt x="782066" y="508990"/>
                  </a:lnTo>
                  <a:lnTo>
                    <a:pt x="736705" y="506330"/>
                  </a:lnTo>
                  <a:lnTo>
                    <a:pt x="696833" y="498351"/>
                  </a:lnTo>
                  <a:lnTo>
                    <a:pt x="633602" y="466432"/>
                  </a:lnTo>
                  <a:lnTo>
                    <a:pt x="594391" y="415737"/>
                  </a:lnTo>
                  <a:lnTo>
                    <a:pt x="581278" y="348792"/>
                  </a:lnTo>
                  <a:lnTo>
                    <a:pt x="582350" y="323675"/>
                  </a:lnTo>
                  <a:lnTo>
                    <a:pt x="590923" y="276589"/>
                  </a:lnTo>
                  <a:lnTo>
                    <a:pt x="607927" y="233820"/>
                  </a:lnTo>
                  <a:lnTo>
                    <a:pt x="632553" y="196111"/>
                  </a:lnTo>
                  <a:lnTo>
                    <a:pt x="664084" y="164274"/>
                  </a:lnTo>
                  <a:lnTo>
                    <a:pt x="702617" y="139308"/>
                  </a:lnTo>
                  <a:lnTo>
                    <a:pt x="748430" y="121207"/>
                  </a:lnTo>
                  <a:lnTo>
                    <a:pt x="799191" y="111996"/>
                  </a:lnTo>
                  <a:lnTo>
                    <a:pt x="826261" y="110845"/>
                  </a:lnTo>
                  <a:close/>
                </a:path>
                <a:path w="2735579" h="509270">
                  <a:moveTo>
                    <a:pt x="2502661" y="410210"/>
                  </a:moveTo>
                  <a:lnTo>
                    <a:pt x="2637917" y="410210"/>
                  </a:lnTo>
                  <a:lnTo>
                    <a:pt x="2617470" y="498614"/>
                  </a:lnTo>
                  <a:lnTo>
                    <a:pt x="2482215" y="498614"/>
                  </a:lnTo>
                  <a:lnTo>
                    <a:pt x="2502661" y="410210"/>
                  </a:lnTo>
                  <a:close/>
                </a:path>
                <a:path w="2735579" h="509270">
                  <a:moveTo>
                    <a:pt x="2595118" y="0"/>
                  </a:moveTo>
                  <a:lnTo>
                    <a:pt x="2735072" y="0"/>
                  </a:lnTo>
                  <a:lnTo>
                    <a:pt x="2637663" y="354952"/>
                  </a:lnTo>
                  <a:lnTo>
                    <a:pt x="2528570" y="354952"/>
                  </a:lnTo>
                  <a:lnTo>
                    <a:pt x="2595118" y="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761" y="490727"/>
            <a:ext cx="7858125" cy="6565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86900" y="71627"/>
            <a:ext cx="998220" cy="7848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18917" y="5310632"/>
            <a:ext cx="671385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Verdana"/>
                <a:cs typeface="Verdana"/>
              </a:rPr>
              <a:t>Культура</a:t>
            </a:r>
            <a:r>
              <a:rPr dirty="0" sz="2800" spc="15" b="1">
                <a:latin typeface="Verdana"/>
                <a:cs typeface="Verdana"/>
              </a:rPr>
              <a:t> </a:t>
            </a:r>
            <a:r>
              <a:rPr dirty="0" sz="2800" spc="-5" b="1">
                <a:latin typeface="Verdana"/>
                <a:cs typeface="Verdana"/>
              </a:rPr>
              <a:t>Башкортостана</a:t>
            </a:r>
            <a:r>
              <a:rPr dirty="0" sz="2800" spc="35" b="1">
                <a:latin typeface="Verdana"/>
                <a:cs typeface="Verdana"/>
              </a:rPr>
              <a:t> </a:t>
            </a:r>
            <a:r>
              <a:rPr dirty="0" sz="2800" spc="-5" b="1">
                <a:latin typeface="Verdana"/>
                <a:cs typeface="Verdana"/>
              </a:rPr>
              <a:t>в</a:t>
            </a:r>
            <a:r>
              <a:rPr dirty="0" sz="2800" spc="10" b="1">
                <a:latin typeface="Verdana"/>
                <a:cs typeface="Verdana"/>
              </a:rPr>
              <a:t> </a:t>
            </a:r>
            <a:r>
              <a:rPr dirty="0" sz="2800" spc="-10" b="1">
                <a:latin typeface="Verdana"/>
                <a:cs typeface="Verdana"/>
              </a:rPr>
              <a:t>годы </a:t>
            </a:r>
            <a:r>
              <a:rPr dirty="0" sz="2800" spc="-940" b="1">
                <a:latin typeface="Verdana"/>
                <a:cs typeface="Verdana"/>
              </a:rPr>
              <a:t> </a:t>
            </a:r>
            <a:r>
              <a:rPr dirty="0" sz="2800" spc="-5" b="1">
                <a:latin typeface="Verdana"/>
                <a:cs typeface="Verdana"/>
              </a:rPr>
              <a:t>Великой</a:t>
            </a:r>
            <a:r>
              <a:rPr dirty="0" sz="2800" spc="15" b="1">
                <a:latin typeface="Verdana"/>
                <a:cs typeface="Verdana"/>
              </a:rPr>
              <a:t> </a:t>
            </a:r>
            <a:r>
              <a:rPr dirty="0" sz="2800" spc="-5" b="1">
                <a:latin typeface="Verdana"/>
                <a:cs typeface="Verdana"/>
              </a:rPr>
              <a:t>Отечественной</a:t>
            </a:r>
            <a:r>
              <a:rPr dirty="0" sz="2800" spc="15" b="1">
                <a:latin typeface="Verdana"/>
                <a:cs typeface="Verdana"/>
              </a:rPr>
              <a:t> </a:t>
            </a:r>
            <a:r>
              <a:rPr dirty="0" sz="2800" spc="-5" b="1">
                <a:latin typeface="Verdana"/>
                <a:cs typeface="Verdana"/>
              </a:rPr>
              <a:t>войны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58714" y="611199"/>
            <a:ext cx="119697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/>
              <a:t>ПЛАН</a:t>
            </a:r>
            <a:endParaRPr sz="2800"/>
          </a:p>
        </p:txBody>
      </p:sp>
      <p:sp>
        <p:nvSpPr>
          <p:cNvPr id="6" name="object 6"/>
          <p:cNvSpPr/>
          <p:nvPr/>
        </p:nvSpPr>
        <p:spPr>
          <a:xfrm>
            <a:off x="1025652" y="4332732"/>
            <a:ext cx="899160" cy="804545"/>
          </a:xfrm>
          <a:custGeom>
            <a:avLst/>
            <a:gdLst/>
            <a:ahLst/>
            <a:cxnLst/>
            <a:rect l="l" t="t" r="r" b="b"/>
            <a:pathLst>
              <a:path w="899160" h="804545">
                <a:moveTo>
                  <a:pt x="449325" y="0"/>
                </a:moveTo>
                <a:lnTo>
                  <a:pt x="385825" y="3937"/>
                </a:lnTo>
                <a:lnTo>
                  <a:pt x="324992" y="15621"/>
                </a:lnTo>
                <a:lnTo>
                  <a:pt x="267461" y="34290"/>
                </a:lnTo>
                <a:lnTo>
                  <a:pt x="213956" y="59563"/>
                </a:lnTo>
                <a:lnTo>
                  <a:pt x="164985" y="90805"/>
                </a:lnTo>
                <a:lnTo>
                  <a:pt x="121196" y="127381"/>
                </a:lnTo>
                <a:lnTo>
                  <a:pt x="83184" y="169037"/>
                </a:lnTo>
                <a:lnTo>
                  <a:pt x="51561" y="214884"/>
                </a:lnTo>
                <a:lnTo>
                  <a:pt x="26936" y="264668"/>
                </a:lnTo>
                <a:lnTo>
                  <a:pt x="9931" y="317754"/>
                </a:lnTo>
                <a:lnTo>
                  <a:pt x="1130" y="373507"/>
                </a:lnTo>
                <a:lnTo>
                  <a:pt x="0" y="402209"/>
                </a:lnTo>
                <a:lnTo>
                  <a:pt x="1130" y="430911"/>
                </a:lnTo>
                <a:lnTo>
                  <a:pt x="9931" y="486664"/>
                </a:lnTo>
                <a:lnTo>
                  <a:pt x="26936" y="539623"/>
                </a:lnTo>
                <a:lnTo>
                  <a:pt x="51561" y="589407"/>
                </a:lnTo>
                <a:lnTo>
                  <a:pt x="83184" y="635254"/>
                </a:lnTo>
                <a:lnTo>
                  <a:pt x="121196" y="676910"/>
                </a:lnTo>
                <a:lnTo>
                  <a:pt x="164985" y="713613"/>
                </a:lnTo>
                <a:lnTo>
                  <a:pt x="213956" y="744728"/>
                </a:lnTo>
                <a:lnTo>
                  <a:pt x="267461" y="770001"/>
                </a:lnTo>
                <a:lnTo>
                  <a:pt x="324992" y="788670"/>
                </a:lnTo>
                <a:lnTo>
                  <a:pt x="385825" y="800354"/>
                </a:lnTo>
                <a:lnTo>
                  <a:pt x="449325" y="804291"/>
                </a:lnTo>
                <a:lnTo>
                  <a:pt x="481456" y="803275"/>
                </a:lnTo>
                <a:lnTo>
                  <a:pt x="543813" y="795401"/>
                </a:lnTo>
                <a:lnTo>
                  <a:pt x="602996" y="780161"/>
                </a:lnTo>
                <a:lnTo>
                  <a:pt x="658622" y="758190"/>
                </a:lnTo>
                <a:lnTo>
                  <a:pt x="709929" y="729869"/>
                </a:lnTo>
                <a:lnTo>
                  <a:pt x="756411" y="695833"/>
                </a:lnTo>
                <a:lnTo>
                  <a:pt x="797305" y="656717"/>
                </a:lnTo>
                <a:lnTo>
                  <a:pt x="832230" y="612902"/>
                </a:lnTo>
                <a:lnTo>
                  <a:pt x="860424" y="564896"/>
                </a:lnTo>
                <a:lnTo>
                  <a:pt x="881379" y="513461"/>
                </a:lnTo>
                <a:lnTo>
                  <a:pt x="894334" y="459105"/>
                </a:lnTo>
                <a:lnTo>
                  <a:pt x="898779" y="402209"/>
                </a:lnTo>
                <a:lnTo>
                  <a:pt x="897635" y="373507"/>
                </a:lnTo>
                <a:lnTo>
                  <a:pt x="888872" y="317754"/>
                </a:lnTo>
                <a:lnTo>
                  <a:pt x="871854" y="264668"/>
                </a:lnTo>
                <a:lnTo>
                  <a:pt x="847216" y="214884"/>
                </a:lnTo>
                <a:lnTo>
                  <a:pt x="815593" y="169037"/>
                </a:lnTo>
                <a:lnTo>
                  <a:pt x="777621" y="127381"/>
                </a:lnTo>
                <a:lnTo>
                  <a:pt x="733805" y="90805"/>
                </a:lnTo>
                <a:lnTo>
                  <a:pt x="684784" y="59563"/>
                </a:lnTo>
                <a:lnTo>
                  <a:pt x="631316" y="34290"/>
                </a:lnTo>
                <a:lnTo>
                  <a:pt x="573785" y="15621"/>
                </a:lnTo>
                <a:lnTo>
                  <a:pt x="512953" y="3937"/>
                </a:lnTo>
                <a:lnTo>
                  <a:pt x="449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5652" y="2929127"/>
            <a:ext cx="899160" cy="805815"/>
          </a:xfrm>
          <a:custGeom>
            <a:avLst/>
            <a:gdLst/>
            <a:ahLst/>
            <a:cxnLst/>
            <a:rect l="l" t="t" r="r" b="b"/>
            <a:pathLst>
              <a:path w="899160" h="805814">
                <a:moveTo>
                  <a:pt x="449325" y="0"/>
                </a:moveTo>
                <a:lnTo>
                  <a:pt x="385825" y="4063"/>
                </a:lnTo>
                <a:lnTo>
                  <a:pt x="324992" y="15621"/>
                </a:lnTo>
                <a:lnTo>
                  <a:pt x="267461" y="34417"/>
                </a:lnTo>
                <a:lnTo>
                  <a:pt x="213956" y="59689"/>
                </a:lnTo>
                <a:lnTo>
                  <a:pt x="164985" y="90932"/>
                </a:lnTo>
                <a:lnTo>
                  <a:pt x="121196" y="127635"/>
                </a:lnTo>
                <a:lnTo>
                  <a:pt x="83184" y="169291"/>
                </a:lnTo>
                <a:lnTo>
                  <a:pt x="51561" y="215392"/>
                </a:lnTo>
                <a:lnTo>
                  <a:pt x="26936" y="265175"/>
                </a:lnTo>
                <a:lnTo>
                  <a:pt x="9931" y="318262"/>
                </a:lnTo>
                <a:lnTo>
                  <a:pt x="1130" y="374142"/>
                </a:lnTo>
                <a:lnTo>
                  <a:pt x="0" y="402971"/>
                </a:lnTo>
                <a:lnTo>
                  <a:pt x="1130" y="431673"/>
                </a:lnTo>
                <a:lnTo>
                  <a:pt x="9931" y="487552"/>
                </a:lnTo>
                <a:lnTo>
                  <a:pt x="26936" y="540638"/>
                </a:lnTo>
                <a:lnTo>
                  <a:pt x="51561" y="590550"/>
                </a:lnTo>
                <a:lnTo>
                  <a:pt x="83184" y="636524"/>
                </a:lnTo>
                <a:lnTo>
                  <a:pt x="121196" y="678180"/>
                </a:lnTo>
                <a:lnTo>
                  <a:pt x="164985" y="714883"/>
                </a:lnTo>
                <a:lnTo>
                  <a:pt x="213956" y="746252"/>
                </a:lnTo>
                <a:lnTo>
                  <a:pt x="267461" y="771525"/>
                </a:lnTo>
                <a:lnTo>
                  <a:pt x="324992" y="790194"/>
                </a:lnTo>
                <a:lnTo>
                  <a:pt x="385825" y="801878"/>
                </a:lnTo>
                <a:lnTo>
                  <a:pt x="449325" y="805815"/>
                </a:lnTo>
                <a:lnTo>
                  <a:pt x="481456" y="804799"/>
                </a:lnTo>
                <a:lnTo>
                  <a:pt x="543813" y="796925"/>
                </a:lnTo>
                <a:lnTo>
                  <a:pt x="602996" y="781685"/>
                </a:lnTo>
                <a:lnTo>
                  <a:pt x="658622" y="759587"/>
                </a:lnTo>
                <a:lnTo>
                  <a:pt x="709929" y="731266"/>
                </a:lnTo>
                <a:lnTo>
                  <a:pt x="756411" y="697230"/>
                </a:lnTo>
                <a:lnTo>
                  <a:pt x="797305" y="657860"/>
                </a:lnTo>
                <a:lnTo>
                  <a:pt x="832230" y="614045"/>
                </a:lnTo>
                <a:lnTo>
                  <a:pt x="860424" y="566038"/>
                </a:lnTo>
                <a:lnTo>
                  <a:pt x="881379" y="514476"/>
                </a:lnTo>
                <a:lnTo>
                  <a:pt x="894334" y="459994"/>
                </a:lnTo>
                <a:lnTo>
                  <a:pt x="898779" y="402971"/>
                </a:lnTo>
                <a:lnTo>
                  <a:pt x="897635" y="374142"/>
                </a:lnTo>
                <a:lnTo>
                  <a:pt x="888872" y="318262"/>
                </a:lnTo>
                <a:lnTo>
                  <a:pt x="871854" y="265175"/>
                </a:lnTo>
                <a:lnTo>
                  <a:pt x="847216" y="215392"/>
                </a:lnTo>
                <a:lnTo>
                  <a:pt x="815593" y="169291"/>
                </a:lnTo>
                <a:lnTo>
                  <a:pt x="777621" y="127635"/>
                </a:lnTo>
                <a:lnTo>
                  <a:pt x="733805" y="90932"/>
                </a:lnTo>
                <a:lnTo>
                  <a:pt x="684784" y="59689"/>
                </a:lnTo>
                <a:lnTo>
                  <a:pt x="631316" y="34417"/>
                </a:lnTo>
                <a:lnTo>
                  <a:pt x="573785" y="15621"/>
                </a:lnTo>
                <a:lnTo>
                  <a:pt x="512953" y="4063"/>
                </a:lnTo>
                <a:lnTo>
                  <a:pt x="4493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882396" y="5183123"/>
            <a:ext cx="10304145" cy="1146175"/>
            <a:chOff x="882396" y="5183123"/>
            <a:chExt cx="10304145" cy="1146175"/>
          </a:xfrm>
        </p:grpSpPr>
        <p:sp>
          <p:nvSpPr>
            <p:cNvPr id="9" name="object 9"/>
            <p:cNvSpPr/>
            <p:nvPr/>
          </p:nvSpPr>
          <p:spPr>
            <a:xfrm>
              <a:off x="1482090" y="5202173"/>
              <a:ext cx="9685020" cy="1108075"/>
            </a:xfrm>
            <a:custGeom>
              <a:avLst/>
              <a:gdLst/>
              <a:ahLst/>
              <a:cxnLst/>
              <a:rect l="l" t="t" r="r" b="b"/>
              <a:pathLst>
                <a:path w="9685020" h="1108075">
                  <a:moveTo>
                    <a:pt x="80898" y="0"/>
                  </a:moveTo>
                  <a:lnTo>
                    <a:pt x="49403" y="5587"/>
                  </a:lnTo>
                  <a:lnTo>
                    <a:pt x="23621" y="20700"/>
                  </a:lnTo>
                  <a:lnTo>
                    <a:pt x="6350" y="43053"/>
                  </a:lnTo>
                  <a:lnTo>
                    <a:pt x="0" y="70484"/>
                  </a:lnTo>
                  <a:lnTo>
                    <a:pt x="0" y="1037120"/>
                  </a:lnTo>
                  <a:lnTo>
                    <a:pt x="6350" y="1064564"/>
                  </a:lnTo>
                  <a:lnTo>
                    <a:pt x="23621" y="1086980"/>
                  </a:lnTo>
                  <a:lnTo>
                    <a:pt x="49403" y="1102093"/>
                  </a:lnTo>
                  <a:lnTo>
                    <a:pt x="80898" y="1107630"/>
                  </a:lnTo>
                  <a:lnTo>
                    <a:pt x="9603993" y="1107630"/>
                  </a:lnTo>
                  <a:lnTo>
                    <a:pt x="9635490" y="1102093"/>
                  </a:lnTo>
                  <a:lnTo>
                    <a:pt x="9661143" y="1086980"/>
                  </a:lnTo>
                  <a:lnTo>
                    <a:pt x="9678542" y="1064564"/>
                  </a:lnTo>
                  <a:lnTo>
                    <a:pt x="9684892" y="1037120"/>
                  </a:lnTo>
                  <a:lnTo>
                    <a:pt x="9684892" y="70484"/>
                  </a:lnTo>
                  <a:lnTo>
                    <a:pt x="9678542" y="43053"/>
                  </a:lnTo>
                  <a:lnTo>
                    <a:pt x="9661143" y="20700"/>
                  </a:lnTo>
                  <a:lnTo>
                    <a:pt x="9635490" y="5587"/>
                  </a:lnTo>
                  <a:lnTo>
                    <a:pt x="9603993" y="0"/>
                  </a:lnTo>
                  <a:lnTo>
                    <a:pt x="80898" y="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396" y="5279135"/>
              <a:ext cx="943355" cy="101193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518917" y="1538986"/>
            <a:ext cx="7706359" cy="787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500" spc="-5" b="1">
                <a:latin typeface="Verdana"/>
                <a:cs typeface="Verdana"/>
              </a:rPr>
              <a:t>Военные</a:t>
            </a:r>
            <a:r>
              <a:rPr dirty="0" sz="2500" b="1">
                <a:latin typeface="Verdana"/>
                <a:cs typeface="Verdana"/>
              </a:rPr>
              <a:t> </a:t>
            </a:r>
            <a:r>
              <a:rPr dirty="0" sz="2500" spc="-5" b="1">
                <a:latin typeface="Verdana"/>
                <a:cs typeface="Verdana"/>
              </a:rPr>
              <a:t>формирования,</a:t>
            </a:r>
            <a:r>
              <a:rPr dirty="0" sz="2500" b="1">
                <a:latin typeface="Verdana"/>
                <a:cs typeface="Verdana"/>
              </a:rPr>
              <a:t> </a:t>
            </a:r>
            <a:r>
              <a:rPr dirty="0" sz="2500" spc="-5" b="1">
                <a:latin typeface="Verdana"/>
                <a:cs typeface="Verdana"/>
              </a:rPr>
              <a:t>образованные </a:t>
            </a:r>
            <a:r>
              <a:rPr dirty="0" sz="2500" b="1">
                <a:latin typeface="Verdana"/>
                <a:cs typeface="Verdana"/>
              </a:rPr>
              <a:t> </a:t>
            </a:r>
            <a:r>
              <a:rPr dirty="0" sz="2500" spc="-5" b="1">
                <a:latin typeface="Verdana"/>
                <a:cs typeface="Verdana"/>
              </a:rPr>
              <a:t>на</a:t>
            </a:r>
            <a:r>
              <a:rPr dirty="0" sz="2500" spc="-15" b="1">
                <a:latin typeface="Verdana"/>
                <a:cs typeface="Verdana"/>
              </a:rPr>
              <a:t> </a:t>
            </a:r>
            <a:r>
              <a:rPr dirty="0" sz="2500" spc="-10" b="1">
                <a:latin typeface="Verdana"/>
                <a:cs typeface="Verdana"/>
              </a:rPr>
              <a:t>территории</a:t>
            </a:r>
            <a:r>
              <a:rPr dirty="0" sz="2500" spc="30" b="1">
                <a:latin typeface="Verdana"/>
                <a:cs typeface="Verdana"/>
              </a:rPr>
              <a:t> </a:t>
            </a:r>
            <a:r>
              <a:rPr dirty="0" sz="2500" spc="-5" b="1">
                <a:latin typeface="Verdana"/>
                <a:cs typeface="Verdana"/>
              </a:rPr>
              <a:t>Республики</a:t>
            </a:r>
            <a:r>
              <a:rPr dirty="0" sz="2500" b="1">
                <a:latin typeface="Verdana"/>
                <a:cs typeface="Verdana"/>
              </a:rPr>
              <a:t> </a:t>
            </a:r>
            <a:r>
              <a:rPr dirty="0" sz="2500" spc="-5" b="1">
                <a:latin typeface="Verdana"/>
                <a:cs typeface="Verdana"/>
              </a:rPr>
              <a:t>Башкортостан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5842" y="2819145"/>
            <a:ext cx="6626859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10" b="1">
                <a:latin typeface="Verdana"/>
                <a:cs typeface="Verdana"/>
              </a:rPr>
              <a:t>Героизм</a:t>
            </a:r>
            <a:r>
              <a:rPr dirty="0" sz="2800" b="1">
                <a:latin typeface="Verdana"/>
                <a:cs typeface="Verdana"/>
              </a:rPr>
              <a:t> </a:t>
            </a:r>
            <a:r>
              <a:rPr dirty="0" sz="2800" spc="-10" b="1">
                <a:latin typeface="Verdana"/>
                <a:cs typeface="Verdana"/>
              </a:rPr>
              <a:t>воинов </a:t>
            </a:r>
            <a:r>
              <a:rPr dirty="0" sz="2800" spc="-5" b="1">
                <a:latin typeface="Verdana"/>
                <a:cs typeface="Verdana"/>
              </a:rPr>
              <a:t>Башкортостана </a:t>
            </a:r>
            <a:r>
              <a:rPr dirty="0" sz="2800" spc="-944" b="1">
                <a:latin typeface="Verdana"/>
                <a:cs typeface="Verdana"/>
              </a:rPr>
              <a:t> </a:t>
            </a:r>
            <a:r>
              <a:rPr dirty="0" sz="2800" spc="-5" b="1">
                <a:latin typeface="Verdana"/>
                <a:cs typeface="Verdana"/>
              </a:rPr>
              <a:t>на</a:t>
            </a:r>
            <a:r>
              <a:rPr dirty="0" sz="2800" b="1">
                <a:latin typeface="Verdana"/>
                <a:cs typeface="Verdana"/>
              </a:rPr>
              <a:t> </a:t>
            </a:r>
            <a:r>
              <a:rPr dirty="0" sz="2800" spc="-5" b="1">
                <a:latin typeface="Verdana"/>
                <a:cs typeface="Verdana"/>
              </a:rPr>
              <a:t>фронтах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2789" y="4037838"/>
            <a:ext cx="645223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latin typeface="Verdana"/>
                <a:cs typeface="Verdana"/>
              </a:rPr>
              <a:t>Экономика</a:t>
            </a:r>
            <a:r>
              <a:rPr dirty="0" sz="2800" spc="5" b="1">
                <a:latin typeface="Verdana"/>
                <a:cs typeface="Verdana"/>
              </a:rPr>
              <a:t> </a:t>
            </a:r>
            <a:r>
              <a:rPr dirty="0" sz="2800" spc="-10" b="1">
                <a:latin typeface="Verdana"/>
                <a:cs typeface="Verdana"/>
              </a:rPr>
              <a:t>республики</a:t>
            </a:r>
            <a:r>
              <a:rPr dirty="0" sz="2800" spc="15" b="1">
                <a:latin typeface="Verdana"/>
                <a:cs typeface="Verdana"/>
              </a:rPr>
              <a:t> </a:t>
            </a:r>
            <a:r>
              <a:rPr dirty="0" sz="2800" spc="-5" b="1">
                <a:latin typeface="Verdana"/>
                <a:cs typeface="Verdana"/>
              </a:rPr>
              <a:t>в</a:t>
            </a:r>
            <a:r>
              <a:rPr dirty="0" sz="2800" b="1">
                <a:latin typeface="Verdana"/>
                <a:cs typeface="Verdana"/>
              </a:rPr>
              <a:t> </a:t>
            </a:r>
            <a:r>
              <a:rPr dirty="0" sz="2800" spc="-10" b="1">
                <a:latin typeface="Verdana"/>
                <a:cs typeface="Verdana"/>
              </a:rPr>
              <a:t>годы </a:t>
            </a:r>
            <a:r>
              <a:rPr dirty="0" sz="2800" spc="-940" b="1">
                <a:latin typeface="Verdana"/>
                <a:cs typeface="Verdana"/>
              </a:rPr>
              <a:t> </a:t>
            </a:r>
            <a:r>
              <a:rPr dirty="0" sz="2800" spc="-5" b="1">
                <a:latin typeface="Verdana"/>
                <a:cs typeface="Verdana"/>
              </a:rPr>
              <a:t>Великой</a:t>
            </a:r>
            <a:r>
              <a:rPr dirty="0" sz="2800" spc="-30" b="1">
                <a:latin typeface="Verdana"/>
                <a:cs typeface="Verdana"/>
              </a:rPr>
              <a:t> </a:t>
            </a:r>
            <a:r>
              <a:rPr dirty="0" sz="2800" spc="-5" b="1">
                <a:latin typeface="Verdana"/>
                <a:cs typeface="Verdana"/>
              </a:rPr>
              <a:t>Отечественной </a:t>
            </a:r>
            <a:r>
              <a:rPr dirty="0" sz="2800" spc="-10" b="1">
                <a:latin typeface="Verdana"/>
                <a:cs typeface="Verdana"/>
              </a:rPr>
              <a:t>войны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2396" y="3924300"/>
            <a:ext cx="10304145" cy="1146175"/>
            <a:chOff x="882396" y="3924300"/>
            <a:chExt cx="10304145" cy="1146175"/>
          </a:xfrm>
        </p:grpSpPr>
        <p:sp>
          <p:nvSpPr>
            <p:cNvPr id="15" name="object 15"/>
            <p:cNvSpPr/>
            <p:nvPr/>
          </p:nvSpPr>
          <p:spPr>
            <a:xfrm>
              <a:off x="1482090" y="3943350"/>
              <a:ext cx="9685020" cy="1108075"/>
            </a:xfrm>
            <a:custGeom>
              <a:avLst/>
              <a:gdLst/>
              <a:ahLst/>
              <a:cxnLst/>
              <a:rect l="l" t="t" r="r" b="b"/>
              <a:pathLst>
                <a:path w="9685020" h="1108075">
                  <a:moveTo>
                    <a:pt x="80898" y="0"/>
                  </a:moveTo>
                  <a:lnTo>
                    <a:pt x="49403" y="5587"/>
                  </a:lnTo>
                  <a:lnTo>
                    <a:pt x="23621" y="20700"/>
                  </a:lnTo>
                  <a:lnTo>
                    <a:pt x="6350" y="43052"/>
                  </a:lnTo>
                  <a:lnTo>
                    <a:pt x="0" y="70485"/>
                  </a:lnTo>
                  <a:lnTo>
                    <a:pt x="0" y="1037082"/>
                  </a:lnTo>
                  <a:lnTo>
                    <a:pt x="6350" y="1064514"/>
                  </a:lnTo>
                  <a:lnTo>
                    <a:pt x="23621" y="1086993"/>
                  </a:lnTo>
                  <a:lnTo>
                    <a:pt x="49403" y="1102106"/>
                  </a:lnTo>
                  <a:lnTo>
                    <a:pt x="80898" y="1107694"/>
                  </a:lnTo>
                  <a:lnTo>
                    <a:pt x="9603993" y="1107694"/>
                  </a:lnTo>
                  <a:lnTo>
                    <a:pt x="9635490" y="1102106"/>
                  </a:lnTo>
                  <a:lnTo>
                    <a:pt x="9661143" y="1086993"/>
                  </a:lnTo>
                  <a:lnTo>
                    <a:pt x="9678542" y="1064514"/>
                  </a:lnTo>
                  <a:lnTo>
                    <a:pt x="9684892" y="1037082"/>
                  </a:lnTo>
                  <a:lnTo>
                    <a:pt x="9684892" y="70485"/>
                  </a:lnTo>
                  <a:lnTo>
                    <a:pt x="9678542" y="43052"/>
                  </a:lnTo>
                  <a:lnTo>
                    <a:pt x="9661143" y="20700"/>
                  </a:lnTo>
                  <a:lnTo>
                    <a:pt x="9635490" y="5587"/>
                  </a:lnTo>
                  <a:lnTo>
                    <a:pt x="9603993" y="0"/>
                  </a:lnTo>
                  <a:lnTo>
                    <a:pt x="80898" y="0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396" y="4055363"/>
              <a:ext cx="943355" cy="101193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882396" y="2679192"/>
            <a:ext cx="10304145" cy="1147445"/>
            <a:chOff x="882396" y="2679192"/>
            <a:chExt cx="10304145" cy="1147445"/>
          </a:xfrm>
        </p:grpSpPr>
        <p:sp>
          <p:nvSpPr>
            <p:cNvPr id="18" name="object 18"/>
            <p:cNvSpPr/>
            <p:nvPr/>
          </p:nvSpPr>
          <p:spPr>
            <a:xfrm>
              <a:off x="1482090" y="2698242"/>
              <a:ext cx="9685020" cy="1109345"/>
            </a:xfrm>
            <a:custGeom>
              <a:avLst/>
              <a:gdLst/>
              <a:ahLst/>
              <a:cxnLst/>
              <a:rect l="l" t="t" r="r" b="b"/>
              <a:pathLst>
                <a:path w="9685020" h="1109345">
                  <a:moveTo>
                    <a:pt x="80898" y="0"/>
                  </a:moveTo>
                  <a:lnTo>
                    <a:pt x="49403" y="5587"/>
                  </a:lnTo>
                  <a:lnTo>
                    <a:pt x="23621" y="20700"/>
                  </a:lnTo>
                  <a:lnTo>
                    <a:pt x="6350" y="43180"/>
                  </a:lnTo>
                  <a:lnTo>
                    <a:pt x="0" y="70612"/>
                  </a:lnTo>
                  <a:lnTo>
                    <a:pt x="0" y="1038606"/>
                  </a:lnTo>
                  <a:lnTo>
                    <a:pt x="6350" y="1066038"/>
                  </a:lnTo>
                  <a:lnTo>
                    <a:pt x="23621" y="1088517"/>
                  </a:lnTo>
                  <a:lnTo>
                    <a:pt x="49403" y="1103630"/>
                  </a:lnTo>
                  <a:lnTo>
                    <a:pt x="80898" y="1109218"/>
                  </a:lnTo>
                  <a:lnTo>
                    <a:pt x="9603993" y="1109218"/>
                  </a:lnTo>
                  <a:lnTo>
                    <a:pt x="9635490" y="1103630"/>
                  </a:lnTo>
                  <a:lnTo>
                    <a:pt x="9661143" y="1088517"/>
                  </a:lnTo>
                  <a:lnTo>
                    <a:pt x="9678542" y="1066038"/>
                  </a:lnTo>
                  <a:lnTo>
                    <a:pt x="9684892" y="1038606"/>
                  </a:lnTo>
                  <a:lnTo>
                    <a:pt x="9684892" y="70612"/>
                  </a:lnTo>
                  <a:lnTo>
                    <a:pt x="9678542" y="43180"/>
                  </a:lnTo>
                  <a:lnTo>
                    <a:pt x="9661143" y="20700"/>
                  </a:lnTo>
                  <a:lnTo>
                    <a:pt x="9635490" y="5587"/>
                  </a:lnTo>
                  <a:lnTo>
                    <a:pt x="9603993" y="0"/>
                  </a:lnTo>
                  <a:lnTo>
                    <a:pt x="80898" y="0"/>
                  </a:lnTo>
                  <a:close/>
                </a:path>
              </a:pathLst>
            </a:custGeom>
            <a:ln w="380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01446" y="2850642"/>
              <a:ext cx="897255" cy="804545"/>
            </a:xfrm>
            <a:custGeom>
              <a:avLst/>
              <a:gdLst/>
              <a:ahLst/>
              <a:cxnLst/>
              <a:rect l="l" t="t" r="r" b="b"/>
              <a:pathLst>
                <a:path w="897255" h="804545">
                  <a:moveTo>
                    <a:pt x="448563" y="0"/>
                  </a:moveTo>
                  <a:lnTo>
                    <a:pt x="385191" y="3937"/>
                  </a:lnTo>
                  <a:lnTo>
                    <a:pt x="324421" y="15621"/>
                  </a:lnTo>
                  <a:lnTo>
                    <a:pt x="267030" y="34290"/>
                  </a:lnTo>
                  <a:lnTo>
                    <a:pt x="213588" y="59562"/>
                  </a:lnTo>
                  <a:lnTo>
                    <a:pt x="164706" y="90805"/>
                  </a:lnTo>
                  <a:lnTo>
                    <a:pt x="120992" y="127381"/>
                  </a:lnTo>
                  <a:lnTo>
                    <a:pt x="83045" y="169037"/>
                  </a:lnTo>
                  <a:lnTo>
                    <a:pt x="51473" y="215011"/>
                  </a:lnTo>
                  <a:lnTo>
                    <a:pt x="26898" y="264668"/>
                  </a:lnTo>
                  <a:lnTo>
                    <a:pt x="9906" y="317754"/>
                  </a:lnTo>
                  <a:lnTo>
                    <a:pt x="1130" y="373507"/>
                  </a:lnTo>
                  <a:lnTo>
                    <a:pt x="0" y="402209"/>
                  </a:lnTo>
                  <a:lnTo>
                    <a:pt x="1130" y="430911"/>
                  </a:lnTo>
                  <a:lnTo>
                    <a:pt x="9906" y="486663"/>
                  </a:lnTo>
                  <a:lnTo>
                    <a:pt x="26898" y="539623"/>
                  </a:lnTo>
                  <a:lnTo>
                    <a:pt x="51473" y="589407"/>
                  </a:lnTo>
                  <a:lnTo>
                    <a:pt x="83045" y="635254"/>
                  </a:lnTo>
                  <a:lnTo>
                    <a:pt x="120992" y="676910"/>
                  </a:lnTo>
                  <a:lnTo>
                    <a:pt x="164706" y="713613"/>
                  </a:lnTo>
                  <a:lnTo>
                    <a:pt x="213588" y="744728"/>
                  </a:lnTo>
                  <a:lnTo>
                    <a:pt x="267030" y="770001"/>
                  </a:lnTo>
                  <a:lnTo>
                    <a:pt x="324421" y="788670"/>
                  </a:lnTo>
                  <a:lnTo>
                    <a:pt x="385191" y="800354"/>
                  </a:lnTo>
                  <a:lnTo>
                    <a:pt x="448563" y="804291"/>
                  </a:lnTo>
                  <a:lnTo>
                    <a:pt x="480694" y="803275"/>
                  </a:lnTo>
                  <a:lnTo>
                    <a:pt x="542797" y="795401"/>
                  </a:lnTo>
                  <a:lnTo>
                    <a:pt x="601979" y="780161"/>
                  </a:lnTo>
                  <a:lnTo>
                    <a:pt x="657479" y="758190"/>
                  </a:lnTo>
                  <a:lnTo>
                    <a:pt x="708660" y="729869"/>
                  </a:lnTo>
                  <a:lnTo>
                    <a:pt x="755141" y="695833"/>
                  </a:lnTo>
                  <a:lnTo>
                    <a:pt x="796035" y="656717"/>
                  </a:lnTo>
                  <a:lnTo>
                    <a:pt x="830834" y="612902"/>
                  </a:lnTo>
                  <a:lnTo>
                    <a:pt x="859028" y="564896"/>
                  </a:lnTo>
                  <a:lnTo>
                    <a:pt x="879855" y="513461"/>
                  </a:lnTo>
                  <a:lnTo>
                    <a:pt x="892810" y="459105"/>
                  </a:lnTo>
                  <a:lnTo>
                    <a:pt x="897254" y="402209"/>
                  </a:lnTo>
                  <a:lnTo>
                    <a:pt x="896111" y="373507"/>
                  </a:lnTo>
                  <a:lnTo>
                    <a:pt x="887348" y="317754"/>
                  </a:lnTo>
                  <a:lnTo>
                    <a:pt x="870330" y="264668"/>
                  </a:lnTo>
                  <a:lnTo>
                    <a:pt x="845820" y="215011"/>
                  </a:lnTo>
                  <a:lnTo>
                    <a:pt x="814197" y="169037"/>
                  </a:lnTo>
                  <a:lnTo>
                    <a:pt x="776223" y="127381"/>
                  </a:lnTo>
                  <a:lnTo>
                    <a:pt x="732535" y="90805"/>
                  </a:lnTo>
                  <a:lnTo>
                    <a:pt x="683641" y="59562"/>
                  </a:lnTo>
                  <a:lnTo>
                    <a:pt x="630173" y="34290"/>
                  </a:lnTo>
                  <a:lnTo>
                    <a:pt x="572769" y="15621"/>
                  </a:lnTo>
                  <a:lnTo>
                    <a:pt x="512063" y="3937"/>
                  </a:lnTo>
                  <a:lnTo>
                    <a:pt x="44856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2396" y="2802636"/>
              <a:ext cx="961643" cy="1011936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882396" y="1420367"/>
            <a:ext cx="10304145" cy="1152525"/>
            <a:chOff x="882396" y="1420367"/>
            <a:chExt cx="10304145" cy="1152525"/>
          </a:xfrm>
        </p:grpSpPr>
        <p:sp>
          <p:nvSpPr>
            <p:cNvPr id="22" name="object 22"/>
            <p:cNvSpPr/>
            <p:nvPr/>
          </p:nvSpPr>
          <p:spPr>
            <a:xfrm>
              <a:off x="1482090" y="1439417"/>
              <a:ext cx="9685020" cy="1109345"/>
            </a:xfrm>
            <a:custGeom>
              <a:avLst/>
              <a:gdLst/>
              <a:ahLst/>
              <a:cxnLst/>
              <a:rect l="l" t="t" r="r" b="b"/>
              <a:pathLst>
                <a:path w="9685020" h="1109345">
                  <a:moveTo>
                    <a:pt x="80898" y="0"/>
                  </a:moveTo>
                  <a:lnTo>
                    <a:pt x="49403" y="5587"/>
                  </a:lnTo>
                  <a:lnTo>
                    <a:pt x="23621" y="20701"/>
                  </a:lnTo>
                  <a:lnTo>
                    <a:pt x="6350" y="43180"/>
                  </a:lnTo>
                  <a:lnTo>
                    <a:pt x="0" y="70612"/>
                  </a:lnTo>
                  <a:lnTo>
                    <a:pt x="0" y="1038606"/>
                  </a:lnTo>
                  <a:lnTo>
                    <a:pt x="6350" y="1066038"/>
                  </a:lnTo>
                  <a:lnTo>
                    <a:pt x="23621" y="1088517"/>
                  </a:lnTo>
                  <a:lnTo>
                    <a:pt x="49403" y="1103630"/>
                  </a:lnTo>
                  <a:lnTo>
                    <a:pt x="80898" y="1109218"/>
                  </a:lnTo>
                  <a:lnTo>
                    <a:pt x="9603993" y="1109218"/>
                  </a:lnTo>
                  <a:lnTo>
                    <a:pt x="9635490" y="1103630"/>
                  </a:lnTo>
                  <a:lnTo>
                    <a:pt x="9661143" y="1088517"/>
                  </a:lnTo>
                  <a:lnTo>
                    <a:pt x="9678542" y="1066038"/>
                  </a:lnTo>
                  <a:lnTo>
                    <a:pt x="9684892" y="1038606"/>
                  </a:lnTo>
                  <a:lnTo>
                    <a:pt x="9684892" y="70612"/>
                  </a:lnTo>
                  <a:lnTo>
                    <a:pt x="9678542" y="43180"/>
                  </a:lnTo>
                  <a:lnTo>
                    <a:pt x="9661143" y="20701"/>
                  </a:lnTo>
                  <a:lnTo>
                    <a:pt x="9635490" y="5587"/>
                  </a:lnTo>
                  <a:lnTo>
                    <a:pt x="9603993" y="0"/>
                  </a:lnTo>
                  <a:lnTo>
                    <a:pt x="80898" y="0"/>
                  </a:lnTo>
                  <a:close/>
                </a:path>
              </a:pathLst>
            </a:custGeom>
            <a:ln w="380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01446" y="1591817"/>
              <a:ext cx="897255" cy="804545"/>
            </a:xfrm>
            <a:custGeom>
              <a:avLst/>
              <a:gdLst/>
              <a:ahLst/>
              <a:cxnLst/>
              <a:rect l="l" t="t" r="r" b="b"/>
              <a:pathLst>
                <a:path w="897255" h="804544">
                  <a:moveTo>
                    <a:pt x="448563" y="0"/>
                  </a:moveTo>
                  <a:lnTo>
                    <a:pt x="385191" y="3937"/>
                  </a:lnTo>
                  <a:lnTo>
                    <a:pt x="324421" y="15621"/>
                  </a:lnTo>
                  <a:lnTo>
                    <a:pt x="267030" y="34290"/>
                  </a:lnTo>
                  <a:lnTo>
                    <a:pt x="213588" y="59562"/>
                  </a:lnTo>
                  <a:lnTo>
                    <a:pt x="164706" y="90805"/>
                  </a:lnTo>
                  <a:lnTo>
                    <a:pt x="120992" y="127381"/>
                  </a:lnTo>
                  <a:lnTo>
                    <a:pt x="83045" y="169037"/>
                  </a:lnTo>
                  <a:lnTo>
                    <a:pt x="51473" y="215011"/>
                  </a:lnTo>
                  <a:lnTo>
                    <a:pt x="26898" y="264668"/>
                  </a:lnTo>
                  <a:lnTo>
                    <a:pt x="9906" y="317754"/>
                  </a:lnTo>
                  <a:lnTo>
                    <a:pt x="1130" y="373507"/>
                  </a:lnTo>
                  <a:lnTo>
                    <a:pt x="0" y="402209"/>
                  </a:lnTo>
                  <a:lnTo>
                    <a:pt x="1130" y="430911"/>
                  </a:lnTo>
                  <a:lnTo>
                    <a:pt x="9906" y="486664"/>
                  </a:lnTo>
                  <a:lnTo>
                    <a:pt x="26898" y="539623"/>
                  </a:lnTo>
                  <a:lnTo>
                    <a:pt x="51473" y="589407"/>
                  </a:lnTo>
                  <a:lnTo>
                    <a:pt x="83045" y="635254"/>
                  </a:lnTo>
                  <a:lnTo>
                    <a:pt x="120992" y="676910"/>
                  </a:lnTo>
                  <a:lnTo>
                    <a:pt x="164706" y="713613"/>
                  </a:lnTo>
                  <a:lnTo>
                    <a:pt x="213588" y="744728"/>
                  </a:lnTo>
                  <a:lnTo>
                    <a:pt x="267030" y="770001"/>
                  </a:lnTo>
                  <a:lnTo>
                    <a:pt x="324421" y="788670"/>
                  </a:lnTo>
                  <a:lnTo>
                    <a:pt x="385191" y="800354"/>
                  </a:lnTo>
                  <a:lnTo>
                    <a:pt x="448563" y="804291"/>
                  </a:lnTo>
                  <a:lnTo>
                    <a:pt x="480694" y="803275"/>
                  </a:lnTo>
                  <a:lnTo>
                    <a:pt x="542797" y="795401"/>
                  </a:lnTo>
                  <a:lnTo>
                    <a:pt x="601979" y="780161"/>
                  </a:lnTo>
                  <a:lnTo>
                    <a:pt x="657479" y="758190"/>
                  </a:lnTo>
                  <a:lnTo>
                    <a:pt x="708660" y="729869"/>
                  </a:lnTo>
                  <a:lnTo>
                    <a:pt x="755141" y="695833"/>
                  </a:lnTo>
                  <a:lnTo>
                    <a:pt x="796035" y="656717"/>
                  </a:lnTo>
                  <a:lnTo>
                    <a:pt x="830834" y="612902"/>
                  </a:lnTo>
                  <a:lnTo>
                    <a:pt x="859028" y="564896"/>
                  </a:lnTo>
                  <a:lnTo>
                    <a:pt x="879855" y="513461"/>
                  </a:lnTo>
                  <a:lnTo>
                    <a:pt x="892810" y="459105"/>
                  </a:lnTo>
                  <a:lnTo>
                    <a:pt x="897254" y="402209"/>
                  </a:lnTo>
                  <a:lnTo>
                    <a:pt x="896111" y="373507"/>
                  </a:lnTo>
                  <a:lnTo>
                    <a:pt x="887348" y="317754"/>
                  </a:lnTo>
                  <a:lnTo>
                    <a:pt x="870330" y="264668"/>
                  </a:lnTo>
                  <a:lnTo>
                    <a:pt x="845820" y="215011"/>
                  </a:lnTo>
                  <a:lnTo>
                    <a:pt x="814197" y="169037"/>
                  </a:lnTo>
                  <a:lnTo>
                    <a:pt x="776223" y="127381"/>
                  </a:lnTo>
                  <a:lnTo>
                    <a:pt x="732535" y="90805"/>
                  </a:lnTo>
                  <a:lnTo>
                    <a:pt x="683641" y="59562"/>
                  </a:lnTo>
                  <a:lnTo>
                    <a:pt x="630173" y="34290"/>
                  </a:lnTo>
                  <a:lnTo>
                    <a:pt x="572769" y="15621"/>
                  </a:lnTo>
                  <a:lnTo>
                    <a:pt x="512063" y="3937"/>
                  </a:lnTo>
                  <a:lnTo>
                    <a:pt x="448563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2396" y="1560575"/>
              <a:ext cx="978408" cy="1011936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1206195" y="1692021"/>
            <a:ext cx="3505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EDEBE0"/>
                </a:solidFill>
                <a:latin typeface="Verdana"/>
                <a:cs typeface="Verdana"/>
              </a:rPr>
              <a:t>1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90040" y="2933446"/>
            <a:ext cx="3505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EDEBE0"/>
                </a:solidFill>
                <a:latin typeface="Verdana"/>
                <a:cs typeface="Verdana"/>
              </a:rPr>
              <a:t>2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1447" y="4187697"/>
            <a:ext cx="3505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EDEBE0"/>
                </a:solidFill>
                <a:latin typeface="Verdana"/>
                <a:cs typeface="Verdana"/>
              </a:rPr>
              <a:t>3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1447" y="5410911"/>
            <a:ext cx="3505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EDEBE0"/>
                </a:solidFill>
                <a:latin typeface="Verdana"/>
                <a:cs typeface="Verdana"/>
              </a:rPr>
              <a:t>4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7996"/>
                </a:lnTo>
                <a:lnTo>
                  <a:pt x="12192000" y="6857996"/>
                </a:lnTo>
                <a:lnTo>
                  <a:pt x="12192000" y="0"/>
                </a:lnTo>
                <a:close/>
              </a:path>
            </a:pathLst>
          </a:custGeom>
          <a:solidFill>
            <a:srgbClr val="DCE6F1">
              <a:alpha val="56861"/>
            </a:srgbClr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59795" y="260604"/>
            <a:ext cx="999744" cy="7863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761" y="490727"/>
            <a:ext cx="7858125" cy="656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341500" y="1636902"/>
            <a:ext cx="10142220" cy="44164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just" marL="12700" marR="5080" indent="9144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Всего в 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годы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Великой 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Отечественной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войны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из Башкортостана </a:t>
            </a:r>
            <a:r>
              <a:rPr dirty="0" sz="3200" b="1">
                <a:solidFill>
                  <a:srgbClr val="FF0000"/>
                </a:solidFill>
                <a:latin typeface="Verdana"/>
                <a:cs typeface="Verdana"/>
              </a:rPr>
              <a:t>на </a:t>
            </a:r>
            <a:r>
              <a:rPr dirty="0" sz="3200" spc="-5" b="1">
                <a:solidFill>
                  <a:srgbClr val="FF0000"/>
                </a:solidFill>
                <a:latin typeface="Verdana"/>
                <a:cs typeface="Verdana"/>
              </a:rPr>
              <a:t>фронт </a:t>
            </a:r>
            <a:r>
              <a:rPr dirty="0" sz="3200" b="1">
                <a:solidFill>
                  <a:srgbClr val="FF0000"/>
                </a:solidFill>
                <a:latin typeface="Verdana"/>
                <a:cs typeface="Verdana"/>
              </a:rPr>
              <a:t>ушли </a:t>
            </a:r>
            <a:r>
              <a:rPr dirty="0" sz="3200" spc="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Verdana"/>
                <a:cs typeface="Verdana"/>
              </a:rPr>
              <a:t>более</a:t>
            </a:r>
            <a:r>
              <a:rPr dirty="0" sz="3200" spc="97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0000"/>
                </a:solidFill>
                <a:latin typeface="Verdana"/>
                <a:cs typeface="Verdana"/>
              </a:rPr>
              <a:t>710</a:t>
            </a:r>
            <a:r>
              <a:rPr dirty="0" sz="3200" spc="994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FF0000"/>
                </a:solidFill>
                <a:latin typeface="Verdana"/>
                <a:cs typeface="Verdana"/>
              </a:rPr>
              <a:t>тысяч</a:t>
            </a:r>
            <a:r>
              <a:rPr dirty="0" sz="3200" spc="96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FF0000"/>
                </a:solidFill>
                <a:latin typeface="Verdana"/>
                <a:cs typeface="Verdana"/>
              </a:rPr>
              <a:t>человек,</a:t>
            </a:r>
            <a:r>
              <a:rPr dirty="0" sz="3200" spc="97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200" spc="5" b="1">
                <a:solidFill>
                  <a:srgbClr val="1F487C"/>
                </a:solidFill>
                <a:latin typeface="Verdana"/>
                <a:cs typeface="Verdana"/>
              </a:rPr>
              <a:t>из</a:t>
            </a:r>
            <a:r>
              <a:rPr dirty="0" sz="3200" spc="97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них</a:t>
            </a:r>
            <a:r>
              <a:rPr dirty="0" sz="3200" spc="98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около</a:t>
            </a:r>
            <a:endParaRPr sz="3200">
              <a:latin typeface="Verdana"/>
              <a:cs typeface="Verdana"/>
            </a:endParaRPr>
          </a:p>
          <a:p>
            <a:pPr marL="12700" marR="6985">
              <a:lnSpc>
                <a:spcPct val="100000"/>
              </a:lnSpc>
              <a:tabLst>
                <a:tab pos="1216660" algn="l"/>
                <a:tab pos="2949575" algn="l"/>
                <a:tab pos="5215890" algn="l"/>
                <a:tab pos="6115050" algn="l"/>
                <a:tab pos="8461375" algn="l"/>
              </a:tabLst>
            </a:pPr>
            <a:r>
              <a:rPr dirty="0" sz="3200" b="1">
                <a:solidFill>
                  <a:srgbClr val="FF0000"/>
                </a:solidFill>
                <a:latin typeface="Verdana"/>
                <a:cs typeface="Verdana"/>
              </a:rPr>
              <a:t>300</a:t>
            </a:r>
            <a:r>
              <a:rPr dirty="0" sz="3200" b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3200" spc="-15" b="1">
                <a:solidFill>
                  <a:srgbClr val="FF0000"/>
                </a:solidFill>
                <a:latin typeface="Verdana"/>
                <a:cs typeface="Verdana"/>
              </a:rPr>
              <a:t>т</a:t>
            </a:r>
            <a:r>
              <a:rPr dirty="0" sz="3200" b="1">
                <a:solidFill>
                  <a:srgbClr val="FF0000"/>
                </a:solidFill>
                <a:latin typeface="Verdana"/>
                <a:cs typeface="Verdana"/>
              </a:rPr>
              <a:t>ысяч</a:t>
            </a:r>
            <a:r>
              <a:rPr dirty="0" sz="3200" b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3200" b="1">
                <a:solidFill>
                  <a:srgbClr val="FF0000"/>
                </a:solidFill>
                <a:latin typeface="Verdana"/>
                <a:cs typeface="Verdana"/>
              </a:rPr>
              <a:t>поги</a:t>
            </a:r>
            <a:r>
              <a:rPr dirty="0" sz="3200" spc="-25" b="1">
                <a:solidFill>
                  <a:srgbClr val="FF0000"/>
                </a:solidFill>
                <a:latin typeface="Verdana"/>
                <a:cs typeface="Verdana"/>
              </a:rPr>
              <a:t>б</a:t>
            </a:r>
            <a:r>
              <a:rPr dirty="0" sz="3200" spc="-5" b="1">
                <a:solidFill>
                  <a:srgbClr val="FF0000"/>
                </a:solidFill>
                <a:latin typeface="Verdana"/>
                <a:cs typeface="Verdana"/>
              </a:rPr>
              <a:t>л</a:t>
            </a:r>
            <a:r>
              <a:rPr dirty="0" sz="3200" b="1">
                <a:solidFill>
                  <a:srgbClr val="FF0000"/>
                </a:solidFill>
                <a:latin typeface="Verdana"/>
                <a:cs typeface="Verdana"/>
              </a:rPr>
              <a:t>о</a:t>
            </a:r>
            <a:r>
              <a:rPr dirty="0" sz="3200" b="1">
                <a:solidFill>
                  <a:srgbClr val="FF0000"/>
                </a:solidFill>
                <a:latin typeface="Verdana"/>
                <a:cs typeface="Verdana"/>
              </a:rPr>
              <a:t>	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н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а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	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фронтах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	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войн</a:t>
            </a:r>
            <a:r>
              <a:rPr dirty="0" sz="3200" spc="-25" b="1">
                <a:solidFill>
                  <a:srgbClr val="1F487C"/>
                </a:solidFill>
                <a:latin typeface="Verdana"/>
                <a:cs typeface="Verdana"/>
              </a:rPr>
              <a:t>ы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, 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в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их</a:t>
            </a:r>
            <a:r>
              <a:rPr dirty="0" sz="3200" spc="-1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числе:</a:t>
            </a:r>
            <a:endParaRPr sz="3200">
              <a:latin typeface="Verdana"/>
              <a:cs typeface="Verdana"/>
            </a:endParaRPr>
          </a:p>
          <a:p>
            <a:pPr marL="471170" indent="-459105">
              <a:lnSpc>
                <a:spcPct val="100000"/>
              </a:lnSpc>
              <a:buFont typeface="Wingdings"/>
              <a:buChar char=""/>
              <a:tabLst>
                <a:tab pos="471805" algn="l"/>
              </a:tabLst>
            </a:pP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на</a:t>
            </a:r>
            <a:r>
              <a:rPr dirty="0" sz="3200" spc="-1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поле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 боя</a:t>
            </a:r>
            <a:r>
              <a:rPr dirty="0" sz="3200" spc="1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spc="5" b="1">
                <a:solidFill>
                  <a:srgbClr val="1F487C"/>
                </a:solidFill>
                <a:latin typeface="Verdana"/>
                <a:cs typeface="Verdana"/>
              </a:rPr>
              <a:t>— 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около</a:t>
            </a:r>
            <a:r>
              <a:rPr dirty="0" sz="3200" spc="1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88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500</a:t>
            </a:r>
            <a:r>
              <a:rPr dirty="0" sz="3200" spc="-1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человек;</a:t>
            </a:r>
            <a:endParaRPr sz="3200">
              <a:latin typeface="Verdana"/>
              <a:cs typeface="Verdana"/>
            </a:endParaRPr>
          </a:p>
          <a:p>
            <a:pPr marL="471170" indent="-45910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71805" algn="l"/>
              </a:tabLst>
            </a:pP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умерло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 от</a:t>
            </a:r>
            <a:r>
              <a:rPr dirty="0" sz="3200" spc="-1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ран</a:t>
            </a:r>
            <a:r>
              <a:rPr dirty="0" sz="3200" spc="-1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—</a:t>
            </a:r>
            <a:r>
              <a:rPr dirty="0" sz="3200" spc="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20</a:t>
            </a:r>
            <a:r>
              <a:rPr dirty="0" sz="3200" spc="-2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000;</a:t>
            </a:r>
            <a:endParaRPr sz="3200">
              <a:latin typeface="Verdana"/>
              <a:cs typeface="Verdana"/>
            </a:endParaRPr>
          </a:p>
          <a:p>
            <a:pPr marL="471170" indent="-459105">
              <a:lnSpc>
                <a:spcPct val="100000"/>
              </a:lnSpc>
              <a:buFont typeface="Wingdings"/>
              <a:buChar char=""/>
              <a:tabLst>
                <a:tab pos="471805" algn="l"/>
              </a:tabLst>
            </a:pP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погибло</a:t>
            </a:r>
            <a:r>
              <a:rPr dirty="0" sz="3200" spc="-1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в</a:t>
            </a:r>
            <a:r>
              <a:rPr dirty="0" sz="3200" spc="-1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плену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spc="5" b="1">
                <a:solidFill>
                  <a:srgbClr val="1F487C"/>
                </a:solidFill>
                <a:latin typeface="Verdana"/>
                <a:cs typeface="Verdana"/>
              </a:rPr>
              <a:t>—</a:t>
            </a:r>
            <a:r>
              <a:rPr dirty="0" sz="3200" spc="-1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2</a:t>
            </a:r>
            <a:r>
              <a:rPr dirty="0" sz="3200" spc="-1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265;</a:t>
            </a:r>
            <a:endParaRPr sz="3200">
              <a:latin typeface="Verdana"/>
              <a:cs typeface="Verdana"/>
            </a:endParaRPr>
          </a:p>
          <a:p>
            <a:pPr marL="471170" indent="-459105">
              <a:lnSpc>
                <a:spcPct val="100000"/>
              </a:lnSpc>
              <a:buFont typeface="Wingdings"/>
              <a:buChar char=""/>
              <a:tabLst>
                <a:tab pos="471805" algn="l"/>
              </a:tabLst>
            </a:pP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пропало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без</a:t>
            </a:r>
            <a:r>
              <a:rPr dirty="0" sz="3200" spc="-1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вести</a:t>
            </a:r>
            <a:r>
              <a:rPr dirty="0" sz="3200" spc="-2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spc="-5" b="1">
                <a:solidFill>
                  <a:srgbClr val="1F487C"/>
                </a:solidFill>
                <a:latin typeface="Verdana"/>
                <a:cs typeface="Verdana"/>
              </a:rPr>
              <a:t>более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127</a:t>
            </a:r>
            <a:r>
              <a:rPr dirty="0" sz="3200" spc="-2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1F487C"/>
                </a:solidFill>
                <a:latin typeface="Verdana"/>
                <a:cs typeface="Verdana"/>
              </a:rPr>
              <a:t>000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6900" y="71627"/>
            <a:ext cx="998220" cy="78486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1738" y="594182"/>
            <a:ext cx="10427970" cy="5434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017269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ЧИСЛО</a:t>
            </a:r>
            <a:r>
              <a:rPr dirty="0" sz="2400" spc="-2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ЭВАКУИРОВАННЫХ</a:t>
            </a:r>
            <a:r>
              <a:rPr dirty="0" sz="2400" spc="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ПРЕДПРИЯТИЙ</a:t>
            </a:r>
            <a:endParaRPr sz="2400">
              <a:latin typeface="Verdana"/>
              <a:cs typeface="Verdana"/>
            </a:endParaRPr>
          </a:p>
          <a:p>
            <a:pPr algn="ctr" marR="1016635">
              <a:lnSpc>
                <a:spcPct val="100000"/>
              </a:lnSpc>
              <a:spcBef>
                <a:spcPts val="5"/>
              </a:spcBef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НА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УРАЛ</a:t>
            </a:r>
            <a:r>
              <a:rPr dirty="0" sz="2400" spc="-2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ГОДЫ</a:t>
            </a:r>
            <a:r>
              <a:rPr dirty="0" sz="2400" spc="-2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ВЕЛИКОЙ</a:t>
            </a:r>
            <a:r>
              <a:rPr dirty="0" sz="2400" spc="-3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ОТЕЧЕСТВЕННОЙ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ВОЙНЫ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200">
              <a:latin typeface="Verdana"/>
              <a:cs typeface="Verdana"/>
            </a:endParaRPr>
          </a:p>
          <a:p>
            <a:pPr marL="4206875" indent="-250190">
              <a:lnSpc>
                <a:spcPct val="100000"/>
              </a:lnSpc>
              <a:spcBef>
                <a:spcPts val="5"/>
              </a:spcBef>
              <a:buChar char="-"/>
              <a:tabLst>
                <a:tab pos="4207510" algn="l"/>
              </a:tabLst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Челябинская область</a:t>
            </a:r>
            <a:r>
              <a:rPr dirty="0" sz="2400" spc="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–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около</a:t>
            </a:r>
            <a:r>
              <a:rPr dirty="0" sz="2400" spc="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200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Verdana"/>
              <a:buChar char="-"/>
            </a:pPr>
            <a:endParaRPr sz="2350">
              <a:latin typeface="Verdana"/>
              <a:cs typeface="Verdana"/>
            </a:endParaRPr>
          </a:p>
          <a:p>
            <a:pPr marL="4206875" indent="-250190">
              <a:lnSpc>
                <a:spcPct val="100000"/>
              </a:lnSpc>
              <a:buChar char="-"/>
              <a:tabLst>
                <a:tab pos="4207510" algn="l"/>
              </a:tabLst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Свердловская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область</a:t>
            </a:r>
            <a:r>
              <a:rPr dirty="0" sz="2400" spc="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–</a:t>
            </a:r>
            <a:r>
              <a:rPr dirty="0" sz="2400" spc="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около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 200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Verdana"/>
              <a:buChar char="-"/>
            </a:pPr>
            <a:endParaRPr sz="2350">
              <a:latin typeface="Verdana"/>
              <a:cs typeface="Verdana"/>
            </a:endParaRPr>
          </a:p>
          <a:p>
            <a:pPr marL="4206875" indent="-250190">
              <a:lnSpc>
                <a:spcPct val="100000"/>
              </a:lnSpc>
              <a:buChar char="-"/>
              <a:tabLst>
                <a:tab pos="4207510" algn="l"/>
              </a:tabLst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Пермский</a:t>
            </a:r>
            <a:r>
              <a:rPr dirty="0" sz="2400" spc="-2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край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–</a:t>
            </a:r>
            <a:r>
              <a:rPr dirty="0" sz="2400" spc="-2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124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Verdana"/>
              <a:buChar char="-"/>
            </a:pPr>
            <a:endParaRPr sz="2350">
              <a:latin typeface="Verdana"/>
              <a:cs typeface="Verdana"/>
            </a:endParaRPr>
          </a:p>
          <a:p>
            <a:pPr marL="4206875" indent="-250190">
              <a:lnSpc>
                <a:spcPct val="100000"/>
              </a:lnSpc>
              <a:buChar char="-"/>
              <a:tabLst>
                <a:tab pos="4207510" algn="l"/>
              </a:tabLst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Республика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Башкортостан– 111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F5F"/>
              </a:buClr>
              <a:buFont typeface="Verdana"/>
              <a:buChar char="-"/>
            </a:pPr>
            <a:endParaRPr sz="2350">
              <a:latin typeface="Verdana"/>
              <a:cs typeface="Verdana"/>
            </a:endParaRPr>
          </a:p>
          <a:p>
            <a:pPr marL="4206875" indent="-250190">
              <a:lnSpc>
                <a:spcPct val="100000"/>
              </a:lnSpc>
              <a:spcBef>
                <a:spcPts val="5"/>
              </a:spcBef>
              <a:buChar char="-"/>
              <a:tabLst>
                <a:tab pos="4207510" algn="l"/>
              </a:tabLst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Удмуртская</a:t>
            </a:r>
            <a:r>
              <a:rPr dirty="0" sz="2400" spc="-2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Республика</a:t>
            </a:r>
            <a:r>
              <a:rPr dirty="0" sz="2400" spc="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–</a:t>
            </a:r>
            <a:r>
              <a:rPr dirty="0" sz="2400" spc="-1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20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1F5F"/>
              </a:buClr>
              <a:buFont typeface="Verdana"/>
              <a:buChar char="-"/>
            </a:pPr>
            <a:endParaRPr sz="2350">
              <a:latin typeface="Verdana"/>
              <a:cs typeface="Verdana"/>
            </a:endParaRPr>
          </a:p>
          <a:p>
            <a:pPr marL="4206875" indent="-250190">
              <a:lnSpc>
                <a:spcPct val="100000"/>
              </a:lnSpc>
              <a:buChar char="-"/>
              <a:tabLst>
                <a:tab pos="4207510" algn="l"/>
              </a:tabLst>
            </a:pP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Оренбургская</a:t>
            </a:r>
            <a:r>
              <a:rPr dirty="0" sz="2400" spc="-25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область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1F5F"/>
                </a:solidFill>
                <a:latin typeface="Verdana"/>
                <a:cs typeface="Verdana"/>
              </a:rPr>
              <a:t>–</a:t>
            </a:r>
            <a:r>
              <a:rPr dirty="0" sz="2400" spc="-10" b="1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1F5F"/>
                </a:solidFill>
                <a:latin typeface="Verdana"/>
                <a:cs typeface="Verdana"/>
              </a:rPr>
              <a:t>70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19" y="4134611"/>
            <a:ext cx="3753612" cy="216103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919" y="1700783"/>
            <a:ext cx="3753612" cy="21595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9694" y="1576273"/>
            <a:ext cx="9066530" cy="185483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298450">
              <a:lnSpc>
                <a:spcPct val="100000"/>
              </a:lnSpc>
              <a:spcBef>
                <a:spcPts val="95"/>
              </a:spcBef>
            </a:pPr>
            <a:r>
              <a:rPr dirty="0" sz="4000" spc="-35">
                <a:solidFill>
                  <a:srgbClr val="00AFEF"/>
                </a:solidFill>
                <a:latin typeface="Arial"/>
                <a:cs typeface="Arial"/>
              </a:rPr>
              <a:t>Более </a:t>
            </a:r>
            <a:r>
              <a:rPr dirty="0" sz="4000" spc="-5">
                <a:solidFill>
                  <a:srgbClr val="00AFEF"/>
                </a:solidFill>
                <a:latin typeface="Arial"/>
                <a:cs typeface="Arial"/>
              </a:rPr>
              <a:t>200 тысяч </a:t>
            </a:r>
            <a:r>
              <a:rPr dirty="0" sz="4000" spc="-10">
                <a:solidFill>
                  <a:srgbClr val="00AFEF"/>
                </a:solidFill>
                <a:latin typeface="Arial"/>
                <a:cs typeface="Arial"/>
              </a:rPr>
              <a:t>военнослужащих </a:t>
            </a:r>
            <a:r>
              <a:rPr dirty="0" sz="4000" spc="-110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00AFEF"/>
                </a:solidFill>
                <a:latin typeface="Arial"/>
                <a:cs typeface="Arial"/>
              </a:rPr>
              <a:t>из</a:t>
            </a:r>
            <a:r>
              <a:rPr dirty="0" sz="4000" spc="5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4000" spc="-25">
                <a:solidFill>
                  <a:srgbClr val="00AFEF"/>
                </a:solidFill>
                <a:latin typeface="Arial"/>
                <a:cs typeface="Arial"/>
              </a:rPr>
              <a:t>республики</a:t>
            </a:r>
            <a:r>
              <a:rPr dirty="0" sz="400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00AFEF"/>
                </a:solidFill>
                <a:latin typeface="Arial"/>
                <a:cs typeface="Arial"/>
              </a:rPr>
              <a:t>были</a:t>
            </a:r>
            <a:r>
              <a:rPr dirty="0" sz="400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00AFEF"/>
                </a:solidFill>
                <a:latin typeface="Arial"/>
                <a:cs typeface="Arial"/>
              </a:rPr>
              <a:t>награждены</a:t>
            </a:r>
            <a:endParaRPr sz="4000">
              <a:latin typeface="Arial"/>
              <a:cs typeface="Arial"/>
            </a:endParaRPr>
          </a:p>
          <a:p>
            <a:pPr marL="1399540">
              <a:lnSpc>
                <a:spcPct val="100000"/>
              </a:lnSpc>
              <a:spcBef>
                <a:spcPts val="5"/>
              </a:spcBef>
            </a:pPr>
            <a:r>
              <a:rPr dirty="0" sz="4000" spc="-15">
                <a:solidFill>
                  <a:srgbClr val="00AFEF"/>
                </a:solidFill>
                <a:latin typeface="Arial"/>
                <a:cs typeface="Arial"/>
              </a:rPr>
              <a:t>орденами</a:t>
            </a:r>
            <a:r>
              <a:rPr dirty="0" sz="400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4000" spc="-5">
                <a:solidFill>
                  <a:srgbClr val="00AFEF"/>
                </a:solidFill>
                <a:latin typeface="Arial"/>
                <a:cs typeface="Arial"/>
              </a:rPr>
              <a:t>и</a:t>
            </a:r>
            <a:r>
              <a:rPr dirty="0" sz="4000" spc="-4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4000" spc="-10">
                <a:solidFill>
                  <a:srgbClr val="00AFEF"/>
                </a:solidFill>
                <a:latin typeface="Arial"/>
                <a:cs typeface="Arial"/>
              </a:rPr>
              <a:t>медалями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340" y="4239408"/>
            <a:ext cx="9838055" cy="124269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323215" indent="-311150">
              <a:lnSpc>
                <a:spcPct val="100000"/>
              </a:lnSpc>
              <a:spcBef>
                <a:spcPts val="250"/>
              </a:spcBef>
              <a:buSzPct val="125000"/>
              <a:buChar char="-"/>
              <a:tabLst>
                <a:tab pos="323850" algn="l"/>
              </a:tabLst>
            </a:pPr>
            <a:r>
              <a:rPr dirty="0" sz="3200" spc="-5" b="1">
                <a:solidFill>
                  <a:srgbClr val="00AFEF"/>
                </a:solidFill>
                <a:latin typeface="Arial"/>
                <a:cs typeface="Arial"/>
              </a:rPr>
              <a:t>279</a:t>
            </a:r>
            <a:r>
              <a:rPr dirty="0" sz="3200" spc="-2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AFEF"/>
                </a:solidFill>
                <a:latin typeface="Arial"/>
                <a:cs typeface="Arial"/>
              </a:rPr>
              <a:t>человек</a:t>
            </a:r>
            <a:r>
              <a:rPr dirty="0" sz="3200" spc="-4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AFEF"/>
                </a:solidFill>
                <a:latin typeface="Arial"/>
                <a:cs typeface="Arial"/>
              </a:rPr>
              <a:t>стали</a:t>
            </a:r>
            <a:r>
              <a:rPr dirty="0" sz="3200" spc="-35" b="1">
                <a:solidFill>
                  <a:srgbClr val="00AFEF"/>
                </a:solidFill>
                <a:latin typeface="Arial"/>
                <a:cs typeface="Arial"/>
              </a:rPr>
              <a:t> Героями</a:t>
            </a:r>
            <a:r>
              <a:rPr dirty="0" sz="3200" spc="-4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3200" spc="-25" b="1">
                <a:solidFill>
                  <a:srgbClr val="00AFEF"/>
                </a:solidFill>
                <a:latin typeface="Arial"/>
                <a:cs typeface="Arial"/>
              </a:rPr>
              <a:t>Советского</a:t>
            </a:r>
            <a:r>
              <a:rPr dirty="0" sz="3200" spc="-2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AFEF"/>
                </a:solidFill>
                <a:latin typeface="Arial"/>
                <a:cs typeface="Arial"/>
              </a:rPr>
              <a:t>Союза</a:t>
            </a:r>
            <a:endParaRPr sz="3200">
              <a:latin typeface="Arial"/>
              <a:cs typeface="Arial"/>
            </a:endParaRPr>
          </a:p>
          <a:p>
            <a:pPr marL="259079" indent="-247015">
              <a:lnSpc>
                <a:spcPct val="100000"/>
              </a:lnSpc>
              <a:spcBef>
                <a:spcPts val="790"/>
              </a:spcBef>
              <a:buChar char="-"/>
              <a:tabLst>
                <a:tab pos="259715" algn="l"/>
              </a:tabLst>
            </a:pPr>
            <a:r>
              <a:rPr dirty="0" sz="3200" spc="-5" b="1">
                <a:solidFill>
                  <a:srgbClr val="00AFEF"/>
                </a:solidFill>
                <a:latin typeface="Arial"/>
                <a:cs typeface="Arial"/>
              </a:rPr>
              <a:t>44</a:t>
            </a:r>
            <a:r>
              <a:rPr dirty="0" sz="3200" spc="-1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3200" spc="-10" b="1">
                <a:solidFill>
                  <a:srgbClr val="00AFEF"/>
                </a:solidFill>
                <a:latin typeface="Arial"/>
                <a:cs typeface="Arial"/>
              </a:rPr>
              <a:t>человека</a:t>
            </a:r>
            <a:r>
              <a:rPr dirty="0" sz="3200" spc="-4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AFEF"/>
                </a:solidFill>
                <a:latin typeface="Arial"/>
                <a:cs typeface="Arial"/>
              </a:rPr>
              <a:t>–</a:t>
            </a:r>
            <a:r>
              <a:rPr dirty="0" sz="3200" spc="-1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3200" spc="-15" b="1">
                <a:solidFill>
                  <a:srgbClr val="00AFEF"/>
                </a:solidFill>
                <a:latin typeface="Arial"/>
                <a:cs typeface="Arial"/>
              </a:rPr>
              <a:t>полные</a:t>
            </a:r>
            <a:r>
              <a:rPr dirty="0" sz="3200" spc="-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3200" spc="-15" b="1">
                <a:solidFill>
                  <a:srgbClr val="00AFEF"/>
                </a:solidFill>
                <a:latin typeface="Arial"/>
                <a:cs typeface="Arial"/>
              </a:rPr>
              <a:t>кавалеры</a:t>
            </a:r>
            <a:r>
              <a:rPr dirty="0" sz="3200" spc="-35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3200" spc="-20" b="1">
                <a:solidFill>
                  <a:srgbClr val="00AFEF"/>
                </a:solidFill>
                <a:latin typeface="Arial"/>
                <a:cs typeface="Arial"/>
              </a:rPr>
              <a:t>ордена</a:t>
            </a:r>
            <a:r>
              <a:rPr dirty="0" sz="3200" spc="-10" b="1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AFEF"/>
                </a:solidFill>
                <a:latin typeface="Arial"/>
                <a:cs typeface="Arial"/>
              </a:rPr>
              <a:t>Славы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0305" y="515238"/>
            <a:ext cx="577342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>
                <a:solidFill>
                  <a:srgbClr val="17375E"/>
                </a:solidFill>
                <a:latin typeface="Arial"/>
                <a:cs typeface="Arial"/>
              </a:rPr>
              <a:t>Воины</a:t>
            </a:r>
            <a:r>
              <a:rPr dirty="0" sz="4000" spc="-35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dirty="0" sz="4000" spc="-25">
                <a:solidFill>
                  <a:srgbClr val="17375E"/>
                </a:solidFill>
                <a:latin typeface="Arial"/>
                <a:cs typeface="Arial"/>
              </a:rPr>
              <a:t>Башкортостана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80988" y="1014983"/>
            <a:ext cx="2287905" cy="2673350"/>
            <a:chOff x="6380988" y="1014983"/>
            <a:chExt cx="2287905" cy="2673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0988" y="1014983"/>
              <a:ext cx="2287523" cy="26730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76060" y="1210055"/>
              <a:ext cx="1699260" cy="2084832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812291" y="1001267"/>
            <a:ext cx="10741660" cy="5648325"/>
            <a:chOff x="812291" y="1001267"/>
            <a:chExt cx="10741660" cy="56483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66743" y="1014983"/>
              <a:ext cx="2316479" cy="27005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61815" y="1210055"/>
              <a:ext cx="1728216" cy="21122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291" y="3738372"/>
              <a:ext cx="2532887" cy="29108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07363" y="3933444"/>
              <a:ext cx="1944624" cy="23225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4575" y="3738372"/>
              <a:ext cx="2441448" cy="291084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79647" y="3933444"/>
              <a:ext cx="1853183" cy="232257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6275" y="1001267"/>
              <a:ext cx="2462783" cy="27005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261348" y="1196339"/>
              <a:ext cx="1874520" cy="211226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59011" y="3738372"/>
              <a:ext cx="2694431" cy="29108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054084" y="3933444"/>
              <a:ext cx="2106168" cy="23225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66944" y="3738372"/>
              <a:ext cx="3852672" cy="291084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62015" y="3933444"/>
              <a:ext cx="3264408" cy="232257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1059" y="1014983"/>
              <a:ext cx="2407919" cy="26730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56131" y="1210055"/>
              <a:ext cx="1819656" cy="2084832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491488" y="3335782"/>
            <a:ext cx="96646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0000"/>
                </a:solidFill>
                <a:latin typeface="Microsoft Sans Serif"/>
                <a:cs typeface="Microsoft Sans Serif"/>
              </a:rPr>
              <a:t>М.</a:t>
            </a:r>
            <a:r>
              <a:rPr dirty="0" sz="1600" spc="-3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30">
                <a:solidFill>
                  <a:srgbClr val="FF0000"/>
                </a:solidFill>
                <a:latin typeface="Microsoft Sans Serif"/>
                <a:cs typeface="Microsoft Sans Serif"/>
              </a:rPr>
              <a:t>Гареев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80815" y="3335782"/>
            <a:ext cx="147320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0000"/>
                </a:solidFill>
                <a:latin typeface="Microsoft Sans Serif"/>
                <a:cs typeface="Microsoft Sans Serif"/>
              </a:rPr>
              <a:t>М.</a:t>
            </a:r>
            <a:r>
              <a:rPr dirty="0" sz="1600" spc="-15">
                <a:solidFill>
                  <a:srgbClr val="FF0000"/>
                </a:solidFill>
                <a:latin typeface="Microsoft Sans Serif"/>
                <a:cs typeface="Microsoft Sans Serif"/>
              </a:rPr>
              <a:t> Сыртланова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78442" y="6299403"/>
            <a:ext cx="143891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0000"/>
                </a:solidFill>
                <a:latin typeface="Microsoft Sans Serif"/>
                <a:cs typeface="Microsoft Sans Serif"/>
              </a:rPr>
              <a:t>В. </a:t>
            </a:r>
            <a:r>
              <a:rPr dirty="0" sz="1600" spc="-15">
                <a:solidFill>
                  <a:srgbClr val="FF0000"/>
                </a:solidFill>
                <a:latin typeface="Microsoft Sans Serif"/>
                <a:cs typeface="Microsoft Sans Serif"/>
              </a:rPr>
              <a:t>Ахмадуллин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43753" y="6299403"/>
            <a:ext cx="28086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0000"/>
                </a:solidFill>
                <a:latin typeface="Microsoft Sans Serif"/>
                <a:cs typeface="Microsoft Sans Serif"/>
              </a:rPr>
              <a:t>А.</a:t>
            </a:r>
            <a:r>
              <a:rPr dirty="0" sz="1600" spc="1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Microsoft Sans Serif"/>
                <a:cs typeface="Microsoft Sans Serif"/>
              </a:rPr>
              <a:t>Матросов,</a:t>
            </a:r>
            <a:r>
              <a:rPr dirty="0" sz="160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5">
                <a:solidFill>
                  <a:srgbClr val="FF0000"/>
                </a:solidFill>
                <a:latin typeface="Microsoft Sans Serif"/>
                <a:cs typeface="Microsoft Sans Serif"/>
              </a:rPr>
              <a:t>М.</a:t>
            </a:r>
            <a:r>
              <a:rPr dirty="0" sz="1600" spc="2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25">
                <a:solidFill>
                  <a:srgbClr val="FF0000"/>
                </a:solidFill>
                <a:latin typeface="Microsoft Sans Serif"/>
                <a:cs typeface="Microsoft Sans Serif"/>
              </a:rPr>
              <a:t>Губайдуллин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83634" y="6299403"/>
            <a:ext cx="10293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90">
                <a:solidFill>
                  <a:srgbClr val="FF0000"/>
                </a:solidFill>
                <a:latin typeface="Microsoft Sans Serif"/>
                <a:cs typeface="Microsoft Sans Serif"/>
              </a:rPr>
              <a:t>Т</a:t>
            </a:r>
            <a:r>
              <a:rPr dirty="0" sz="1600" spc="-5">
                <a:solidFill>
                  <a:srgbClr val="FF0000"/>
                </a:solidFill>
                <a:latin typeface="Microsoft Sans Serif"/>
                <a:cs typeface="Microsoft Sans Serif"/>
              </a:rPr>
              <a:t>.</a:t>
            </a:r>
            <a:r>
              <a:rPr dirty="0" sz="160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50">
                <a:solidFill>
                  <a:srgbClr val="FF0000"/>
                </a:solidFill>
                <a:latin typeface="Microsoft Sans Serif"/>
                <a:cs typeface="Microsoft Sans Serif"/>
              </a:rPr>
              <a:t>К</a:t>
            </a:r>
            <a:r>
              <a:rPr dirty="0" sz="1600" spc="-40">
                <a:solidFill>
                  <a:srgbClr val="FF0000"/>
                </a:solidFill>
                <a:latin typeface="Microsoft Sans Serif"/>
                <a:cs typeface="Microsoft Sans Serif"/>
              </a:rPr>
              <a:t>у</a:t>
            </a:r>
            <a:r>
              <a:rPr dirty="0" sz="1600" spc="-5">
                <a:solidFill>
                  <a:srgbClr val="FF0000"/>
                </a:solidFill>
                <a:latin typeface="Microsoft Sans Serif"/>
                <a:cs typeface="Microsoft Sans Serif"/>
              </a:rPr>
              <a:t>с</a:t>
            </a:r>
            <a:r>
              <a:rPr dirty="0" sz="1600" spc="-25">
                <a:solidFill>
                  <a:srgbClr val="FF0000"/>
                </a:solidFill>
                <a:latin typeface="Microsoft Sans Serif"/>
                <a:cs typeface="Microsoft Sans Serif"/>
              </a:rPr>
              <a:t>и</a:t>
            </a:r>
            <a:r>
              <a:rPr dirty="0" sz="1600" spc="-40">
                <a:solidFill>
                  <a:srgbClr val="FF0000"/>
                </a:solidFill>
                <a:latin typeface="Microsoft Sans Serif"/>
                <a:cs typeface="Microsoft Sans Serif"/>
              </a:rPr>
              <a:t>м</a:t>
            </a:r>
            <a:r>
              <a:rPr dirty="0" sz="1600" spc="-10">
                <a:solidFill>
                  <a:srgbClr val="FF0000"/>
                </a:solidFill>
                <a:latin typeface="Microsoft Sans Serif"/>
                <a:cs typeface="Microsoft Sans Serif"/>
              </a:rPr>
              <a:t>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671684" y="3335782"/>
            <a:ext cx="9753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25">
                <a:solidFill>
                  <a:srgbClr val="FF0000"/>
                </a:solidFill>
                <a:latin typeface="Microsoft Sans Serif"/>
                <a:cs typeface="Microsoft Sans Serif"/>
              </a:rPr>
              <a:t>Д</a:t>
            </a:r>
            <a:r>
              <a:rPr dirty="0" sz="1600" spc="-45">
                <a:solidFill>
                  <a:srgbClr val="FF0000"/>
                </a:solidFill>
                <a:latin typeface="Microsoft Sans Serif"/>
                <a:cs typeface="Microsoft Sans Serif"/>
              </a:rPr>
              <a:t>.</a:t>
            </a:r>
            <a:r>
              <a:rPr dirty="0" sz="1600" spc="4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5">
                <a:solidFill>
                  <a:srgbClr val="FF0000"/>
                </a:solidFill>
                <a:latin typeface="Microsoft Sans Serif"/>
                <a:cs typeface="Microsoft Sans Serif"/>
              </a:rPr>
              <a:t>М</a:t>
            </a:r>
            <a:r>
              <a:rPr dirty="0" sz="1600" spc="-40">
                <a:solidFill>
                  <a:srgbClr val="FF0000"/>
                </a:solidFill>
                <a:latin typeface="Microsoft Sans Serif"/>
                <a:cs typeface="Microsoft Sans Serif"/>
              </a:rPr>
              <a:t>у</a:t>
            </a:r>
            <a:r>
              <a:rPr dirty="0" sz="1600" spc="-2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dirty="0" sz="1600" spc="-35">
                <a:solidFill>
                  <a:srgbClr val="FF0000"/>
                </a:solidFill>
                <a:latin typeface="Microsoft Sans Serif"/>
                <a:cs typeface="Microsoft Sans Serif"/>
              </a:rPr>
              <a:t>зин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23568" y="6299403"/>
            <a:ext cx="14909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0000"/>
                </a:solidFill>
                <a:latin typeface="Microsoft Sans Serif"/>
                <a:cs typeface="Microsoft Sans Serif"/>
              </a:rPr>
              <a:t>М.</a:t>
            </a:r>
            <a:r>
              <a:rPr dirty="0" sz="1600" spc="-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10">
                <a:solidFill>
                  <a:srgbClr val="FF0000"/>
                </a:solidFill>
                <a:latin typeface="Microsoft Sans Serif"/>
                <a:cs typeface="Microsoft Sans Serif"/>
              </a:rPr>
              <a:t>Шаймуратов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859905" y="3335782"/>
            <a:ext cx="11195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solidFill>
                  <a:srgbClr val="FF0000"/>
                </a:solidFill>
                <a:latin typeface="Microsoft Sans Serif"/>
                <a:cs typeface="Microsoft Sans Serif"/>
              </a:rPr>
              <a:t>Н.</a:t>
            </a:r>
            <a:r>
              <a:rPr dirty="0" sz="1600" spc="-3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1600" spc="-30">
                <a:solidFill>
                  <a:srgbClr val="FF0000"/>
                </a:solidFill>
                <a:latin typeface="Microsoft Sans Serif"/>
                <a:cs typeface="Microsoft Sans Serif"/>
              </a:rPr>
              <a:t>Ковшова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35128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0224" y="2996183"/>
              <a:ext cx="4250436" cy="362102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9235" y="3244594"/>
              <a:ext cx="5283708" cy="361340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44267" y="491744"/>
            <a:ext cx="9093835" cy="51371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>
                <a:solidFill>
                  <a:srgbClr val="17375E"/>
                </a:solidFill>
                <a:latin typeface="Arial"/>
                <a:cs typeface="Arial"/>
              </a:rPr>
              <a:t>Ил-2М</a:t>
            </a:r>
            <a:r>
              <a:rPr dirty="0" sz="3200" spc="-25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dirty="0" sz="3200" spc="-35">
                <a:solidFill>
                  <a:srgbClr val="17375E"/>
                </a:solidFill>
                <a:latin typeface="Arial"/>
                <a:cs typeface="Arial"/>
              </a:rPr>
              <a:t>Гвардии</a:t>
            </a:r>
            <a:r>
              <a:rPr dirty="0" sz="3200" spc="-3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17375E"/>
                </a:solidFill>
                <a:latin typeface="Arial"/>
                <a:cs typeface="Arial"/>
              </a:rPr>
              <a:t>капитана </a:t>
            </a:r>
            <a:r>
              <a:rPr dirty="0" sz="3200" spc="-15">
                <a:solidFill>
                  <a:srgbClr val="17375E"/>
                </a:solidFill>
                <a:latin typeface="Arial"/>
                <a:cs typeface="Arial"/>
              </a:rPr>
              <a:t>М.Гареева.</a:t>
            </a:r>
            <a:r>
              <a:rPr dirty="0" sz="3200" spc="-4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17375E"/>
                </a:solidFill>
                <a:latin typeface="Arial"/>
                <a:cs typeface="Arial"/>
              </a:rPr>
              <a:t>1944</a:t>
            </a:r>
            <a:r>
              <a:rPr dirty="0" sz="3200" spc="-10">
                <a:solidFill>
                  <a:srgbClr val="17375E"/>
                </a:solidFill>
                <a:latin typeface="Arial"/>
                <a:cs typeface="Arial"/>
              </a:rPr>
              <a:t> </a:t>
            </a:r>
            <a:r>
              <a:rPr dirty="0" sz="3200" spc="-30">
                <a:solidFill>
                  <a:srgbClr val="17375E"/>
                </a:solidFill>
                <a:latin typeface="Arial"/>
                <a:cs typeface="Arial"/>
              </a:rPr>
              <a:t>год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0856" y="713994"/>
            <a:ext cx="10499090" cy="1001394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62710" marR="5080" indent="-1350645">
              <a:lnSpc>
                <a:spcPct val="100000"/>
              </a:lnSpc>
              <a:spcBef>
                <a:spcPts val="105"/>
              </a:spcBef>
            </a:pPr>
            <a:r>
              <a:rPr dirty="0" sz="3200" spc="-15">
                <a:solidFill>
                  <a:srgbClr val="000000"/>
                </a:solidFill>
                <a:latin typeface="Arial"/>
                <a:cs typeface="Arial"/>
              </a:rPr>
              <a:t>Всего</a:t>
            </a: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20">
                <a:solidFill>
                  <a:srgbClr val="000000"/>
                </a:solidFill>
                <a:latin typeface="Arial"/>
                <a:cs typeface="Arial"/>
              </a:rPr>
              <a:t>за</a:t>
            </a:r>
            <a:r>
              <a:rPr dirty="0" sz="3200" spc="-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время</a:t>
            </a:r>
            <a:r>
              <a:rPr dirty="0" sz="32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Второй</a:t>
            </a:r>
            <a:r>
              <a:rPr dirty="0" sz="3200" spc="-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мировой</a:t>
            </a:r>
            <a:r>
              <a:rPr dirty="0" sz="3200" spc="-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войны</a:t>
            </a:r>
            <a:r>
              <a:rPr dirty="0" sz="3200" spc="-3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0000"/>
                </a:solidFill>
                <a:latin typeface="Arial"/>
                <a:cs typeface="Arial"/>
              </a:rPr>
              <a:t>М. </a:t>
            </a:r>
            <a:r>
              <a:rPr dirty="0" sz="3200" spc="-204">
                <a:solidFill>
                  <a:srgbClr val="000000"/>
                </a:solidFill>
                <a:latin typeface="Arial"/>
                <a:cs typeface="Arial"/>
              </a:rPr>
              <a:t>Г.</a:t>
            </a:r>
            <a:r>
              <a:rPr dirty="0" sz="3200" spc="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5">
                <a:solidFill>
                  <a:srgbClr val="000000"/>
                </a:solidFill>
                <a:latin typeface="Arial"/>
                <a:cs typeface="Arial"/>
              </a:rPr>
              <a:t>Гареев </a:t>
            </a:r>
            <a:r>
              <a:rPr dirty="0" sz="3200" spc="-869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0">
                <a:solidFill>
                  <a:srgbClr val="000000"/>
                </a:solidFill>
                <a:latin typeface="Arial"/>
                <a:cs typeface="Arial"/>
              </a:rPr>
              <a:t>совершил</a:t>
            </a:r>
            <a:r>
              <a:rPr dirty="0" sz="3200" spc="-4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30">
                <a:solidFill>
                  <a:srgbClr val="000000"/>
                </a:solidFill>
                <a:latin typeface="Arial"/>
                <a:cs typeface="Arial"/>
              </a:rPr>
              <a:t>около</a:t>
            </a:r>
            <a:r>
              <a:rPr dirty="0" sz="3200" spc="-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000000"/>
                </a:solidFill>
                <a:latin typeface="Arial"/>
                <a:cs typeface="Arial"/>
              </a:rPr>
              <a:t>250 боевых</a:t>
            </a:r>
            <a:r>
              <a:rPr dirty="0" sz="3200" spc="-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200" spc="-15">
                <a:solidFill>
                  <a:srgbClr val="000000"/>
                </a:solidFill>
                <a:latin typeface="Arial"/>
                <a:cs typeface="Arial"/>
              </a:rPr>
              <a:t>вылетов.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1772411"/>
            <a:ext cx="1973580" cy="302361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25114" y="2288895"/>
            <a:ext cx="8262620" cy="3074035"/>
          </a:xfrm>
          <a:prstGeom prst="rect">
            <a:avLst/>
          </a:prstGeom>
        </p:spPr>
        <p:txBody>
          <a:bodyPr wrap="square" lIns="0" tIns="217804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1714"/>
              </a:spcBef>
            </a:pPr>
            <a:r>
              <a:rPr dirty="0" sz="2650" spc="-15">
                <a:solidFill>
                  <a:srgbClr val="0F243E"/>
                </a:solidFill>
                <a:latin typeface="Microsoft Sans Serif"/>
                <a:cs typeface="Microsoft Sans Serif"/>
              </a:rPr>
              <a:t>Звание</a:t>
            </a:r>
            <a:r>
              <a:rPr dirty="0" sz="2650" spc="4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50">
                <a:solidFill>
                  <a:srgbClr val="0F243E"/>
                </a:solidFill>
                <a:latin typeface="Microsoft Sans Serif"/>
                <a:cs typeface="Microsoft Sans Serif"/>
              </a:rPr>
              <a:t>Героя</a:t>
            </a:r>
            <a:r>
              <a:rPr dirty="0" sz="2650" spc="7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35">
                <a:solidFill>
                  <a:srgbClr val="0F243E"/>
                </a:solidFill>
                <a:latin typeface="Microsoft Sans Serif"/>
                <a:cs typeface="Microsoft Sans Serif"/>
              </a:rPr>
              <a:t>Советского</a:t>
            </a:r>
            <a:r>
              <a:rPr dirty="0" sz="2650" spc="7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15">
                <a:solidFill>
                  <a:srgbClr val="0F243E"/>
                </a:solidFill>
                <a:latin typeface="Microsoft Sans Serif"/>
                <a:cs typeface="Microsoft Sans Serif"/>
              </a:rPr>
              <a:t>Союза</a:t>
            </a:r>
            <a:r>
              <a:rPr dirty="0" sz="2650" spc="3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20" b="1">
                <a:solidFill>
                  <a:srgbClr val="0F243E"/>
                </a:solidFill>
                <a:latin typeface="Arial"/>
                <a:cs typeface="Arial"/>
              </a:rPr>
              <a:t>Мусе</a:t>
            </a:r>
            <a:r>
              <a:rPr dirty="0" sz="2650" spc="45" b="1">
                <a:solidFill>
                  <a:srgbClr val="0F243E"/>
                </a:solidFill>
                <a:latin typeface="Arial"/>
                <a:cs typeface="Arial"/>
              </a:rPr>
              <a:t> </a:t>
            </a:r>
            <a:r>
              <a:rPr dirty="0" sz="2650" spc="-15" b="1">
                <a:solidFill>
                  <a:srgbClr val="0F243E"/>
                </a:solidFill>
                <a:latin typeface="Arial"/>
                <a:cs typeface="Arial"/>
              </a:rPr>
              <a:t>Гарееву</a:t>
            </a:r>
            <a:endParaRPr sz="2650">
              <a:latin typeface="Arial"/>
              <a:cs typeface="Arial"/>
            </a:endParaRPr>
          </a:p>
          <a:p>
            <a:pPr algn="ctr" marL="12700" marR="5080">
              <a:lnSpc>
                <a:spcPct val="150900"/>
              </a:lnSpc>
            </a:pPr>
            <a:r>
              <a:rPr dirty="0" sz="2650" spc="25">
                <a:solidFill>
                  <a:srgbClr val="0F243E"/>
                </a:solidFill>
                <a:latin typeface="Microsoft Sans Serif"/>
                <a:cs typeface="Microsoft Sans Serif"/>
              </a:rPr>
              <a:t>было </a:t>
            </a:r>
            <a:r>
              <a:rPr dirty="0" sz="2650" spc="-5">
                <a:solidFill>
                  <a:srgbClr val="0F243E"/>
                </a:solidFill>
                <a:latin typeface="Microsoft Sans Serif"/>
                <a:cs typeface="Microsoft Sans Serif"/>
              </a:rPr>
              <a:t>присвоено</a:t>
            </a:r>
            <a:r>
              <a:rPr dirty="0" sz="2650" spc="6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5">
                <a:solidFill>
                  <a:srgbClr val="0F243E"/>
                </a:solidFill>
                <a:latin typeface="Microsoft Sans Serif"/>
                <a:cs typeface="Microsoft Sans Serif"/>
              </a:rPr>
              <a:t>23</a:t>
            </a:r>
            <a:r>
              <a:rPr dirty="0" sz="2650" spc="3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10">
                <a:solidFill>
                  <a:srgbClr val="0F243E"/>
                </a:solidFill>
                <a:latin typeface="Microsoft Sans Serif"/>
                <a:cs typeface="Microsoft Sans Serif"/>
              </a:rPr>
              <a:t>февраля</a:t>
            </a:r>
            <a:r>
              <a:rPr dirty="0" sz="2650" spc="5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5">
                <a:solidFill>
                  <a:srgbClr val="0F243E"/>
                </a:solidFill>
                <a:latin typeface="Microsoft Sans Serif"/>
                <a:cs typeface="Microsoft Sans Serif"/>
              </a:rPr>
              <a:t>и</a:t>
            </a:r>
            <a:r>
              <a:rPr dirty="0" sz="2650" spc="2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5">
                <a:solidFill>
                  <a:srgbClr val="0F243E"/>
                </a:solidFill>
                <a:latin typeface="Microsoft Sans Serif"/>
                <a:cs typeface="Microsoft Sans Serif"/>
              </a:rPr>
              <a:t>19</a:t>
            </a:r>
            <a:r>
              <a:rPr dirty="0" sz="2650" spc="3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15">
                <a:solidFill>
                  <a:srgbClr val="0F243E"/>
                </a:solidFill>
                <a:latin typeface="Microsoft Sans Serif"/>
                <a:cs typeface="Microsoft Sans Serif"/>
              </a:rPr>
              <a:t>апреля</a:t>
            </a:r>
            <a:r>
              <a:rPr dirty="0" sz="2650" spc="6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>
                <a:solidFill>
                  <a:srgbClr val="0F243E"/>
                </a:solidFill>
                <a:latin typeface="Microsoft Sans Serif"/>
                <a:cs typeface="Microsoft Sans Serif"/>
              </a:rPr>
              <a:t>1945</a:t>
            </a:r>
            <a:r>
              <a:rPr dirty="0" sz="2650" spc="5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35">
                <a:solidFill>
                  <a:srgbClr val="0F243E"/>
                </a:solidFill>
                <a:latin typeface="Microsoft Sans Serif"/>
                <a:cs typeface="Microsoft Sans Serif"/>
              </a:rPr>
              <a:t>года. </a:t>
            </a:r>
            <a:r>
              <a:rPr dirty="0" sz="2650" spc="-69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90">
                <a:solidFill>
                  <a:srgbClr val="0F243E"/>
                </a:solidFill>
                <a:latin typeface="Microsoft Sans Serif"/>
                <a:cs typeface="Microsoft Sans Serif"/>
              </a:rPr>
              <a:t>Две</a:t>
            </a:r>
            <a:r>
              <a:rPr dirty="0" sz="2650" spc="3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10">
                <a:solidFill>
                  <a:srgbClr val="0F243E"/>
                </a:solidFill>
                <a:latin typeface="Microsoft Sans Serif"/>
                <a:cs typeface="Microsoft Sans Serif"/>
              </a:rPr>
              <a:t>медали</a:t>
            </a:r>
            <a:r>
              <a:rPr dirty="0" sz="2650" spc="3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20">
                <a:solidFill>
                  <a:srgbClr val="0F243E"/>
                </a:solidFill>
                <a:latin typeface="Microsoft Sans Serif"/>
                <a:cs typeface="Microsoft Sans Serif"/>
              </a:rPr>
              <a:t>«Золотая</a:t>
            </a:r>
            <a:r>
              <a:rPr dirty="0" sz="2650" spc="7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50">
                <a:solidFill>
                  <a:srgbClr val="0F243E"/>
                </a:solidFill>
                <a:latin typeface="Microsoft Sans Serif"/>
                <a:cs typeface="Microsoft Sans Serif"/>
              </a:rPr>
              <a:t>звезда»</a:t>
            </a:r>
            <a:r>
              <a:rPr dirty="0" sz="2650" spc="3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>
                <a:solidFill>
                  <a:srgbClr val="0F243E"/>
                </a:solidFill>
                <a:latin typeface="Microsoft Sans Serif"/>
                <a:cs typeface="Microsoft Sans Serif"/>
              </a:rPr>
              <a:t>вручили</a:t>
            </a:r>
            <a:r>
              <a:rPr dirty="0" sz="2650" spc="1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10">
                <a:solidFill>
                  <a:srgbClr val="0F243E"/>
                </a:solidFill>
                <a:latin typeface="Microsoft Sans Serif"/>
                <a:cs typeface="Microsoft Sans Serif"/>
              </a:rPr>
              <a:t>в</a:t>
            </a:r>
            <a:r>
              <a:rPr dirty="0" sz="2650" spc="3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15">
                <a:solidFill>
                  <a:srgbClr val="0F243E"/>
                </a:solidFill>
                <a:latin typeface="Microsoft Sans Serif"/>
                <a:cs typeface="Microsoft Sans Serif"/>
              </a:rPr>
              <a:t>один</a:t>
            </a:r>
            <a:r>
              <a:rPr dirty="0" sz="2650" spc="3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>
                <a:solidFill>
                  <a:srgbClr val="0F243E"/>
                </a:solidFill>
                <a:latin typeface="Microsoft Sans Serif"/>
                <a:cs typeface="Microsoft Sans Serif"/>
              </a:rPr>
              <a:t>день!</a:t>
            </a:r>
            <a:endParaRPr sz="2650">
              <a:latin typeface="Microsoft Sans Serif"/>
              <a:cs typeface="Microsoft Sans Serif"/>
            </a:endParaRPr>
          </a:p>
          <a:p>
            <a:pPr algn="ctr" marL="446405" marR="433070">
              <a:lnSpc>
                <a:spcPct val="150900"/>
              </a:lnSpc>
              <a:spcBef>
                <a:spcPts val="5"/>
              </a:spcBef>
            </a:pPr>
            <a:r>
              <a:rPr dirty="0" sz="2650" spc="-20">
                <a:solidFill>
                  <a:srgbClr val="0F243E"/>
                </a:solidFill>
                <a:latin typeface="Microsoft Sans Serif"/>
                <a:cs typeface="Microsoft Sans Serif"/>
              </a:rPr>
              <a:t>ЛЕТЧИКУ-ШТУРМОВИКУ</a:t>
            </a:r>
            <a:r>
              <a:rPr dirty="0" sz="2650" spc="2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15">
                <a:solidFill>
                  <a:srgbClr val="0F243E"/>
                </a:solidFill>
                <a:latin typeface="Microsoft Sans Serif"/>
                <a:cs typeface="Microsoft Sans Serif"/>
              </a:rPr>
              <a:t>ШЕЛ</a:t>
            </a:r>
            <a:r>
              <a:rPr dirty="0" sz="2650" spc="2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120">
                <a:solidFill>
                  <a:srgbClr val="0F243E"/>
                </a:solidFill>
                <a:latin typeface="Microsoft Sans Serif"/>
                <a:cs typeface="Microsoft Sans Serif"/>
              </a:rPr>
              <a:t>ТОГДА</a:t>
            </a:r>
            <a:r>
              <a:rPr dirty="0" sz="2650" spc="1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45">
                <a:solidFill>
                  <a:srgbClr val="0F243E"/>
                </a:solidFill>
                <a:latin typeface="Microsoft Sans Serif"/>
                <a:cs typeface="Microsoft Sans Serif"/>
              </a:rPr>
              <a:t>ВСЕГО- </a:t>
            </a:r>
            <a:r>
              <a:rPr dirty="0" sz="2650" spc="-69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40">
                <a:solidFill>
                  <a:srgbClr val="0F243E"/>
                </a:solidFill>
                <a:latin typeface="Microsoft Sans Serif"/>
                <a:cs typeface="Microsoft Sans Serif"/>
              </a:rPr>
              <a:t>НАВСЕГО</a:t>
            </a:r>
            <a:r>
              <a:rPr dirty="0" sz="2650" spc="30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90">
                <a:solidFill>
                  <a:srgbClr val="0F243E"/>
                </a:solidFill>
                <a:latin typeface="Microsoft Sans Serif"/>
                <a:cs typeface="Microsoft Sans Serif"/>
              </a:rPr>
              <a:t>ДВАДЦАТЬ</a:t>
            </a:r>
            <a:r>
              <a:rPr dirty="0" sz="2650" spc="3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5">
                <a:solidFill>
                  <a:srgbClr val="0F243E"/>
                </a:solidFill>
                <a:latin typeface="Microsoft Sans Serif"/>
                <a:cs typeface="Microsoft Sans Serif"/>
              </a:rPr>
              <a:t>ТРЕТИЙ</a:t>
            </a:r>
            <a:r>
              <a:rPr dirty="0" sz="2650" spc="-5">
                <a:solidFill>
                  <a:srgbClr val="0F243E"/>
                </a:solidFill>
                <a:latin typeface="Microsoft Sans Serif"/>
                <a:cs typeface="Microsoft Sans Serif"/>
              </a:rPr>
              <a:t> </a:t>
            </a:r>
            <a:r>
              <a:rPr dirty="0" sz="2650" spc="-130">
                <a:solidFill>
                  <a:srgbClr val="0F243E"/>
                </a:solidFill>
                <a:latin typeface="Microsoft Sans Serif"/>
                <a:cs typeface="Microsoft Sans Serif"/>
              </a:rPr>
              <a:t>ГОД!</a:t>
            </a:r>
            <a:endParaRPr sz="265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2183" y="2683764"/>
            <a:ext cx="1973580" cy="30220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2204" y="1286255"/>
            <a:ext cx="3361944" cy="39639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8647" y="1284732"/>
            <a:ext cx="2965704" cy="39593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809369" y="5659018"/>
            <a:ext cx="295656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Лоскутов Виктор Георгиевич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– </a:t>
            </a:r>
            <a:r>
              <a:rPr dirty="0" sz="1200" spc="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Герой Советского Союза, летчик, </a:t>
            </a:r>
            <a:r>
              <a:rPr dirty="0" sz="1200" spc="-40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в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1944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–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1945 годах воевал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на </a:t>
            </a:r>
            <a:r>
              <a:rPr dirty="0" sz="1200" spc="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Черном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 и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 Балтийском</a:t>
            </a:r>
            <a:r>
              <a:rPr dirty="0" sz="1200" spc="-3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морях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1611" y="5566664"/>
            <a:ext cx="545338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Вениамин</a:t>
            </a:r>
            <a:r>
              <a:rPr dirty="0" sz="1200" spc="-1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Георгиевич Недошивин-</a:t>
            </a:r>
            <a:endParaRPr sz="1200">
              <a:latin typeface="Verdana"/>
              <a:cs typeface="Verdana"/>
            </a:endParaRPr>
          </a:p>
          <a:p>
            <a:pPr algn="ctr" marL="12065" marR="5080">
              <a:lnSpc>
                <a:spcPct val="100000"/>
              </a:lnSpc>
            </a:pP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Герой Советского Союза,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командир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роты автоматчиков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92-го </a:t>
            </a:r>
            <a:r>
              <a:rPr dirty="0" sz="1200" spc="-40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стрелкового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полка 201-й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стрелковой дивизии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42-й армии </a:t>
            </a:r>
            <a:r>
              <a:rPr dirty="0" sz="1200" spc="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Ленинградского</a:t>
            </a:r>
            <a:r>
              <a:rPr dirty="0" sz="1200" spc="-3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фронта,</a:t>
            </a:r>
            <a:r>
              <a:rPr dirty="0" sz="1200" spc="-2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гвардии</a:t>
            </a:r>
            <a:r>
              <a:rPr dirty="0" sz="1200" spc="-2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лейтенант.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Установлены</a:t>
            </a:r>
            <a:r>
              <a:rPr dirty="0" sz="1200" spc="-3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бюсты</a:t>
            </a:r>
            <a:r>
              <a:rPr dirty="0" sz="1200" spc="38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в</a:t>
            </a:r>
            <a:r>
              <a:rPr dirty="0" sz="1200" spc="405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г.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 Уфа и</a:t>
            </a:r>
            <a:r>
              <a:rPr dirty="0" sz="1200" spc="-1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spc="-5" b="1">
                <a:solidFill>
                  <a:srgbClr val="1F487C"/>
                </a:solidFill>
                <a:latin typeface="Verdana"/>
                <a:cs typeface="Verdana"/>
              </a:rPr>
              <a:t>Стерлитамак</a:t>
            </a:r>
            <a:r>
              <a:rPr dirty="0" sz="1200" spc="-30" b="1">
                <a:solidFill>
                  <a:srgbClr val="1F487C"/>
                </a:solidFill>
                <a:latin typeface="Verdana"/>
                <a:cs typeface="Verdana"/>
              </a:rPr>
              <a:t> </a:t>
            </a:r>
            <a:r>
              <a:rPr dirty="0" sz="1200" b="1">
                <a:solidFill>
                  <a:srgbClr val="1F487C"/>
                </a:solidFill>
                <a:latin typeface="Verdana"/>
                <a:cs typeface="Verdana"/>
              </a:rPr>
              <a:t>РБ.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761" y="490727"/>
            <a:ext cx="7858125" cy="2146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  <a:tabLst>
                <a:tab pos="1946910" algn="l"/>
              </a:tabLst>
            </a:pPr>
            <a:r>
              <a:rPr dirty="0" spc="-5"/>
              <a:t>ГЕРОИЗМ	ВОИНОВ</a:t>
            </a:r>
            <a:r>
              <a:rPr dirty="0" spc="-35"/>
              <a:t> </a:t>
            </a:r>
            <a:r>
              <a:rPr dirty="0" spc="-5"/>
              <a:t>БАШКОРТОСТАНА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Ахметьянова Элиза Рашитовна</dc:creator>
  <dc:title>Презентация PowerPoint</dc:title>
  <dcterms:created xsi:type="dcterms:W3CDTF">2023-04-28T11:27:16Z</dcterms:created>
  <dcterms:modified xsi:type="dcterms:W3CDTF">2023-04-28T11:27:16Z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2023-04-28T00:00:00Z</vt:filetime>
  </property>
</Properties>
</file>