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1.xml" ContentType="application/vnd.openxmlformats-officedocument.presentationml.notesSlide+xml"/>
  <Override PartName="/ppt/notesSlides/_rels/notesSlide11.xml.rels" ContentType="application/vnd.openxmlformats-package.relationships+xml"/>
  <Override PartName="/ppt/media/image28.png" ContentType="image/png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30.png" ContentType="image/png"/>
  <Override PartName="/ppt/media/image31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2000" spc="-1" strike="noStrike">
                <a:solidFill>
                  <a:srgbClr val="ff0000"/>
                </a:solidFill>
                <a:latin typeface="Verdana"/>
              </a:rPr>
              <a:t>Для перемещения страницы щёлкните мышью</a:t>
            </a:r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42686F97-A789-461B-91E7-B6FA8899F11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040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360" bIns="45360"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/>
          </p:nvPr>
        </p:nvSpPr>
        <p:spPr>
          <a:xfrm>
            <a:off x="3850920" y="9429480"/>
            <a:ext cx="2945520" cy="496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360" bIns="45360" anchor="b">
            <a:noAutofit/>
          </a:bodyPr>
          <a:p>
            <a:pPr algn="r">
              <a:lnSpc>
                <a:spcPct val="100000"/>
              </a:lnSpc>
            </a:pPr>
            <a:fld id="{849B797D-D7F9-4E7B-8D83-10EE549EBF11}" type="slidenum">
              <a:rPr b="1" lang="ru-RU" sz="1200" spc="-1" strike="noStrike">
                <a:solidFill>
                  <a:srgbClr val="ff0000"/>
                </a:solidFill>
                <a:latin typeface="Verdana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ФОН_флаг.JPG"/>
          <p:cNvPicPr/>
          <p:nvPr/>
        </p:nvPicPr>
        <p:blipFill>
          <a:blip r:embed="rId2"/>
          <a:stretch/>
        </p:blipFill>
        <p:spPr>
          <a:xfrm>
            <a:off x="4320" y="0"/>
            <a:ext cx="12183120" cy="68576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C189B86-639C-47BD-9F78-DC914EBA2EF8}" type="datetime">
              <a:rPr b="0" lang="ru-RU" sz="1200" spc="-1" strike="noStrike">
                <a:solidFill>
                  <a:srgbClr val="8b8b8b"/>
                </a:solidFill>
                <a:latin typeface="Verdana"/>
              </a:rPr>
              <a:t>14.4.23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EB04B85-11FC-4914-B5C2-3B0F636A5E6D}" type="slidenum">
              <a:rPr b="0" lang="ru-RU" sz="1200" spc="-1" strike="noStrike">
                <a:solidFill>
                  <a:srgbClr val="8b8b8b"/>
                </a:solidFill>
                <a:latin typeface="Verdan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2000" spc="-1" strike="noStrike">
                <a:solidFill>
                  <a:srgbClr val="ff0000"/>
                </a:solidFill>
                <a:latin typeface="Verdana"/>
              </a:rPr>
              <a:t>Для правки текста заглавия щёлкните мышью</a:t>
            </a:r>
            <a:endParaRPr b="0" lang="ru-RU" sz="20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 descr="ФОН_флаг.JPG"/>
          <p:cNvPicPr/>
          <p:nvPr/>
        </p:nvPicPr>
        <p:blipFill>
          <a:blip r:embed="rId2"/>
          <a:stretch/>
        </p:blipFill>
        <p:spPr>
          <a:xfrm>
            <a:off x="4320" y="0"/>
            <a:ext cx="12183120" cy="68576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C5FC99E-559A-4AA7-8C86-9A9D4333D0B7}" type="datetime">
              <a:rPr b="0" lang="ru-RU" sz="1200" spc="-1" strike="noStrike">
                <a:solidFill>
                  <a:srgbClr val="8b8b8b"/>
                </a:solidFill>
                <a:latin typeface="Verdana"/>
              </a:rPr>
              <a:t>14.4.23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66110EE-41DC-4343-BA48-B741E07DBD62}" type="slidenum">
              <a:rPr b="0" lang="ru-RU" sz="1200" spc="-1" strike="noStrike">
                <a:solidFill>
                  <a:srgbClr val="8b8b8b"/>
                </a:solidFill>
                <a:latin typeface="Verdan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ФОН_флаг.JPG"/>
          <p:cNvPicPr/>
          <p:nvPr/>
        </p:nvPicPr>
        <p:blipFill>
          <a:blip r:embed="rId2"/>
          <a:stretch/>
        </p:blipFill>
        <p:spPr>
          <a:xfrm>
            <a:off x="4320" y="0"/>
            <a:ext cx="1218312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1760794-0E1D-4C57-9A68-FA3DAE6D1B5C}" type="datetime">
              <a:rPr b="0" lang="ru-RU" sz="1200" spc="-1" strike="noStrike">
                <a:solidFill>
                  <a:srgbClr val="8b8b8b"/>
                </a:solidFill>
                <a:latin typeface="Verdana"/>
              </a:rPr>
              <a:t>14.4.23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27DDCA-FF83-42FC-B998-7D671ACDB755}" type="slidenum">
              <a:rPr b="0" lang="ru-RU" sz="1200" spc="-1" strike="noStrike">
                <a:solidFill>
                  <a:srgbClr val="8b8b8b"/>
                </a:solidFill>
                <a:latin typeface="Verdan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" descr=""/>
          <p:cNvPicPr/>
          <p:nvPr/>
        </p:nvPicPr>
        <p:blipFill>
          <a:blip r:embed="rId1"/>
          <a:stretch/>
        </p:blipFill>
        <p:spPr>
          <a:xfrm>
            <a:off x="1440" y="0"/>
            <a:ext cx="121888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угольник 1"/>
          <p:cNvSpPr/>
          <p:nvPr/>
        </p:nvSpPr>
        <p:spPr>
          <a:xfrm>
            <a:off x="551520" y="548640"/>
            <a:ext cx="10224720" cy="36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</a:rPr>
              <a:t>     </a:t>
            </a:r>
            <a:r>
              <a:rPr b="1" lang="ru-RU" sz="2400" spc="-1" strike="noStrike">
                <a:solidFill>
                  <a:srgbClr val="ff0000"/>
                </a:solidFill>
                <a:latin typeface="Verdana"/>
              </a:rPr>
              <a:t>11 апреля во всем мире отмечается Международный день освобождения узников фашистских концлагерей.</a:t>
            </a:r>
            <a:r>
              <a:rPr b="0" lang="ru-RU" sz="2400" spc="-1" strike="noStrike">
                <a:solidFill>
                  <a:srgbClr val="ff0000"/>
                </a:solidFill>
                <a:latin typeface="Verdana"/>
              </a:rPr>
              <a:t> </a:t>
            </a: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Он установлен в память об интернациональном восстании в Бухенвальде. 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    </a:t>
            </a: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В этот день во многих странах проходят различные памятные мероприятия, встречи бывших узников, поминовение погибших, поклонение их памяти, возложение цветов к могилам и местам захоронения жертв фашизма.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193" name="Picture 2" descr="https://www.belta.by/uploads/lotus/news/2021/000022_DBEA3120EF4C4965432586B0002F8BBC_374396.jpg"/>
          <p:cNvPicPr/>
          <p:nvPr/>
        </p:nvPicPr>
        <p:blipFill>
          <a:blip r:embed="rId1"/>
          <a:srcRect l="0" t="23459" r="938" b="12668"/>
          <a:stretch/>
        </p:blipFill>
        <p:spPr>
          <a:xfrm>
            <a:off x="1703520" y="3861000"/>
            <a:ext cx="8064360" cy="252000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8" descr="D:\Рабочий стол\2011-2012\Август 2012\Площадка\logo без фона.png"/>
          <p:cNvPicPr/>
          <p:nvPr/>
        </p:nvPicPr>
        <p:blipFill>
          <a:blip r:embed="rId2"/>
          <a:stretch/>
        </p:blipFill>
        <p:spPr>
          <a:xfrm>
            <a:off x="10920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95" name="Прямая соединительная линия 4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Прямая соединительная линия 5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488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98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201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Прямоугольник 8"/>
          <p:cNvSpPr/>
          <p:nvPr/>
        </p:nvSpPr>
        <p:spPr>
          <a:xfrm>
            <a:off x="5447880" y="1196640"/>
            <a:ext cx="619236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В 2015 г. режиссер Насур Юрушбаев снял документальный фильм </a:t>
            </a:r>
            <a:r>
              <a:rPr b="1" lang="ru-RU" sz="2400" spc="-1" strike="noStrike">
                <a:solidFill>
                  <a:srgbClr val="ff0000"/>
                </a:solidFill>
                <a:latin typeface="Verdana"/>
              </a:rPr>
              <a:t>«Два узника: Джавид и Вальтер» </a:t>
            </a: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(</a:t>
            </a:r>
            <a:r>
              <a:rPr b="0" lang="en-US" sz="2400" spc="-1" strike="noStrike">
                <a:solidFill>
                  <a:srgbClr val="002060"/>
                </a:solidFill>
                <a:latin typeface="Verdana"/>
              </a:rPr>
              <a:t>https://www.youtube.com/watch?v=d8E156DmK50</a:t>
            </a: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).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Здесь приводится параллель между жизнью в плену двух узников — немца и башкира.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Одним из героев фильма стал уфимец</a:t>
            </a:r>
            <a:r>
              <a:rPr b="1" lang="ru-RU" sz="2400" spc="-1" strike="noStrike">
                <a:solidFill>
                  <a:srgbClr val="ff0000"/>
                </a:solidFill>
                <a:latin typeface="Verdana"/>
              </a:rPr>
              <a:t> Джавид Кузеев,</a:t>
            </a:r>
            <a:r>
              <a:rPr b="0" lang="ru-RU" sz="2400" spc="-1" strike="noStrike">
                <a:solidFill>
                  <a:srgbClr val="002060"/>
                </a:solidFill>
                <a:latin typeface="Verdana"/>
              </a:rPr>
              <a:t> который провел три долгих мучительных года в нацистском лагере смерти Заксенхаузен, Германия.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203" name="Picture 2" descr="C:\Users\samsung\Downloads\IMG_6845.jpg"/>
          <p:cNvPicPr/>
          <p:nvPr/>
        </p:nvPicPr>
        <p:blipFill>
          <a:blip r:embed="rId2"/>
          <a:stretch/>
        </p:blipFill>
        <p:spPr>
          <a:xfrm>
            <a:off x="335520" y="1484640"/>
            <a:ext cx="4968360" cy="384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04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205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208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Рисунок 1" descr=""/>
          <p:cNvPicPr/>
          <p:nvPr/>
        </p:nvPicPr>
        <p:blipFill>
          <a:blip r:embed="rId2"/>
          <a:stretch/>
        </p:blipFill>
        <p:spPr>
          <a:xfrm>
            <a:off x="2023920" y="844560"/>
            <a:ext cx="7587000" cy="480492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83520" y="555300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002060"/>
                </a:solidFill>
                <a:latin typeface="Verdana"/>
                <a:ea typeface="Verdana"/>
              </a:rPr>
              <a:t>Издана книга «Память: списки погибших в Великой Отечественной войне»</a:t>
            </a:r>
            <a:endParaRPr b="0" lang="ru-RU" sz="3100" spc="-1" strike="noStrike">
              <a:solidFill>
                <a:srgbClr val="ff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7375e"/>
                </a:solidFill>
                <a:latin typeface="Calibri"/>
              </a:rPr>
              <a:t>Аллея ангелов</a:t>
            </a:r>
            <a:endParaRPr b="0" lang="ru-RU" sz="44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5 мая 2015 года была открыта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Аллея ангелов 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— мемориальный комплекс Донецка в память о детях, погибших от украинского оружия.  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Picture 2" descr="C:\Users\Наиля Гайфуловна\Desktop\qxcTaIozQeI.jpg"/>
          <p:cNvPicPr/>
          <p:nvPr/>
        </p:nvPicPr>
        <p:blipFill>
          <a:blip r:embed="rId1"/>
          <a:stretch/>
        </p:blipFill>
        <p:spPr>
          <a:xfrm>
            <a:off x="609480" y="1843920"/>
            <a:ext cx="5384520" cy="403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7" descr=""/>
          <p:cNvPicPr/>
          <p:nvPr/>
        </p:nvPicPr>
        <p:blipFill>
          <a:blip r:embed="rId1"/>
          <a:srcRect l="0" t="0" r="0" b="21538"/>
          <a:stretch/>
        </p:blipFill>
        <p:spPr>
          <a:xfrm>
            <a:off x="0" y="1124640"/>
            <a:ext cx="6167520" cy="3710160"/>
          </a:xfrm>
          <a:prstGeom prst="rect">
            <a:avLst/>
          </a:prstGeom>
          <a:ln w="9525">
            <a:noFill/>
          </a:ln>
        </p:spPr>
      </p:pic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6383880" y="1124640"/>
            <a:ext cx="5312520" cy="424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8000"/>
          </a:bodyPr>
          <a:p>
            <a:pPr algn="just">
              <a:lnSpc>
                <a:spcPct val="100000"/>
              </a:lnSpc>
              <a:spcBef>
                <a:spcPts val="1239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1f497d"/>
                </a:solidFill>
                <a:latin typeface="Calibri"/>
              </a:rPr>
              <a:t>       </a:t>
            </a:r>
            <a:r>
              <a:rPr b="1" lang="ru-RU" sz="6200" spc="-1" strike="noStrike">
                <a:solidFill>
                  <a:srgbClr val="1f497d"/>
                </a:solidFill>
                <a:latin typeface="Verdana"/>
                <a:ea typeface="Verdana"/>
              </a:rPr>
              <a:t>Во всех городах Республики Башкортостан установлены памятники Героям Советского Союза, жившим в республике, мемориалы воинской славы.</a:t>
            </a:r>
            <a:endParaRPr b="0" lang="ru-RU" sz="6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239"/>
              </a:spcBef>
              <a:tabLst>
                <a:tab algn="l" pos="0"/>
              </a:tabLst>
            </a:pPr>
            <a:r>
              <a:rPr b="1" lang="ru-RU" sz="6200" spc="-1" strike="noStrike">
                <a:solidFill>
                  <a:srgbClr val="1f497d"/>
                </a:solidFill>
                <a:latin typeface="Verdana"/>
                <a:ea typeface="Verdana"/>
              </a:rPr>
              <a:t>	</a:t>
            </a:r>
            <a:endParaRPr b="0" lang="ru-RU" sz="6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239"/>
              </a:spcBef>
              <a:tabLst>
                <a:tab algn="l" pos="0"/>
              </a:tabLst>
            </a:pPr>
            <a:r>
              <a:rPr b="1" lang="ru-RU" sz="6200" spc="-1" strike="noStrike">
                <a:solidFill>
                  <a:srgbClr val="1f497d"/>
                </a:solidFill>
                <a:latin typeface="Verdana"/>
                <a:ea typeface="Verdana"/>
              </a:rPr>
              <a:t>    </a:t>
            </a:r>
            <a:r>
              <a:rPr b="1" lang="ru-RU" sz="6200" spc="-1" strike="noStrike">
                <a:solidFill>
                  <a:srgbClr val="002060"/>
                </a:solidFill>
                <a:latin typeface="Verdana"/>
                <a:ea typeface="Verdana"/>
              </a:rPr>
              <a:t>В городах и селах создаются мемориальные  комплексы в честь павших в героических боях защитников Родины.</a:t>
            </a:r>
            <a:endParaRPr b="0" lang="ru-RU" sz="6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239"/>
              </a:spcBef>
              <a:tabLst>
                <a:tab algn="l" pos="0"/>
              </a:tabLst>
            </a:pPr>
            <a:endParaRPr b="0" lang="ru-RU" sz="6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239"/>
              </a:spcBef>
              <a:tabLst>
                <a:tab algn="l" pos="0"/>
              </a:tabLst>
            </a:pPr>
            <a:r>
              <a:rPr b="1" lang="ru-RU" sz="6200" spc="-1" strike="noStrike">
                <a:solidFill>
                  <a:srgbClr val="002060"/>
                </a:solidFill>
                <a:latin typeface="Verdana"/>
                <a:ea typeface="Verdana"/>
              </a:rPr>
              <a:t>   </a:t>
            </a:r>
            <a:r>
              <a:rPr b="1" lang="ru-RU" sz="6200" spc="-1" strike="noStrike">
                <a:solidFill>
                  <a:srgbClr val="002060"/>
                </a:solidFill>
                <a:latin typeface="Verdana"/>
                <a:ea typeface="Verdana"/>
              </a:rPr>
              <a:t>Ежегодно  наша Республика  отмечает Дни воинской славы и присоединяется к Всероссийской акции Бессмертный полк</a:t>
            </a:r>
            <a:r>
              <a:rPr b="1" lang="ru-RU" sz="5000" spc="-1" strike="noStrike">
                <a:solidFill>
                  <a:srgbClr val="002060"/>
                </a:solidFill>
                <a:latin typeface="Verdana"/>
                <a:ea typeface="Verdana"/>
              </a:rPr>
              <a:t>.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Picture 8" descr="D:\Рабочий стол\2011-2012\Август 2012\Площадка\logo без фона.png"/>
          <p:cNvPicPr/>
          <p:nvPr/>
        </p:nvPicPr>
        <p:blipFill>
          <a:blip r:embed="rId2"/>
          <a:stretch/>
        </p:blipFill>
        <p:spPr>
          <a:xfrm>
            <a:off x="10704600" y="188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217" name="Прямая соединительная линия 6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Прямая соединительная линия 7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04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220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223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07520" y="5373360"/>
            <a:ext cx="11548440" cy="129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200" spc="-1" strike="noStrike">
                <a:solidFill>
                  <a:srgbClr val="002060"/>
                </a:solidFill>
                <a:latin typeface="Verdana"/>
                <a:ea typeface="Verdana"/>
              </a:rPr>
              <a:t>Памятник прославленному летчику-штурману, дважды Герою Советского Союза (единственный в Республике Башкортостан)</a:t>
            </a:r>
            <a:br/>
            <a:r>
              <a:rPr b="1" lang="ru-RU" sz="2200" spc="-1" strike="noStrike">
                <a:solidFill>
                  <a:srgbClr val="002060"/>
                </a:solidFill>
                <a:latin typeface="Verdana"/>
                <a:ea typeface="Verdana"/>
              </a:rPr>
              <a:t>Мусе Гарееву, Илишевский район, с. Верхнеяркеево  </a:t>
            </a:r>
            <a:endParaRPr b="0" lang="ru-RU" sz="2200" spc="-1" strike="noStrike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2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Auto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AutoShape 1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AutoShape 1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Picture 20" descr="Рафаэль Марданшин принял участие в открытии памятника дважды Герою  Советского Союза Мусы Гарееву"/>
          <p:cNvPicPr/>
          <p:nvPr/>
        </p:nvPicPr>
        <p:blipFill>
          <a:blip r:embed="rId2"/>
          <a:srcRect l="5918" t="1511" r="18271" b="4668"/>
          <a:stretch/>
        </p:blipFill>
        <p:spPr>
          <a:xfrm>
            <a:off x="3071520" y="620640"/>
            <a:ext cx="5108400" cy="473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76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234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237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Picture 2" descr="Памятник Шаймуратову включили в экскурсионный маршрут по Уфе – Коммерсантъ  Уфа"/>
          <p:cNvPicPr/>
          <p:nvPr/>
        </p:nvPicPr>
        <p:blipFill>
          <a:blip r:embed="rId2"/>
          <a:stretch/>
        </p:blipFill>
        <p:spPr>
          <a:xfrm>
            <a:off x="1631520" y="476640"/>
            <a:ext cx="8945640" cy="5027040"/>
          </a:xfrm>
          <a:prstGeom prst="rect">
            <a:avLst/>
          </a:prstGeom>
          <a:ln w="0">
            <a:noFill/>
          </a:ln>
        </p:spPr>
      </p:pic>
      <p:sp>
        <p:nvSpPr>
          <p:cNvPr id="239" name="Прямоугольник 7"/>
          <p:cNvSpPr/>
          <p:nvPr/>
        </p:nvSpPr>
        <p:spPr>
          <a:xfrm>
            <a:off x="1775520" y="5589360"/>
            <a:ext cx="85687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Verdana"/>
              </a:rPr>
              <a:t>Памятник Герою России, комдиву 112-й Башкирской кавалерийской дивизии генерал-майору Минигали Шаймуратову, г. Уфа, Советская площадь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560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35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38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TextBox 12"/>
          <p:cNvSpPr/>
          <p:nvPr/>
        </p:nvSpPr>
        <p:spPr>
          <a:xfrm>
            <a:off x="1199520" y="1124640"/>
            <a:ext cx="10296720" cy="44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Всего в годы Великой Отечественной войны из Башкортостана </a:t>
            </a:r>
            <a:r>
              <a:rPr b="1" lang="ru-RU" sz="3200" spc="-1" strike="noStrike">
                <a:solidFill>
                  <a:srgbClr val="ff0000"/>
                </a:solidFill>
                <a:latin typeface="Verdana"/>
              </a:rPr>
              <a:t>на фронт ушли более 710 тысяч человек, </a:t>
            </a: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из них около </a:t>
            </a:r>
            <a:r>
              <a:rPr b="1" lang="ru-RU" sz="3200" spc="-1" strike="noStrike">
                <a:solidFill>
                  <a:srgbClr val="ff0000"/>
                </a:solidFill>
                <a:latin typeface="Verdana"/>
              </a:rPr>
              <a:t>300 тысяч погибло </a:t>
            </a: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на фронтах войны, в их числе: </a:t>
            </a: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на поле боя — около 88 500 человек;</a:t>
            </a: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умерло от ран — 20 000;</a:t>
            </a: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погибло в плену — 2 265;</a:t>
            </a:r>
            <a:endParaRPr b="0" lang="ru-RU" sz="32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 </a:t>
            </a:r>
            <a:r>
              <a:rPr b="1" lang="ru-RU" sz="3200" spc="-1" strike="noStrike">
                <a:solidFill>
                  <a:srgbClr val="1f497d"/>
                </a:solidFill>
                <a:latin typeface="Verdana"/>
              </a:rPr>
              <a:t>пропало без вести более 127 000.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632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41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44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Рисунок 6" descr=""/>
          <p:cNvPicPr/>
          <p:nvPr/>
        </p:nvPicPr>
        <p:blipFill>
          <a:blip r:embed="rId2"/>
          <a:stretch/>
        </p:blipFill>
        <p:spPr>
          <a:xfrm>
            <a:off x="2279520" y="904320"/>
            <a:ext cx="7206120" cy="540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76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47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50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Прямоугольник 8"/>
          <p:cNvSpPr/>
          <p:nvPr/>
        </p:nvSpPr>
        <p:spPr>
          <a:xfrm>
            <a:off x="5087880" y="1124640"/>
            <a:ext cx="6624360" cy="542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Verdana"/>
              </a:rPr>
              <a:t>Габдуллин Ян (Муллаян) Тимеркаевич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Verdana"/>
              </a:rPr>
              <a:t>(уроженец Туймазинского района) </a:t>
            </a:r>
            <a:br/>
            <a:r>
              <a:rPr b="0" lang="ru-RU" sz="2200" spc="-1" strike="noStrike">
                <a:solidFill>
                  <a:srgbClr val="002060"/>
                </a:solidFill>
                <a:latin typeface="Verdana"/>
              </a:rPr>
              <a:t>29 августа 1941 г. добровольцем ушел на фронт. 29 июня 1942 г. раненый Ян попал в плен.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Verdana"/>
              </a:rPr>
              <a:t>С 1942-1943 гг. был участником подпольной группы сопротивления концлагеря, которую возглавлял Муса Джалиль. В 1943 г. совершил побег из плена.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Verdana"/>
              </a:rPr>
              <a:t>В марте 1944 г. </a:t>
            </a:r>
            <a:r>
              <a:rPr b="1" lang="ru-RU" sz="2200" spc="-1" strike="noStrike">
                <a:solidFill>
                  <a:srgbClr val="ff0000"/>
                </a:solidFill>
                <a:latin typeface="Verdana"/>
              </a:rPr>
              <a:t>Ян Тимеркаевич пал смертью храбрых</a:t>
            </a:r>
            <a:r>
              <a:rPr b="1" lang="ru-RU" sz="2200" spc="-1" strike="noStrike">
                <a:solidFill>
                  <a:srgbClr val="002060"/>
                </a:solidFill>
                <a:latin typeface="Verdana"/>
              </a:rPr>
              <a:t> </a:t>
            </a:r>
            <a:r>
              <a:rPr b="0" lang="ru-RU" sz="2200" spc="-1" strike="noStrike">
                <a:solidFill>
                  <a:srgbClr val="002060"/>
                </a:solidFill>
                <a:latin typeface="Verdana"/>
              </a:rPr>
              <a:t>в бою у села Сосновка Хмельницкой области.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52" name="Picture 2" descr="Ян Тимеркаевич Габдуллин"/>
          <p:cNvPicPr/>
          <p:nvPr/>
        </p:nvPicPr>
        <p:blipFill>
          <a:blip r:embed="rId2">
            <a:lum contrast="20000"/>
          </a:blip>
          <a:srcRect l="0" t="10000" r="0" b="4260"/>
          <a:stretch/>
        </p:blipFill>
        <p:spPr>
          <a:xfrm>
            <a:off x="839520" y="1168200"/>
            <a:ext cx="3816000" cy="532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76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54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57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Прямоугольник 12"/>
          <p:cNvSpPr/>
          <p:nvPr/>
        </p:nvSpPr>
        <p:spPr>
          <a:xfrm>
            <a:off x="4511880" y="1196640"/>
            <a:ext cx="676836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Verdana"/>
              </a:rPr>
              <a:t>Бикташев Вали Минигалимович </a:t>
            </a:r>
            <a:r>
              <a:rPr b="1" lang="ru-RU" sz="2600" spc="-1" strike="noStrike">
                <a:solidFill>
                  <a:srgbClr val="002060"/>
                </a:solidFill>
                <a:latin typeface="Verdana"/>
              </a:rPr>
              <a:t>(уроженец Аургазинского р-на)</a:t>
            </a:r>
            <a:r>
              <a:rPr b="0" lang="ru-RU" sz="2600" spc="-1" strike="noStrike">
                <a:solidFill>
                  <a:srgbClr val="ff0000"/>
                </a:solidFill>
                <a:latin typeface="Verdana"/>
              </a:rPr>
              <a:t> </a:t>
            </a:r>
            <a:r>
              <a:rPr b="0" lang="ru-RU" sz="2600" spc="-1" strike="noStrike">
                <a:solidFill>
                  <a:srgbClr val="002060"/>
                </a:solidFill>
                <a:latin typeface="Verdana"/>
              </a:rPr>
              <a:t>с  1941 г. воевал в составе 96-стрелковой дивизии.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600" spc="-1" strike="noStrike">
                <a:solidFill>
                  <a:srgbClr val="002060"/>
                </a:solidFill>
                <a:latin typeface="Verdana"/>
              </a:rPr>
              <a:t>В мае 1942 г. попал в плен. </a:t>
            </a:r>
            <a:r>
              <a:rPr b="1" lang="ru-RU" sz="2600" spc="-1" strike="noStrike">
                <a:solidFill>
                  <a:srgbClr val="ff0000"/>
                </a:solidFill>
                <a:latin typeface="Verdana"/>
              </a:rPr>
              <a:t>Четырежды бежал, но неудачно.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600" spc="-1" strike="noStrike">
                <a:solidFill>
                  <a:srgbClr val="002060"/>
                </a:solidFill>
                <a:latin typeface="Verdana"/>
              </a:rPr>
              <a:t>За активное сопротивление в плену был отправлен в концентрационный </a:t>
            </a:r>
            <a:r>
              <a:rPr b="1" lang="ru-RU" sz="2600" spc="-1" strike="noStrike">
                <a:solidFill>
                  <a:srgbClr val="ff0000"/>
                </a:solidFill>
                <a:latin typeface="Verdana"/>
              </a:rPr>
              <a:t>лагерь Дахау,</a:t>
            </a:r>
            <a:r>
              <a:rPr b="0" lang="ru-RU" sz="2600" spc="-1" strike="noStrike">
                <a:solidFill>
                  <a:srgbClr val="002060"/>
                </a:solidFill>
                <a:latin typeface="Verdana"/>
              </a:rPr>
              <a:t> Германия.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pic>
        <p:nvPicPr>
          <p:cNvPr id="159" name="Picture 2" descr="Бессмертный полк. Уфа. Бикташев Вали Минигалимович"/>
          <p:cNvPicPr/>
          <p:nvPr/>
        </p:nvPicPr>
        <p:blipFill>
          <a:blip r:embed="rId2"/>
          <a:srcRect l="0" t="0" r="0" b="3939"/>
          <a:stretch/>
        </p:blipFill>
        <p:spPr>
          <a:xfrm>
            <a:off x="407520" y="1124640"/>
            <a:ext cx="3823920" cy="491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04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61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64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Прямоугольник 8"/>
          <p:cNvSpPr/>
          <p:nvPr/>
        </p:nvSpPr>
        <p:spPr>
          <a:xfrm>
            <a:off x="479520" y="1196640"/>
            <a:ext cx="11016720" cy="47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</a:rPr>
              <a:t>Бикташев Вали Минигалимович</a:t>
            </a:r>
            <a:r>
              <a:rPr b="0" lang="ru-RU" sz="2800" spc="-1" strike="noStrike">
                <a:solidFill>
                  <a:srgbClr val="002060"/>
                </a:solidFill>
                <a:latin typeface="Verdana"/>
              </a:rPr>
              <a:t> в лагере примкнул к организованному международному подпольному сопротивлению.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Verdana"/>
              </a:rPr>
              <a:t>28 апреля 1945 г. принял активное участие в восстании узников Дахау, сорвавшей существовавший план уничтожения оставшихся в живых заключённых.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Verdana"/>
              </a:rPr>
              <a:t>Был награжден орденами </a:t>
            </a:r>
            <a:r>
              <a:rPr b="1" lang="ru-RU" sz="2800" spc="-1" strike="noStrike">
                <a:solidFill>
                  <a:srgbClr val="ff0000"/>
                </a:solidFill>
                <a:latin typeface="Verdana"/>
              </a:rPr>
              <a:t>Отечественной войны 1-ой и 2-ой степени, медалью за победу над Германией.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76600" y="116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67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70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Picture 9" descr=""/>
          <p:cNvPicPr/>
          <p:nvPr/>
        </p:nvPicPr>
        <p:blipFill>
          <a:blip r:embed="rId2"/>
          <a:stretch/>
        </p:blipFill>
        <p:spPr>
          <a:xfrm>
            <a:off x="911520" y="1124640"/>
            <a:ext cx="3096000" cy="4113720"/>
          </a:xfrm>
          <a:prstGeom prst="rect">
            <a:avLst/>
          </a:prstGeom>
          <a:ln w="9525">
            <a:noFill/>
          </a:ln>
        </p:spPr>
      </p:pic>
      <p:sp>
        <p:nvSpPr>
          <p:cNvPr id="176" name="Прямоугольник 15"/>
          <p:cNvSpPr/>
          <p:nvPr/>
        </p:nvSpPr>
        <p:spPr>
          <a:xfrm>
            <a:off x="4439880" y="1052640"/>
            <a:ext cx="633636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Verdana"/>
              </a:rPr>
              <a:t>После войны В.М. Бикташев работал сельским учителем.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Verdana"/>
              </a:rPr>
              <a:t>Написал документальные повести: </a:t>
            </a:r>
            <a:r>
              <a:rPr b="1" lang="ru-RU" sz="2800" spc="-1" strike="noStrike">
                <a:solidFill>
                  <a:srgbClr val="ff0000"/>
                </a:solidFill>
                <a:latin typeface="Verdana"/>
              </a:rPr>
              <a:t>«Мы старше своей смерти», «Память сердца», «Мой жизненный путь в борьбе».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632600" y="260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78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Заголовок 1"/>
          <p:cNvSpPr/>
          <p:nvPr/>
        </p:nvSpPr>
        <p:spPr>
          <a:xfrm>
            <a:off x="1523880" y="2143080"/>
            <a:ext cx="914364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81" name="Содержимое 2"/>
          <p:cNvSpPr/>
          <p:nvPr/>
        </p:nvSpPr>
        <p:spPr>
          <a:xfrm>
            <a:off x="2023920" y="378612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TextBox 12"/>
          <p:cNvSpPr/>
          <p:nvPr/>
        </p:nvSpPr>
        <p:spPr>
          <a:xfrm>
            <a:off x="4079880" y="1268640"/>
            <a:ext cx="770436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Verdana"/>
              </a:rPr>
              <a:t>Баки (Борис) Гатауллович  Назиров </a:t>
            </a:r>
            <a:r>
              <a:rPr b="1" lang="ru-RU" sz="2800" spc="-1" strike="noStrike">
                <a:solidFill>
                  <a:srgbClr val="002060"/>
                </a:solidFill>
                <a:latin typeface="Verdana"/>
                <a:ea typeface="Verdana"/>
              </a:rPr>
              <a:t>(уроженец Архангельского р-на) </a:t>
            </a:r>
            <a:r>
              <a:rPr b="0" lang="ru-RU" sz="2800" spc="-1" strike="noStrike">
                <a:solidFill>
                  <a:srgbClr val="002060"/>
                </a:solidFill>
                <a:latin typeface="Verdana"/>
                <a:ea typeface="Verdana"/>
              </a:rPr>
              <a:t>в 1942 г. при прорыве из окружения попадает в плен, будучи тяжело раненным в грудь.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Verdana"/>
                <a:ea typeface="Verdana"/>
              </a:rPr>
              <a:t>Вскоре ему с товарищами удалось бежать. Однако через 3 месяца их схватили и отправили в </a:t>
            </a: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Verdana"/>
              </a:rPr>
              <a:t>лагерь Бухенвальд.  </a:t>
            </a:r>
            <a:r>
              <a:rPr b="1" lang="ru-RU" sz="2400" spc="-1" strike="noStrike">
                <a:solidFill>
                  <a:srgbClr val="002060"/>
                </a:solidFill>
                <a:latin typeface="Verdana"/>
                <a:ea typeface="Verdana"/>
              </a:rPr>
              <a:t> 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3" name="Picture 2" descr="https://memorial24.ru/sites/default/files/styles/x500_r/public/cdivisions_slide/nazirov2.jpg?itok=UbSJQ6J5"/>
          <p:cNvPicPr/>
          <p:nvPr/>
        </p:nvPicPr>
        <p:blipFill>
          <a:blip r:embed="rId2"/>
          <a:stretch/>
        </p:blipFill>
        <p:spPr>
          <a:xfrm>
            <a:off x="335520" y="1052640"/>
            <a:ext cx="3428640" cy="476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8" descr="D:\Рабочий стол\2011-2012\Август 2012\Площадка\logo без фона.png"/>
          <p:cNvPicPr/>
          <p:nvPr/>
        </p:nvPicPr>
        <p:blipFill>
          <a:blip r:embed="rId1"/>
          <a:stretch/>
        </p:blipFill>
        <p:spPr>
          <a:xfrm>
            <a:off x="10776600" y="188640"/>
            <a:ext cx="999000" cy="785520"/>
          </a:xfrm>
          <a:prstGeom prst="rect">
            <a:avLst/>
          </a:prstGeom>
          <a:ln w="9525">
            <a:noFill/>
          </a:ln>
        </p:spPr>
      </p:pic>
      <p:sp>
        <p:nvSpPr>
          <p:cNvPr id="185" name="Прямая соединительная линия 10"/>
          <p:cNvSpPr/>
          <p:nvPr/>
        </p:nvSpPr>
        <p:spPr>
          <a:xfrm>
            <a:off x="1523880" y="500040"/>
            <a:ext cx="7858080" cy="1440"/>
          </a:xfrm>
          <a:prstGeom prst="line">
            <a:avLst/>
          </a:prstGeom>
          <a:ln w="1905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Прямая соединительная линия 11"/>
          <p:cNvSpPr/>
          <p:nvPr/>
        </p:nvSpPr>
        <p:spPr>
          <a:xfrm>
            <a:off x="1523880" y="544320"/>
            <a:ext cx="7858080" cy="1800"/>
          </a:xfrm>
          <a:prstGeom prst="line">
            <a:avLst/>
          </a:prstGeom>
          <a:ln w="19050">
            <a:solidFill>
              <a:srgbClr val="2b953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Заголовок 1"/>
          <p:cNvSpPr/>
          <p:nvPr/>
        </p:nvSpPr>
        <p:spPr>
          <a:xfrm>
            <a:off x="5879880" y="2143080"/>
            <a:ext cx="4787640" cy="214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r>
              <a:rPr b="0" lang="ru-RU" sz="4800" spc="-1" strike="noStrike">
                <a:solidFill>
                  <a:srgbClr val="002060"/>
                </a:solidFill>
                <a:latin typeface="Georgia"/>
              </a:rPr>
              <a:t> 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88" name="Содержимое 2"/>
          <p:cNvSpPr/>
          <p:nvPr/>
        </p:nvSpPr>
        <p:spPr>
          <a:xfrm>
            <a:off x="3962520" y="2205000"/>
            <a:ext cx="822924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Прямоугольник 8"/>
          <p:cNvSpPr/>
          <p:nvPr/>
        </p:nvSpPr>
        <p:spPr>
          <a:xfrm>
            <a:off x="1738440" y="142920"/>
            <a:ext cx="785772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Прямоугольник 15"/>
          <p:cNvSpPr/>
          <p:nvPr/>
        </p:nvSpPr>
        <p:spPr>
          <a:xfrm>
            <a:off x="4943880" y="980640"/>
            <a:ext cx="6408360" cy="52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Verdana"/>
              </a:rPr>
              <a:t>   </a:t>
            </a:r>
            <a:r>
              <a:rPr b="1" lang="ru-RU" sz="2300" spc="-1" strike="noStrike">
                <a:solidFill>
                  <a:srgbClr val="ff0000"/>
                </a:solidFill>
                <a:latin typeface="Verdana"/>
                <a:ea typeface="Verdana"/>
              </a:rPr>
              <a:t>Баки Гатауллович </a:t>
            </a:r>
            <a:r>
              <a:rPr b="0" lang="ru-RU" sz="2300" spc="-1" strike="noStrike">
                <a:solidFill>
                  <a:srgbClr val="002060"/>
                </a:solidFill>
                <a:latin typeface="Verdana"/>
                <a:ea typeface="Verdana"/>
              </a:rPr>
              <a:t>был одним из организаторов подпольной группы, организовавший </a:t>
            </a:r>
            <a:r>
              <a:rPr b="1" lang="ru-RU" sz="2300" spc="-1" strike="noStrike">
                <a:solidFill>
                  <a:srgbClr val="002060"/>
                </a:solidFill>
                <a:latin typeface="Verdana"/>
                <a:ea typeface="Verdana"/>
              </a:rPr>
              <a:t>восстание в концлагере Бухенвальд. </a:t>
            </a:r>
            <a:endParaRPr b="0" lang="ru-RU" sz="2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300" spc="-1" strike="noStrike">
                <a:solidFill>
                  <a:srgbClr val="002060"/>
                </a:solidFill>
                <a:latin typeface="Verdana"/>
                <a:ea typeface="Verdana"/>
              </a:rPr>
              <a:t>   </a:t>
            </a:r>
            <a:r>
              <a:rPr b="0" lang="ru-RU" sz="2300" spc="-1" strike="noStrike">
                <a:solidFill>
                  <a:srgbClr val="002060"/>
                </a:solidFill>
                <a:latin typeface="Verdana"/>
                <a:ea typeface="Verdana"/>
              </a:rPr>
              <a:t>11 апреля 1945 г. началось вооруженное восстание, которое закончилось полной победой военнопленных. </a:t>
            </a:r>
            <a:r>
              <a:rPr b="0" lang="ru-RU" sz="2400" spc="-1" strike="noStrike">
                <a:solidFill>
                  <a:srgbClr val="002060"/>
                </a:solidFill>
                <a:latin typeface="Verdana"/>
                <a:ea typeface="Verdana"/>
              </a:rPr>
              <a:t>Третья армия США пришла в Бухенвальд после окончания восстания (через 2 дня).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300" spc="-1" strike="noStrike">
                <a:solidFill>
                  <a:srgbClr val="002060"/>
                </a:solidFill>
                <a:latin typeface="Verdana"/>
                <a:ea typeface="Verdana"/>
              </a:rPr>
              <a:t>  </a:t>
            </a:r>
            <a:r>
              <a:rPr b="1" lang="ru-RU" sz="2300" spc="-1" strike="noStrike">
                <a:solidFill>
                  <a:srgbClr val="002060"/>
                </a:solidFill>
                <a:latin typeface="Verdana"/>
                <a:ea typeface="Verdana"/>
              </a:rPr>
              <a:t>В газете «За передовой опыт» в 1957 г. вышла статья «Герой Бухенвальда» о подвиге Баки Гатаулловича. </a:t>
            </a:r>
            <a:endParaRPr b="0" lang="ru-RU" sz="2300" spc="-1" strike="noStrike">
              <a:latin typeface="Arial"/>
            </a:endParaRPr>
          </a:p>
        </p:txBody>
      </p:sp>
      <p:pic>
        <p:nvPicPr>
          <p:cNvPr id="191" name="Picture 2" descr="https://memorial24.ru/sites/default/files/styles/x500_r/public/cdivisions_slide/nazirov_gazeta.jpg?itok=FZ3HP3lR"/>
          <p:cNvPicPr/>
          <p:nvPr/>
        </p:nvPicPr>
        <p:blipFill>
          <a:blip r:embed="rId2"/>
          <a:stretch/>
        </p:blipFill>
        <p:spPr>
          <a:xfrm>
            <a:off x="263520" y="692640"/>
            <a:ext cx="4485600" cy="576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13116</TotalTime>
  <Application>LibreOffice/7.2.4.1$Windows_X86_64 LibreOffice_project/27d75539669ac387bb498e35313b970b7fe9c4f9</Application>
  <AppVersion>15.0000</AppVersion>
  <Words>444</Words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2015-08-07T12:32:13Z</dcterms:created>
  <dc:creator>Ахметьянова Элиза Рашитовна</dc:creator>
  <dc:description/>
  <dc:language>ru-RU</dc:language>
  <cp:lastModifiedBy/>
  <cp:lastPrinted>2011-09-23T09:38:03Z</cp:lastPrinted>
  <dcterms:modified xsi:type="dcterms:W3CDTF">2023-04-14T20:58:23Z</dcterms:modified>
  <cp:revision>452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16</vt:i4>
  </property>
</Properties>
</file>