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755" r:id="rId2"/>
    <p:sldId id="775" r:id="rId3"/>
    <p:sldId id="750" r:id="rId4"/>
    <p:sldId id="284" r:id="rId5"/>
    <p:sldId id="764" r:id="rId6"/>
    <p:sldId id="262" r:id="rId7"/>
    <p:sldId id="770" r:id="rId8"/>
    <p:sldId id="769" r:id="rId9"/>
    <p:sldId id="768" r:id="rId10"/>
    <p:sldId id="765" r:id="rId11"/>
    <p:sldId id="771" r:id="rId12"/>
    <p:sldId id="763" r:id="rId13"/>
    <p:sldId id="776" r:id="rId14"/>
    <p:sldId id="777" r:id="rId15"/>
    <p:sldId id="778" r:id="rId16"/>
    <p:sldId id="779" r:id="rId17"/>
    <p:sldId id="767" r:id="rId18"/>
    <p:sldId id="772" r:id="rId19"/>
    <p:sldId id="774" r:id="rId20"/>
    <p:sldId id="773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77A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707" autoAdjust="0"/>
  </p:normalViewPr>
  <p:slideViewPr>
    <p:cSldViewPr snapToGrid="0">
      <p:cViewPr varScale="1">
        <p:scale>
          <a:sx n="110" d="100"/>
          <a:sy n="110" d="100"/>
        </p:scale>
        <p:origin x="618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F9C2A-74EE-4868-A3BC-408FCF5346D3}" type="datetimeFigureOut">
              <a:rPr lang="ru-RU" smtClean="0"/>
              <a:t>28.01.2026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2FE7C-682A-4A1A-8844-05A0D8DA93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369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2FE7C-682A-4A1A-8844-05A0D8DA933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396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B3B3-0658-4D02-8C75-D4FE026614E4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96A0-F479-4839-A2F2-A81CC1766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230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B3B3-0658-4D02-8C75-D4FE026614E4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96A0-F479-4839-A2F2-A81CC1766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533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B3B3-0658-4D02-8C75-D4FE026614E4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96A0-F479-4839-A2F2-A81CC1766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479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B3B3-0658-4D02-8C75-D4FE026614E4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96A0-F479-4839-A2F2-A81CC1766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60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B3B3-0658-4D02-8C75-D4FE026614E4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96A0-F479-4839-A2F2-A81CC1766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175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B3B3-0658-4D02-8C75-D4FE026614E4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96A0-F479-4839-A2F2-A81CC1766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870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B3B3-0658-4D02-8C75-D4FE026614E4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96A0-F479-4839-A2F2-A81CC1766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294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B3B3-0658-4D02-8C75-D4FE026614E4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96A0-F479-4839-A2F2-A81CC1766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795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B3B3-0658-4D02-8C75-D4FE026614E4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96A0-F479-4839-A2F2-A81CC1766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850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B3B3-0658-4D02-8C75-D4FE026614E4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96A0-F479-4839-A2F2-A81CC1766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191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B3B3-0658-4D02-8C75-D4FE026614E4}" type="datetimeFigureOut">
              <a:rPr lang="ru-RU" smtClean="0"/>
              <a:pPr/>
              <a:t>28.01.2026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096A0-F479-4839-A2F2-A81CC1766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858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B722B3B3-0658-4D02-8C75-D4FE026614E4}" type="datetimeFigureOut">
              <a:rPr lang="ru-RU" smtClean="0"/>
              <a:pPr/>
              <a:t>28.01.2026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0C7096A0-F479-4839-A2F2-A81CC1766F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4079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famous-scientists.ru/region/bashkortostan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11.png"/><Relationship Id="rId17" Type="http://schemas.microsoft.com/office/2007/relationships/hdphoto" Target="../media/hdphoto9.wdp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5.wdp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audio" Target="../media/audio2.wav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.wav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2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6" Type="http://schemas.microsoft.com/office/2007/relationships/hdphoto" Target="../media/hdphoto10.wdp"/><Relationship Id="rId5" Type="http://schemas.openxmlformats.org/officeDocument/2006/relationships/image" Target="../media/image21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358640"/>
            <a:ext cx="12192000" cy="24993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8656320" y="3386138"/>
            <a:ext cx="3535680" cy="342411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8398192" y="3657600"/>
            <a:ext cx="3595688" cy="3202245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8398192" y="3657601"/>
            <a:ext cx="3337560" cy="321183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3104" y="4347209"/>
            <a:ext cx="10363200" cy="249936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  <a:alpha val="73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C1ACA89C-9167-4698-8A20-A871FF88F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44063"/>
            <a:ext cx="12192000" cy="2556575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Есть ли границы у знания? </a:t>
            </a:r>
            <a:b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</a:br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Ко Дню науки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4B6F192A-AE2D-495E-9319-FF941A05A40D}"/>
              </a:ext>
            </a:extLst>
          </p:cNvPr>
          <p:cNvSpPr/>
          <p:nvPr/>
        </p:nvSpPr>
        <p:spPr>
          <a:xfrm flipH="1">
            <a:off x="2678548" y="5443692"/>
            <a:ext cx="6834904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РАЗГОВОРЫ О ВАЖНОМ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2CA71A5-6E2E-4FFC-999F-8C0204CC373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5253" y="1076172"/>
            <a:ext cx="1158340" cy="10364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351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136729" y="86628"/>
            <a:ext cx="1153057" cy="103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383D5FAD-5CC4-4EC8-866F-0A1A51A31A14}"/>
              </a:ext>
            </a:extLst>
          </p:cNvPr>
          <p:cNvSpPr txBox="1">
            <a:spLocks/>
          </p:cNvSpPr>
          <p:nvPr/>
        </p:nvSpPr>
        <p:spPr>
          <a:xfrm>
            <a:off x="1289786" y="1531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Times New Roman" panose="02020603050405020304" pitchFamily="18" charset="0"/>
              </a:rPr>
              <a:t>Наука Башкортостана в лицах!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Segoe UI Semibold" panose="020B07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>
            <a:hlinkClick r:id="" action="ppaction://noaction">
              <a:snd r:embed="rId3" name="voltage.wav"/>
            </a:hlinkClick>
          </p:cNvPr>
          <p:cNvSpPr/>
          <p:nvPr/>
        </p:nvSpPr>
        <p:spPr>
          <a:xfrm>
            <a:off x="9690836" y="4568856"/>
            <a:ext cx="2464878" cy="900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/>
              <a:t>Сельскохо-зяйственная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16" name="Скругленный прямоугольник 15">
            <a:hlinkClick r:id="" action="ppaction://noaction">
              <a:snd r:embed="rId4" name="applause.wav"/>
            </a:hlinkClick>
          </p:cNvPr>
          <p:cNvSpPr/>
          <p:nvPr/>
        </p:nvSpPr>
        <p:spPr>
          <a:xfrm>
            <a:off x="9690836" y="1237690"/>
            <a:ext cx="2464878" cy="9063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Техническая наука</a:t>
            </a:r>
            <a:endParaRPr lang="ru-RU" sz="2800" dirty="0"/>
          </a:p>
        </p:txBody>
      </p:sp>
      <p:sp>
        <p:nvSpPr>
          <p:cNvPr id="20" name="Скругленный прямоугольник 19">
            <a:hlinkClick r:id="" action="ppaction://noaction">
              <a:snd r:embed="rId3" name="voltage.wav"/>
            </a:hlinkClick>
          </p:cNvPr>
          <p:cNvSpPr/>
          <p:nvPr/>
        </p:nvSpPr>
        <p:spPr>
          <a:xfrm>
            <a:off x="9690835" y="3460548"/>
            <a:ext cx="2464879" cy="900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Медицинская наука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0897" y="5094005"/>
            <a:ext cx="353866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Абдуллин Марат</a:t>
            </a:r>
          </a:p>
          <a:p>
            <a:pPr algn="ctr"/>
            <a:r>
              <a:rPr lang="ru-RU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Мансурович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152327" y="3658249"/>
            <a:ext cx="40783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Новая 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технология </a:t>
            </a:r>
            <a:endParaRPr lang="ru-RU" sz="32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увеличению </a:t>
            </a:r>
            <a:endParaRPr lang="ru-RU" sz="32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нефтеотдачи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пластов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146" name="Picture 2" descr="https://avatars.mds.yandex.net/i?id=552215a9fa2352cd5137e37e23096ff4bf339ca9-8568171-images-thumbs&amp;n=1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" t="2045" r="3030" b="2978"/>
          <a:stretch/>
        </p:blipFill>
        <p:spPr bwMode="auto">
          <a:xfrm>
            <a:off x="169351" y="1257141"/>
            <a:ext cx="2938277" cy="3933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icture backgroun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" t="1955" r="33445" b="6111"/>
          <a:stretch/>
        </p:blipFill>
        <p:spPr bwMode="auto">
          <a:xfrm>
            <a:off x="3389659" y="1158613"/>
            <a:ext cx="4992612" cy="23505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icture backgroun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3" t="1955" r="910" b="6111"/>
          <a:stretch/>
        </p:blipFill>
        <p:spPr bwMode="auto">
          <a:xfrm>
            <a:off x="7163103" y="3113236"/>
            <a:ext cx="2438336" cy="2263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866038" y="5468969"/>
            <a:ext cx="47879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</a:t>
            </a:r>
            <a:r>
              <a:rPr lang="ru-RU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ачало </a:t>
            </a:r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XXI </a:t>
            </a:r>
            <a:r>
              <a:rPr lang="ru-RU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века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Скругленный прямоугольник 14">
            <a:hlinkClick r:id="" action="ppaction://noaction">
              <a:snd r:embed="rId3" name="voltage.wav"/>
            </a:hlinkClick>
          </p:cNvPr>
          <p:cNvSpPr/>
          <p:nvPr/>
        </p:nvSpPr>
        <p:spPr>
          <a:xfrm>
            <a:off x="9690836" y="5677164"/>
            <a:ext cx="2464878" cy="900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Физическая </a:t>
            </a:r>
            <a:r>
              <a:rPr lang="ru-RU" dirty="0"/>
              <a:t>и </a:t>
            </a:r>
            <a:r>
              <a:rPr lang="ru-RU" dirty="0" smtClean="0"/>
              <a:t>физико-математическая </a:t>
            </a:r>
            <a:r>
              <a:rPr lang="ru-RU" dirty="0"/>
              <a:t>науки</a:t>
            </a:r>
          </a:p>
        </p:txBody>
      </p:sp>
      <p:sp>
        <p:nvSpPr>
          <p:cNvPr id="21" name="Скругленный прямоугольник 20">
            <a:hlinkClick r:id="" action="ppaction://noaction">
              <a:snd r:embed="rId3" name="voltage.wav"/>
            </a:hlinkClick>
          </p:cNvPr>
          <p:cNvSpPr/>
          <p:nvPr/>
        </p:nvSpPr>
        <p:spPr>
          <a:xfrm>
            <a:off x="9690836" y="2352240"/>
            <a:ext cx="2464878" cy="900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/>
              <a:t>Филологичес</a:t>
            </a:r>
            <a:r>
              <a:rPr lang="ru-RU" sz="2800" dirty="0" smtClean="0"/>
              <a:t>-кая наука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987757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136729" y="86628"/>
            <a:ext cx="1153057" cy="103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383D5FAD-5CC4-4EC8-866F-0A1A51A31A14}"/>
              </a:ext>
            </a:extLst>
          </p:cNvPr>
          <p:cNvSpPr txBox="1">
            <a:spLocks/>
          </p:cNvSpPr>
          <p:nvPr/>
        </p:nvSpPr>
        <p:spPr>
          <a:xfrm>
            <a:off x="1289786" y="1531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Times New Roman" panose="02020603050405020304" pitchFamily="18" charset="0"/>
              </a:rPr>
              <a:t>Наука Башкортостана в лицах!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Segoe UI Semibold" panose="020B07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>
            <a:hlinkClick r:id="" action="ppaction://noaction">
              <a:snd r:embed="rId3" name="voltage.wav"/>
            </a:hlinkClick>
          </p:cNvPr>
          <p:cNvSpPr/>
          <p:nvPr/>
        </p:nvSpPr>
        <p:spPr>
          <a:xfrm>
            <a:off x="9690836" y="4568856"/>
            <a:ext cx="2464878" cy="900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/>
              <a:t>Сельскохо-зяйственная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16" name="Скругленный прямоугольник 15">
            <a:hlinkClick r:id="" action="ppaction://noaction">
              <a:snd r:embed="rId3" name="voltage.wav"/>
            </a:hlinkClick>
          </p:cNvPr>
          <p:cNvSpPr/>
          <p:nvPr/>
        </p:nvSpPr>
        <p:spPr>
          <a:xfrm>
            <a:off x="9690836" y="1237690"/>
            <a:ext cx="2464878" cy="9063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Техническая наука</a:t>
            </a:r>
            <a:endParaRPr lang="ru-RU" sz="2800" dirty="0"/>
          </a:p>
        </p:txBody>
      </p:sp>
      <p:sp>
        <p:nvSpPr>
          <p:cNvPr id="20" name="Скругленный прямоугольник 19">
            <a:hlinkClick r:id="" action="ppaction://noaction">
              <a:snd r:embed="rId3" name="voltage.wav"/>
            </a:hlinkClick>
          </p:cNvPr>
          <p:cNvSpPr/>
          <p:nvPr/>
        </p:nvSpPr>
        <p:spPr>
          <a:xfrm>
            <a:off x="9690835" y="3460548"/>
            <a:ext cx="2464879" cy="900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Медицинская наука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-55335" y="5206853"/>
            <a:ext cx="364933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Беляева Марина </a:t>
            </a:r>
            <a:endParaRPr lang="ru-RU" sz="36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Борисовна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79961" y="3710820"/>
            <a:ext cx="6770242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Разработка 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математических,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нейросетевых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и имитационных моделей экономических процессов и систем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79556" y="5561530"/>
            <a:ext cx="19710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2020г.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Скругленный прямоугольник 14">
            <a:hlinkClick r:id="" action="ppaction://noaction">
              <a:snd r:embed="rId4" name="applause.wav"/>
            </a:hlinkClick>
          </p:cNvPr>
          <p:cNvSpPr/>
          <p:nvPr/>
        </p:nvSpPr>
        <p:spPr>
          <a:xfrm>
            <a:off x="9690836" y="5677164"/>
            <a:ext cx="2464878" cy="900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Физическая </a:t>
            </a:r>
            <a:r>
              <a:rPr lang="ru-RU" dirty="0"/>
              <a:t>и </a:t>
            </a:r>
            <a:r>
              <a:rPr lang="ru-RU" dirty="0" smtClean="0"/>
              <a:t>физико-математическая науки</a:t>
            </a:r>
            <a:endParaRPr lang="ru-RU" dirty="0"/>
          </a:p>
        </p:txBody>
      </p:sp>
      <p:sp>
        <p:nvSpPr>
          <p:cNvPr id="21" name="Скругленный прямоугольник 20">
            <a:hlinkClick r:id="" action="ppaction://noaction">
              <a:snd r:embed="rId3" name="voltage.wav"/>
            </a:hlinkClick>
          </p:cNvPr>
          <p:cNvSpPr/>
          <p:nvPr/>
        </p:nvSpPr>
        <p:spPr>
          <a:xfrm>
            <a:off x="9690836" y="2352240"/>
            <a:ext cx="2464878" cy="900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/>
              <a:t>Филологичес</a:t>
            </a:r>
            <a:r>
              <a:rPr lang="ru-RU" sz="2800" dirty="0" smtClean="0"/>
              <a:t>-кая наука</a:t>
            </a:r>
            <a:endParaRPr lang="ru-RU" sz="2800" dirty="0"/>
          </a:p>
        </p:txBody>
      </p:sp>
      <p:pic>
        <p:nvPicPr>
          <p:cNvPr id="8198" name="Picture 6" descr="https://avatars.mds.yandex.net/i?id=f12e6f431bcdf0d5b32b8b52581d3fe7c917063f-5220476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11" y="1341201"/>
            <a:ext cx="2544220" cy="3822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28854" t="13889" r="27674" b="5555"/>
          <a:stretch/>
        </p:blipFill>
        <p:spPr>
          <a:xfrm>
            <a:off x="5131483" y="1237690"/>
            <a:ext cx="2467199" cy="25716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05389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1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/>
          </p:cNvPr>
          <p:cNvSpPr/>
          <p:nvPr/>
        </p:nvSpPr>
        <p:spPr>
          <a:xfrm>
            <a:off x="2058659" y="1138535"/>
            <a:ext cx="81264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Ссылка на сайт «Известные учёные»</a:t>
            </a:r>
            <a:endParaRPr lang="ru-RU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592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2290821" y="251310"/>
            <a:ext cx="822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383D5FAD-5CC4-4EC8-866F-0A1A51A31A14}"/>
              </a:ext>
            </a:extLst>
          </p:cNvPr>
          <p:cNvSpPr txBox="1">
            <a:spLocks/>
          </p:cNvSpPr>
          <p:nvPr/>
        </p:nvSpPr>
        <p:spPr>
          <a:xfrm>
            <a:off x="1087101" y="82652"/>
            <a:ext cx="10515600" cy="1081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Times New Roman" panose="02020603050405020304" pitchFamily="18" charset="0"/>
              </a:rPr>
              <a:t>РОССИЙСКАЯ АКАДЕМИЯ НАУК </a:t>
            </a:r>
          </a:p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Times New Roman" panose="02020603050405020304" pitchFamily="18" charset="0"/>
              </a:rPr>
              <a:t>Уфимский научный центр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Segoe UI Semibold" panose="020B07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87991" y="1777566"/>
            <a:ext cx="653019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В 1951 году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был создан Башкирский филиал Академии наук СССР, объединивший Горно-геологический и Биологический институты, Институт истории языка и литературы, отделы органической химии и экономических наук.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Организованы Институт химии, отделы биохимии и цитохимии, физики и математики, Ботанический сад.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53"/>
          <a:stretch/>
        </p:blipFill>
        <p:spPr>
          <a:xfrm>
            <a:off x="505937" y="1164565"/>
            <a:ext cx="4411119" cy="5517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6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2290821" y="251310"/>
            <a:ext cx="822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3515" y="856357"/>
            <a:ext cx="599025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1991 году в Башкортостане была учреждена Академия наук Башкирской ССР.</a:t>
            </a:r>
          </a:p>
          <a:p>
            <a:pPr algn="just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Академию наук РБ возложена координация фундаментальных исследований по ведущим направлениям общественных, естественных и технических наук, эффективного использования научных, научно-технических  и культурных достижений на практике.</a:t>
            </a:r>
          </a:p>
          <a:p>
            <a:pPr algn="just"/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Академия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была создана в составе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действительных членов (академиков),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членов-корреспондентов Академии наук Башкирской ССР. </a:t>
            </a:r>
          </a:p>
        </p:txBody>
      </p:sp>
      <p:pic>
        <p:nvPicPr>
          <p:cNvPr id="6" name="Picture 2" descr="C:\Users\1\Downloads\bWFPzA2wY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57671" y="1017360"/>
            <a:ext cx="5707167" cy="4281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383D5FAD-5CC4-4EC8-866F-0A1A51A31A14}"/>
              </a:ext>
            </a:extLst>
          </p:cNvPr>
          <p:cNvSpPr txBox="1">
            <a:spLocks/>
          </p:cNvSpPr>
          <p:nvPr/>
        </p:nvSpPr>
        <p:spPr>
          <a:xfrm>
            <a:off x="1087101" y="82653"/>
            <a:ext cx="10515600" cy="857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Times New Roman" panose="02020603050405020304" pitchFamily="18" charset="0"/>
              </a:rPr>
              <a:t>Академия наук Республики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Times New Roman" panose="02020603050405020304" pitchFamily="18" charset="0"/>
              </a:rPr>
              <a:t>Башкортостан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Segoe UI Semibold" panose="020B07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54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Евразийский НОЦ открыл современное образовательное пространств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646" y="4071668"/>
            <a:ext cx="4120596" cy="230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3"/>
          <p:cNvSpPr txBox="1">
            <a:spLocks/>
          </p:cNvSpPr>
          <p:nvPr/>
        </p:nvSpPr>
        <p:spPr>
          <a:xfrm>
            <a:off x="2290821" y="251310"/>
            <a:ext cx="822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383D5FAD-5CC4-4EC8-866F-0A1A51A31A14}"/>
              </a:ext>
            </a:extLst>
          </p:cNvPr>
          <p:cNvSpPr txBox="1">
            <a:spLocks/>
          </p:cNvSpPr>
          <p:nvPr/>
        </p:nvSpPr>
        <p:spPr>
          <a:xfrm>
            <a:off x="1087101" y="82653"/>
            <a:ext cx="10515600" cy="857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Times New Roman" panose="02020603050405020304" pitchFamily="18" charset="0"/>
              </a:rPr>
              <a:t>Евразийский Научно-образовательный центр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Segoe UI Semibold" panose="020B07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78" y="1771357"/>
            <a:ext cx="3184497" cy="2119138"/>
          </a:xfrm>
          <a:prstGeom prst="rect">
            <a:avLst/>
          </a:prstGeom>
        </p:spPr>
      </p:pic>
      <p:sp>
        <p:nvSpPr>
          <p:cNvPr id="8" name="AutoShape 6" descr="Межвузовский студенческий кампус Евразийского Ноц мирового уровня,  инфраструктура образования, ул. Заки Валиди, 32/2, Уфа — Яндекс Карты"/>
          <p:cNvSpPr>
            <a:spLocks noChangeAspect="1" noChangeArrowheads="1"/>
          </p:cNvSpPr>
          <p:nvPr/>
        </p:nvSpPr>
        <p:spPr bwMode="auto">
          <a:xfrm>
            <a:off x="155575" y="-762000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925" y="1722415"/>
            <a:ext cx="3858666" cy="216808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473363" y="2415427"/>
            <a:ext cx="463056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28 ноября 2019г.</a:t>
            </a:r>
            <a:endParaRPr lang="ru-RU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091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2290821" y="251310"/>
            <a:ext cx="822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383D5FAD-5CC4-4EC8-866F-0A1A51A31A14}"/>
              </a:ext>
            </a:extLst>
          </p:cNvPr>
          <p:cNvSpPr txBox="1">
            <a:spLocks/>
          </p:cNvSpPr>
          <p:nvPr/>
        </p:nvSpPr>
        <p:spPr>
          <a:xfrm>
            <a:off x="1087101" y="82653"/>
            <a:ext cx="10515600" cy="857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Times New Roman" panose="02020603050405020304" pitchFamily="18" charset="0"/>
              </a:rPr>
              <a:t>Евразийский Научно-образовательный центр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Segoe UI Semibold" panose="020B07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AutoShape 6" descr="Межвузовский студенческий кампус Евразийского Ноц мирового уровня,  инфраструктура образования, ул. Заки Валиди, 32/2, Уфа — Яндекс Карты"/>
          <p:cNvSpPr>
            <a:spLocks noChangeAspect="1" noChangeArrowheads="1"/>
          </p:cNvSpPr>
          <p:nvPr/>
        </p:nvSpPr>
        <p:spPr bwMode="auto">
          <a:xfrm>
            <a:off x="155575" y="-762000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О науке с Хабировым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1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383D5FAD-5CC4-4EC8-866F-0A1A51A31A14}"/>
              </a:ext>
            </a:extLst>
          </p:cNvPr>
          <p:cNvSpPr txBox="1">
            <a:spLocks/>
          </p:cNvSpPr>
          <p:nvPr/>
        </p:nvSpPr>
        <p:spPr>
          <a:xfrm>
            <a:off x="1289786" y="1531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Times New Roman" panose="02020603050405020304" pitchFamily="18" charset="0"/>
              </a:rPr>
              <a:t>Что нужно, чтобы стать учёным?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Segoe UI Semibold" panose="020B07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136729" y="86628"/>
            <a:ext cx="1153057" cy="103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375970" y="1822901"/>
            <a:ext cx="23455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Знания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91122" y="1457323"/>
            <a:ext cx="4613699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Логическое </a:t>
            </a:r>
          </a:p>
          <a:p>
            <a:pPr algn="ctr"/>
            <a:r>
              <a:rPr lang="ru-RU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мышление</a:t>
            </a:r>
            <a:endParaRPr lang="ru-RU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89786" y="2823714"/>
            <a:ext cx="320119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Креативное </a:t>
            </a:r>
          </a:p>
          <a:p>
            <a:pPr algn="ctr"/>
            <a:r>
              <a:rPr lang="ru-RU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мышление</a:t>
            </a:r>
            <a:endParaRPr lang="ru-RU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806894">
            <a:off x="4495389" y="3880358"/>
            <a:ext cx="30203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Терпение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20174" y="3822482"/>
            <a:ext cx="42852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Любопытство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41176" y="4848541"/>
            <a:ext cx="71032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Моральные принципы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4371" y="4594018"/>
            <a:ext cx="529202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Желание </a:t>
            </a:r>
          </a:p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узнавать больше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3634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1573019" y="1544128"/>
            <a:ext cx="9361715" cy="3445363"/>
            <a:chOff x="1573019" y="1544128"/>
            <a:chExt cx="9361715" cy="3445363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/>
            <a:srcRect l="25079" t="42999" r="23730" b="23509"/>
            <a:stretch/>
          </p:blipFill>
          <p:spPr>
            <a:xfrm>
              <a:off x="1573019" y="1544128"/>
              <a:ext cx="9361715" cy="3445363"/>
            </a:xfrm>
            <a:prstGeom prst="rect">
              <a:avLst/>
            </a:prstGeom>
          </p:spPr>
        </p:pic>
        <p:sp>
          <p:nvSpPr>
            <p:cNvPr id="2" name="Прямоугольник 1"/>
            <p:cNvSpPr/>
            <p:nvPr/>
          </p:nvSpPr>
          <p:spPr>
            <a:xfrm>
              <a:off x="5011947" y="2458528"/>
              <a:ext cx="2665562" cy="5003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642099" y="1573157"/>
            <a:ext cx="9405257" cy="3416334"/>
            <a:chOff x="1573019" y="1558642"/>
            <a:chExt cx="9405257" cy="3416334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/>
            <a:srcRect l="24920" t="42999" r="23651" b="23791"/>
            <a:stretch/>
          </p:blipFill>
          <p:spPr>
            <a:xfrm>
              <a:off x="1573019" y="1558642"/>
              <a:ext cx="9405257" cy="3416334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6519863" y="2533650"/>
              <a:ext cx="1404937" cy="5048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5011947" y="2357438"/>
              <a:ext cx="1946066" cy="60142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35508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4841" t="10177" r="50239" b="16596"/>
          <a:stretch/>
        </p:blipFill>
        <p:spPr>
          <a:xfrm>
            <a:off x="2750456" y="200492"/>
            <a:ext cx="6945087" cy="6368375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2967487" y="414068"/>
            <a:ext cx="879894" cy="465826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57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5FED68F6-7C87-42CD-A27E-2CFA9161589B}"/>
              </a:ext>
            </a:extLst>
          </p:cNvPr>
          <p:cNvSpPr/>
          <p:nvPr/>
        </p:nvSpPr>
        <p:spPr>
          <a:xfrm>
            <a:off x="6148250" y="1064491"/>
            <a:ext cx="594886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«</a:t>
            </a: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Наука - это так же, </a:t>
            </a:r>
            <a:r>
              <a:rPr lang="ru-RU" sz="24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как образование, </a:t>
            </a: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так </a:t>
            </a: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же, </a:t>
            </a:r>
            <a:r>
              <a:rPr lang="ru-RU" sz="24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как </a:t>
            </a: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искусство, призвана </a:t>
            </a:r>
            <a:r>
              <a:rPr lang="ru-RU" sz="24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объединять людей самых разных национальностей, взглядов, вероисповеданий и так далее, и быть таким </a:t>
            </a: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фундаментом для </a:t>
            </a:r>
            <a:r>
              <a:rPr lang="ru-RU" sz="24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общего развития и движения всего человечества вперед, потому что именно наука создает условия для </a:t>
            </a: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прогресса»</a:t>
            </a:r>
            <a:endParaRPr lang="en-US" sz="2400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E016B52-BD3A-46B0-8D3C-0C6E008E05F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4679" y="847397"/>
            <a:ext cx="6103616" cy="372527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Прямоугольник 3"/>
          <p:cNvSpPr/>
          <p:nvPr/>
        </p:nvSpPr>
        <p:spPr>
          <a:xfrm>
            <a:off x="-80022" y="4572675"/>
            <a:ext cx="634206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Президент </a:t>
            </a:r>
          </a:p>
          <a:p>
            <a:pPr algn="ctr"/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Российской Федерации</a:t>
            </a:r>
          </a:p>
          <a:p>
            <a:pPr algn="ctr"/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Владимир Владимирович Путин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944054" y="26554"/>
            <a:ext cx="1153057" cy="103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48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9697"/>
          <a:stretch/>
        </p:blipFill>
        <p:spPr>
          <a:xfrm>
            <a:off x="704849" y="647700"/>
            <a:ext cx="10943771" cy="555896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56689" y="2967335"/>
            <a:ext cx="78786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В 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путь, 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к неизведанному!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3896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Рисунок 1"/>
          <p:cNvPicPr/>
          <p:nvPr/>
        </p:nvPicPr>
        <p:blipFill rotWithShape="1">
          <a:blip r:embed="rId2" cstate="print"/>
          <a:srcRect r="15659"/>
          <a:stretch/>
        </p:blipFill>
        <p:spPr>
          <a:xfrm>
            <a:off x="463210" y="1200662"/>
            <a:ext cx="5323230" cy="4308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5" name="Прямоугольник 2"/>
          <p:cNvSpPr/>
          <p:nvPr/>
        </p:nvSpPr>
        <p:spPr>
          <a:xfrm>
            <a:off x="6124575" y="1360625"/>
            <a:ext cx="5931795" cy="439128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1612" tIns="40806" rIns="81612" bIns="40806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2800" spc="-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Arial"/>
              </a:rPr>
              <a:t>«</a:t>
            </a:r>
            <a:r>
              <a:rPr lang="ru-RU" sz="2800" i="1" spc="-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Arial"/>
              </a:rPr>
              <a:t>В </a:t>
            </a:r>
            <a:r>
              <a:rPr lang="ru-RU" sz="2800" i="1" spc="-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Arial"/>
              </a:rPr>
              <a:t>последние десятилетия наука изменила мир и стала основой развития всех сфер жизни. От её достижений в решающей степени зависит развитие наукоемкой экономики, технологический суверенитет, глобальная конкурентоспособность и безопасность </a:t>
            </a:r>
            <a:r>
              <a:rPr lang="ru-RU" sz="2800" i="1" spc="-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Arial"/>
              </a:rPr>
              <a:t>страны</a:t>
            </a:r>
            <a:r>
              <a:rPr lang="ru-RU" sz="2800" spc="-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Arial"/>
              </a:rPr>
              <a:t>»</a:t>
            </a:r>
          </a:p>
          <a:p>
            <a:pPr algn="just">
              <a:lnSpc>
                <a:spcPct val="100000"/>
              </a:lnSpc>
            </a:pPr>
            <a:endParaRPr lang="ru-RU" sz="2800" spc="-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5516108"/>
            <a:ext cx="675922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Глава Республики Башкортостан </a:t>
            </a:r>
            <a:endParaRPr lang="ru-RU" sz="36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Радий </a:t>
            </a:r>
            <a:r>
              <a:rPr lang="ru-RU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Фаритович</a:t>
            </a: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Хабиров</a:t>
            </a:r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36729" y="86628"/>
            <a:ext cx="1153057" cy="103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83D5FAD-5CC4-4EC8-866F-0A1A51A31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Times New Roman" panose="02020603050405020304" pitchFamily="18" charset="0"/>
              </a:rPr>
              <a:t>Предметы, которые появились благодаря науке!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Segoe UI Semibold" panose="020B0702040204020203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98450" y="2286000"/>
            <a:ext cx="3690937" cy="2337792"/>
            <a:chOff x="269875" y="2771775"/>
            <a:chExt cx="3690937" cy="2337792"/>
          </a:xfrm>
        </p:grpSpPr>
        <p:pic>
          <p:nvPicPr>
            <p:cNvPr id="2050" name="Picture 2" descr="https://avatars.mds.yandex.net/i?id=d68f3e313abf5a286fd5b27392e6b4ef19d700db-7552730-images-thumbs&amp;n=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75" y="2771775"/>
              <a:ext cx="2737669" cy="1414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avatars.mds.yandex.net/i?id=22e664346cf7365df24500e5796dea636e350384-5628812-images-thumbs&amp;n=1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10000" r="90000">
                          <a14:foregroundMark x1="43125" y1="76250" x2="42188" y2="821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27"/>
            <a:stretch/>
          </p:blipFill>
          <p:spPr bwMode="auto">
            <a:xfrm>
              <a:off x="3132878" y="2771775"/>
              <a:ext cx="827934" cy="1366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1083531" y="4186237"/>
              <a:ext cx="273831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Телефон</a:t>
              </a:r>
              <a:endPara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4664077" y="1879700"/>
            <a:ext cx="4047640" cy="2955893"/>
            <a:chOff x="4413250" y="2286000"/>
            <a:chExt cx="4047640" cy="2955893"/>
          </a:xfrm>
        </p:grpSpPr>
        <p:pic>
          <p:nvPicPr>
            <p:cNvPr id="2054" name="Picture 6" descr="https://avatars.mds.yandex.net/i?id=1e9cee17013c2b89bcf2ff49dfbea0b3aaf2edc8-5350134-images-thumbs&amp;n=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28750" y1="10580" x2="69167" y2="11604"/>
                          <a14:foregroundMark x1="9375" y1="44027" x2="9375" y2="726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3250" y="2286000"/>
              <a:ext cx="3859214" cy="2355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4996352" y="4041564"/>
              <a:ext cx="3464538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6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Микроволновая</a:t>
              </a:r>
            </a:p>
            <a:p>
              <a:pPr algn="ctr"/>
              <a:r>
                <a:rPr lang="ru-RU" sz="3600" b="1" cap="none" spc="0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печь</a:t>
              </a:r>
              <a:endParaRPr lang="ru-RU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8959695" y="1814619"/>
            <a:ext cx="2934654" cy="3858021"/>
            <a:chOff x="8700134" y="1689101"/>
            <a:chExt cx="2934654" cy="3858021"/>
          </a:xfrm>
        </p:grpSpPr>
        <p:pic>
          <p:nvPicPr>
            <p:cNvPr id="2056" name="Picture 8" descr="https://avatars.mds.yandex.net/i?id=9ce3e14bdc83efbf07694aa0fbea457f8fd9da98-3731478-images-thumbs&amp;n=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16013" y1="83438" x2="16340" y2="768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0138" y="1689101"/>
              <a:ext cx="2914650" cy="304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Прямоугольник 12"/>
            <p:cNvSpPr/>
            <p:nvPr/>
          </p:nvSpPr>
          <p:spPr>
            <a:xfrm>
              <a:off x="8700134" y="4623792"/>
              <a:ext cx="277832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Пылесос</a:t>
              </a:r>
              <a:endPara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298450" y="4737102"/>
            <a:ext cx="2268222" cy="1880557"/>
            <a:chOff x="298450" y="4737102"/>
            <a:chExt cx="2268222" cy="1880557"/>
          </a:xfrm>
        </p:grpSpPr>
        <p:pic>
          <p:nvPicPr>
            <p:cNvPr id="2058" name="Picture 10" descr="https://avatars.mds.yandex.net/i?id=a32fadfaaaf3ac1e0e5159b85eacd948e8766aae-16316409-images-thumbs&amp;n=1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6209" l="0" r="99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50" y="4737102"/>
              <a:ext cx="2268222" cy="997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Прямоугольник 15"/>
            <p:cNvSpPr/>
            <p:nvPr/>
          </p:nvSpPr>
          <p:spPr>
            <a:xfrm>
              <a:off x="599861" y="5694329"/>
              <a:ext cx="189590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Ручка</a:t>
              </a:r>
              <a:endPara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3888256" y="4072044"/>
            <a:ext cx="2482500" cy="2766702"/>
            <a:chOff x="3888256" y="4072044"/>
            <a:chExt cx="2482500" cy="2766702"/>
          </a:xfrm>
        </p:grpSpPr>
        <p:pic>
          <p:nvPicPr>
            <p:cNvPr id="2060" name="Picture 12" descr="https://avatars.mds.yandex.net/i?id=6fb66c5789ab24d06b79b6eb48503e86d4e1e62f-5296855-images-thumbs&amp;n=1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256" y="4072044"/>
              <a:ext cx="2482500" cy="2482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Прямоугольник 18"/>
            <p:cNvSpPr/>
            <p:nvPr/>
          </p:nvSpPr>
          <p:spPr>
            <a:xfrm>
              <a:off x="3967211" y="5915416"/>
              <a:ext cx="230569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Бумага</a:t>
              </a:r>
              <a:endPara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104725" y="4369482"/>
            <a:ext cx="2093169" cy="2544774"/>
            <a:chOff x="7104725" y="4369482"/>
            <a:chExt cx="2093169" cy="2544774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7104725" y="4369482"/>
              <a:ext cx="2093169" cy="1975433"/>
              <a:chOff x="6724382" y="4247921"/>
              <a:chExt cx="2093169" cy="1975433"/>
            </a:xfrm>
          </p:grpSpPr>
          <p:pic>
            <p:nvPicPr>
              <p:cNvPr id="2062" name="Picture 14" descr="Клей-карандаш Staff 10 г, новая формула, Россия, 225000 - купить по низкой цене 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5000" b="91875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4382" y="4691725"/>
                <a:ext cx="1432914" cy="14329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4" name="Picture 16" descr="https://avatars.mds.yandex.net/i?id=aecf99d932a92618b8a2dfb4deb673dec4186c56-5008667-images-thumbs&amp;n=13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0" b="10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35977" y="4247921"/>
                <a:ext cx="1481574" cy="19754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3" name="Прямоугольник 22"/>
            <p:cNvSpPr/>
            <p:nvPr/>
          </p:nvSpPr>
          <p:spPr>
            <a:xfrm>
              <a:off x="7294264" y="5990926"/>
              <a:ext cx="167065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Клей</a:t>
              </a:r>
              <a:endPara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695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136729" y="86628"/>
            <a:ext cx="1153057" cy="103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383D5FAD-5CC4-4EC8-866F-0A1A51A31A14}"/>
              </a:ext>
            </a:extLst>
          </p:cNvPr>
          <p:cNvSpPr txBox="1">
            <a:spLocks/>
          </p:cNvSpPr>
          <p:nvPr/>
        </p:nvSpPr>
        <p:spPr>
          <a:xfrm>
            <a:off x="1289786" y="1531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Times New Roman" panose="02020603050405020304" pitchFamily="18" charset="0"/>
              </a:rPr>
              <a:t>Наука Башкортостана в лицах!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Segoe UI Semibold" panose="020B07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40570" y="5313330"/>
            <a:ext cx="393607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Кунакбаев </a:t>
            </a:r>
            <a:r>
              <a:rPr lang="ru-RU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Сабирзян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Абдуллович</a:t>
            </a:r>
            <a:endParaRPr lang="ru-RU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72648" y="4012697"/>
            <a:ext cx="690537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Вывел и создал сорт короткостебельной неполегающей озимой ржи </a:t>
            </a:r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«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Чулпан», </a:t>
            </a:r>
          </a:p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а затем еще 18 сортов</a:t>
            </a:r>
            <a:endParaRPr lang="ru-RU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67" y="1394399"/>
            <a:ext cx="2773363" cy="3982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avatars.mds.yandex.net/i?id=87ef706c07da7ca6da120f2d05897e89a73861d9-12661511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971" y="1464839"/>
            <a:ext cx="1759939" cy="2536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icture backgrou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78"/>
          <a:stretch/>
        </p:blipFill>
        <p:spPr bwMode="auto">
          <a:xfrm>
            <a:off x="5936106" y="1464839"/>
            <a:ext cx="3336670" cy="25217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>
            <a:hlinkClick r:id="" action="ppaction://noaction">
              <a:snd r:embed="rId6" name="applause.wav"/>
            </a:hlinkClick>
          </p:cNvPr>
          <p:cNvSpPr/>
          <p:nvPr/>
        </p:nvSpPr>
        <p:spPr>
          <a:xfrm>
            <a:off x="9690836" y="4568856"/>
            <a:ext cx="2464878" cy="900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/>
              <a:t>Сельскохо-зяйственная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21" name="Скругленный прямоугольник 20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9690836" y="1237690"/>
            <a:ext cx="2464878" cy="9063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Техническая наука</a:t>
            </a:r>
            <a:endParaRPr lang="ru-RU" sz="2800" dirty="0"/>
          </a:p>
        </p:txBody>
      </p:sp>
      <p:sp>
        <p:nvSpPr>
          <p:cNvPr id="24" name="Скругленный прямоугольник 23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9690835" y="3460548"/>
            <a:ext cx="2464879" cy="900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Медицинская наука</a:t>
            </a:r>
            <a:endParaRPr lang="ru-RU" sz="28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562059" y="5432455"/>
            <a:ext cx="19710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1933г.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Скругленный прямоугольник 14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9690836" y="5677164"/>
            <a:ext cx="2464878" cy="900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Физическая </a:t>
            </a:r>
            <a:r>
              <a:rPr lang="ru-RU" dirty="0"/>
              <a:t>и </a:t>
            </a:r>
            <a:r>
              <a:rPr lang="ru-RU" dirty="0" smtClean="0"/>
              <a:t>физико-математическая </a:t>
            </a:r>
            <a:r>
              <a:rPr lang="ru-RU" dirty="0"/>
              <a:t>науки</a:t>
            </a:r>
          </a:p>
        </p:txBody>
      </p:sp>
      <p:sp>
        <p:nvSpPr>
          <p:cNvPr id="16" name="Скругленный прямоугольник 15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9690836" y="2352240"/>
            <a:ext cx="2464878" cy="900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/>
              <a:t>Филологичес</a:t>
            </a:r>
            <a:r>
              <a:rPr lang="ru-RU" sz="2800" dirty="0" smtClean="0"/>
              <a:t>-кая наука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9219320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136729" y="86628"/>
            <a:ext cx="1153057" cy="103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383D5FAD-5CC4-4EC8-866F-0A1A51A31A14}"/>
              </a:ext>
            </a:extLst>
          </p:cNvPr>
          <p:cNvSpPr txBox="1">
            <a:spLocks/>
          </p:cNvSpPr>
          <p:nvPr/>
        </p:nvSpPr>
        <p:spPr>
          <a:xfrm>
            <a:off x="1289786" y="1531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Times New Roman" panose="02020603050405020304" pitchFamily="18" charset="0"/>
              </a:rPr>
              <a:t>Наука Башкортостана в лицах!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Segoe UI Semibold" panose="020B07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s://avatars.mds.yandex.net/i?id=2f21e8a3f02a17a4f37b870ef0a4e6d495955c02-5434064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1613098"/>
            <a:ext cx="2848328" cy="3782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19009" y="5395111"/>
            <a:ext cx="346441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Азнабаев Марат</a:t>
            </a:r>
          </a:p>
          <a:p>
            <a:pPr algn="ctr"/>
            <a:r>
              <a:rPr lang="ru-RU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Талгатович</a:t>
            </a:r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102" name="Picture 6" descr="https://avatars.mds.yandex.net/i?id=c94a261b7d31cc285e532cd3617085d775d21ac8-5099351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74" y="1237690"/>
            <a:ext cx="3872399" cy="3059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619315" y="4297365"/>
            <a:ext cx="563391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Разработал новые </a:t>
            </a:r>
          </a:p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методы 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лечения врожденной </a:t>
            </a:r>
            <a:endParaRPr lang="ru-RU" sz="32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патологии 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глаз у детей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6" name="Скругленный прямоугольник 25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9690836" y="4568856"/>
            <a:ext cx="2464878" cy="900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/>
              <a:t>Сельскохо-зяйственная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27" name="Скругленный прямоугольник 26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9690836" y="1237690"/>
            <a:ext cx="2464878" cy="9063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Техническая наука</a:t>
            </a:r>
            <a:endParaRPr lang="ru-RU" sz="2800" dirty="0"/>
          </a:p>
        </p:txBody>
      </p:sp>
      <p:sp>
        <p:nvSpPr>
          <p:cNvPr id="30" name="Скругленный прямоугольник 29">
            <a:hlinkClick r:id="" action="ppaction://noaction">
              <a:snd r:embed="rId6" name="applause.wav"/>
            </a:hlinkClick>
          </p:cNvPr>
          <p:cNvSpPr/>
          <p:nvPr/>
        </p:nvSpPr>
        <p:spPr>
          <a:xfrm>
            <a:off x="9690835" y="3460548"/>
            <a:ext cx="2464879" cy="900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Медицинская наука</a:t>
            </a:r>
            <a:endParaRPr lang="ru-RU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562060" y="5769485"/>
            <a:ext cx="19710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1972г.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Скругленный прямоугольник 13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9690836" y="5677164"/>
            <a:ext cx="2464878" cy="900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Физическая </a:t>
            </a:r>
            <a:r>
              <a:rPr lang="ru-RU" dirty="0"/>
              <a:t>и </a:t>
            </a:r>
            <a:r>
              <a:rPr lang="ru-RU" dirty="0" smtClean="0"/>
              <a:t>физико-математическая </a:t>
            </a:r>
            <a:r>
              <a:rPr lang="ru-RU" dirty="0"/>
              <a:t>науки</a:t>
            </a:r>
          </a:p>
        </p:txBody>
      </p:sp>
      <p:sp>
        <p:nvSpPr>
          <p:cNvPr id="15" name="Скругленный прямоугольник 14">
            <a:hlinkClick r:id="" action="ppaction://noaction">
              <a:snd r:embed="rId5" name="voltage.wav"/>
            </a:hlinkClick>
          </p:cNvPr>
          <p:cNvSpPr/>
          <p:nvPr/>
        </p:nvSpPr>
        <p:spPr>
          <a:xfrm>
            <a:off x="9690836" y="2352240"/>
            <a:ext cx="2464878" cy="900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/>
              <a:t>Филологичес</a:t>
            </a:r>
            <a:r>
              <a:rPr lang="ru-RU" sz="2800" dirty="0" smtClean="0"/>
              <a:t>-кая наука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451721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136729" y="86628"/>
            <a:ext cx="1153057" cy="103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383D5FAD-5CC4-4EC8-866F-0A1A51A31A14}"/>
              </a:ext>
            </a:extLst>
          </p:cNvPr>
          <p:cNvSpPr txBox="1">
            <a:spLocks/>
          </p:cNvSpPr>
          <p:nvPr/>
        </p:nvSpPr>
        <p:spPr>
          <a:xfrm>
            <a:off x="1289786" y="1531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Times New Roman" panose="02020603050405020304" pitchFamily="18" charset="0"/>
              </a:rPr>
              <a:t>Наука Башкортостана в лицах!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Segoe UI Semibold" panose="020B07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>
            <a:hlinkClick r:id="" action="ppaction://noaction">
              <a:snd r:embed="rId3" name="voltage.wav"/>
            </a:hlinkClick>
          </p:cNvPr>
          <p:cNvSpPr/>
          <p:nvPr/>
        </p:nvSpPr>
        <p:spPr>
          <a:xfrm>
            <a:off x="9690836" y="4568856"/>
            <a:ext cx="2464878" cy="900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/>
              <a:t>Сельскохо-зяйственная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16" name="Скругленный прямоугольник 15">
            <a:hlinkClick r:id="" action="ppaction://noaction">
              <a:snd r:embed="rId3" name="voltage.wav"/>
            </a:hlinkClick>
          </p:cNvPr>
          <p:cNvSpPr/>
          <p:nvPr/>
        </p:nvSpPr>
        <p:spPr>
          <a:xfrm>
            <a:off x="9690836" y="1237690"/>
            <a:ext cx="2464878" cy="9063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Техническая наука</a:t>
            </a:r>
            <a:endParaRPr lang="ru-RU" sz="2800" dirty="0"/>
          </a:p>
        </p:txBody>
      </p:sp>
      <p:sp>
        <p:nvSpPr>
          <p:cNvPr id="18" name="Скругленный прямоугольник 17">
            <a:hlinkClick r:id="" action="ppaction://noaction">
              <a:snd r:embed="rId4" name="applause.wav"/>
            </a:hlinkClick>
          </p:cNvPr>
          <p:cNvSpPr/>
          <p:nvPr/>
        </p:nvSpPr>
        <p:spPr>
          <a:xfrm>
            <a:off x="9690836" y="2352240"/>
            <a:ext cx="2464878" cy="900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/>
              <a:t>Филологичес</a:t>
            </a:r>
            <a:r>
              <a:rPr lang="ru-RU" sz="2800" dirty="0" smtClean="0"/>
              <a:t>-кая наука</a:t>
            </a:r>
            <a:endParaRPr lang="ru-RU" sz="2800" dirty="0"/>
          </a:p>
        </p:txBody>
      </p:sp>
      <p:sp>
        <p:nvSpPr>
          <p:cNvPr id="20" name="Скругленный прямоугольник 19">
            <a:hlinkClick r:id="" action="ppaction://noaction">
              <a:snd r:embed="rId3" name="voltage.wav"/>
            </a:hlinkClick>
          </p:cNvPr>
          <p:cNvSpPr/>
          <p:nvPr/>
        </p:nvSpPr>
        <p:spPr>
          <a:xfrm>
            <a:off x="9690835" y="3460548"/>
            <a:ext cx="2464879" cy="900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Медицинская наука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87903" y="5206853"/>
            <a:ext cx="316285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Галяутдинов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Ишмухамет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Гильмутдинович</a:t>
            </a:r>
            <a:endParaRPr lang="ru-RU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17258" y="1962835"/>
            <a:ext cx="3963005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Внёс вклад в науку тюркологию, теорию и методику исследования истории литературного языка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013233" y="5032232"/>
            <a:ext cx="19710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1977г.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Скругленный прямоугольник 14">
            <a:hlinkClick r:id="" action="ppaction://noaction">
              <a:snd r:embed="rId3" name="voltage.wav"/>
            </a:hlinkClick>
          </p:cNvPr>
          <p:cNvSpPr/>
          <p:nvPr/>
        </p:nvSpPr>
        <p:spPr>
          <a:xfrm>
            <a:off x="9690836" y="5677164"/>
            <a:ext cx="2464878" cy="900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Физическая </a:t>
            </a:r>
            <a:r>
              <a:rPr lang="ru-RU" dirty="0"/>
              <a:t>и </a:t>
            </a:r>
            <a:r>
              <a:rPr lang="ru-RU" dirty="0" smtClean="0"/>
              <a:t>физико-математическая </a:t>
            </a:r>
            <a:r>
              <a:rPr lang="ru-RU" dirty="0"/>
              <a:t>науки</a:t>
            </a:r>
          </a:p>
        </p:txBody>
      </p:sp>
      <p:pic>
        <p:nvPicPr>
          <p:cNvPr id="7172" name="Picture 4" descr="https://avatars.mds.yandex.net/i?id=3d10ade477e3e3bd94e2b8399a3e0d3de2183d0d-5244992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45" y="1384550"/>
            <a:ext cx="2598686" cy="38499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63" y="1508124"/>
            <a:ext cx="2506214" cy="35107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2677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136729" y="86628"/>
            <a:ext cx="1153057" cy="103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383D5FAD-5CC4-4EC8-866F-0A1A51A31A14}"/>
              </a:ext>
            </a:extLst>
          </p:cNvPr>
          <p:cNvSpPr txBox="1">
            <a:spLocks/>
          </p:cNvSpPr>
          <p:nvPr/>
        </p:nvSpPr>
        <p:spPr>
          <a:xfrm>
            <a:off x="1289786" y="1531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Times New Roman" panose="02020603050405020304" pitchFamily="18" charset="0"/>
              </a:rPr>
              <a:t>Наука Башкортостана в лицах!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Segoe UI Semibold" panose="020B07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>
            <a:hlinkClick r:id="" action="ppaction://noaction">
              <a:snd r:embed="rId3" name="voltage.wav"/>
            </a:hlinkClick>
          </p:cNvPr>
          <p:cNvSpPr/>
          <p:nvPr/>
        </p:nvSpPr>
        <p:spPr>
          <a:xfrm>
            <a:off x="9690836" y="4568856"/>
            <a:ext cx="2464878" cy="900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/>
              <a:t>Сельскохо-зяйственная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16" name="Скругленный прямоугольник 15">
            <a:hlinkClick r:id="" action="ppaction://noaction">
              <a:snd r:embed="rId3" name="voltage.wav"/>
            </a:hlinkClick>
          </p:cNvPr>
          <p:cNvSpPr/>
          <p:nvPr/>
        </p:nvSpPr>
        <p:spPr>
          <a:xfrm>
            <a:off x="9690836" y="1237690"/>
            <a:ext cx="2464878" cy="9063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Техническая наука</a:t>
            </a:r>
            <a:endParaRPr lang="ru-RU" sz="2800" dirty="0"/>
          </a:p>
        </p:txBody>
      </p:sp>
      <p:sp>
        <p:nvSpPr>
          <p:cNvPr id="19" name="Скругленный прямоугольник 18">
            <a:hlinkClick r:id="" action="ppaction://noaction">
              <a:snd r:embed="rId4" name="applause.wav"/>
            </a:hlinkClick>
          </p:cNvPr>
          <p:cNvSpPr/>
          <p:nvPr/>
        </p:nvSpPr>
        <p:spPr>
          <a:xfrm>
            <a:off x="9690836" y="5677164"/>
            <a:ext cx="2464878" cy="900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Физическая и физико-математическая науки</a:t>
            </a:r>
            <a:endParaRPr lang="ru-RU" dirty="0"/>
          </a:p>
        </p:txBody>
      </p:sp>
      <p:sp>
        <p:nvSpPr>
          <p:cNvPr id="20" name="Скругленный прямоугольник 19">
            <a:hlinkClick r:id="" action="ppaction://noaction">
              <a:snd r:embed="rId3" name="voltage.wav"/>
            </a:hlinkClick>
          </p:cNvPr>
          <p:cNvSpPr/>
          <p:nvPr/>
        </p:nvSpPr>
        <p:spPr>
          <a:xfrm>
            <a:off x="9690835" y="3460548"/>
            <a:ext cx="2464879" cy="900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Медицинская наука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1332" y="5204643"/>
            <a:ext cx="310880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Валиев Руслан</a:t>
            </a:r>
          </a:p>
          <a:p>
            <a:pPr algn="ctr"/>
            <a:r>
              <a:rPr lang="ru-RU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Зуфарович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105228" y="4065117"/>
            <a:ext cx="6186372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Внедрил 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принципы создания </a:t>
            </a:r>
            <a:r>
              <a:rPr lang="ru-R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наноструктурных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состояний в объёмных металлических материалах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34341" y="5943307"/>
            <a:ext cx="21281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1987 г.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30" name="Picture 6" descr="https://avatars.mds.yandex.net/i?id=a766307ded8c16b0cc7f038fcfdf95da0b70381e-8185142-images-thumbs&amp;n=1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09" r="29590"/>
          <a:stretch/>
        </p:blipFill>
        <p:spPr bwMode="auto">
          <a:xfrm>
            <a:off x="449149" y="1191135"/>
            <a:ext cx="2656079" cy="4039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7" r="13039"/>
          <a:stretch/>
        </p:blipFill>
        <p:spPr bwMode="auto">
          <a:xfrm>
            <a:off x="4186429" y="1124565"/>
            <a:ext cx="4023971" cy="30409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>
            <a:hlinkClick r:id="" action="ppaction://noaction">
              <a:snd r:embed="rId3" name="voltage.wav"/>
            </a:hlinkClick>
          </p:cNvPr>
          <p:cNvSpPr/>
          <p:nvPr/>
        </p:nvSpPr>
        <p:spPr>
          <a:xfrm>
            <a:off x="9690836" y="2352240"/>
            <a:ext cx="2464878" cy="900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/>
              <a:t>Филологичес</a:t>
            </a:r>
            <a:r>
              <a:rPr lang="ru-RU" sz="2800" dirty="0" smtClean="0"/>
              <a:t>-кая наука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92517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136729" y="86628"/>
            <a:ext cx="1153057" cy="103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383D5FAD-5CC4-4EC8-866F-0A1A51A31A14}"/>
              </a:ext>
            </a:extLst>
          </p:cNvPr>
          <p:cNvSpPr txBox="1">
            <a:spLocks/>
          </p:cNvSpPr>
          <p:nvPr/>
        </p:nvSpPr>
        <p:spPr>
          <a:xfrm>
            <a:off x="1289786" y="1531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Times New Roman" panose="02020603050405020304" pitchFamily="18" charset="0"/>
              </a:rPr>
              <a:t>Наука Башкортостана в лицах!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Segoe UI Semibold" panose="020B07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>
            <a:hlinkClick r:id="" action="ppaction://noaction">
              <a:snd r:embed="rId3" name="voltage.wav"/>
            </a:hlinkClick>
          </p:cNvPr>
          <p:cNvSpPr/>
          <p:nvPr/>
        </p:nvSpPr>
        <p:spPr>
          <a:xfrm>
            <a:off x="9690836" y="4568856"/>
            <a:ext cx="2464878" cy="900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/>
              <a:t>Сельскохо-зяйственная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16" name="Скругленный прямоугольник 15">
            <a:hlinkClick r:id="" action="ppaction://noaction">
              <a:snd r:embed="rId4" name="applause.wav"/>
            </a:hlinkClick>
          </p:cNvPr>
          <p:cNvSpPr/>
          <p:nvPr/>
        </p:nvSpPr>
        <p:spPr>
          <a:xfrm>
            <a:off x="9690836" y="1237690"/>
            <a:ext cx="2464878" cy="9063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Техническая наука</a:t>
            </a:r>
            <a:endParaRPr lang="ru-RU" sz="2800" dirty="0"/>
          </a:p>
        </p:txBody>
      </p:sp>
      <p:sp>
        <p:nvSpPr>
          <p:cNvPr id="20" name="Скругленный прямоугольник 19">
            <a:hlinkClick r:id="" action="ppaction://noaction">
              <a:snd r:embed="rId3" name="voltage.wav"/>
            </a:hlinkClick>
          </p:cNvPr>
          <p:cNvSpPr/>
          <p:nvPr/>
        </p:nvSpPr>
        <p:spPr>
          <a:xfrm>
            <a:off x="9690835" y="3460548"/>
            <a:ext cx="2464879" cy="900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Медицинская наука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6729" y="5189298"/>
            <a:ext cx="34427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Баширов Мусса </a:t>
            </a:r>
          </a:p>
          <a:p>
            <a:pPr algn="ctr"/>
            <a:r>
              <a:rPr lang="ru-RU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Гумерович</a:t>
            </a:r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035199" y="3682667"/>
            <a:ext cx="6790360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Разработал 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новые способы обработки конструкционных сталей, применения электромагнитного поля в 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производстве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79341" y="5605534"/>
            <a:ext cx="43020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конец </a:t>
            </a:r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XX </a:t>
            </a:r>
            <a:r>
              <a:rPr lang="ru-RU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века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802" y="1176327"/>
            <a:ext cx="4665155" cy="25866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avatars.mds.yandex.net/i?id=262b48873a58f80f6d747937ae3417d0f975c974-4644445-images-thumbs&amp;n=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16" y="1202807"/>
            <a:ext cx="2976207" cy="4035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кругленный прямоугольник 20">
            <a:hlinkClick r:id="" action="ppaction://noaction">
              <a:snd r:embed="rId3" name="voltage.wav"/>
            </a:hlinkClick>
          </p:cNvPr>
          <p:cNvSpPr/>
          <p:nvPr/>
        </p:nvSpPr>
        <p:spPr>
          <a:xfrm>
            <a:off x="9690836" y="5677164"/>
            <a:ext cx="2464878" cy="900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Физическая </a:t>
            </a:r>
            <a:r>
              <a:rPr lang="ru-RU" dirty="0"/>
              <a:t>и </a:t>
            </a:r>
            <a:r>
              <a:rPr lang="ru-RU" dirty="0" smtClean="0"/>
              <a:t>физико-математическая </a:t>
            </a:r>
            <a:r>
              <a:rPr lang="ru-RU" dirty="0"/>
              <a:t>науки</a:t>
            </a:r>
          </a:p>
        </p:txBody>
      </p:sp>
      <p:sp>
        <p:nvSpPr>
          <p:cNvPr id="22" name="Скругленный прямоугольник 21">
            <a:hlinkClick r:id="" action="ppaction://noaction">
              <a:snd r:embed="rId3" name="voltage.wav"/>
            </a:hlinkClick>
          </p:cNvPr>
          <p:cNvSpPr/>
          <p:nvPr/>
        </p:nvSpPr>
        <p:spPr>
          <a:xfrm>
            <a:off x="9690836" y="2352240"/>
            <a:ext cx="2464878" cy="900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/>
              <a:t>Филологичес</a:t>
            </a:r>
            <a:r>
              <a:rPr lang="ru-RU" sz="2800" dirty="0" smtClean="0"/>
              <a:t>-кая наука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250690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2616</TotalTime>
  <Words>467</Words>
  <Application>Microsoft Office PowerPoint</Application>
  <PresentationFormat>Широкоэкранный</PresentationFormat>
  <Paragraphs>123</Paragraphs>
  <Slides>20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Segoe UI Semibold</vt:lpstr>
      <vt:lpstr>Segoe UI Symbol</vt:lpstr>
      <vt:lpstr>Times New Roman</vt:lpstr>
      <vt:lpstr>Тема Office</vt:lpstr>
      <vt:lpstr>Есть ли границы у знания?  Ко Дню науки</vt:lpstr>
      <vt:lpstr>Презентация PowerPoint</vt:lpstr>
      <vt:lpstr>Презентация PowerPoint</vt:lpstr>
      <vt:lpstr>Предметы, которые появились благодаря науке!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создают мультфильмы? Мультипликация, анимация</dc:title>
  <dc:creator>User</dc:creator>
  <cp:lastModifiedBy>Хабибуллина Лира Дмитриевна</cp:lastModifiedBy>
  <cp:revision>172</cp:revision>
  <dcterms:created xsi:type="dcterms:W3CDTF">2025-12-25T06:29:25Z</dcterms:created>
  <dcterms:modified xsi:type="dcterms:W3CDTF">2026-01-28T13:12:28Z</dcterms:modified>
</cp:coreProperties>
</file>