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</p:sldMasterIdLst>
  <p:notesMasterIdLst>
    <p:notesMasterId r:id="rId13"/>
  </p:notesMasterIdLst>
  <p:handoutMasterIdLst>
    <p:handoutMasterId r:id="rId14"/>
  </p:handoutMasterIdLst>
  <p:sldIdLst>
    <p:sldId id="725" r:id="rId2"/>
    <p:sldId id="728" r:id="rId3"/>
    <p:sldId id="729" r:id="rId4"/>
    <p:sldId id="730" r:id="rId5"/>
    <p:sldId id="731" r:id="rId6"/>
    <p:sldId id="723" r:id="rId7"/>
    <p:sldId id="735" r:id="rId8"/>
    <p:sldId id="734" r:id="rId9"/>
    <p:sldId id="722" r:id="rId10"/>
    <p:sldId id="727" r:id="rId11"/>
    <p:sldId id="739" r:id="rId12"/>
  </p:sldIdLst>
  <p:sldSz cx="12192000" cy="6858000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497D"/>
    <a:srgbClr val="461686"/>
    <a:srgbClr val="95B3D7"/>
    <a:srgbClr val="4F81BD"/>
    <a:srgbClr val="2B953F"/>
    <a:srgbClr val="FF9999"/>
    <a:srgbClr val="FF5050"/>
    <a:srgbClr val="B45608"/>
    <a:srgbClr val="DA971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8824" autoAdjust="0"/>
    <p:restoredTop sz="95857" autoAdjust="0"/>
  </p:normalViewPr>
  <p:slideViewPr>
    <p:cSldViewPr>
      <p:cViewPr varScale="1">
        <p:scale>
          <a:sx n="103" d="100"/>
          <a:sy n="103" d="100"/>
        </p:scale>
        <p:origin x="138" y="2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840" cy="49641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51" y="0"/>
            <a:ext cx="2945839" cy="49641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15.01.2026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516"/>
            <a:ext cx="2945840" cy="49641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51" y="9429516"/>
            <a:ext cx="2945839" cy="49641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840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751" y="0"/>
            <a:ext cx="2945839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15.01.2026</a:t>
            </a:fld>
            <a:endParaRPr lang="ru-RU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310" y="4715906"/>
            <a:ext cx="5438140" cy="44677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516"/>
            <a:ext cx="2945840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751" y="9429516"/>
            <a:ext cx="2945839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9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404B5-D1EE-4F58-8738-7D92EFD236F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ФОН_флаг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22" y="0"/>
            <a:ext cx="1218355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ru.wikipedia.org/wiki/%D0%A3%D0%BB%D0%B8%D1%86%D0%B0_%D0%93%D0%BE%D0%B3%D0%BE%D0%BB%D1%8F_(%D0%A3%D1%84%D0%B0)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url?sa=t&amp;source=web&amp;rct=j&amp;opi=89978449&amp;url=https://2gis.ru/sterlitamak/firm/70000001035598294&amp;ved=2ahUKEwir9J_H9bmPAxWGAxAIHenJI_wQFnoECB0QAQ&amp;usg=AOvVaw0Wd2ZgGCajwuKMymI4hzI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disk.yandex.ru/d/iCyAGmFzLbdVoQ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source=web&amp;rct=j&amp;opi=89978449&amp;url=https://2gis.ru/sterlitamak/firm/70000001035598294&amp;ved=2ahUKEwir9J_H9bmPAxWGAxAIHenJI_wQFnoECB0QAQ&amp;usg=AOvVaw0Wd2ZgGCajwuKMymI4hzIO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oogle.com/url?sa=t&amp;source=web&amp;rct=j&amp;opi=89978449&amp;url=https://2gis.ru/sterlitamak/firm/70000001035598294&amp;ved=2ahUKEwir9J_H9bmPAxWGAxAIHenJI_wQFnoECB0QAQ&amp;usg=AOvVaw0Wd2ZgGCajwuKMymI4hzI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452530" y="428604"/>
            <a:ext cx="7929618" cy="121664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9376" y="2071678"/>
            <a:ext cx="10801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Музейное дело. 170 лет Третьяковской галерее</a:t>
            </a:r>
          </a:p>
          <a:p>
            <a:pPr algn="ctr"/>
            <a:endParaRPr lang="ru-RU" sz="2800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i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Башкирский государственный художественный музей  имени М. В. Нестерова </a:t>
            </a:r>
            <a:r>
              <a:rPr lang="ru-RU" sz="1800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(региональный материал)</a:t>
            </a:r>
            <a:endParaRPr lang="ru-RU" sz="1800" b="1" i="1" dirty="0">
              <a:solidFill>
                <a:srgbClr val="1F497D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rgbClr val="1F497D"/>
                </a:solidFill>
              </a:rPr>
              <a:t>                         </a:t>
            </a:r>
            <a:r>
              <a:rPr lang="ru-RU" sz="4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Разговоры о важном    </a:t>
            </a:r>
            <a:endParaRPr lang="ru-RU" sz="4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CC70DD39-0D1F-483F-829E-66014336D377}"/>
              </a:ext>
            </a:extLst>
          </p:cNvPr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1BF17D-B4FF-4FFE-BB47-D15CB83FB4FC}"/>
              </a:ext>
            </a:extLst>
          </p:cNvPr>
          <p:cNvSpPr txBox="1"/>
          <p:nvPr/>
        </p:nvSpPr>
        <p:spPr>
          <a:xfrm>
            <a:off x="695400" y="785794"/>
            <a:ext cx="103691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Адрес  музея: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450077, Республика Башкортостан,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г. Уфа,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 tooltip="Улица Гоголя (Уфа)"/>
              </a:rPr>
              <a:t>ул. Гоголя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27.</a:t>
            </a: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Музей открыт для посещения: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вт-пт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10:00–18:00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сб.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11:00–19:00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вс.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10:00–18:00</a:t>
            </a: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8" descr="D:\Рабочий стол\2011-2012\Август 2012\Площадка\logo без фона.png">
            <a:extLst>
              <a:ext uri="{FF2B5EF4-FFF2-40B4-BE49-F238E27FC236}">
                <a16:creationId xmlns="" xmlns:a16="http://schemas.microsoft.com/office/drawing/2014/main" id="{04A8F87F-5E6E-45A3-8A7A-FAA4E831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2855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ru-RU" sz="2000" b="1" dirty="0" smtClean="0"/>
          </a:p>
          <a:p>
            <a:pPr marL="457200" indent="-457200">
              <a:buAutoNum type="arabicPeriod" startAt="4"/>
            </a:pPr>
            <a:endParaRPr lang="ru-RU" sz="2000" b="1" dirty="0" smtClean="0"/>
          </a:p>
          <a:p>
            <a:pPr marL="457200" indent="-457200">
              <a:buAutoNum type="arabicPeriod" startAt="4"/>
            </a:pPr>
            <a:endParaRPr lang="ru-RU" sz="2000" b="1" dirty="0" smtClean="0">
              <a:hlinkClick r:id="rId4"/>
            </a:endParaRPr>
          </a:p>
          <a:p>
            <a:pPr marL="0" indent="0" algn="just">
              <a:buNone/>
            </a:pPr>
            <a:endParaRPr lang="ru-RU" sz="2000" b="1" dirty="0" smtClean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38150" y="1285860"/>
            <a:ext cx="45719" cy="501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 startAt="4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 startAt="4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31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Настольная игра для школьников. </a:t>
            </a:r>
            <a:br>
              <a:rPr lang="ru-RU" sz="1800" dirty="0" smtClean="0"/>
            </a:br>
            <a:r>
              <a:rPr lang="ru-RU" sz="1800" b="1" dirty="0" err="1" smtClean="0"/>
              <a:t>Арт-лото</a:t>
            </a:r>
            <a:r>
              <a:rPr lang="ru-RU" sz="1800" b="1" dirty="0" smtClean="0"/>
              <a:t> «Истоки коллекции Башкирского государственного художественного музея им. М. В. Нестерова» </a:t>
            </a:r>
            <a:r>
              <a:rPr lang="ru-RU" sz="1800" dirty="0" smtClean="0"/>
              <a:t>/Серия развивающих </a:t>
            </a:r>
            <a:r>
              <a:rPr lang="ru-RU" sz="1800" dirty="0" err="1" smtClean="0"/>
              <a:t>игрлото</a:t>
            </a:r>
            <a:r>
              <a:rPr lang="ru-RU" sz="1800" dirty="0" smtClean="0"/>
              <a:t> «Портрет Башкортостана» / авторы-составители Е. А. Савельева, В. М. Сорокина, А.А. </a:t>
            </a:r>
            <a:r>
              <a:rPr lang="ru-RU" sz="1800" dirty="0" err="1" smtClean="0"/>
              <a:t>Буланкин</a:t>
            </a:r>
            <a:r>
              <a:rPr lang="ru-RU" sz="1800" dirty="0" smtClean="0"/>
              <a:t>.– Уфа : </a:t>
            </a:r>
            <a:r>
              <a:rPr lang="ru-RU" sz="1800" dirty="0" err="1" smtClean="0"/>
              <a:t>Башк</a:t>
            </a:r>
            <a:r>
              <a:rPr lang="ru-RU" sz="1800" dirty="0" smtClean="0"/>
              <a:t>. </a:t>
            </a:r>
            <a:r>
              <a:rPr lang="ru-RU" sz="1800" dirty="0" err="1" smtClean="0"/>
              <a:t>энцикл</a:t>
            </a:r>
            <a:r>
              <a:rPr lang="ru-RU" sz="1800" dirty="0" smtClean="0"/>
              <a:t>., 2019.</a:t>
            </a:r>
            <a:endParaRPr lang="ru-RU" sz="1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u="sng" dirty="0" smtClean="0">
              <a:hlinkClick r:id="rId2"/>
            </a:endParaRPr>
          </a:p>
          <a:p>
            <a:pPr>
              <a:buNone/>
            </a:pPr>
            <a:r>
              <a:rPr lang="en-US" u="sng" dirty="0" smtClean="0">
                <a:hlinkClick r:id="rId2"/>
              </a:rPr>
              <a:t>https://disk.yandex.ru/d/iCyAGmFzLbdVoQ</a:t>
            </a:r>
            <a:endParaRPr lang="ru-RU" u="sng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sz="1800" dirty="0" smtClean="0"/>
              <a:t>Для проведения игры нужно скачать на компьютер, предварительно необходимо установить распаковщик ВИН РАР.</a:t>
            </a:r>
          </a:p>
          <a:p>
            <a:endParaRPr lang="ru-RU" dirty="0"/>
          </a:p>
        </p:txBody>
      </p:sp>
      <p:pic>
        <p:nvPicPr>
          <p:cNvPr id="2050" name="Picture 2" descr="C:\Users\Наиля Гайфуловна\Desktop\1\share-photo-2867555786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84" y="1340768"/>
            <a:ext cx="5384800" cy="3807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Общая характеристика музейной сети Республики Башкортостан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268761"/>
            <a:ext cx="10972800" cy="485740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5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На сегодняшний день в Башкортостане действует более 100 государственных, муниципальных, ведомственных и частных музеев:</a:t>
            </a:r>
          </a:p>
          <a:p>
            <a:pPr algn="just"/>
            <a:r>
              <a:rPr lang="ru-RU" sz="25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Республиканские музеи</a:t>
            </a:r>
          </a:p>
          <a:p>
            <a:pPr algn="just"/>
            <a:r>
              <a:rPr lang="ru-RU" sz="25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Краеведческие музеи</a:t>
            </a:r>
          </a:p>
          <a:p>
            <a:pPr algn="just"/>
            <a:r>
              <a:rPr lang="ru-RU" sz="25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Художественные музеи и галереи</a:t>
            </a:r>
          </a:p>
          <a:p>
            <a:pPr algn="just"/>
            <a:r>
              <a:rPr lang="ru-RU" sz="25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Мемориальные музеи, посвященные выдающимся деятелям</a:t>
            </a:r>
          </a:p>
          <a:p>
            <a:pPr algn="just"/>
            <a:r>
              <a:rPr lang="ru-RU" sz="25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Этнографические и археологические музеи-заповедники под открытым небом</a:t>
            </a:r>
          </a:p>
          <a:p>
            <a:pPr algn="just"/>
            <a:r>
              <a:rPr lang="ru-RU" sz="25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Ведомственные музеи (истории предприятий, образования, МВД и др.)</a:t>
            </a:r>
          </a:p>
          <a:p>
            <a:pPr algn="just"/>
            <a:r>
              <a:rPr lang="ru-RU" sz="25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Современные интерактивные и научно-популярные музеи.</a:t>
            </a:r>
            <a:endParaRPr lang="ru-RU" sz="25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1A5C45-86EB-DF37-2BFF-7300E96B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Национальный музей Республики Башкортостан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005673-C1FC-E56F-FAC1-15CAD6F8E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361" y="1484784"/>
            <a:ext cx="4968551" cy="484804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Старейший </a:t>
            </a: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и крупнейший музей, основанный в 1864 году. Его фонды насчитывают свыше 190 тысяч единиц хранения.</a:t>
            </a:r>
          </a:p>
          <a:p>
            <a:pPr algn="just"/>
            <a:r>
              <a:rPr lang="ru-RU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Экспозиции музея  представляют </a:t>
            </a: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природу, историю и культуру края с древнейших времен до наших дней. Особой ценностью обладает коллекция золотых </a:t>
            </a:r>
            <a:r>
              <a:rPr lang="ru-RU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изделий </a:t>
            </a: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сарматских племен («Золото сарматов»), </a:t>
            </a:r>
            <a:r>
              <a:rPr lang="ru-RU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нумизматики</a:t>
            </a: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холодного оружия, национальных костюмов и предметов быта.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B55CDDD-DE56-C39E-CB8D-ECF62EA32E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710054" y="1286957"/>
            <a:ext cx="4120586" cy="287020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AD7C02-5432-5459-36A2-AEDC282316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2828" y="4048991"/>
            <a:ext cx="3861955" cy="2574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8825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23E936-3854-CA58-2087-4B0265ECB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Башкирский государственный художественный музей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им. М.В. Нестерова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09EF6AF-2317-83F8-6971-46099AD862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8936" y="1322668"/>
            <a:ext cx="4708279" cy="258403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8D861CC-A04F-85D1-B9ED-71FDD5ADF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6292"/>
            <a:ext cx="5870864" cy="524740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Основан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1919 году на основе дара уроженца Уфы, известного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художника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Михаила Нестерова. Это первый художественный музей в национальной республике России.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Коллекции: Богатейшее собрание русского искусства (И. Репин, И. Шишкин, В. Серов, И. Левитан, М. Врубель), западноевропейской живописи,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древнерусского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искусства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Отдельный зал посвящен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творчеству башкирских художников (К.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Давлеткильдеев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А. Тюлькин, А.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Лутфуллин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Б. Домашников и др.).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B77F9E7-6F42-64C4-A8F7-BD992AAFB8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2601" y="3906703"/>
            <a:ext cx="3477200" cy="267794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39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CC70DD39-0D1F-483F-829E-66014336D377}"/>
              </a:ext>
            </a:extLst>
          </p:cNvPr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1BF17D-B4FF-4FFE-BB47-D15CB83FB4FC}"/>
              </a:ext>
            </a:extLst>
          </p:cNvPr>
          <p:cNvSpPr txBox="1"/>
          <p:nvPr/>
        </p:nvSpPr>
        <p:spPr>
          <a:xfrm>
            <a:off x="695400" y="785794"/>
            <a:ext cx="103691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F497D"/>
                </a:solidFill>
              </a:rPr>
              <a:t>	 </a:t>
            </a:r>
            <a:r>
              <a:rPr lang="ru-RU" sz="24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Названия музея с момента основания: </a:t>
            </a:r>
            <a:endParaRPr lang="ru-RU" sz="2400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1F497D"/>
                </a:solidFill>
              </a:rPr>
              <a:t> </a:t>
            </a:r>
            <a:r>
              <a:rPr lang="ru-RU" sz="24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с 1919 г. Уфимский художественный пролетарский музей им. Октябрьской революции.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с 1921 г. Уфимский художественный пролетарский музей искусств, с 1922 г. Уфимский художественный музей.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с 1929 г. Башкирский государственный художественный музей (в 1954 присвоено имя М. В. Нестерова).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с 1994 г. Государственный художественный музей им. М. В. Нестерова Республики Башкортостан.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с 1998 г. Башкирский государственный художественный музей им. М. В. Нестерова.</a:t>
            </a: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8" descr="D:\Рабочий стол\2011-2012\Август 2012\Площадка\logo без фона.png">
            <a:extLst>
              <a:ext uri="{FF2B5EF4-FFF2-40B4-BE49-F238E27FC236}">
                <a16:creationId xmlns="" xmlns:a16="http://schemas.microsoft.com/office/drawing/2014/main" id="{04A8F87F-5E6E-45A3-8A7A-FAA4E831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2855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ru-RU" sz="2000" b="1" dirty="0" smtClean="0"/>
          </a:p>
          <a:p>
            <a:pPr marL="457200" indent="-457200">
              <a:buAutoNum type="arabicPeriod" startAt="4"/>
            </a:pPr>
            <a:endParaRPr lang="ru-RU" sz="2000" b="1" dirty="0" smtClean="0"/>
          </a:p>
          <a:p>
            <a:pPr marL="457200" indent="-457200">
              <a:buAutoNum type="arabicPeriod" startAt="4"/>
            </a:pPr>
            <a:endParaRPr lang="ru-RU" sz="2000" b="1" dirty="0" smtClean="0">
              <a:hlinkClick r:id="rId3"/>
            </a:endParaRPr>
          </a:p>
          <a:p>
            <a:pPr marL="0" indent="0" algn="just">
              <a:buNone/>
            </a:pPr>
            <a:endParaRPr lang="ru-RU" sz="2000" b="1" dirty="0" smtClean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38150" y="1285860"/>
            <a:ext cx="45719" cy="501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 startAt="4"/>
              <a:tabLst/>
              <a:defRPr/>
            </a:pPr>
            <a:endParaRPr kumimoji="0" lang="ru-RU" sz="20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 startAt="4"/>
              <a:tabLst/>
              <a:defRPr/>
            </a:pPr>
            <a:endParaRPr kumimoji="0" lang="ru-RU" sz="20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3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31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8150" y="1285860"/>
            <a:ext cx="10644262" cy="5012919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AutoNum type="arabicPeriod" startAt="4"/>
            </a:pPr>
            <a:endParaRPr lang="ru-RU" sz="2000" b="1" dirty="0" smtClean="0"/>
          </a:p>
          <a:p>
            <a:pPr marL="457200" indent="-457200">
              <a:buAutoNum type="arabicPeriod" startAt="4"/>
            </a:pPr>
            <a:endParaRPr lang="ru-RU" sz="2000" b="1" dirty="0" smtClean="0"/>
          </a:p>
          <a:p>
            <a:pPr marL="457200" indent="-457200">
              <a:buAutoNum type="arabicPeriod" startAt="4"/>
            </a:pPr>
            <a:endParaRPr lang="ru-RU" sz="2000" b="1" dirty="0" smtClean="0">
              <a:hlinkClick r:id="rId2"/>
            </a:endParaRPr>
          </a:p>
          <a:p>
            <a:pPr marL="0" indent="0" algn="just">
              <a:buNone/>
            </a:pPr>
            <a:endParaRPr lang="ru-RU" sz="2000" b="1" dirty="0" smtClean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CC70DD39-0D1F-483F-829E-66014336D377}"/>
              </a:ext>
            </a:extLst>
          </p:cNvPr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1BF17D-B4FF-4FFE-BB47-D15CB83FB4FC}"/>
              </a:ext>
            </a:extLst>
          </p:cNvPr>
          <p:cNvSpPr txBox="1"/>
          <p:nvPr/>
        </p:nvSpPr>
        <p:spPr>
          <a:xfrm>
            <a:off x="695400" y="575521"/>
            <a:ext cx="1036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8" descr="D:\Рабочий стол\2011-2012\Август 2012\Площадка\logo без фона.png">
            <a:extLst>
              <a:ext uri="{FF2B5EF4-FFF2-40B4-BE49-F238E27FC236}">
                <a16:creationId xmlns="" xmlns:a16="http://schemas.microsoft.com/office/drawing/2014/main" id="{04A8F87F-5E6E-45A3-8A7A-FAA4E831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Users\Наиля Гайфуловна\Desktop\Нестеров.jpg"/>
          <p:cNvPicPr>
            <a:picLocks noChangeAspect="1" noChangeArrowheads="1"/>
          </p:cNvPicPr>
          <p:nvPr/>
        </p:nvPicPr>
        <p:blipFill>
          <a:blip r:embed="rId4" cstate="print"/>
          <a:srcRect b="17450"/>
          <a:stretch>
            <a:fillRect/>
          </a:stretch>
        </p:blipFill>
        <p:spPr bwMode="auto">
          <a:xfrm>
            <a:off x="767408" y="548680"/>
            <a:ext cx="4572000" cy="566124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68008" y="836713"/>
            <a:ext cx="561662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Выдающийся художник </a:t>
            </a:r>
            <a:r>
              <a:rPr lang="ru-RU" sz="18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Михаил Васильевич Нестеров </a:t>
            </a:r>
            <a:r>
              <a:rPr lang="ru-RU" sz="18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родился 31 мая 1862 г. в Уфе в купеческой семье. </a:t>
            </a:r>
          </a:p>
          <a:p>
            <a:pPr algn="just"/>
            <a:endParaRPr lang="ru-RU" sz="1800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 1898 г. Академия художеств присвоила М. В. Нестерову звание академика,  а в 1911 году стал действительным членом Академии.</a:t>
            </a:r>
          </a:p>
          <a:p>
            <a:pPr algn="just"/>
            <a:endParaRPr lang="ru-RU" sz="1800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 1928 г. решением Экспертной комиссии Центральной комиссии по улучшению быта ученых при СНК РСФСР М.В. Нестеров был признан выдающимся деятелем искусства. </a:t>
            </a:r>
          </a:p>
          <a:p>
            <a:pPr algn="just"/>
            <a:endParaRPr lang="ru-RU" sz="1800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 1941 г. за портрет И.П. Павлова (1935 г.) Михаил Васильевич Нестеров стал лауреатом Сталинской премии </a:t>
            </a:r>
            <a:r>
              <a:rPr lang="en-US" sz="18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18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степени.</a:t>
            </a:r>
          </a:p>
          <a:p>
            <a:pPr algn="just"/>
            <a:endParaRPr lang="ru-RU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1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Картины Нестерова </a:t>
            </a:r>
            <a:r>
              <a:rPr lang="ru-RU" sz="28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Михаила Васильевича</a:t>
            </a:r>
            <a:r>
              <a:rPr lang="ru-RU" sz="2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Наиля Гайфуловна\Desktop\1\share-photo-2867861450.jpe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b="15045"/>
          <a:stretch/>
        </p:blipFill>
        <p:spPr bwMode="auto">
          <a:xfrm>
            <a:off x="613045" y="1600201"/>
            <a:ext cx="5377909" cy="3845024"/>
          </a:xfrm>
          <a:prstGeom prst="rect">
            <a:avLst/>
          </a:prstGeom>
          <a:noFill/>
        </p:spPr>
      </p:pic>
      <p:pic>
        <p:nvPicPr>
          <p:cNvPr id="2052" name="Picture 4" descr="C:\Users\Наиля Гайфуловна\Desktop\1\share-photo-2867925962.jpe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b="16126"/>
          <a:stretch/>
        </p:blipFill>
        <p:spPr bwMode="auto">
          <a:xfrm>
            <a:off x="6200774" y="1600201"/>
            <a:ext cx="5378450" cy="3845024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871508" y="5530533"/>
            <a:ext cx="2860981" cy="398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Уфе. Начало 1900-х гг.</a:t>
            </a:r>
            <a:endParaRPr lang="ru-RU" sz="1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459508" y="5530534"/>
            <a:ext cx="2860981" cy="398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Родина Аксакова. 1914г.</a:t>
            </a:r>
            <a:endParaRPr lang="ru-RU" sz="1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иля Гайфуловна\Desktop\1\share-photo-2867799498.jpe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b="11757"/>
          <a:stretch/>
        </p:blipFill>
        <p:spPr bwMode="auto">
          <a:xfrm>
            <a:off x="609600" y="1794734"/>
            <a:ext cx="5384800" cy="3650490"/>
          </a:xfrm>
          <a:prstGeom prst="rect">
            <a:avLst/>
          </a:prstGeom>
          <a:noFill/>
        </p:spPr>
      </p:pic>
      <p:pic>
        <p:nvPicPr>
          <p:cNvPr id="1027" name="Picture 3" descr="C:\Users\Наиля Гайфуловна\Desktop\1\share-photo-2867830474.jpe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b="15045"/>
          <a:stretch/>
        </p:blipFill>
        <p:spPr bwMode="auto">
          <a:xfrm>
            <a:off x="6201045" y="1600201"/>
            <a:ext cx="5377909" cy="3845024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Картины Нестерова </a:t>
            </a:r>
            <a:r>
              <a:rPr lang="ru-RU" sz="28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Михаила Васильевича</a:t>
            </a:r>
            <a:r>
              <a:rPr lang="ru-RU" sz="2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71509" y="5517232"/>
            <a:ext cx="2860981" cy="398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Сусанин. 1884г..</a:t>
            </a:r>
            <a:endParaRPr lang="ru-RU" sz="1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11436" y="5517231"/>
            <a:ext cx="4157125" cy="398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Видение отроку Варфоломею. 1889г.</a:t>
            </a:r>
            <a:endParaRPr lang="ru-RU" sz="1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b="1" dirty="0"/>
          </a:p>
        </p:txBody>
      </p:sp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	</a:t>
            </a:r>
            <a:endParaRPr lang="ru-RU" dirty="0"/>
          </a:p>
        </p:txBody>
      </p:sp>
      <p:pic>
        <p:nvPicPr>
          <p:cNvPr id="11" name="Видео муз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618" y="684193"/>
            <a:ext cx="6984776" cy="52385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39837" y="5954784"/>
            <a:ext cx="5026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Савельева Екатерина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Александровна</a:t>
            </a:r>
          </a:p>
          <a:p>
            <a:pPr algn="ctr"/>
            <a:r>
              <a:rPr lang="ru-RU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 педагогических наук</a:t>
            </a:r>
            <a:r>
              <a:rPr lang="ru-RU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доцент</a:t>
            </a:r>
            <a:endParaRPr lang="ru-RU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4238</TotalTime>
  <Words>384</Words>
  <Application>Microsoft Office PowerPoint</Application>
  <PresentationFormat>Широкоэкранный</PresentationFormat>
  <Paragraphs>74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Book Antiqua</vt:lpstr>
      <vt:lpstr>Calibri</vt:lpstr>
      <vt:lpstr>Verdana</vt:lpstr>
      <vt:lpstr>Wingdings</vt:lpstr>
      <vt:lpstr>Специальное оформление</vt:lpstr>
      <vt:lpstr>                         Разговоры о важном    </vt:lpstr>
      <vt:lpstr>Общая характеристика музейной сети Республики Башкортостан</vt:lpstr>
      <vt:lpstr> Национальный музей Республики Башкортостан </vt:lpstr>
      <vt:lpstr>Башкирский государственный художественный музей  им. М.В. Нестерова</vt:lpstr>
      <vt:lpstr>Презентация PowerPoint</vt:lpstr>
      <vt:lpstr>Презентация PowerPoint</vt:lpstr>
      <vt:lpstr>Картины Нестерова Михаила Васильевича </vt:lpstr>
      <vt:lpstr>Картины Нестерова Михаила Васильевича </vt:lpstr>
      <vt:lpstr>  </vt:lpstr>
      <vt:lpstr>Презентация PowerPoint</vt:lpstr>
      <vt:lpstr>Настольная игра для школьников.  Арт-лото «Истоки коллекции Башкирского государственного художественного музея им. М. В. Нестерова» /Серия развивающих игрлото «Портрет Башкортостана» / авторы-составители Е. А. Савельева, В. М. Сорокина, А.А. Буланкин.– Уфа : Башк. энцикл., 2019.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Ахметьянова Элиза Рашитовна</dc:creator>
  <cp:lastModifiedBy>Сафиуллин Марат Радикович</cp:lastModifiedBy>
  <cp:revision>429</cp:revision>
  <cp:lastPrinted>2011-09-23T09:38:03Z</cp:lastPrinted>
  <dcterms:created xsi:type="dcterms:W3CDTF">2015-08-07T12:32:13Z</dcterms:created>
  <dcterms:modified xsi:type="dcterms:W3CDTF">2026-01-15T06:48:16Z</dcterms:modified>
</cp:coreProperties>
</file>