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780" r:id="rId2"/>
    <p:sldId id="775" r:id="rId3"/>
    <p:sldId id="781" r:id="rId4"/>
    <p:sldId id="782" r:id="rId5"/>
    <p:sldId id="783" r:id="rId6"/>
    <p:sldId id="784" r:id="rId7"/>
    <p:sldId id="785" r:id="rId8"/>
    <p:sldId id="786" r:id="rId9"/>
    <p:sldId id="787" r:id="rId10"/>
    <p:sldId id="788" r:id="rId11"/>
    <p:sldId id="790" r:id="rId12"/>
    <p:sldId id="789" r:id="rId13"/>
    <p:sldId id="791" r:id="rId14"/>
    <p:sldId id="792" r:id="rId15"/>
    <p:sldId id="793" r:id="rId16"/>
    <p:sldId id="794" r:id="rId17"/>
    <p:sldId id="795" r:id="rId18"/>
    <p:sldId id="796" r:id="rId19"/>
    <p:sldId id="797" r:id="rId20"/>
    <p:sldId id="79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77AC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707" autoAdjust="0"/>
  </p:normalViewPr>
  <p:slideViewPr>
    <p:cSldViewPr snapToGrid="0">
      <p:cViewPr>
        <p:scale>
          <a:sx n="70" d="100"/>
          <a:sy n="70" d="100"/>
        </p:scale>
        <p:origin x="-822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9C2A-74EE-4868-A3BC-408FCF5346D3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FE7C-682A-4A1A-8844-05A0D8DA9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36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023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53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4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6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1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87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29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79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85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819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B3B3-0658-4D02-8C75-D4FE026614E4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6A0-F479-4839-A2F2-A81CC1766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8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722B3B3-0658-4D02-8C75-D4FE026614E4}" type="datetimeFigureOut">
              <a:rPr lang="ru-RU" smtClean="0"/>
              <a:pPr/>
              <a:t>04.02.2026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C7096A0-F479-4839-A2F2-A81CC1766F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407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56320" y="3386138"/>
            <a:ext cx="3535680" cy="342411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98192" y="3657600"/>
            <a:ext cx="3595688" cy="32022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98192" y="3657601"/>
            <a:ext cx="3337560" cy="32118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104" y="4347209"/>
            <a:ext cx="10363200" cy="24993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  <a:alpha val="73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1ACA89C-9167-4698-8A20-A871FF88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1067"/>
            <a:ext cx="12192000" cy="3339571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Слушать, слышать 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и договариваться.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Кто такие дипломаты?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B6F192A-AE2D-495E-9319-FF941A05A40D}"/>
              </a:ext>
            </a:extLst>
          </p:cNvPr>
          <p:cNvSpPr/>
          <p:nvPr/>
        </p:nvSpPr>
        <p:spPr>
          <a:xfrm flipH="1">
            <a:off x="2678548" y="5443692"/>
            <a:ext cx="683490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РАЗГОВОРЫ О ВАЖНОМ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CA71A5-6E2E-4FFC-999F-8C0204CC3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4506" y="514312"/>
            <a:ext cx="1158340" cy="1036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35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Где работают дипломаты?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lvl="0"/>
            <a:r>
              <a:rPr lang="ru-RU" dirty="0" smtClean="0"/>
              <a:t>Министерство иностранных дел РФ;</a:t>
            </a:r>
          </a:p>
          <a:p>
            <a:pPr lvl="0"/>
            <a:r>
              <a:rPr lang="ru-RU" dirty="0" smtClean="0"/>
              <a:t>посольства и консульства России за рубежом;</a:t>
            </a:r>
          </a:p>
          <a:p>
            <a:pPr lvl="0"/>
            <a:r>
              <a:rPr lang="ru-RU" dirty="0" smtClean="0"/>
              <a:t>международные организации (ООН, ОБСЕ, СНГ и др.);</a:t>
            </a:r>
          </a:p>
          <a:p>
            <a:pPr lvl="0"/>
            <a:r>
              <a:rPr lang="ru-RU" dirty="0" smtClean="0"/>
              <a:t>представительства при международных институтах.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Где работают дипломаты?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lvl="0"/>
            <a:r>
              <a:rPr lang="ru-RU" dirty="0" smtClean="0"/>
              <a:t>Министерство иностранных дел РФ;</a:t>
            </a:r>
          </a:p>
          <a:p>
            <a:pPr lvl="0"/>
            <a:r>
              <a:rPr lang="ru-RU" dirty="0" smtClean="0"/>
              <a:t>посольства и консульства России за рубежом;</a:t>
            </a:r>
          </a:p>
          <a:p>
            <a:pPr lvl="0"/>
            <a:r>
              <a:rPr lang="ru-RU" dirty="0" smtClean="0"/>
              <a:t>международные организации (ООН, ОБСЕ, СНГ и др.);</a:t>
            </a:r>
          </a:p>
          <a:p>
            <a:pPr lvl="0"/>
            <a:r>
              <a:rPr lang="ru-RU" dirty="0" smtClean="0"/>
              <a:t>представительства при международных институтах.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Дипломаты из Башкортостана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10129" y="1825625"/>
            <a:ext cx="6488935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/>
              <a:t>   </a:t>
            </a:r>
            <a:r>
              <a:rPr lang="ru-RU" b="1" dirty="0" smtClean="0"/>
              <a:t>Карим </a:t>
            </a:r>
            <a:r>
              <a:rPr lang="ru-RU" b="1" dirty="0" err="1" smtClean="0"/>
              <a:t>Абдрауфович</a:t>
            </a:r>
            <a:r>
              <a:rPr lang="ru-RU" b="1" dirty="0" smtClean="0"/>
              <a:t> Хакимов </a:t>
            </a:r>
            <a:r>
              <a:rPr lang="ru-RU" dirty="0" smtClean="0"/>
              <a:t>‒ советский дипломат, был первым полномочным представителем Советской России в арабских странах,  внёс  значительный вклад в установление добрых отношений между молодой Советской страной и арабо-персидским миром. Уроженец </a:t>
            </a:r>
            <a:r>
              <a:rPr lang="ru-RU" dirty="0" err="1" smtClean="0"/>
              <a:t>Бижбулякского</a:t>
            </a:r>
            <a:r>
              <a:rPr lang="ru-RU" dirty="0" smtClean="0"/>
              <a:t> района Республики Башкортостан д. </a:t>
            </a:r>
            <a:r>
              <a:rPr lang="ru-RU" dirty="0" err="1" smtClean="0"/>
              <a:t>Дюсяново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 smtClean="0"/>
          </a:p>
        </p:txBody>
      </p:sp>
      <p:pic>
        <p:nvPicPr>
          <p:cNvPr id="4301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8337"/>
          <a:stretch>
            <a:fillRect/>
          </a:stretch>
        </p:blipFill>
        <p:spPr bwMode="auto">
          <a:xfrm>
            <a:off x="1327703" y="1311007"/>
            <a:ext cx="2828925" cy="523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Книга о дипломате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10129" y="1825625"/>
            <a:ext cx="648893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/>
              <a:t>   Автор </a:t>
            </a:r>
            <a:r>
              <a:rPr lang="ru-RU" dirty="0" smtClean="0"/>
              <a:t>книги </a:t>
            </a:r>
            <a:r>
              <a:rPr lang="ru-RU" b="1" dirty="0" smtClean="0"/>
              <a:t>На</a:t>
            </a:r>
            <a:r>
              <a:rPr lang="ba-RU" b="1" dirty="0" smtClean="0"/>
              <a:t>жип Асанбаев </a:t>
            </a:r>
            <a:r>
              <a:rPr lang="ba-RU" dirty="0" smtClean="0"/>
              <a:t>‒ </a:t>
            </a:r>
            <a:r>
              <a:rPr lang="ru-RU" dirty="0" smtClean="0"/>
              <a:t> башкирский прозаик, поэт и драматург. </a:t>
            </a:r>
          </a:p>
          <a:p>
            <a:pPr algn="just">
              <a:buNone/>
            </a:pPr>
            <a:r>
              <a:rPr lang="ru-RU" dirty="0" smtClean="0"/>
              <a:t>   Заслуженный работник культуры РСФСР (1980). </a:t>
            </a:r>
          </a:p>
          <a:p>
            <a:pPr algn="just">
              <a:buNone/>
            </a:pPr>
            <a:r>
              <a:rPr lang="ru-RU" dirty="0" smtClean="0"/>
              <a:t>   Народный писатель Республики Башкортостан (2006).</a:t>
            </a:r>
          </a:p>
        </p:txBody>
      </p:sp>
      <p:pic>
        <p:nvPicPr>
          <p:cNvPr id="46082" name="Picture 2" descr="C:\Users\1\Desktop\2026\Разговоры о важном\Кызыл Паша.jpg"/>
          <p:cNvPicPr>
            <a:picLocks noChangeAspect="1" noChangeArrowheads="1"/>
          </p:cNvPicPr>
          <p:nvPr/>
        </p:nvPicPr>
        <p:blipFill>
          <a:blip r:embed="rId3" cstate="print"/>
          <a:srcRect t="8145"/>
          <a:stretch>
            <a:fillRect/>
          </a:stretch>
        </p:blipFill>
        <p:spPr bwMode="auto">
          <a:xfrm>
            <a:off x="756758" y="1134738"/>
            <a:ext cx="3695700" cy="5249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Образ дипломата на сцене театра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47106" name="Picture 2" descr="C:\Users\1\Desktop\2026\Разговоры о важном\img-20230204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05" y="1118658"/>
            <a:ext cx="432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7" name="Picture 3" descr="C:\Users\1\Desktop\2026\Разговоры о важном\img-20230204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856" y="3728155"/>
            <a:ext cx="432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8" name="Picture 4" descr="C:\Users\1\Desktop\2026\Разговоры о важном\img-20230204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962" y="2497668"/>
            <a:ext cx="4320000" cy="287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27797" y="5568287"/>
            <a:ext cx="499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Спектакль «Красный паша». Реж.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Каюмова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БАТД им.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Гафури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Музей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8130" name="Picture 2" descr="C:\Users\1\Desktop\2026\Разговоры о важном\Хакимо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690" y="1277932"/>
            <a:ext cx="5860973" cy="440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666082" y="5805889"/>
            <a:ext cx="68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Бижбулякский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Дюсяново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ул. Центральная 24.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Дипломаты из Башкортостана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210977" y="1825625"/>
            <a:ext cx="6588087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/>
              <a:t>   </a:t>
            </a:r>
            <a:r>
              <a:rPr lang="ru-RU" b="1" dirty="0" err="1" smtClean="0"/>
              <a:t>Ришат</a:t>
            </a:r>
            <a:r>
              <a:rPr lang="ru-RU" b="1" dirty="0" smtClean="0"/>
              <a:t> </a:t>
            </a:r>
            <a:r>
              <a:rPr lang="ru-RU" b="1" dirty="0" err="1" smtClean="0"/>
              <a:t>Нурахманович</a:t>
            </a:r>
            <a:r>
              <a:rPr lang="ru-RU" b="1" dirty="0" smtClean="0"/>
              <a:t>  </a:t>
            </a:r>
            <a:r>
              <a:rPr lang="ru-RU" b="1" dirty="0" err="1" smtClean="0"/>
              <a:t>Халиков</a:t>
            </a:r>
            <a:r>
              <a:rPr lang="ru-RU" b="1" dirty="0" smtClean="0"/>
              <a:t> </a:t>
            </a:r>
            <a:r>
              <a:rPr lang="ru-RU" dirty="0" smtClean="0"/>
              <a:t>с 2005 по март 2011 года он – торговый представитель РФ в Исламской Республике Пакистан, с 2011 года ‒ советник Полномочного представителя Республики Башкортостан при Президенте России. Владеет немецким, английским, турецким и другими тюркскими языками. Уроженец </a:t>
            </a:r>
            <a:r>
              <a:rPr lang="ru-RU" dirty="0" err="1" smtClean="0"/>
              <a:t>Чекмагушевского</a:t>
            </a:r>
            <a:r>
              <a:rPr lang="ru-RU" dirty="0" smtClean="0"/>
              <a:t> района Республики Башкортостан с. </a:t>
            </a:r>
            <a:r>
              <a:rPr lang="ru-RU" dirty="0" err="1" smtClean="0"/>
              <a:t>Чекмагушево</a:t>
            </a:r>
            <a:r>
              <a:rPr lang="ru-RU" dirty="0" smtClean="0"/>
              <a:t>.</a:t>
            </a:r>
          </a:p>
        </p:txBody>
      </p:sp>
      <p:pic>
        <p:nvPicPr>
          <p:cNvPr id="4915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145" y="1447311"/>
            <a:ext cx="3600000" cy="459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Награды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23332" y="1825625"/>
            <a:ext cx="5186150" cy="43513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smtClean="0"/>
              <a:t>      </a:t>
            </a:r>
            <a:r>
              <a:rPr lang="ru-RU" dirty="0" smtClean="0"/>
              <a:t>На </a:t>
            </a:r>
            <a:r>
              <a:rPr lang="en-US" dirty="0" smtClean="0"/>
              <a:t>V</a:t>
            </a:r>
            <a:r>
              <a:rPr lang="ru-RU" dirty="0" smtClean="0"/>
              <a:t> Всемирном курултае башкир Глава Республики Радий </a:t>
            </a:r>
            <a:r>
              <a:rPr lang="ru-RU" dirty="0" err="1" smtClean="0"/>
              <a:t>Хабиров</a:t>
            </a:r>
            <a:r>
              <a:rPr lang="ru-RU" dirty="0" smtClean="0"/>
              <a:t> вручил </a:t>
            </a:r>
            <a:r>
              <a:rPr lang="ru-RU" dirty="0" err="1" smtClean="0"/>
              <a:t>Ришату</a:t>
            </a:r>
            <a:r>
              <a:rPr lang="ru-RU" dirty="0" smtClean="0"/>
              <a:t> </a:t>
            </a:r>
            <a:r>
              <a:rPr lang="ru-RU" dirty="0" err="1" smtClean="0"/>
              <a:t>Нурахмановичу</a:t>
            </a:r>
            <a:r>
              <a:rPr lang="ru-RU" dirty="0" smtClean="0"/>
              <a:t> </a:t>
            </a:r>
            <a:r>
              <a:rPr lang="ru-RU" dirty="0" err="1" smtClean="0"/>
              <a:t>Халикову</a:t>
            </a:r>
            <a:r>
              <a:rPr lang="ru-RU" dirty="0" smtClean="0"/>
              <a:t> орден «Дружбы народов» Республики Башкортостан. </a:t>
            </a:r>
          </a:p>
          <a:p>
            <a:pPr algn="just">
              <a:buNone/>
            </a:pPr>
            <a:r>
              <a:rPr lang="ru-RU" dirty="0" smtClean="0"/>
              <a:t>  В 2021 году, за плодотворную государственную и </a:t>
            </a:r>
            <a:r>
              <a:rPr lang="ru-RU" dirty="0" err="1" smtClean="0"/>
              <a:t>обществен-ную</a:t>
            </a:r>
            <a:r>
              <a:rPr lang="ru-RU" dirty="0" smtClean="0"/>
              <a:t> деятельность, </a:t>
            </a:r>
            <a:r>
              <a:rPr lang="ru-RU" dirty="0" err="1" smtClean="0"/>
              <a:t>Ришат</a:t>
            </a:r>
            <a:r>
              <a:rPr lang="ru-RU" dirty="0" smtClean="0"/>
              <a:t> </a:t>
            </a:r>
            <a:r>
              <a:rPr lang="ru-RU" dirty="0" err="1" smtClean="0"/>
              <a:t>Нурахманович</a:t>
            </a:r>
            <a:r>
              <a:rPr lang="ru-RU" dirty="0" smtClean="0"/>
              <a:t> </a:t>
            </a:r>
            <a:r>
              <a:rPr lang="ru-RU" dirty="0" err="1" smtClean="0"/>
              <a:t>Халиков</a:t>
            </a:r>
            <a:r>
              <a:rPr lang="ru-RU" dirty="0" smtClean="0"/>
              <a:t> награжден орденом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.</a:t>
            </a:r>
          </a:p>
        </p:txBody>
      </p:sp>
      <p:pic>
        <p:nvPicPr>
          <p:cNvPr id="51202" name="Picture 2" descr="C:\Users\1\Desktop\2026\Разговоры о важном\kh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351" y="1973718"/>
            <a:ext cx="5566145" cy="3932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Ключевые достижения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/>
              <a:t>   Благодаря </a:t>
            </a:r>
            <a:r>
              <a:rPr lang="ru-RU" dirty="0" smtClean="0"/>
              <a:t>труду дипломатов мы достигли многого, только за 2023-2025 годы добились:  </a:t>
            </a:r>
          </a:p>
          <a:p>
            <a:pPr lvl="0" algn="just"/>
            <a:r>
              <a:rPr lang="ru-RU" dirty="0" smtClean="0"/>
              <a:t>Расширения географии партнёрств (смещение акцента с Европы</a:t>
            </a:r>
          </a:p>
          <a:p>
            <a:pPr algn="just">
              <a:buNone/>
            </a:pPr>
            <a:r>
              <a:rPr lang="ru-RU" dirty="0" smtClean="0"/>
              <a:t> на Азию, Африку, Ближний Восток).</a:t>
            </a:r>
          </a:p>
          <a:p>
            <a:pPr lvl="0" algn="just"/>
            <a:r>
              <a:rPr lang="ru-RU" dirty="0" smtClean="0"/>
              <a:t>Сохранение контактов с «недружественными» странами через </a:t>
            </a:r>
            <a:r>
              <a:rPr lang="ru-RU" dirty="0" err="1" smtClean="0"/>
              <a:t>россий-ские</a:t>
            </a:r>
            <a:r>
              <a:rPr lang="ru-RU" dirty="0" smtClean="0"/>
              <a:t> посольства.</a:t>
            </a:r>
          </a:p>
          <a:p>
            <a:pPr lvl="0" algn="just"/>
            <a:r>
              <a:rPr lang="ru-RU" dirty="0" smtClean="0"/>
              <a:t>Поддержки соотечественников за рубежом (консультации,  правовая </a:t>
            </a:r>
            <a:r>
              <a:rPr lang="ru-RU" dirty="0" err="1" smtClean="0"/>
              <a:t>по-мощь</a:t>
            </a:r>
            <a:r>
              <a:rPr lang="ru-RU" dirty="0" smtClean="0"/>
              <a:t>, оформление документов).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Форум молодых дипломатов стран БРИКС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955343" y="1825625"/>
            <a:ext cx="5322627" cy="435133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smtClean="0"/>
              <a:t>       Уфа </a:t>
            </a:r>
            <a:r>
              <a:rPr lang="ru-RU" dirty="0" smtClean="0"/>
              <a:t>всегда притягивает к себе дипломатов, так в августе 2024 года прошел Форум молодых дипломатов стран БРИКС. Столица Башкортостана спустя 9 лет вновь приняла на своей территории около 100 представителей порядка 30 стран. Республика Башкортостан на стыке двух континентов Европы и Азии был и является регионом, где укрепляются экономические, политические связи между странами и рождается крепкая дружба.</a:t>
            </a:r>
          </a:p>
        </p:txBody>
      </p:sp>
      <p:sp>
        <p:nvSpPr>
          <p:cNvPr id="52226" name="AutoShape 2" descr="2_w1000_fitt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 descr="C:\Users\1\Downloads\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604" y="1953487"/>
            <a:ext cx="5201920" cy="346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3357350" y="1674561"/>
            <a:ext cx="7942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 «дипломат» происходит от древнегреческого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δίπλωμα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(«сложенный вдвое письменный документ). 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Изначально оно обозначало сам документ, а позднее человека, уполномоченного его вручать и вести переговоры».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9424" t="3164" r="9566" b="3268"/>
          <a:stretch>
            <a:fillRect/>
          </a:stretch>
        </p:blipFill>
        <p:spPr bwMode="auto">
          <a:xfrm>
            <a:off x="283565" y="1195603"/>
            <a:ext cx="2909032" cy="41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Происхождение слова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Творческое задание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677469" y="1825625"/>
            <a:ext cx="6045958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Представьте, что вы дипломат (родом из Башкортостана) и участвуете в международной конференции. Ваш коллега из другой страны попросил вас рассказать о Башкортостане. Как бы вы описали свой родной регион перед гостями?</a:t>
            </a:r>
            <a:endParaRPr lang="ru-RU" dirty="0"/>
          </a:p>
        </p:txBody>
      </p:sp>
      <p:pic>
        <p:nvPicPr>
          <p:cNvPr id="54275" name="Picture 3" descr="C:\Users\1\Desktop\2026\Разговоры о важном\5092fc69022680f6e33a0779b340de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41" y="1282889"/>
            <a:ext cx="4752000" cy="47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Основные направления подготовки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«Международные отношения»;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«Зарубежное </a:t>
            </a:r>
            <a:r>
              <a:rPr lang="ru-RU" dirty="0" err="1" smtClean="0"/>
              <a:t>регионоведение</a:t>
            </a:r>
            <a:r>
              <a:rPr lang="ru-RU" dirty="0" smtClean="0"/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«Политология»;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«Юриспруденция» (международное право);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«Мировая экономика и политика»;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«Международное гуманитарное сотрудничество и внешние связи».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Ведущие вузы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607586" y="1825625"/>
            <a:ext cx="5746214" cy="4351338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C:\Users\1\Downloads\partners-logo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539" y="1123723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7" name="Picture 3" descr="C:\Users\1\Downloads\noroot.pn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31" y="4131325"/>
            <a:ext cx="3073498" cy="135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C:\Users\1\Downloads\dipacademy2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913" y="991522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9" name="Picture 5" descr="C:\Users\1\Desktop\2026\Разговоры о важном\1ecad63c1a71ec47139cc0eae929abcb.p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5388" y="1443210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0" name="Picture 6" descr="C:\Users\1\Downloads\small_item_30734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4388" y="3980442"/>
            <a:ext cx="3333334" cy="13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1" name="Picture 7" descr="C:\Users\1\Downloads\9ORUYzLVb4WERMlmLVZdjCZOqV50a2JBwjmcDw8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4097" y="4732302"/>
            <a:ext cx="4037878" cy="1308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Предметы ЕГЭ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Обязательные</a:t>
            </a:r>
            <a:r>
              <a:rPr lang="ru-RU" dirty="0" smtClean="0"/>
              <a:t> предметы:</a:t>
            </a:r>
          </a:p>
          <a:p>
            <a:pPr lvl="0"/>
            <a:r>
              <a:rPr lang="ru-RU" dirty="0" smtClean="0"/>
              <a:t>русский язык;</a:t>
            </a:r>
          </a:p>
          <a:p>
            <a:pPr lvl="0"/>
            <a:r>
              <a:rPr lang="ru-RU" dirty="0" smtClean="0"/>
              <a:t>история;</a:t>
            </a:r>
          </a:p>
          <a:p>
            <a:pPr lvl="0"/>
            <a:r>
              <a:rPr lang="ru-RU" dirty="0" smtClean="0"/>
              <a:t>иностранный язык (профильный);</a:t>
            </a:r>
          </a:p>
          <a:p>
            <a:r>
              <a:rPr lang="ru-RU" dirty="0" smtClean="0"/>
              <a:t>дополнительно может потребоваться обществознание.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Владение иностранными языками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Обязательно </a:t>
            </a:r>
            <a:r>
              <a:rPr lang="ru-RU" dirty="0" smtClean="0"/>
              <a:t>нужно освоить иностранные языки.</a:t>
            </a:r>
          </a:p>
          <a:p>
            <a:pPr>
              <a:buNone/>
            </a:pPr>
            <a:r>
              <a:rPr lang="ru-RU" dirty="0" smtClean="0"/>
              <a:t>Минимальные требования:</a:t>
            </a:r>
          </a:p>
          <a:p>
            <a:pPr lvl="0"/>
            <a:r>
              <a:rPr lang="ru-RU" b="1" dirty="0" smtClean="0"/>
              <a:t>английский</a:t>
            </a:r>
            <a:r>
              <a:rPr lang="ru-RU" dirty="0" smtClean="0"/>
              <a:t> – обязательный рабочий язык дипломатии;</a:t>
            </a:r>
          </a:p>
          <a:p>
            <a:r>
              <a:rPr lang="ru-RU" b="1" dirty="0" smtClean="0"/>
              <a:t>второй язык</a:t>
            </a:r>
            <a:r>
              <a:rPr lang="ru-RU" dirty="0" smtClean="0"/>
              <a:t>  зависит от региона специализации  </a:t>
            </a:r>
          </a:p>
          <a:p>
            <a:pPr>
              <a:buNone/>
            </a:pPr>
            <a:r>
              <a:rPr lang="ru-RU" dirty="0" smtClean="0"/>
              <a:t>(французский, немецкий, китайский, арабский).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Ключевые навыки и качества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/>
              <a:t>коммуникация</a:t>
            </a:r>
            <a:r>
              <a:rPr lang="ru-RU" dirty="0" smtClean="0"/>
              <a:t> ‒ умение вести переговоры, аргументировать позицию;</a:t>
            </a:r>
          </a:p>
          <a:p>
            <a:pPr lvl="0" algn="just"/>
            <a:r>
              <a:rPr lang="ru-RU" b="1" dirty="0" smtClean="0"/>
              <a:t>аналитическое мышление</a:t>
            </a:r>
            <a:r>
              <a:rPr lang="ru-RU" dirty="0" smtClean="0"/>
              <a:t> ‒ анализ политических и экономических </a:t>
            </a:r>
          </a:p>
          <a:p>
            <a:pPr lvl="0" algn="just">
              <a:buNone/>
            </a:pPr>
            <a:r>
              <a:rPr lang="ru-RU" dirty="0" smtClean="0"/>
              <a:t>процессов;</a:t>
            </a:r>
          </a:p>
          <a:p>
            <a:pPr lvl="0" algn="just"/>
            <a:r>
              <a:rPr lang="ru-RU" b="1" dirty="0" smtClean="0"/>
              <a:t>эрудиция</a:t>
            </a:r>
            <a:r>
              <a:rPr lang="ru-RU" dirty="0" smtClean="0"/>
              <a:t> ‒ знание истории, культуры, права, экономики;</a:t>
            </a:r>
          </a:p>
          <a:p>
            <a:pPr lvl="0" algn="just"/>
            <a:r>
              <a:rPr lang="ru-RU" b="1" dirty="0" err="1" smtClean="0"/>
              <a:t>стрессоустойчивость</a:t>
            </a:r>
            <a:r>
              <a:rPr lang="ru-RU" dirty="0" smtClean="0"/>
              <a:t> ‒ работа в условиях высокой ответственности;</a:t>
            </a:r>
          </a:p>
          <a:p>
            <a:pPr lvl="0" algn="just"/>
            <a:r>
              <a:rPr lang="ru-RU" b="1" dirty="0" smtClean="0"/>
              <a:t>дипломатичность</a:t>
            </a:r>
            <a:r>
              <a:rPr lang="ru-RU" dirty="0" smtClean="0"/>
              <a:t> ‒ тактичность, умение находить компромиссы;</a:t>
            </a:r>
          </a:p>
          <a:p>
            <a:pPr algn="just"/>
            <a:r>
              <a:rPr lang="ru-RU" b="1" dirty="0" smtClean="0"/>
              <a:t>письменные навыки</a:t>
            </a:r>
            <a:r>
              <a:rPr lang="ru-RU" dirty="0" smtClean="0"/>
              <a:t> ‒ составление нот, </a:t>
            </a:r>
            <a:r>
              <a:rPr lang="ru-RU" dirty="0" err="1" smtClean="0"/>
              <a:t>меморандумов,отчётов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Нет границ совершенства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Дипломат </a:t>
            </a:r>
            <a:r>
              <a:rPr lang="ru-RU" dirty="0" smtClean="0"/>
              <a:t>постоянно должен:</a:t>
            </a:r>
          </a:p>
          <a:p>
            <a:pPr lvl="0"/>
            <a:r>
              <a:rPr lang="ru-RU" dirty="0" smtClean="0"/>
              <a:t>изучать новые языки и культуры;</a:t>
            </a:r>
          </a:p>
          <a:p>
            <a:pPr lvl="0"/>
            <a:r>
              <a:rPr lang="ru-RU" dirty="0" smtClean="0"/>
              <a:t>участвовать в международных конференциях;</a:t>
            </a:r>
          </a:p>
          <a:p>
            <a:pPr lvl="0"/>
            <a:r>
              <a:rPr lang="ru-RU" dirty="0" smtClean="0"/>
              <a:t>повышать квалификацию в Дипломатической академии МИД;</a:t>
            </a:r>
          </a:p>
          <a:p>
            <a:pPr lvl="0"/>
            <a:r>
              <a:rPr lang="ru-RU" dirty="0" smtClean="0"/>
              <a:t>взаимодействовать с людьми (профессиональные контакты);</a:t>
            </a:r>
          </a:p>
          <a:p>
            <a:pPr lvl="0"/>
            <a:r>
              <a:rPr lang="ru-RU" dirty="0" smtClean="0"/>
              <a:t>следить за глобальной повесткой в мире (новости, аналитика).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ED68F6-7C87-42CD-A27E-2CFA9161589B}"/>
              </a:ext>
            </a:extLst>
          </p:cNvPr>
          <p:cNvSpPr/>
          <p:nvPr/>
        </p:nvSpPr>
        <p:spPr>
          <a:xfrm>
            <a:off x="4417764" y="1674563"/>
            <a:ext cx="66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944054" y="26554"/>
            <a:ext cx="1153057" cy="10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Карьерная лестница 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1693" y="1825625"/>
            <a:ext cx="11347372" cy="435133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1. Атташе.</a:t>
            </a:r>
          </a:p>
          <a:p>
            <a:pPr lvl="0">
              <a:buNone/>
            </a:pPr>
            <a:r>
              <a:rPr lang="ru-RU" dirty="0" smtClean="0"/>
              <a:t>2. Третий секретарь.</a:t>
            </a:r>
          </a:p>
          <a:p>
            <a:pPr lvl="0">
              <a:buNone/>
            </a:pPr>
            <a:r>
              <a:rPr lang="ru-RU" dirty="0" smtClean="0"/>
              <a:t>3. Второй секретарь.</a:t>
            </a:r>
          </a:p>
          <a:p>
            <a:pPr lvl="0">
              <a:buNone/>
            </a:pPr>
            <a:r>
              <a:rPr lang="ru-RU" dirty="0" smtClean="0"/>
              <a:t>4. Первый секретарь.</a:t>
            </a:r>
          </a:p>
          <a:p>
            <a:pPr lvl="0">
              <a:buNone/>
            </a:pPr>
            <a:r>
              <a:rPr lang="ru-RU" dirty="0" smtClean="0"/>
              <a:t>5. Советник.</a:t>
            </a:r>
          </a:p>
          <a:p>
            <a:pPr lvl="0">
              <a:buNone/>
            </a:pPr>
            <a:r>
              <a:rPr lang="ru-RU" dirty="0" smtClean="0"/>
              <a:t>6. Посланник.</a:t>
            </a:r>
          </a:p>
          <a:p>
            <a:pPr lvl="0">
              <a:buNone/>
            </a:pPr>
            <a:r>
              <a:rPr lang="ru-RU" dirty="0" smtClean="0"/>
              <a:t>7. Чрезвычайный и полномочный посол.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1986" name="Picture 2" descr="C:\Users\1\Downloads\895_0_kar-er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862" y="1683431"/>
            <a:ext cx="4704203" cy="3700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377</Words>
  <Application>Microsoft Office PowerPoint</Application>
  <PresentationFormat>Произвольный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Слушать, слышать  и договариваться. Кто такие дипломаты?</vt:lpstr>
      <vt:lpstr>                    Происхождение слова</vt:lpstr>
      <vt:lpstr>   Основные направления подготовки </vt:lpstr>
      <vt:lpstr>   Ведущие вузы </vt:lpstr>
      <vt:lpstr>   Предметы ЕГЭ </vt:lpstr>
      <vt:lpstr>   Владение иностранными языками </vt:lpstr>
      <vt:lpstr>   Ключевые навыки и качества  </vt:lpstr>
      <vt:lpstr>   Нет границ совершенства  </vt:lpstr>
      <vt:lpstr> Карьерная лестница   </vt:lpstr>
      <vt:lpstr> Где работают дипломаты?  </vt:lpstr>
      <vt:lpstr> Где работают дипломаты?  </vt:lpstr>
      <vt:lpstr> Дипломаты из Башкортостана  </vt:lpstr>
      <vt:lpstr> Книга о дипломате  </vt:lpstr>
      <vt:lpstr>Образ дипломата на сцене театра </vt:lpstr>
      <vt:lpstr> Музей  </vt:lpstr>
      <vt:lpstr> Дипломаты из Башкортостана  </vt:lpstr>
      <vt:lpstr> Награды  </vt:lpstr>
      <vt:lpstr> Ключевые достижения </vt:lpstr>
      <vt:lpstr>    Форум молодых дипломатов стран БРИКС</vt:lpstr>
      <vt:lpstr> Творческое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создают мультфильмы? Мультипликация, анимация</dc:title>
  <dc:creator>User</dc:creator>
  <cp:lastModifiedBy>1</cp:lastModifiedBy>
  <cp:revision>216</cp:revision>
  <dcterms:created xsi:type="dcterms:W3CDTF">2025-12-25T06:29:25Z</dcterms:created>
  <dcterms:modified xsi:type="dcterms:W3CDTF">2026-02-04T09:57:44Z</dcterms:modified>
</cp:coreProperties>
</file>