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3" r:id="rId1"/>
    <p:sldMasterId id="2147484147" r:id="rId2"/>
  </p:sldMasterIdLst>
  <p:notesMasterIdLst>
    <p:notesMasterId r:id="rId25"/>
  </p:notesMasterIdLst>
  <p:handoutMasterIdLst>
    <p:handoutMasterId r:id="rId26"/>
  </p:handoutMasterIdLst>
  <p:sldIdLst>
    <p:sldId id="638" r:id="rId3"/>
    <p:sldId id="874" r:id="rId4"/>
    <p:sldId id="884" r:id="rId5"/>
    <p:sldId id="887" r:id="rId6"/>
    <p:sldId id="871" r:id="rId7"/>
    <p:sldId id="890" r:id="rId8"/>
    <p:sldId id="891" r:id="rId9"/>
    <p:sldId id="876" r:id="rId10"/>
    <p:sldId id="877" r:id="rId11"/>
    <p:sldId id="878" r:id="rId12"/>
    <p:sldId id="892" r:id="rId13"/>
    <p:sldId id="879" r:id="rId14"/>
    <p:sldId id="889" r:id="rId15"/>
    <p:sldId id="888" r:id="rId16"/>
    <p:sldId id="885" r:id="rId17"/>
    <p:sldId id="886" r:id="rId18"/>
    <p:sldId id="811" r:id="rId19"/>
    <p:sldId id="830" r:id="rId20"/>
    <p:sldId id="832" r:id="rId21"/>
    <p:sldId id="829" r:id="rId22"/>
    <p:sldId id="881" r:id="rId23"/>
    <p:sldId id="882" r:id="rId24"/>
  </p:sldIdLst>
  <p:sldSz cx="12192000" cy="6858000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D1665"/>
    <a:srgbClr val="1F497D"/>
    <a:srgbClr val="461686"/>
    <a:srgbClr val="95B3D7"/>
    <a:srgbClr val="4F81BD"/>
    <a:srgbClr val="2B953F"/>
    <a:srgbClr val="FF9999"/>
    <a:srgbClr val="FF5050"/>
    <a:srgbClr val="B45608"/>
    <a:srgbClr val="DA97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24" autoAdjust="0"/>
    <p:restoredTop sz="93950" autoAdjust="0"/>
  </p:normalViewPr>
  <p:slideViewPr>
    <p:cSldViewPr>
      <p:cViewPr varScale="1">
        <p:scale>
          <a:sx n="103" d="100"/>
          <a:sy n="103" d="100"/>
        </p:scale>
        <p:origin x="138" y="2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840" cy="496412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751" y="0"/>
            <a:ext cx="2945839" cy="496412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516"/>
            <a:ext cx="2945840" cy="496412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751" y="9429516"/>
            <a:ext cx="2945839" cy="496412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840" cy="496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751" y="0"/>
            <a:ext cx="2945839" cy="496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27.02.2026</a:t>
            </a:fld>
            <a:endParaRPr lang="ru-RU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310" y="4715906"/>
            <a:ext cx="5438140" cy="446770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516"/>
            <a:ext cx="2945840" cy="496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751" y="9429516"/>
            <a:ext cx="2945839" cy="496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9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9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85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9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7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18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36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1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1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34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47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53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2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7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75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80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6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7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1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1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2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04B5-D1EE-4F58-8738-7D92EFD236F6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404B5-D1EE-4F58-8738-7D92EFD236F6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5105-FBFD-4C56-B725-362F1215804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ФОН_флаг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24" y="0"/>
            <a:ext cx="12183557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ФОН_флаг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24" y="0"/>
            <a:ext cx="12183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8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47889" y="579888"/>
            <a:ext cx="721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54908" y="2348880"/>
            <a:ext cx="108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kern="0" dirty="0">
                <a:solidFill>
                  <a:srgbClr val="0C347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«Цифровой щит. Основные правила безопасности в сети Интернет»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71" y="160338"/>
            <a:ext cx="955874" cy="63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oup 1392.png" descr="Group 1392.png">
            <a:extLst>
              <a:ext uri="{FF2B5EF4-FFF2-40B4-BE49-F238E27FC236}">
                <a16:creationId xmlns:a16="http://schemas.microsoft.com/office/drawing/2014/main" xmlns="" id="{87B3F072-FA7A-4EBF-B2E3-DF79C4224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7" t="2206" r="8575" b="3410"/>
          <a:stretch/>
        </p:blipFill>
        <p:spPr>
          <a:xfrm>
            <a:off x="323985" y="0"/>
            <a:ext cx="925358" cy="12340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7700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oup 1392.png" descr="Group 1392.png"/>
          <p:cNvPicPr>
            <a:picLocks noChangeAspect="1"/>
          </p:cNvPicPr>
          <p:nvPr/>
        </p:nvPicPr>
        <p:blipFill rotWithShape="1">
          <a:blip r:embed="rId2"/>
          <a:srcRect l="8937" t="2206" r="8575" b="3410"/>
          <a:stretch/>
        </p:blipFill>
        <p:spPr>
          <a:xfrm>
            <a:off x="478838" y="0"/>
            <a:ext cx="804448" cy="107276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252118" y="619572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Распознаем угрозы: Признаки мошенничества и фишинга </a:t>
            </a:r>
          </a:p>
          <a:p>
            <a:pPr algn="l" fontAlgn="auto">
              <a:spcAft>
                <a:spcPts val="0"/>
              </a:spcAft>
            </a:pP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38200" y="1825625"/>
            <a:ext cx="854395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592" y="113825"/>
            <a:ext cx="885633" cy="59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1F0ED3A-0188-49BD-9D96-8310C981A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3169001"/>
            <a:ext cx="1269975" cy="1058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D9DD25-2A3C-4E91-8925-673C7F8FD6AA}"/>
              </a:ext>
            </a:extLst>
          </p:cNvPr>
          <p:cNvSpPr txBox="1"/>
          <p:nvPr/>
        </p:nvSpPr>
        <p:spPr>
          <a:xfrm>
            <a:off x="2427586" y="2924676"/>
            <a:ext cx="15745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5FC4B1-3963-4FBB-878B-6CC69D1BBF49}"/>
              </a:ext>
            </a:extLst>
          </p:cNvPr>
          <p:cNvSpPr txBox="1"/>
          <p:nvPr/>
        </p:nvSpPr>
        <p:spPr>
          <a:xfrm>
            <a:off x="3647728" y="1923802"/>
            <a:ext cx="692578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Признаки, которые должны насторожить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срочность и давление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заманчивые предложения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запросы личной информации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ошибки и опечатки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неожиданные сообщения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oup 1392.png" descr="Group 1392.png"/>
          <p:cNvPicPr>
            <a:picLocks noChangeAspect="1"/>
          </p:cNvPicPr>
          <p:nvPr/>
        </p:nvPicPr>
        <p:blipFill rotWithShape="1">
          <a:blip r:embed="rId2"/>
          <a:srcRect l="8937" t="2206" r="8575" b="3410"/>
          <a:stretch/>
        </p:blipFill>
        <p:spPr>
          <a:xfrm>
            <a:off x="478838" y="0"/>
            <a:ext cx="804448" cy="107276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655840" y="498287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фишинга. </a:t>
            </a:r>
          </a:p>
          <a:p>
            <a:pPr algn="l" fontAlgn="auto">
              <a:spcAft>
                <a:spcPts val="0"/>
              </a:spcAft>
            </a:pP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38200" y="1825625"/>
            <a:ext cx="854395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592" y="113825"/>
            <a:ext cx="885633" cy="59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1F0ED3A-0188-49BD-9D96-8310C981A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90" y="4833759"/>
            <a:ext cx="1269975" cy="1058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D9DD25-2A3C-4E91-8925-673C7F8FD6AA}"/>
              </a:ext>
            </a:extLst>
          </p:cNvPr>
          <p:cNvSpPr txBox="1"/>
          <p:nvPr/>
        </p:nvSpPr>
        <p:spPr>
          <a:xfrm>
            <a:off x="9794428" y="3645024"/>
            <a:ext cx="15745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4749960-9B94-4AD5-820B-CE9DC5795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664" y="2508845"/>
            <a:ext cx="2533650" cy="38004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952A856-611C-4A98-A525-A972C17E8D49}"/>
              </a:ext>
            </a:extLst>
          </p:cNvPr>
          <p:cNvSpPr txBox="1"/>
          <p:nvPr/>
        </p:nvSpPr>
        <p:spPr>
          <a:xfrm>
            <a:off x="5855787" y="4087075"/>
            <a:ext cx="409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Настоящий адрес только один</a:t>
            </a:r>
          </a:p>
        </p:txBody>
      </p:sp>
    </p:spTree>
    <p:extLst>
      <p:ext uri="{BB962C8B-B14F-4D97-AF65-F5344CB8AC3E}">
        <p14:creationId xmlns:p14="http://schemas.microsoft.com/office/powerpoint/2010/main" val="3693593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oup 1392.png" descr="Group 1392.png"/>
          <p:cNvPicPr>
            <a:picLocks noChangeAspect="1"/>
          </p:cNvPicPr>
          <p:nvPr/>
        </p:nvPicPr>
        <p:blipFill rotWithShape="1">
          <a:blip r:embed="rId2"/>
          <a:srcRect l="8937" t="2206" r="8575" b="3410"/>
          <a:stretch/>
        </p:blipFill>
        <p:spPr>
          <a:xfrm>
            <a:off x="306594" y="-46451"/>
            <a:ext cx="947845" cy="12639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38200" y="4982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делать, если вы столкнулись с опасностью?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38200" y="1825625"/>
            <a:ext cx="85439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ru-RU" dirty="0"/>
          </a:p>
        </p:txBody>
      </p:sp>
      <p:pic>
        <p:nvPicPr>
          <p:cNvPr id="9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204" y="260648"/>
            <a:ext cx="1105586" cy="74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04A29EA-40AE-4529-A2DB-86A9AC98A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3169001"/>
            <a:ext cx="1269975" cy="10581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91E32D-EE41-403C-BA61-49ECD71F5D1F}"/>
              </a:ext>
            </a:extLst>
          </p:cNvPr>
          <p:cNvSpPr txBox="1"/>
          <p:nvPr/>
        </p:nvSpPr>
        <p:spPr>
          <a:xfrm>
            <a:off x="2256111" y="2996952"/>
            <a:ext cx="15745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7AB85E8-D9D1-477D-B01B-EE2051D8DA89}"/>
              </a:ext>
            </a:extLst>
          </p:cNvPr>
          <p:cNvSpPr txBox="1"/>
          <p:nvPr/>
        </p:nvSpPr>
        <p:spPr>
          <a:xfrm>
            <a:off x="3048000" y="2543931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паникуйте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ообщите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</a:t>
            </a:r>
            <a:b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отвечайте на угрозы</a:t>
            </a:r>
            <a:b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Блокируйте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жалуйтесь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Обратитесь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службу поддержки</a:t>
            </a:r>
            <a:b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 – это серьезно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oup 1392.png" descr="Group 1392.png"/>
          <p:cNvPicPr>
            <a:picLocks noChangeAspect="1"/>
          </p:cNvPicPr>
          <p:nvPr/>
        </p:nvPicPr>
        <p:blipFill rotWithShape="1">
          <a:blip r:embed="rId2"/>
          <a:srcRect l="8937" t="2206" r="8575" b="3410"/>
          <a:stretch/>
        </p:blipFill>
        <p:spPr>
          <a:xfrm>
            <a:off x="306594" y="-46451"/>
            <a:ext cx="947845" cy="12639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38200" y="4982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Президент Российской Федерации о кибермошенничестве 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38200" y="1825625"/>
            <a:ext cx="85439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ru-RU" dirty="0"/>
          </a:p>
        </p:txBody>
      </p:sp>
      <p:pic>
        <p:nvPicPr>
          <p:cNvPr id="9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204" y="260648"/>
            <a:ext cx="1105586" cy="74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8676C52-A78E-4AFD-83C5-6CC0F0851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255556"/>
            <a:ext cx="482437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AAEF5C-7A08-4260-A0B7-EA76DF534C33}"/>
              </a:ext>
            </a:extLst>
          </p:cNvPr>
          <p:cNvSpPr txBox="1"/>
          <p:nvPr/>
        </p:nvSpPr>
        <p:spPr>
          <a:xfrm>
            <a:off x="5303912" y="2255556"/>
            <a:ext cx="66967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a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Российской Федерации Владимир </a:t>
            </a:r>
            <a:r>
              <a:rPr lang="ba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Владимирович Путин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подписал закон о защите россиян от кибермошенничества.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Кремль 1 апреля 2025 года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№ 41-ФЗ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719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oup 1392.png" descr="Group 1392.png"/>
          <p:cNvPicPr>
            <a:picLocks noChangeAspect="1"/>
          </p:cNvPicPr>
          <p:nvPr/>
        </p:nvPicPr>
        <p:blipFill rotWithShape="1">
          <a:blip r:embed="rId2"/>
          <a:srcRect l="8937" t="2206" r="8575" b="3410"/>
          <a:stretch/>
        </p:blipFill>
        <p:spPr>
          <a:xfrm>
            <a:off x="306594" y="-46451"/>
            <a:ext cx="947845" cy="12639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38200" y="660170"/>
            <a:ext cx="10515600" cy="1085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0D166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Глава </a:t>
            </a:r>
            <a:r>
              <a:rPr lang="ru-RU" sz="2400" b="1" dirty="0" smtClean="0">
                <a:solidFill>
                  <a:srgbClr val="0D16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</a:t>
            </a:r>
            <a:r>
              <a:rPr lang="ru-RU" sz="2400" b="1" dirty="0" smtClean="0">
                <a:solidFill>
                  <a:srgbClr val="0D166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 </a:t>
            </a:r>
            <a:r>
              <a:rPr lang="ru-RU" sz="2400" b="1" dirty="0">
                <a:solidFill>
                  <a:srgbClr val="0D166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кибермошенничестве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38200" y="1825625"/>
            <a:ext cx="85439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ru-RU" dirty="0"/>
          </a:p>
        </p:txBody>
      </p:sp>
      <p:pic>
        <p:nvPicPr>
          <p:cNvPr id="9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204" y="260648"/>
            <a:ext cx="1105586" cy="74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91E32D-EE41-403C-BA61-49ECD71F5D1F}"/>
              </a:ext>
            </a:extLst>
          </p:cNvPr>
          <p:cNvSpPr txBox="1"/>
          <p:nvPr/>
        </p:nvSpPr>
        <p:spPr>
          <a:xfrm>
            <a:off x="2256111" y="2996952"/>
            <a:ext cx="15745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026" name="Picture 2" descr="Поздравление Главы Республики Башкортостан Радия Хабирова с Днем пожарной  охраны России - Новости - Главное управление МЧС России по Республике  Башкортостан">
            <a:extLst>
              <a:ext uri="{FF2B5EF4-FFF2-40B4-BE49-F238E27FC236}">
                <a16:creationId xmlns:a16="http://schemas.microsoft.com/office/drawing/2014/main" xmlns="" id="{8F2478C1-D3F9-4715-8E8F-80BE11FAF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9" y="1634648"/>
            <a:ext cx="4713633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7640E2-8D80-4318-B05A-241656A2C771}"/>
              </a:ext>
            </a:extLst>
          </p:cNvPr>
          <p:cNvSpPr txBox="1"/>
          <p:nvPr/>
        </p:nvSpPr>
        <p:spPr>
          <a:xfrm>
            <a:off x="5179491" y="1400384"/>
            <a:ext cx="676342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поручению Главы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Республики Башкортостан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Радия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Фаритовича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Хабирова разработана специальная программа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борьбе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кибермошенничеством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Республике Башкортостан, как и во всей Российской Федерации, ужесточены меры против кибермошенничества.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43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oup 1392.png" descr="Group 1392.png"/>
          <p:cNvPicPr>
            <a:picLocks noChangeAspect="1"/>
          </p:cNvPicPr>
          <p:nvPr/>
        </p:nvPicPr>
        <p:blipFill rotWithShape="1">
          <a:blip r:embed="rId2"/>
          <a:srcRect l="8937" t="2206" r="8575" b="3410"/>
          <a:stretch/>
        </p:blipFill>
        <p:spPr>
          <a:xfrm>
            <a:off x="453840" y="24369"/>
            <a:ext cx="852387" cy="11366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38200" y="4982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Центр управления регионом (ЦУР) Башкортостана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02369" y="1556792"/>
            <a:ext cx="6265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управления регионом (ЦУР) Башкортостана активно работает с фейками в соцсетях, используя системы мониторинга.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ru-RU" dirty="0"/>
          </a:p>
        </p:txBody>
      </p:sp>
      <p:pic>
        <p:nvPicPr>
          <p:cNvPr id="9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282" y="204138"/>
            <a:ext cx="883367" cy="59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CAD72A4-FD73-469C-8F44-0089E52B6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583" y="2210585"/>
            <a:ext cx="46482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46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oup 1392.png" descr="Group 1392.png"/>
          <p:cNvPicPr>
            <a:picLocks noChangeAspect="1"/>
          </p:cNvPicPr>
          <p:nvPr/>
        </p:nvPicPr>
        <p:blipFill rotWithShape="1">
          <a:blip r:embed="rId2"/>
          <a:srcRect l="8937" t="2206" r="8575" b="3410"/>
          <a:stretch/>
        </p:blipFill>
        <p:spPr>
          <a:xfrm>
            <a:off x="673376" y="-26744"/>
            <a:ext cx="862996" cy="115084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38200" y="4982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Региональный портал Госуслуги Республики Башкортостан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38200" y="1700808"/>
            <a:ext cx="51137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Госуслуги </a:t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(gosuslugi.bashkortostan.ru) является примером защищенной экосистемы, интегрированной в общероссийскую систему безопасности цифровых сервисов.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популярность площадки выросла на 21,5%, достигнув более 674 тысяч посещений.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ru-RU" dirty="0"/>
          </a:p>
        </p:txBody>
      </p:sp>
      <p:pic>
        <p:nvPicPr>
          <p:cNvPr id="9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995" y="200168"/>
            <a:ext cx="895227" cy="5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ECAF35-5C47-4BD9-976B-3C3BAF13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1988840"/>
            <a:ext cx="5868003" cy="362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6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3A6BF23C-1814-4055-9670-60C1A4351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7192" y="60385"/>
            <a:ext cx="3377616" cy="67976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7198858-107A-4D01-A609-B5D44A30B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799" y="-1"/>
            <a:ext cx="3552202" cy="68649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D2F1210-2B98-4A08-BA01-1043DD80F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3683237" cy="686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93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B714595-0E03-4DCC-8F4E-008724EC5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25" y="86264"/>
            <a:ext cx="3495230" cy="6771736"/>
          </a:xfrm>
          <a:prstGeom prst="rect">
            <a:avLst/>
          </a:prstGeom>
        </p:spPr>
      </p:pic>
      <p:sp>
        <p:nvSpPr>
          <p:cNvPr id="4" name="Прямоугольник: скругленные углы 1">
            <a:extLst>
              <a:ext uri="{FF2B5EF4-FFF2-40B4-BE49-F238E27FC236}">
                <a16:creationId xmlns:a16="http://schemas.microsoft.com/office/drawing/2014/main" xmlns="" id="{58DF8EE2-34B5-4712-B916-8E2D6DE2DA22}"/>
              </a:ext>
            </a:extLst>
          </p:cNvPr>
          <p:cNvSpPr/>
          <p:nvPr/>
        </p:nvSpPr>
        <p:spPr>
          <a:xfrm>
            <a:off x="4989555" y="1581044"/>
            <a:ext cx="6827836" cy="2798391"/>
          </a:xfrm>
          <a:prstGeom prst="roundRect">
            <a:avLst>
              <a:gd name="adj" fmla="val 26503"/>
            </a:avLst>
          </a:prstGeom>
          <a:solidFill>
            <a:srgbClr val="EDEEF2"/>
          </a:solidFill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1800"/>
              </a:spcAft>
            </a:pPr>
            <a:r>
              <a:rPr lang="ru-RU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 1: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nnybud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kgromkomolchalvseynoch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1800"/>
              </a:spcAft>
            </a:pP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этот пароль считается надежным?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соответствует кодовой фразе: </a:t>
            </a:r>
            <a:r>
              <a:rPr lang="ru-RU" sz="2000" i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Сонный будильник громко молчал всю ночь»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000" i="1" dirty="0">
              <a:solidFill>
                <a:srgbClr val="44444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U!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*O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O&amp;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12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6EA8DF-7198-42D1-8DCB-86931543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19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4B732D-58B8-4820-8DC0-F19CC70FD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9523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7766C47-3883-4B15-9EFE-C88A59E79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22" b="22617"/>
          <a:stretch/>
        </p:blipFill>
        <p:spPr>
          <a:xfrm>
            <a:off x="3476966" y="0"/>
            <a:ext cx="8715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36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oup 1392.png" descr="Group 1392.png"/>
          <p:cNvPicPr>
            <a:picLocks noChangeAspect="1"/>
          </p:cNvPicPr>
          <p:nvPr/>
        </p:nvPicPr>
        <p:blipFill rotWithShape="1">
          <a:blip r:embed="rId2"/>
          <a:srcRect l="8937" t="2206" r="8575" b="3410"/>
          <a:stretch/>
        </p:blipFill>
        <p:spPr>
          <a:xfrm>
            <a:off x="465983" y="-90474"/>
            <a:ext cx="908886" cy="121204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27266" y="216597"/>
            <a:ext cx="11764734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</a:b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</a:b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</a:b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>«Цифровой щит. Основные правила безопасности в сети Интернет»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27266" y="1412776"/>
            <a:ext cx="11645397" cy="5040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мире интернет стал неотъемлемой частью нашей жизни: мы учимся, общаемся, развлекаемся и даже работаем онлайн. Но вместе с огромными возможностями интернет несет и определенные риски. Как защитить себя в этой цифровой среде? Об этом мы и узнаем сегодня.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" dirty="0"/>
          </a:p>
        </p:txBody>
      </p: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494" y="192636"/>
            <a:ext cx="768907" cy="5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4077072"/>
            <a:ext cx="2191938" cy="18263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84AC36-675D-4929-8035-3FFB5DB28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48" y="3168284"/>
            <a:ext cx="2824337" cy="33683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498DB2D-A7B6-4CB7-AAD8-F100EEC95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798" y="0"/>
            <a:ext cx="3855222" cy="691838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6F53546-2183-4C26-8CD5-F01F5584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896" y="0"/>
            <a:ext cx="3614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4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oup 1392.png" descr="Group 1392.png"/>
          <p:cNvPicPr>
            <a:picLocks noChangeAspect="1"/>
          </p:cNvPicPr>
          <p:nvPr/>
        </p:nvPicPr>
        <p:blipFill rotWithShape="1">
          <a:blip r:embed="rId2"/>
          <a:srcRect l="8937" t="2206" r="8575" b="3410"/>
          <a:stretch/>
        </p:blipFill>
        <p:spPr>
          <a:xfrm>
            <a:off x="502614" y="-95071"/>
            <a:ext cx="1036625" cy="138238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79376" y="677071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Создаем свой «Цифровой щит»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551384" y="1268760"/>
            <a:ext cx="90010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99745"/>
            <a:ext cx="1360248" cy="91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9" y="2129437"/>
            <a:ext cx="2615824" cy="26158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DE20A5-0F12-4AB0-BD81-FD8D9F87DD68}"/>
              </a:ext>
            </a:extLst>
          </p:cNvPr>
          <p:cNvSpPr txBox="1"/>
          <p:nvPr/>
        </p:nvSpPr>
        <p:spPr>
          <a:xfrm>
            <a:off x="3286151" y="2052920"/>
            <a:ext cx="609600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лавные правила: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используйте надежные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пароли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настраивайте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конфиденциальность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проверяйте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информацию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не делитесь личными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данными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обновляйте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при возникновении проблем, обращайтесь за помощью.</a:t>
            </a:r>
          </a:p>
          <a:p>
            <a:pPr algn="l" fontAlgn="auto">
              <a:spcAft>
                <a:spcPts val="0"/>
              </a:spcAf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8C976F4-E6B2-42CD-A6FF-0DCE3A644439}"/>
              </a:ext>
            </a:extLst>
          </p:cNvPr>
          <p:cNvSpPr txBox="1"/>
          <p:nvPr/>
        </p:nvSpPr>
        <p:spPr>
          <a:xfrm>
            <a:off x="2449442" y="2875002"/>
            <a:ext cx="1574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223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47889" y="579888"/>
            <a:ext cx="7215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sp>
        <p:nvSpPr>
          <p:cNvPr id="2" name="AutoShape 2" descr="А.Г.Абдразаков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54908" y="2620642"/>
            <a:ext cx="1080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>
                <a:solidFill>
                  <a:srgbClr val="0C3471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СПАСИБО ЗА ВНИМАНИЕ</a:t>
            </a:r>
            <a:r>
              <a:rPr lang="ru-RU" sz="6000" b="1" kern="0" dirty="0">
                <a:solidFill>
                  <a:srgbClr val="0C3471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!</a:t>
            </a:r>
            <a:endParaRPr lang="ru-RU" sz="6000" dirty="0"/>
          </a:p>
        </p:txBody>
      </p: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25" y="160338"/>
            <a:ext cx="1360248" cy="91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oup 1392.png" descr="Group 1392.png">
            <a:extLst>
              <a:ext uri="{FF2B5EF4-FFF2-40B4-BE49-F238E27FC236}">
                <a16:creationId xmlns:a16="http://schemas.microsoft.com/office/drawing/2014/main" xmlns="" id="{0486064E-17AF-4ED6-940E-4F11FF25B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7" t="2206" r="8575" b="3410"/>
          <a:stretch/>
        </p:blipFill>
        <p:spPr>
          <a:xfrm>
            <a:off x="566516" y="0"/>
            <a:ext cx="983548" cy="13116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7059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76" y="3645024"/>
            <a:ext cx="2331573" cy="2331573"/>
          </a:xfrm>
          <a:prstGeom prst="rect">
            <a:avLst/>
          </a:prstGeom>
        </p:spPr>
      </p:pic>
      <p:pic>
        <p:nvPicPr>
          <p:cNvPr id="19" name="Group 1392.png" descr="Group 1392.png"/>
          <p:cNvPicPr>
            <a:picLocks noChangeAspect="1"/>
          </p:cNvPicPr>
          <p:nvPr/>
        </p:nvPicPr>
        <p:blipFill rotWithShape="1">
          <a:blip r:embed="rId3"/>
          <a:srcRect l="8937" t="2206" r="8575" b="3410"/>
          <a:stretch/>
        </p:blipFill>
        <p:spPr>
          <a:xfrm>
            <a:off x="522134" y="-56042"/>
            <a:ext cx="906937" cy="120944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4306" y="418728"/>
            <a:ext cx="10266896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</a:b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>«Что такое «Цифровой щит» и зачем он нужен?»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090798" y="1797974"/>
            <a:ext cx="10205238" cy="5040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щит»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совокупность мер и правил, которые помогают нам обезопасить себя в интернете. Представьте, что это невидимый, но очень прочный барьер, который защищает вас от различных угроз, возникающих в онлайн-пространстве.</a:t>
            </a:r>
            <a:endParaRPr lang="ru-RU" sz="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093" y="104651"/>
            <a:ext cx="967873" cy="6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</p:spTree>
    <p:extLst>
      <p:ext uri="{BB962C8B-B14F-4D97-AF65-F5344CB8AC3E}">
        <p14:creationId xmlns:p14="http://schemas.microsoft.com/office/powerpoint/2010/main" val="3544816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75" y="1345007"/>
            <a:ext cx="3240361" cy="3240361"/>
          </a:xfrm>
          <a:prstGeom prst="rect">
            <a:avLst/>
          </a:prstGeom>
        </p:spPr>
      </p:pic>
      <p:pic>
        <p:nvPicPr>
          <p:cNvPr id="19" name="Group 1392.png" descr="Group 1392.png"/>
          <p:cNvPicPr>
            <a:picLocks noChangeAspect="1"/>
          </p:cNvPicPr>
          <p:nvPr/>
        </p:nvPicPr>
        <p:blipFill rotWithShape="1">
          <a:blip r:embed="rId3"/>
          <a:srcRect l="8937" t="2206" r="8575" b="3410"/>
          <a:stretch/>
        </p:blipFill>
        <p:spPr>
          <a:xfrm>
            <a:off x="522134" y="-56042"/>
            <a:ext cx="906937" cy="120944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27266" y="216597"/>
            <a:ext cx="10266896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</a:b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</a:b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</a:br>
            <a:r>
              <a:rPr lang="ru-RU" sz="26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>Основные угрозы в сети Интернет</a:t>
            </a: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</a:br>
            <a:endParaRPr lang="ru-RU" sz="2400" b="1" dirty="0">
              <a:solidFill>
                <a:srgbClr val="002060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27267" y="1412776"/>
            <a:ext cx="10205238" cy="5040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" dirty="0"/>
          </a:p>
        </p:txBody>
      </p: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093" y="104651"/>
            <a:ext cx="967873" cy="6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xmlns="" id="{4C813E39-DAB0-4223-9801-5BD5E21A2D44}"/>
              </a:ext>
            </a:extLst>
          </p:cNvPr>
          <p:cNvCxnSpPr>
            <a:cxnSpLocks/>
          </p:cNvCxnSpPr>
          <p:nvPr/>
        </p:nvCxnSpPr>
        <p:spPr>
          <a:xfrm>
            <a:off x="1422250" y="2822163"/>
            <a:ext cx="3168352" cy="208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7B6C269B-45AE-4F04-A74E-DD4C14424CEB}"/>
              </a:ext>
            </a:extLst>
          </p:cNvPr>
          <p:cNvCxnSpPr>
            <a:cxnSpLocks/>
          </p:cNvCxnSpPr>
          <p:nvPr/>
        </p:nvCxnSpPr>
        <p:spPr>
          <a:xfrm flipH="1">
            <a:off x="7176120" y="2919445"/>
            <a:ext cx="3240360" cy="15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D6445704-921B-47E5-AC88-2FE68CAB243E}"/>
              </a:ext>
            </a:extLst>
          </p:cNvPr>
          <p:cNvCxnSpPr>
            <a:cxnSpLocks/>
          </p:cNvCxnSpPr>
          <p:nvPr/>
        </p:nvCxnSpPr>
        <p:spPr>
          <a:xfrm>
            <a:off x="1422250" y="3427834"/>
            <a:ext cx="316835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9A94356E-1AC2-4C50-ABD8-89DA8F69DF81}"/>
              </a:ext>
            </a:extLst>
          </p:cNvPr>
          <p:cNvCxnSpPr>
            <a:cxnSpLocks/>
          </p:cNvCxnSpPr>
          <p:nvPr/>
        </p:nvCxnSpPr>
        <p:spPr>
          <a:xfrm>
            <a:off x="519133" y="2383557"/>
            <a:ext cx="408455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B40FCB00-7086-4C3B-860D-7FEBEEEEF721}"/>
              </a:ext>
            </a:extLst>
          </p:cNvPr>
          <p:cNvCxnSpPr>
            <a:cxnSpLocks/>
          </p:cNvCxnSpPr>
          <p:nvPr/>
        </p:nvCxnSpPr>
        <p:spPr>
          <a:xfrm flipH="1">
            <a:off x="7176120" y="2348880"/>
            <a:ext cx="324036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A61C33F-72D9-4CE1-B833-782780A72B98}"/>
              </a:ext>
            </a:extLst>
          </p:cNvPr>
          <p:cNvSpPr txBox="1"/>
          <p:nvPr/>
        </p:nvSpPr>
        <p:spPr>
          <a:xfrm>
            <a:off x="519133" y="1889907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Вирусы и вредоносные программы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B950B88-23A7-4E38-B3D0-644EBE2BED3D}"/>
              </a:ext>
            </a:extLst>
          </p:cNvPr>
          <p:cNvSpPr txBox="1"/>
          <p:nvPr/>
        </p:nvSpPr>
        <p:spPr>
          <a:xfrm>
            <a:off x="2014831" y="244287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Фишинг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B86E5F8-5393-40F7-9772-3B1D2C87B2EA}"/>
              </a:ext>
            </a:extLst>
          </p:cNvPr>
          <p:cNvSpPr txBox="1"/>
          <p:nvPr/>
        </p:nvSpPr>
        <p:spPr>
          <a:xfrm>
            <a:off x="1651575" y="295013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Кибербуллинг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CE1BB52-8CFF-4913-8010-16768E59D631}"/>
              </a:ext>
            </a:extLst>
          </p:cNvPr>
          <p:cNvSpPr txBox="1"/>
          <p:nvPr/>
        </p:nvSpPr>
        <p:spPr>
          <a:xfrm>
            <a:off x="7176120" y="183561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Нежелательный контент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B358352-A474-4220-8E37-986E5913F333}"/>
              </a:ext>
            </a:extLst>
          </p:cNvPr>
          <p:cNvSpPr txBox="1"/>
          <p:nvPr/>
        </p:nvSpPr>
        <p:spPr>
          <a:xfrm>
            <a:off x="7176120" y="2475569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Онлайн-мошенничество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49F403B-3D82-4432-BAF7-DBD128D80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235" y="3225444"/>
            <a:ext cx="3045600" cy="329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82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918878"/>
            <a:ext cx="2842742" cy="2842742"/>
          </a:xfrm>
          <a:prstGeom prst="rect">
            <a:avLst/>
          </a:prstGeom>
        </p:spPr>
      </p:pic>
      <p:pic>
        <p:nvPicPr>
          <p:cNvPr id="12" name="Group 1392.png" descr="Group 1392.png"/>
          <p:cNvPicPr>
            <a:picLocks noChangeAspect="1"/>
          </p:cNvPicPr>
          <p:nvPr/>
        </p:nvPicPr>
        <p:blipFill rotWithShape="1">
          <a:blip r:embed="rId3"/>
          <a:srcRect l="8937" t="2206" r="8575" b="3410"/>
          <a:stretch/>
        </p:blipFill>
        <p:spPr>
          <a:xfrm>
            <a:off x="389140" y="-91503"/>
            <a:ext cx="960120" cy="128036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786263" y="45980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Правила цифровой гигиены: сильный пароль – первая линия обороны.</a:t>
            </a:r>
          </a:p>
          <a:p>
            <a:pPr fontAlgn="auto"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Verdana" pitchFamily="34" charset="0"/>
              <a:ea typeface="+mn-ea"/>
              <a:cs typeface="Arial" charset="0"/>
            </a:endParaRPr>
          </a:p>
          <a:p>
            <a:pPr fontAlgn="auto"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51384" y="1556792"/>
            <a:ext cx="9289032" cy="462017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616" y="179238"/>
            <a:ext cx="957747" cy="64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296ED9D9-2103-4BFA-8665-337051587B20}"/>
              </a:ext>
            </a:extLst>
          </p:cNvPr>
          <p:cNvCxnSpPr/>
          <p:nvPr/>
        </p:nvCxnSpPr>
        <p:spPr>
          <a:xfrm>
            <a:off x="4312382" y="1988840"/>
            <a:ext cx="4608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126641CE-F088-4978-8FA2-D6B1C632693D}"/>
              </a:ext>
            </a:extLst>
          </p:cNvPr>
          <p:cNvCxnSpPr/>
          <p:nvPr/>
        </p:nvCxnSpPr>
        <p:spPr>
          <a:xfrm>
            <a:off x="4300389" y="2492896"/>
            <a:ext cx="4608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7EC4E1E0-A0B4-42DE-B46F-D3B315257A8A}"/>
              </a:ext>
            </a:extLst>
          </p:cNvPr>
          <p:cNvCxnSpPr/>
          <p:nvPr/>
        </p:nvCxnSpPr>
        <p:spPr>
          <a:xfrm>
            <a:off x="4312382" y="2996952"/>
            <a:ext cx="4608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E58B3246-CF46-4894-AE82-D20EC29A7452}"/>
              </a:ext>
            </a:extLst>
          </p:cNvPr>
          <p:cNvCxnSpPr/>
          <p:nvPr/>
        </p:nvCxnSpPr>
        <p:spPr>
          <a:xfrm>
            <a:off x="4312382" y="3573016"/>
            <a:ext cx="4608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6986DF5A-8057-4B26-B184-32DAE5CDF113}"/>
              </a:ext>
            </a:extLst>
          </p:cNvPr>
          <p:cNvCxnSpPr/>
          <p:nvPr/>
        </p:nvCxnSpPr>
        <p:spPr>
          <a:xfrm>
            <a:off x="4300389" y="4149080"/>
            <a:ext cx="4608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65DDAC63-295E-4933-85C9-DBBF6D1B5A20}"/>
              </a:ext>
            </a:extLst>
          </p:cNvPr>
          <p:cNvCxnSpPr/>
          <p:nvPr/>
        </p:nvCxnSpPr>
        <p:spPr>
          <a:xfrm>
            <a:off x="4312382" y="4890747"/>
            <a:ext cx="4608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51C5CB-FD40-47C8-8291-BBF0A058AF39}"/>
              </a:ext>
            </a:extLst>
          </p:cNvPr>
          <p:cNvSpPr txBox="1"/>
          <p:nvPr/>
        </p:nvSpPr>
        <p:spPr>
          <a:xfrm>
            <a:off x="5691665" y="1588730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пароля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DB5F7C7-0CD0-44EC-8E94-B5C07424BCE9}"/>
              </a:ext>
            </a:extLst>
          </p:cNvPr>
          <p:cNvSpPr txBox="1"/>
          <p:nvPr/>
        </p:nvSpPr>
        <p:spPr>
          <a:xfrm>
            <a:off x="5691665" y="2605978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Уникальность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A20F589-0CF7-4B76-AD0D-190AADC43F3C}"/>
              </a:ext>
            </a:extLst>
          </p:cNvPr>
          <p:cNvSpPr txBox="1"/>
          <p:nvPr/>
        </p:nvSpPr>
        <p:spPr>
          <a:xfrm>
            <a:off x="5375920" y="3130067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Избегайте очевидного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99EDE06-AAA3-4B92-B3A5-1B69DAE7E575}"/>
              </a:ext>
            </a:extLst>
          </p:cNvPr>
          <p:cNvSpPr txBox="1"/>
          <p:nvPr/>
        </p:nvSpPr>
        <p:spPr>
          <a:xfrm>
            <a:off x="5757042" y="2073401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4711D9E-4EFE-4D39-9169-EEE8D7BA9888}"/>
              </a:ext>
            </a:extLst>
          </p:cNvPr>
          <p:cNvSpPr txBox="1"/>
          <p:nvPr/>
        </p:nvSpPr>
        <p:spPr>
          <a:xfrm>
            <a:off x="5171120" y="3692629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меняйте пароли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0296CAA-E4C4-42A7-8FA0-CBB5C6CEB102}"/>
              </a:ext>
            </a:extLst>
          </p:cNvPr>
          <p:cNvSpPr txBox="1"/>
          <p:nvPr/>
        </p:nvSpPr>
        <p:spPr>
          <a:xfrm>
            <a:off x="4723830" y="4163067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храните пароли в гаджетах, храните дома на бумажном носителе</a:t>
            </a:r>
          </a:p>
        </p:txBody>
      </p:sp>
    </p:spTree>
    <p:extLst>
      <p:ext uri="{BB962C8B-B14F-4D97-AF65-F5344CB8AC3E}">
        <p14:creationId xmlns:p14="http://schemas.microsoft.com/office/powerpoint/2010/main" val="100060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oup 1392.png" descr="Group 1392.png"/>
          <p:cNvPicPr>
            <a:picLocks noChangeAspect="1"/>
          </p:cNvPicPr>
          <p:nvPr/>
        </p:nvPicPr>
        <p:blipFill rotWithShape="1">
          <a:blip r:embed="rId2"/>
          <a:srcRect l="8937" t="2206" r="8575" b="3410"/>
          <a:stretch/>
        </p:blipFill>
        <p:spPr>
          <a:xfrm>
            <a:off x="389140" y="-91503"/>
            <a:ext cx="960120" cy="128036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51384" y="59331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Правила цифровой гигиены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51384" y="1556792"/>
            <a:ext cx="9289032" cy="462017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616" y="179238"/>
            <a:ext cx="957747" cy="64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DB1C268-3E76-4376-9BC8-D8E8B3B86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40" y="2076928"/>
            <a:ext cx="114776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5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oup 1392.png" descr="Group 1392.png"/>
          <p:cNvPicPr>
            <a:picLocks noChangeAspect="1"/>
          </p:cNvPicPr>
          <p:nvPr/>
        </p:nvPicPr>
        <p:blipFill rotWithShape="1">
          <a:blip r:embed="rId2"/>
          <a:srcRect l="8937" t="2206" r="8575" b="3410"/>
          <a:stretch/>
        </p:blipFill>
        <p:spPr>
          <a:xfrm>
            <a:off x="389140" y="-91503"/>
            <a:ext cx="960120" cy="128036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51384" y="59331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</a:b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>Основные правила создания надежного пароля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51384" y="1556792"/>
            <a:ext cx="9289032" cy="462017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616" y="179238"/>
            <a:ext cx="957747" cy="64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0207FC4-C82B-48C4-B58E-761231C68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38" y="1772816"/>
            <a:ext cx="5553075" cy="363855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2B8C1DC-75A0-4958-803F-7654A54FD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143" y="1783948"/>
            <a:ext cx="55721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4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2492896"/>
            <a:ext cx="2448272" cy="2448272"/>
          </a:xfrm>
          <a:prstGeom prst="rect">
            <a:avLst/>
          </a:prstGeom>
        </p:spPr>
      </p:pic>
      <p:pic>
        <p:nvPicPr>
          <p:cNvPr id="13" name="Group 1392.png" descr="Group 1392.png"/>
          <p:cNvPicPr>
            <a:picLocks noChangeAspect="1"/>
          </p:cNvPicPr>
          <p:nvPr/>
        </p:nvPicPr>
        <p:blipFill rotWithShape="1">
          <a:blip r:embed="rId3"/>
          <a:srcRect l="8937" t="2206" r="8575" b="3410"/>
          <a:stretch/>
        </p:blipFill>
        <p:spPr>
          <a:xfrm>
            <a:off x="413425" y="-126805"/>
            <a:ext cx="1013066" cy="135097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783632" y="6718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Правила безопасного поведения в соцсетях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38200" y="1825625"/>
            <a:ext cx="90022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285" y="209288"/>
            <a:ext cx="960757" cy="64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3942237-3228-439E-8138-214D495BDC20}"/>
              </a:ext>
            </a:extLst>
          </p:cNvPr>
          <p:cNvSpPr txBox="1"/>
          <p:nvPr/>
        </p:nvSpPr>
        <p:spPr>
          <a:xfrm>
            <a:off x="6909545" y="2756019"/>
            <a:ext cx="62198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Настройки конфиденциальности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BA9ECC9-B3F9-4F73-88C0-2CF4484245EF}"/>
              </a:ext>
            </a:extLst>
          </p:cNvPr>
          <p:cNvSpPr txBox="1"/>
          <p:nvPr/>
        </p:nvSpPr>
        <p:spPr>
          <a:xfrm>
            <a:off x="3431859" y="5132847"/>
            <a:ext cx="62198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публикуйте личную информацию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33909D-41C5-4F72-B024-B9B1A9E36989}"/>
              </a:ext>
            </a:extLst>
          </p:cNvPr>
          <p:cNvSpPr txBox="1"/>
          <p:nvPr/>
        </p:nvSpPr>
        <p:spPr>
          <a:xfrm>
            <a:off x="7235776" y="3763287"/>
            <a:ext cx="62198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Фильтруйте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друзей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E62F046-17E4-4AE1-9EC9-B88609D1603F}"/>
              </a:ext>
            </a:extLst>
          </p:cNvPr>
          <p:cNvSpPr txBox="1"/>
          <p:nvPr/>
        </p:nvSpPr>
        <p:spPr>
          <a:xfrm>
            <a:off x="370124" y="3757589"/>
            <a:ext cx="70580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Осторожно с незнакомцами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963DA87-B7F5-4BBC-98F4-61C13CBB29BD}"/>
              </a:ext>
            </a:extLst>
          </p:cNvPr>
          <p:cNvSpPr txBox="1"/>
          <p:nvPr/>
        </p:nvSpPr>
        <p:spPr>
          <a:xfrm>
            <a:off x="116137" y="2756019"/>
            <a:ext cx="70580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Думайте, прежде чем публиковать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42" y="2241164"/>
            <a:ext cx="2160240" cy="2160240"/>
          </a:xfrm>
          <a:prstGeom prst="rect">
            <a:avLst/>
          </a:prstGeom>
        </p:spPr>
      </p:pic>
      <p:pic>
        <p:nvPicPr>
          <p:cNvPr id="14" name="Group 1392.png" descr="Group 1392.png"/>
          <p:cNvPicPr>
            <a:picLocks noChangeAspect="1"/>
          </p:cNvPicPr>
          <p:nvPr/>
        </p:nvPicPr>
        <p:blipFill rotWithShape="1">
          <a:blip r:embed="rId3"/>
          <a:srcRect l="8937" t="2206" r="8575" b="3410"/>
          <a:stretch/>
        </p:blipFill>
        <p:spPr>
          <a:xfrm>
            <a:off x="419914" y="68969"/>
            <a:ext cx="836571" cy="111560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2068" y="6624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Verdana" pitchFamily="34" charset="0"/>
                <a:ea typeface="+mn-ea"/>
                <a:cs typeface="Arial" charset="0"/>
              </a:rPr>
              <a:t>Основные меры защиты</a:t>
            </a:r>
            <a:endParaRPr lang="ru-RU" sz="24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8200" y="1825625"/>
            <a:ext cx="94342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250" y="156869"/>
            <a:ext cx="997655" cy="66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524003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523971" y="548680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36444" y="99745"/>
            <a:ext cx="7215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РАЗГОВОРЫ О ВАЖНОМ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294D480-4228-4E3B-A579-6D727D0DF540}"/>
              </a:ext>
            </a:extLst>
          </p:cNvPr>
          <p:cNvSpPr txBox="1"/>
          <p:nvPr/>
        </p:nvSpPr>
        <p:spPr>
          <a:xfrm>
            <a:off x="3719736" y="218136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Антивирусное программное обеспечение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4E29AA-3203-43D4-9892-04D805D0CD60}"/>
              </a:ext>
            </a:extLst>
          </p:cNvPr>
          <p:cNvSpPr txBox="1"/>
          <p:nvPr/>
        </p:nvSpPr>
        <p:spPr>
          <a:xfrm>
            <a:off x="3693468" y="282546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Обновление ПО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5619C2F-D43E-40B8-A68A-D96FA05B4AA8}"/>
              </a:ext>
            </a:extLst>
          </p:cNvPr>
          <p:cNvSpPr txBox="1"/>
          <p:nvPr/>
        </p:nvSpPr>
        <p:spPr>
          <a:xfrm>
            <a:off x="3685592" y="338222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Осторожность и проверка при открытии и загрузке файлов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B488655-9A5F-4E6C-A8F1-44CF5341F463}"/>
              </a:ext>
            </a:extLst>
          </p:cNvPr>
          <p:cNvSpPr txBox="1"/>
          <p:nvPr/>
        </p:nvSpPr>
        <p:spPr>
          <a:xfrm>
            <a:off x="3685592" y="40798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Защита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-Fi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11832</TotalTime>
  <Words>219</Words>
  <Application>Microsoft Office PowerPoint</Application>
  <PresentationFormat>Широкоэкранный</PresentationFormat>
  <Paragraphs>96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Symbol</vt:lpstr>
      <vt:lpstr>Times New Roman</vt:lpstr>
      <vt:lpstr>Verdana</vt:lpstr>
      <vt:lpstr>Специальное оформление</vt:lpstr>
      <vt:lpstr>1_Специальное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Ахметьянова Элиза Рашитовна</dc:creator>
  <cp:lastModifiedBy>Хабибуллина Лира Дмитриевна</cp:lastModifiedBy>
  <cp:revision>1072</cp:revision>
  <cp:lastPrinted>2011-09-23T09:38:03Z</cp:lastPrinted>
  <dcterms:created xsi:type="dcterms:W3CDTF">2015-08-07T12:32:13Z</dcterms:created>
  <dcterms:modified xsi:type="dcterms:W3CDTF">2026-02-27T05:25:10Z</dcterms:modified>
</cp:coreProperties>
</file>