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72" r:id="rId10"/>
    <p:sldId id="271" r:id="rId11"/>
    <p:sldId id="276" r:id="rId12"/>
    <p:sldId id="267" r:id="rId13"/>
    <p:sldId id="268" r:id="rId14"/>
    <p:sldId id="270" r:id="rId15"/>
    <p:sldId id="269" r:id="rId16"/>
    <p:sldId id="273" r:id="rId17"/>
    <p:sldId id="274" r:id="rId18"/>
    <p:sldId id="277" r:id="rId19"/>
    <p:sldId id="265" r:id="rId20"/>
    <p:sldId id="278" r:id="rId21"/>
  </p:sldIdLst>
  <p:sldSz cx="14630400" cy="8229600"/>
  <p:notesSz cx="8229600" cy="14630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ource Sans 3" panose="020B0604020202020204" charset="0"/>
      <p:regular r:id="rId27"/>
    </p:embeddedFont>
    <p:embeddedFont>
      <p:font typeface="MuseoModerno Medium" panose="020B0604020202020204" charset="0"/>
      <p:regular r:id="rId28"/>
    </p:embeddedFont>
  </p:embeddedFontLst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342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.xml" /><Relationship Id="rId23" Type="http://schemas.openxmlformats.org/officeDocument/2006/relationships/font" Target="fonts/font1.fntdata" /><Relationship Id="rId24" Type="http://schemas.openxmlformats.org/officeDocument/2006/relationships/font" Target="fonts/font2.fntdata" /><Relationship Id="rId25" Type="http://schemas.openxmlformats.org/officeDocument/2006/relationships/font" Target="fonts/font3.fntdata" /><Relationship Id="rId26" Type="http://schemas.openxmlformats.org/officeDocument/2006/relationships/font" Target="fonts/font4.fntdata" /><Relationship Id="rId27" Type="http://schemas.openxmlformats.org/officeDocument/2006/relationships/font" Target="fonts/font5.fntdata" /><Relationship Id="rId28" Type="http://schemas.openxmlformats.org/officeDocument/2006/relationships/font" Target="fonts/font6.fntdata" /><Relationship Id="rId29" Type="http://schemas.openxmlformats.org/officeDocument/2006/relationships/presProps" Target="presProps.xml" /><Relationship Id="rId3" Type="http://schemas.openxmlformats.org/officeDocument/2006/relationships/slide" Target="slides/slide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DC64E-F538-454C-9CB5-11B49838556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8E994-B86A-4005-BA12-DA752A6F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0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9" r:id="rId7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1.jpeg" /><Relationship Id="rId3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1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1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image" Target="../media/image42.jpeg" /><Relationship Id="rId11" Type="http://schemas.openxmlformats.org/officeDocument/2006/relationships/image" Target="../media/image43.jpeg" /><Relationship Id="rId2" Type="http://schemas.openxmlformats.org/officeDocument/2006/relationships/image" Target="../media/image34.pn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Relationship Id="rId6" Type="http://schemas.openxmlformats.org/officeDocument/2006/relationships/image" Target="../media/image38.jpeg" /><Relationship Id="rId7" Type="http://schemas.openxmlformats.org/officeDocument/2006/relationships/image" Target="../media/image39.jpeg" /><Relationship Id="rId8" Type="http://schemas.openxmlformats.org/officeDocument/2006/relationships/image" Target="../media/image40.jpeg" /><Relationship Id="rId9" Type="http://schemas.openxmlformats.org/officeDocument/2006/relationships/image" Target="../media/image4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4.png" /><Relationship Id="rId4" Type="http://schemas.openxmlformats.org/officeDocument/2006/relationships/image" Target="../media/image45.png" /><Relationship Id="rId5" Type="http://schemas.openxmlformats.org/officeDocument/2006/relationships/image" Target="../media/image46.png" /><Relationship Id="rId6" Type="http://schemas.openxmlformats.org/officeDocument/2006/relationships/image" Target="../media/image47.png" /><Relationship Id="rId7" Type="http://schemas.openxmlformats.org/officeDocument/2006/relationships/image" Target="../media/image48.png" /><Relationship Id="rId8" Type="http://schemas.openxmlformats.org/officeDocument/2006/relationships/image" Target="../media/image1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9.jpeg" /><Relationship Id="rId3" Type="http://schemas.openxmlformats.org/officeDocument/2006/relationships/image" Target="../media/image17.jpeg" /><Relationship Id="rId4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793790" y="1455420"/>
            <a:ext cx="7556421" cy="42526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>
                <a:solidFill>
                  <a:schemeClr val="accent5">
                    <a:lumMod val="50000"/>
                  </a:schemeClr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От учебника к практике</a:t>
            </a:r>
            <a:r>
              <a:rPr lang="en-US" sz="4450" b="1">
                <a:solidFill>
                  <a:schemeClr val="accent5">
                    <a:lumMod val="50000"/>
                  </a:schemeClr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:</a:t>
            </a:r>
            <a:r>
              <a:rPr lang="en-US" sz="4450">
                <a:solidFill>
                  <a:schemeClr val="accent5">
                    <a:lumMod val="50000"/>
                  </a:schemeClr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современный урок истории России в условиях единого образовательного пространства</a:t>
            </a:r>
            <a:endParaRPr lang="en-US" sz="445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6048256"/>
            <a:ext cx="8319213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mtClean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Башмакова Лиана Фазитовна</a:t>
            </a:r>
            <a:endParaRPr lang="ru-RU">
              <a:solidFill>
                <a:srgbClr val="2B4150"/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ru-RU" smtClean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учитель истории и обществознания МБОУ Гимназия МР Чишминский район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403" y="784312"/>
            <a:ext cx="5972013" cy="59720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631119" y="7392692"/>
            <a:ext cx="1999281" cy="836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98" y="1355863"/>
            <a:ext cx="12077289" cy="65126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31036" y="316169"/>
            <a:ext cx="8675751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Иллюстрации</a:t>
            </a:r>
            <a:endParaRPr lang="en-US" sz="44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801" y="7600235"/>
            <a:ext cx="193259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1964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5446659" y="455654"/>
            <a:ext cx="10637282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Хронология</a:t>
            </a:r>
            <a:endParaRPr lang="en-US" sz="445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8" y="3073167"/>
            <a:ext cx="10073898" cy="4369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8" y="1491967"/>
            <a:ext cx="9611963" cy="1692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7801" y="7693106"/>
            <a:ext cx="193259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5022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4408272" y="316169"/>
            <a:ext cx="10637282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Работа с </a:t>
            </a:r>
            <a:r>
              <a:rPr lang="ru-RU" sz="4450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понятиями</a:t>
            </a:r>
            <a:endParaRPr lang="en-US" sz="44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4" y="2749933"/>
            <a:ext cx="8648054" cy="4621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" b="42051"/>
          <a:stretch>
            <a:fillRect/>
          </a:stretch>
        </p:blipFill>
        <p:spPr>
          <a:xfrm>
            <a:off x="340964" y="1366571"/>
            <a:ext cx="10073898" cy="1041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7801" y="7566146"/>
            <a:ext cx="193259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1920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4408272" y="316169"/>
            <a:ext cx="10637282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Вопросы и задания</a:t>
            </a:r>
            <a:endParaRPr lang="en-US" sz="44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" y="1024948"/>
            <a:ext cx="7522992" cy="2576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8" y="3941434"/>
            <a:ext cx="7795540" cy="3500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712475" y="7594169"/>
            <a:ext cx="1917925" cy="526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0794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3993118" y="316169"/>
            <a:ext cx="10637282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Готовимся к аттестации</a:t>
            </a:r>
            <a:endParaRPr lang="en-US" sz="44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70" y="1024948"/>
            <a:ext cx="5564284" cy="69721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12475" y="7594169"/>
            <a:ext cx="1917925" cy="526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3" y="1094689"/>
            <a:ext cx="6391608" cy="708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0711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95" y="216976"/>
            <a:ext cx="5939637" cy="7656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784" y="323126"/>
            <a:ext cx="5529551" cy="7443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7801" y="7693106"/>
            <a:ext cx="193259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5986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29" y="697423"/>
            <a:ext cx="6850190" cy="35336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8" y="511444"/>
            <a:ext cx="5620570" cy="75068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12475" y="7594169"/>
            <a:ext cx="1917925" cy="526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4340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75" y="-113758"/>
            <a:ext cx="10065368" cy="1201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80" y="832370"/>
            <a:ext cx="3426249" cy="1926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63" y="2741334"/>
            <a:ext cx="2139881" cy="2139881"/>
          </a:xfrm>
          <a:prstGeom prst="rect">
            <a:avLst/>
          </a:prstGeom>
        </p:spPr>
      </p:pic>
      <p:pic>
        <p:nvPicPr>
          <p:cNvPr id="2050" name="Picture 2" descr="https://avatars.mds.yandex.net/i?id=6ba032061b7f4d68c76f54c11df3a34adbd8370b-10915107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712" y="849906"/>
            <a:ext cx="3362540" cy="18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360" y="2741335"/>
            <a:ext cx="2139881" cy="2139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1579" y="901278"/>
            <a:ext cx="3595345" cy="18575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3439" y="2741335"/>
            <a:ext cx="2031627" cy="2031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148" y="5218812"/>
            <a:ext cx="4360620" cy="2452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340" y="5177390"/>
            <a:ext cx="4828099" cy="2715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3439" y="5218812"/>
            <a:ext cx="5242997" cy="29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3142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2889051" y="634696"/>
            <a:ext cx="9543812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Воспитательный потенциал урока</a:t>
            </a:r>
            <a:endParaRPr lang="en-US" sz="4450"/>
          </a:p>
        </p:txBody>
      </p:sp>
      <p:sp>
        <p:nvSpPr>
          <p:cNvPr id="3" name="Text 1"/>
          <p:cNvSpPr/>
          <p:nvPr/>
        </p:nvSpPr>
        <p:spPr>
          <a:xfrm>
            <a:off x="1221938" y="2983349"/>
            <a:ext cx="3810714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u="sng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Гражданская</a:t>
            </a:r>
            <a:r>
              <a:rPr lang="en-US" sz="22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</a:t>
            </a:r>
            <a:r>
              <a:rPr lang="en-US" sz="2200" u="sng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идентичность</a:t>
            </a:r>
            <a:endParaRPr lang="en-US" sz="2200" u="sng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597628" y="257460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u="sng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Патриотизм</a:t>
            </a:r>
            <a:endParaRPr lang="en-US" sz="2200" u="sng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051256" y="420969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u="sng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Уважение</a:t>
            </a:r>
            <a:r>
              <a:rPr lang="en-US" sz="22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</a:t>
            </a:r>
            <a:r>
              <a:rPr lang="en-US" sz="2200" u="sng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</a:t>
            </a:r>
            <a:r>
              <a:rPr lang="en-US" sz="22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</a:t>
            </a:r>
            <a:r>
              <a:rPr lang="en-US" sz="2200" u="sng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истории</a:t>
            </a:r>
            <a:endParaRPr lang="en-US" sz="2200" u="sng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9597628" y="5844778"/>
            <a:ext cx="2856071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u="sng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Гордость</a:t>
            </a:r>
            <a:r>
              <a:rPr lang="en-US" sz="22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</a:t>
            </a:r>
            <a:r>
              <a:rPr lang="en-US" sz="2200" u="sng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за</a:t>
            </a:r>
            <a:r>
              <a:rPr lang="en-US" sz="22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</a:t>
            </a:r>
            <a:r>
              <a:rPr lang="en-US" sz="2200" u="sng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предков</a:t>
            </a:r>
            <a:endParaRPr lang="en-US" sz="2200" u="sng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97418" y="543591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u="sng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Честный</a:t>
            </a:r>
            <a:r>
              <a:rPr lang="en-US" sz="22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</a:t>
            </a:r>
            <a:r>
              <a:rPr lang="en-US" sz="2200" u="sng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разговор</a:t>
            </a:r>
            <a:endParaRPr lang="en-US" sz="2200" u="sng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7801" y="7656263"/>
            <a:ext cx="1932599" cy="53649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3307506" y="3454653"/>
            <a:ext cx="9543812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СПАСИБО ЗА ВНИМАНИЕ!</a:t>
            </a:r>
            <a:endParaRPr lang="en-US" sz="44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7801" y="7693106"/>
            <a:ext cx="193259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0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2665708" y="1084881"/>
            <a:ext cx="11217932" cy="106205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Единое образовательное пространство</a:t>
            </a:r>
            <a:endParaRPr lang="en-US" sz="4200"/>
          </a:p>
        </p:txBody>
      </p:sp>
      <p:sp>
        <p:nvSpPr>
          <p:cNvPr id="4" name="Shape 1"/>
          <p:cNvSpPr/>
          <p:nvPr/>
        </p:nvSpPr>
        <p:spPr>
          <a:xfrm>
            <a:off x="1013069" y="2253402"/>
            <a:ext cx="4628313" cy="2768089"/>
          </a:xfrm>
          <a:prstGeom prst="roundRect">
            <a:avLst>
              <a:gd name="adj" fmla="val 1179"/>
            </a:avLst>
          </a:prstGeom>
          <a:solidFill>
            <a:srgbClr val="F3EEE3"/>
          </a:solidFill>
        </p:spPr>
        <p:txBody>
          <a:bodyPr/>
          <a:lstStyle/>
          <a:p/>
        </p:txBody>
      </p:sp>
      <p:sp>
        <p:nvSpPr>
          <p:cNvPr id="5" name="Shape 2"/>
          <p:cNvSpPr/>
          <p:nvPr/>
        </p:nvSpPr>
        <p:spPr>
          <a:xfrm>
            <a:off x="1252004" y="2517338"/>
            <a:ext cx="640080" cy="640080"/>
          </a:xfrm>
          <a:prstGeom prst="roundRect">
            <a:avLst>
              <a:gd name="adj" fmla="val 14284286"/>
            </a:avLst>
          </a:prstGeom>
          <a:solidFill>
            <a:srgbClr val="325F7B"/>
          </a:solidFill>
        </p:spPr>
        <p:txBody>
          <a:bodyPr/>
          <a:lstStyle/>
          <a:p/>
        </p:txBody>
      </p:sp>
      <p:sp>
        <p:nvSpPr>
          <p:cNvPr id="7" name="Text 3"/>
          <p:cNvSpPr/>
          <p:nvPr/>
        </p:nvSpPr>
        <p:spPr>
          <a:xfrm>
            <a:off x="2104669" y="2718077"/>
            <a:ext cx="2667357" cy="3333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Равные условия</a:t>
            </a:r>
            <a:endParaRPr lang="en-US" sz="2400"/>
          </a:p>
        </p:txBody>
      </p:sp>
      <p:sp>
        <p:nvSpPr>
          <p:cNvPr id="8" name="Text 4"/>
          <p:cNvSpPr/>
          <p:nvPr/>
        </p:nvSpPr>
        <p:spPr>
          <a:xfrm>
            <a:off x="1252004" y="3619036"/>
            <a:ext cx="3298150" cy="9936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Каждый ребенок получает качественное образование независимо от места проживания</a:t>
            </a:r>
            <a:endParaRPr lang="en-US" sz="1650"/>
          </a:p>
        </p:txBody>
      </p:sp>
      <p:sp>
        <p:nvSpPr>
          <p:cNvPr id="9" name="Shape 5"/>
          <p:cNvSpPr/>
          <p:nvPr/>
        </p:nvSpPr>
        <p:spPr>
          <a:xfrm>
            <a:off x="7501180" y="2253402"/>
            <a:ext cx="4990804" cy="2690557"/>
          </a:xfrm>
          <a:prstGeom prst="roundRect">
            <a:avLst>
              <a:gd name="adj" fmla="val 1179"/>
            </a:avLst>
          </a:prstGeom>
          <a:solidFill>
            <a:srgbClr val="F3EEE3"/>
          </a:solidFill>
        </p:spPr>
        <p:txBody>
          <a:bodyPr/>
          <a:lstStyle/>
          <a:p/>
        </p:txBody>
      </p:sp>
      <p:sp>
        <p:nvSpPr>
          <p:cNvPr id="10" name="Shape 6"/>
          <p:cNvSpPr/>
          <p:nvPr/>
        </p:nvSpPr>
        <p:spPr>
          <a:xfrm>
            <a:off x="7683707" y="2517338"/>
            <a:ext cx="640080" cy="640080"/>
          </a:xfrm>
          <a:prstGeom prst="roundRect">
            <a:avLst>
              <a:gd name="adj" fmla="val 14284286"/>
            </a:avLst>
          </a:prstGeom>
          <a:solidFill>
            <a:srgbClr val="325F7B"/>
          </a:solidFill>
        </p:spPr>
        <p:txBody>
          <a:bodyPr/>
          <a:lstStyle/>
          <a:p/>
        </p:txBody>
      </p:sp>
      <p:sp>
        <p:nvSpPr>
          <p:cNvPr id="12" name="Text 7"/>
          <p:cNvSpPr/>
          <p:nvPr/>
        </p:nvSpPr>
        <p:spPr>
          <a:xfrm>
            <a:off x="8491832" y="2676472"/>
            <a:ext cx="2667357" cy="3333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Единый фундамент</a:t>
            </a:r>
            <a:endParaRPr lang="en-US" sz="2400"/>
          </a:p>
        </p:txBody>
      </p:sp>
      <p:sp>
        <p:nvSpPr>
          <p:cNvPr id="13" name="Text 8"/>
          <p:cNvSpPr/>
          <p:nvPr/>
        </p:nvSpPr>
        <p:spPr>
          <a:xfrm>
            <a:off x="8144118" y="3616107"/>
            <a:ext cx="3298150" cy="9936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Историко-культурный стандарт и ФГОС гарантируют единую картину исторического процесса</a:t>
            </a:r>
            <a:endParaRPr lang="en-US" sz="1650"/>
          </a:p>
        </p:txBody>
      </p:sp>
      <p:sp>
        <p:nvSpPr>
          <p:cNvPr id="14" name="Shape 9"/>
          <p:cNvSpPr/>
          <p:nvPr/>
        </p:nvSpPr>
        <p:spPr>
          <a:xfrm>
            <a:off x="2474359" y="5580427"/>
            <a:ext cx="7650480" cy="2052518"/>
          </a:xfrm>
          <a:prstGeom prst="roundRect">
            <a:avLst>
              <a:gd name="adj" fmla="val 1559"/>
            </a:avLst>
          </a:prstGeom>
          <a:solidFill>
            <a:srgbClr val="F3EEE3"/>
          </a:solidFill>
        </p:spPr>
        <p:txBody>
          <a:bodyPr/>
          <a:lstStyle/>
          <a:p/>
        </p:txBody>
      </p:sp>
      <p:sp>
        <p:nvSpPr>
          <p:cNvPr id="15" name="Shape 10"/>
          <p:cNvSpPr/>
          <p:nvPr/>
        </p:nvSpPr>
        <p:spPr>
          <a:xfrm>
            <a:off x="2581039" y="5902329"/>
            <a:ext cx="640080" cy="640080"/>
          </a:xfrm>
          <a:prstGeom prst="roundRect">
            <a:avLst>
              <a:gd name="adj" fmla="val 14284286"/>
            </a:avLst>
          </a:prstGeom>
          <a:solidFill>
            <a:srgbClr val="325F7B"/>
          </a:solidFill>
        </p:spPr>
        <p:txBody>
          <a:bodyPr/>
          <a:lstStyle/>
          <a:p/>
        </p:txBody>
      </p:sp>
      <p:sp>
        <p:nvSpPr>
          <p:cNvPr id="16" name="Text 11"/>
          <p:cNvSpPr/>
          <p:nvPr/>
        </p:nvSpPr>
        <p:spPr>
          <a:xfrm>
            <a:off x="3406575" y="6059080"/>
            <a:ext cx="2873454" cy="3333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Качественные знания</a:t>
            </a:r>
            <a:endParaRPr lang="en-US" sz="2400"/>
          </a:p>
        </p:txBody>
      </p:sp>
      <p:sp>
        <p:nvSpPr>
          <p:cNvPr id="17" name="Text 12"/>
          <p:cNvSpPr/>
          <p:nvPr/>
        </p:nvSpPr>
        <p:spPr>
          <a:xfrm>
            <a:off x="2665708" y="6951871"/>
            <a:ext cx="7543800" cy="2156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ru-RU" sz="165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</a:t>
            </a:r>
            <a:r>
              <a:rPr lang="en-US" sz="1650" err="1" smtClean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бъем </a:t>
            </a:r>
            <a:r>
              <a:rPr lang="en-US" sz="165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 уровень знаний в Москве, Уфе и маленьком поселке</a:t>
            </a:r>
            <a:endParaRPr lang="en-US" sz="165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33058"/>
          <a:stretch>
            <a:fillRect/>
          </a:stretch>
        </p:blipFill>
        <p:spPr>
          <a:xfrm>
            <a:off x="10394965" y="5408857"/>
            <a:ext cx="4235436" cy="281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1"/>
          <p:cNvSpPr/>
          <p:nvPr/>
        </p:nvSpPr>
        <p:spPr>
          <a:xfrm>
            <a:off x="6262330" y="3430667"/>
            <a:ext cx="3474482" cy="3464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2150"/>
          </a:p>
        </p:txBody>
      </p:sp>
      <p:sp>
        <p:nvSpPr>
          <p:cNvPr id="5" name="Text 2"/>
          <p:cNvSpPr/>
          <p:nvPr/>
        </p:nvSpPr>
        <p:spPr>
          <a:xfrm>
            <a:off x="6598073" y="3969198"/>
            <a:ext cx="3525679" cy="10519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1700"/>
          </a:p>
        </p:txBody>
      </p:sp>
      <p:sp>
        <p:nvSpPr>
          <p:cNvPr id="7" name="Text 4"/>
          <p:cNvSpPr/>
          <p:nvPr/>
        </p:nvSpPr>
        <p:spPr>
          <a:xfrm>
            <a:off x="6262330" y="6171724"/>
            <a:ext cx="3525679" cy="10519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1700"/>
          </a:p>
        </p:txBody>
      </p:sp>
      <p:sp>
        <p:nvSpPr>
          <p:cNvPr id="9" name="Text 6"/>
          <p:cNvSpPr/>
          <p:nvPr/>
        </p:nvSpPr>
        <p:spPr>
          <a:xfrm>
            <a:off x="10336411" y="4340185"/>
            <a:ext cx="3525679" cy="14025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17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9051" y="1301858"/>
            <a:ext cx="5036949" cy="5921783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ФГОС третьего </a:t>
            </a:r>
            <a:r>
              <a:rPr lang="en-US" sz="4800" err="1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поколения</a:t>
            </a:r>
            <a:endParaRPr lang="ru-RU" sz="4800" smtClean="0">
              <a:solidFill>
                <a:srgbClr val="124E73"/>
              </a:solidFill>
              <a:latin typeface="MuseoModerno Medium" pitchFamily="34" charset="0"/>
              <a:ea typeface="MuseoModerno Medium" pitchFamily="34" charset="-122"/>
              <a:cs typeface="MuseoModerno Medium" pitchFamily="34" charset="-120"/>
            </a:endParaRPr>
          </a:p>
          <a:p>
            <a:pPr algn="ctr"/>
            <a:endParaRPr lang="ru-RU" sz="4800">
              <a:solidFill>
                <a:srgbClr val="124E73"/>
              </a:solidFill>
            </a:endParaRPr>
          </a:p>
          <a:p>
            <a:pPr algn="ctr"/>
            <a:r>
              <a:rPr lang="en-US" sz="2000" err="1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Акцент на понимании ключевых событий, их причин и следствий, а не заучивании дат</a:t>
            </a:r>
            <a:endParaRPr lang="en-US" sz="2000"/>
          </a:p>
          <a:p>
            <a:pPr algn="ctr"/>
            <a:endParaRPr lang="ru-RU" sz="4800" smtClean="0">
              <a:solidFill>
                <a:srgbClr val="124E73"/>
              </a:solidFill>
            </a:endParaRPr>
          </a:p>
          <a:p>
            <a:pPr algn="ctr"/>
            <a:endParaRPr lang="ru-RU" sz="480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11608" y="1301857"/>
            <a:ext cx="5036948" cy="5921783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smtClean="0">
              <a:solidFill>
                <a:srgbClr val="124E73"/>
              </a:solidFill>
              <a:latin typeface="MuseoModerno Medium" pitchFamily="34" charset="0"/>
              <a:ea typeface="MuseoModerno Medium" pitchFamily="34" charset="-122"/>
              <a:cs typeface="MuseoModerno Medium" pitchFamily="34" charset="-120"/>
            </a:endParaRPr>
          </a:p>
          <a:p>
            <a:pPr algn="ctr"/>
            <a:r>
              <a:rPr lang="en-US" sz="4800" err="1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Историко-культурный стандарт</a:t>
            </a:r>
            <a:endParaRPr lang="ru-RU" sz="4800" smtClean="0">
              <a:solidFill>
                <a:srgbClr val="124E73"/>
              </a:solidFill>
              <a:latin typeface="MuseoModerno Medium" pitchFamily="34" charset="0"/>
              <a:ea typeface="MuseoModerno Medium" pitchFamily="34" charset="-122"/>
              <a:cs typeface="MuseoModerno Medium" pitchFamily="34" charset="-120"/>
            </a:endParaRPr>
          </a:p>
          <a:p>
            <a:pPr algn="ctr"/>
            <a:r>
              <a:rPr lang="en-US" sz="2000" err="1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Перечень тем, требующих особого методического подхода и формирования аргументированной позиции</a:t>
            </a:r>
            <a:endParaRPr lang="en-US" sz="2000"/>
          </a:p>
          <a:p>
            <a:pPr algn="ctr"/>
            <a:endParaRPr lang="ru-RU" sz="4800">
              <a:solidFill>
                <a:srgbClr val="124E73"/>
              </a:solidFill>
            </a:endParaRPr>
          </a:p>
          <a:p>
            <a:pPr algn="ctr"/>
            <a:endParaRPr lang="en-US" sz="4800"/>
          </a:p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748556" y="7454685"/>
            <a:ext cx="1881844" cy="774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542442" y="877014"/>
            <a:ext cx="1277720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000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От учебника к деятельности</a:t>
            </a:r>
            <a:r>
              <a:rPr lang="ru-RU" sz="4000" b="1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: </a:t>
            </a:r>
            <a:r>
              <a:rPr lang="ru-RU" sz="4000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изменение роли учителя</a:t>
            </a:r>
            <a:endParaRPr lang="en-US" sz="400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63" y="18898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02647" y="2189560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Было</a:t>
            </a:r>
            <a:endParaRPr lang="en-US" sz="2200"/>
          </a:p>
        </p:txBody>
      </p:sp>
      <p:sp>
        <p:nvSpPr>
          <p:cNvPr id="6" name="Text 2"/>
          <p:cNvSpPr/>
          <p:nvPr/>
        </p:nvSpPr>
        <p:spPr>
          <a:xfrm>
            <a:off x="3862864" y="2207383"/>
            <a:ext cx="619553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Учебник — единственный источник знаний</a:t>
            </a:r>
            <a:endParaRPr lang="en-US" sz="175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63" y="3323630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402647" y="355044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Стало</a:t>
            </a:r>
            <a:endParaRPr lang="en-US" sz="2200"/>
          </a:p>
        </p:txBody>
      </p:sp>
      <p:sp>
        <p:nvSpPr>
          <p:cNvPr id="9" name="Text 4"/>
          <p:cNvSpPr/>
          <p:nvPr/>
        </p:nvSpPr>
        <p:spPr>
          <a:xfrm>
            <a:off x="3820264" y="3578321"/>
            <a:ext cx="619553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Учебник как навигатор</a:t>
            </a:r>
            <a:endParaRPr lang="en-US" sz="175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63" y="4684515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402647" y="4911329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Сегодня</a:t>
            </a:r>
            <a:endParaRPr lang="en-US" sz="2200"/>
          </a:p>
        </p:txBody>
      </p:sp>
      <p:sp>
        <p:nvSpPr>
          <p:cNvPr id="12" name="Text 6"/>
          <p:cNvSpPr/>
          <p:nvPr/>
        </p:nvSpPr>
        <p:spPr>
          <a:xfrm>
            <a:off x="3983474" y="4947779"/>
            <a:ext cx="619553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Учитель — тьютор и модератор</a:t>
            </a:r>
            <a:endParaRPr lang="en-US" sz="1750"/>
          </a:p>
        </p:txBody>
      </p:sp>
      <p:sp>
        <p:nvSpPr>
          <p:cNvPr id="13" name="Text 7"/>
          <p:cNvSpPr/>
          <p:nvPr/>
        </p:nvSpPr>
        <p:spPr>
          <a:xfrm>
            <a:off x="1459671" y="6317237"/>
            <a:ext cx="7556421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Задача учителя: организовать деятельность ученика по освоению информации, </a:t>
            </a:r>
            <a:r>
              <a:rPr lang="en-US" sz="2000" smtClean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развивать </a:t>
            </a:r>
            <a:r>
              <a:rPr lang="en-US" sz="200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критическое мышление</a:t>
            </a:r>
            <a:endParaRPr lang="en-US" sz="2000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592312" y="495613"/>
            <a:ext cx="7862054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УМК</a:t>
            </a:r>
            <a:r>
              <a:rPr lang="ru-RU" sz="4450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история России</a:t>
            </a:r>
            <a:r>
              <a:rPr lang="en-US" sz="4450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: </a:t>
            </a:r>
            <a:r>
              <a:rPr lang="en-US" sz="445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учебник как навигатор</a:t>
            </a:r>
            <a:endParaRPr lang="en-US" sz="4450"/>
          </a:p>
        </p:txBody>
      </p:sp>
      <p:sp>
        <p:nvSpPr>
          <p:cNvPr id="4" name="Text 1"/>
          <p:cNvSpPr/>
          <p:nvPr/>
        </p:nvSpPr>
        <p:spPr>
          <a:xfrm>
            <a:off x="793789" y="243506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Печатный учебник</a:t>
            </a:r>
            <a:endParaRPr lang="en-US" sz="2200"/>
          </a:p>
        </p:txBody>
      </p:sp>
      <p:sp>
        <p:nvSpPr>
          <p:cNvPr id="5" name="Text 2"/>
          <p:cNvSpPr/>
          <p:nvPr/>
        </p:nvSpPr>
        <p:spPr>
          <a:xfrm>
            <a:off x="793789" y="2933642"/>
            <a:ext cx="4158615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Выверенный текст с базовым скелетом событий</a:t>
            </a:r>
            <a:endParaRPr lang="en-US" sz="1750"/>
          </a:p>
        </p:txBody>
      </p:sp>
      <p:sp>
        <p:nvSpPr>
          <p:cNvPr id="8" name="Text 4"/>
          <p:cNvSpPr/>
          <p:nvPr/>
        </p:nvSpPr>
        <p:spPr>
          <a:xfrm>
            <a:off x="5390876" y="244984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Рабочие тетради</a:t>
            </a:r>
            <a:endParaRPr lang="en-US" sz="2200"/>
          </a:p>
        </p:txBody>
      </p:sp>
      <p:sp>
        <p:nvSpPr>
          <p:cNvPr id="9" name="Text 5"/>
          <p:cNvSpPr/>
          <p:nvPr/>
        </p:nvSpPr>
        <p:spPr>
          <a:xfrm>
            <a:off x="5315516" y="3072884"/>
            <a:ext cx="4158615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Контурные карты и задания для закрепления материала</a:t>
            </a:r>
            <a:endParaRPr lang="en-US" sz="1750"/>
          </a:p>
        </p:txBody>
      </p:sp>
      <p:sp>
        <p:nvSpPr>
          <p:cNvPr id="11" name="Text 6"/>
          <p:cNvSpPr/>
          <p:nvPr/>
        </p:nvSpPr>
        <p:spPr>
          <a:xfrm>
            <a:off x="9823066" y="2565661"/>
            <a:ext cx="32899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Цифровые компоненты</a:t>
            </a:r>
            <a:endParaRPr lang="en-US" sz="2200"/>
          </a:p>
        </p:txBody>
      </p:sp>
      <p:sp>
        <p:nvSpPr>
          <p:cNvPr id="12" name="Text 7"/>
          <p:cNvSpPr/>
          <p:nvPr/>
        </p:nvSpPr>
        <p:spPr>
          <a:xfrm>
            <a:off x="9823066" y="3088384"/>
            <a:ext cx="4165668" cy="7645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Электронные приложения с дополнительными материалами</a:t>
            </a:r>
            <a:endParaRPr lang="en-US" sz="1750"/>
          </a:p>
        </p:txBody>
      </p:sp>
      <p:sp>
        <p:nvSpPr>
          <p:cNvPr id="16" name="Овал 15"/>
          <p:cNvSpPr/>
          <p:nvPr/>
        </p:nvSpPr>
        <p:spPr>
          <a:xfrm>
            <a:off x="592312" y="1596518"/>
            <a:ext cx="586076" cy="566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20448" y="1599154"/>
            <a:ext cx="586076" cy="566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862508" y="1596518"/>
            <a:ext cx="586076" cy="566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71" y="6114502"/>
            <a:ext cx="3031849" cy="170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96" y="3659447"/>
            <a:ext cx="3432968" cy="2288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577" y="4143181"/>
            <a:ext cx="4505325" cy="304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0941" y="4021307"/>
            <a:ext cx="3425398" cy="19267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1488" y="5978426"/>
            <a:ext cx="2141965" cy="214196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2708985" y="637262"/>
            <a:ext cx="7743111" cy="12506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390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Современные методы обучения</a:t>
            </a:r>
            <a:endParaRPr lang="en-US" sz="3900"/>
          </a:p>
        </p:txBody>
      </p:sp>
      <p:sp>
        <p:nvSpPr>
          <p:cNvPr id="4" name="Shape 1"/>
          <p:cNvSpPr/>
          <p:nvPr/>
        </p:nvSpPr>
        <p:spPr>
          <a:xfrm>
            <a:off x="700445" y="2639139"/>
            <a:ext cx="3783211" cy="2045732"/>
          </a:xfrm>
          <a:prstGeom prst="roundRect">
            <a:avLst>
              <a:gd name="adj" fmla="val 5364"/>
            </a:avLst>
          </a:prstGeom>
          <a:solidFill>
            <a:srgbClr val="FFFCF5"/>
          </a:solidFill>
        </p:spPr>
        <p:txBody>
          <a:bodyPr/>
          <a:lstStyle/>
          <a:p/>
        </p:txBody>
      </p:sp>
      <p:sp>
        <p:nvSpPr>
          <p:cNvPr id="5" name="Shape 2"/>
          <p:cNvSpPr/>
          <p:nvPr/>
        </p:nvSpPr>
        <p:spPr>
          <a:xfrm>
            <a:off x="700445" y="2616279"/>
            <a:ext cx="3783211" cy="91440"/>
          </a:xfrm>
          <a:prstGeom prst="roundRect">
            <a:avLst>
              <a:gd name="adj" fmla="val 32832"/>
            </a:avLst>
          </a:prstGeom>
          <a:solidFill>
            <a:srgbClr val="325F7B"/>
          </a:solidFill>
        </p:spPr>
        <p:txBody>
          <a:bodyPr/>
          <a:lstStyle/>
          <a:p/>
        </p:txBody>
      </p:sp>
      <p:sp>
        <p:nvSpPr>
          <p:cNvPr id="6" name="Shape 3"/>
          <p:cNvSpPr/>
          <p:nvPr/>
        </p:nvSpPr>
        <p:spPr>
          <a:xfrm>
            <a:off x="2291834" y="2338983"/>
            <a:ext cx="600313" cy="600313"/>
          </a:xfrm>
          <a:prstGeom prst="roundRect">
            <a:avLst>
              <a:gd name="adj" fmla="val 152321"/>
            </a:avLst>
          </a:prstGeom>
          <a:solidFill>
            <a:srgbClr val="325F7B"/>
          </a:solidFill>
        </p:spPr>
        <p:txBody>
          <a:bodyPr/>
          <a:lstStyle/>
          <a:p/>
        </p:txBody>
      </p:sp>
      <p:sp>
        <p:nvSpPr>
          <p:cNvPr id="7" name="Text 4"/>
          <p:cNvSpPr/>
          <p:nvPr/>
        </p:nvSpPr>
        <p:spPr>
          <a:xfrm>
            <a:off x="2471857" y="2489002"/>
            <a:ext cx="240149" cy="300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50">
                <a:solidFill>
                  <a:srgbClr val="FFFFFF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1850"/>
          </a:p>
        </p:txBody>
      </p:sp>
      <p:sp>
        <p:nvSpPr>
          <p:cNvPr id="8" name="Text 5"/>
          <p:cNvSpPr/>
          <p:nvPr/>
        </p:nvSpPr>
        <p:spPr>
          <a:xfrm>
            <a:off x="923330" y="3139440"/>
            <a:ext cx="2791778" cy="3126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Проблемное обучение</a:t>
            </a:r>
            <a:endParaRPr lang="en-US" sz="1950"/>
          </a:p>
        </p:txBody>
      </p:sp>
      <p:sp>
        <p:nvSpPr>
          <p:cNvPr id="9" name="Text 6"/>
          <p:cNvSpPr/>
          <p:nvPr/>
        </p:nvSpPr>
        <p:spPr>
          <a:xfrm>
            <a:off x="923330" y="3557945"/>
            <a:ext cx="3337441" cy="9040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55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«Почему Россия проиграла Крымскую войну, имея многочисленную армию?»</a:t>
            </a:r>
            <a:endParaRPr lang="en-US" sz="1550"/>
          </a:p>
        </p:txBody>
      </p:sp>
      <p:sp>
        <p:nvSpPr>
          <p:cNvPr id="10" name="Shape 7"/>
          <p:cNvSpPr/>
          <p:nvPr/>
        </p:nvSpPr>
        <p:spPr>
          <a:xfrm>
            <a:off x="6371748" y="2716354"/>
            <a:ext cx="3783330" cy="2045732"/>
          </a:xfrm>
          <a:prstGeom prst="roundRect">
            <a:avLst>
              <a:gd name="adj" fmla="val 5364"/>
            </a:avLst>
          </a:prstGeom>
          <a:solidFill>
            <a:srgbClr val="FFFCF5"/>
          </a:solidFill>
        </p:spPr>
        <p:txBody>
          <a:bodyPr/>
          <a:lstStyle/>
          <a:p/>
        </p:txBody>
      </p:sp>
      <p:sp>
        <p:nvSpPr>
          <p:cNvPr id="11" name="Shape 8"/>
          <p:cNvSpPr/>
          <p:nvPr/>
        </p:nvSpPr>
        <p:spPr>
          <a:xfrm>
            <a:off x="7232943" y="2538855"/>
            <a:ext cx="3783330" cy="91440"/>
          </a:xfrm>
          <a:prstGeom prst="roundRect">
            <a:avLst>
              <a:gd name="adj" fmla="val 32832"/>
            </a:avLst>
          </a:prstGeom>
          <a:solidFill>
            <a:srgbClr val="325F7B"/>
          </a:solidFill>
        </p:spPr>
        <p:txBody>
          <a:bodyPr/>
          <a:lstStyle/>
          <a:p/>
        </p:txBody>
      </p:sp>
      <p:sp>
        <p:nvSpPr>
          <p:cNvPr id="12" name="Shape 9"/>
          <p:cNvSpPr/>
          <p:nvPr/>
        </p:nvSpPr>
        <p:spPr>
          <a:xfrm>
            <a:off x="8824451" y="2238698"/>
            <a:ext cx="600313" cy="600313"/>
          </a:xfrm>
          <a:prstGeom prst="roundRect">
            <a:avLst>
              <a:gd name="adj" fmla="val 152321"/>
            </a:avLst>
          </a:prstGeom>
          <a:solidFill>
            <a:srgbClr val="325F7B"/>
          </a:solidFill>
        </p:spPr>
        <p:txBody>
          <a:bodyPr/>
          <a:lstStyle/>
          <a:p/>
        </p:txBody>
      </p:sp>
      <p:sp>
        <p:nvSpPr>
          <p:cNvPr id="13" name="Text 10"/>
          <p:cNvSpPr/>
          <p:nvPr/>
        </p:nvSpPr>
        <p:spPr>
          <a:xfrm>
            <a:off x="9076307" y="2427952"/>
            <a:ext cx="240149" cy="300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50">
                <a:solidFill>
                  <a:srgbClr val="FFFFFF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1850"/>
          </a:p>
        </p:txBody>
      </p:sp>
      <p:sp>
        <p:nvSpPr>
          <p:cNvPr id="14" name="Text 11"/>
          <p:cNvSpPr/>
          <p:nvPr/>
        </p:nvSpPr>
        <p:spPr>
          <a:xfrm>
            <a:off x="8514532" y="3059647"/>
            <a:ext cx="2501741" cy="3126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Кейс-метод</a:t>
            </a:r>
            <a:endParaRPr lang="en-US" sz="1950"/>
          </a:p>
        </p:txBody>
      </p:sp>
      <p:sp>
        <p:nvSpPr>
          <p:cNvPr id="15" name="Text 12"/>
          <p:cNvSpPr/>
          <p:nvPr/>
        </p:nvSpPr>
        <p:spPr>
          <a:xfrm>
            <a:off x="7678713" y="3557945"/>
            <a:ext cx="3337560" cy="6026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55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Анализ конкретных исторических ситуаций и альтернатив развития</a:t>
            </a:r>
            <a:endParaRPr lang="en-US" sz="1550"/>
          </a:p>
        </p:txBody>
      </p:sp>
      <p:sp>
        <p:nvSpPr>
          <p:cNvPr id="16" name="Shape 13"/>
          <p:cNvSpPr/>
          <p:nvPr/>
        </p:nvSpPr>
        <p:spPr>
          <a:xfrm>
            <a:off x="700445" y="5161598"/>
            <a:ext cx="7743111" cy="1443038"/>
          </a:xfrm>
          <a:prstGeom prst="roundRect">
            <a:avLst>
              <a:gd name="adj" fmla="val 7604"/>
            </a:avLst>
          </a:prstGeom>
          <a:solidFill>
            <a:srgbClr val="FFFCF5"/>
          </a:solidFill>
        </p:spPr>
        <p:txBody>
          <a:bodyPr/>
          <a:lstStyle/>
          <a:p/>
        </p:txBody>
      </p:sp>
      <p:sp>
        <p:nvSpPr>
          <p:cNvPr id="17" name="Shape 14"/>
          <p:cNvSpPr/>
          <p:nvPr/>
        </p:nvSpPr>
        <p:spPr>
          <a:xfrm>
            <a:off x="2892147" y="5204606"/>
            <a:ext cx="7743111" cy="91440"/>
          </a:xfrm>
          <a:prstGeom prst="roundRect">
            <a:avLst>
              <a:gd name="adj" fmla="val 32832"/>
            </a:avLst>
          </a:prstGeom>
          <a:solidFill>
            <a:srgbClr val="325F7B"/>
          </a:solidFill>
        </p:spPr>
        <p:txBody>
          <a:bodyPr/>
          <a:lstStyle/>
          <a:p/>
        </p:txBody>
      </p:sp>
      <p:sp>
        <p:nvSpPr>
          <p:cNvPr id="18" name="Shape 15"/>
          <p:cNvSpPr/>
          <p:nvPr/>
        </p:nvSpPr>
        <p:spPr>
          <a:xfrm>
            <a:off x="6431756" y="4924898"/>
            <a:ext cx="600313" cy="600313"/>
          </a:xfrm>
          <a:prstGeom prst="roundRect">
            <a:avLst>
              <a:gd name="adj" fmla="val 152321"/>
            </a:avLst>
          </a:prstGeom>
          <a:solidFill>
            <a:srgbClr val="325F7B"/>
          </a:solidFill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/>
          </a:p>
          <a:p>
            <a:endParaRPr lang="ru-RU"/>
          </a:p>
        </p:txBody>
      </p:sp>
      <p:sp>
        <p:nvSpPr>
          <p:cNvPr id="19" name="Text 16"/>
          <p:cNvSpPr/>
          <p:nvPr/>
        </p:nvSpPr>
        <p:spPr>
          <a:xfrm>
            <a:off x="4451866" y="5011460"/>
            <a:ext cx="240149" cy="300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850"/>
          </a:p>
        </p:txBody>
      </p:sp>
      <p:sp>
        <p:nvSpPr>
          <p:cNvPr id="20" name="Text 17"/>
          <p:cNvSpPr/>
          <p:nvPr/>
        </p:nvSpPr>
        <p:spPr>
          <a:xfrm>
            <a:off x="5941815" y="5637683"/>
            <a:ext cx="2501741" cy="3126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Ролевая игра</a:t>
            </a:r>
            <a:endParaRPr lang="en-US" sz="1950"/>
          </a:p>
        </p:txBody>
      </p:sp>
      <p:sp>
        <p:nvSpPr>
          <p:cNvPr id="21" name="Text 18"/>
          <p:cNvSpPr/>
          <p:nvPr/>
        </p:nvSpPr>
        <p:spPr>
          <a:xfrm>
            <a:off x="4260771" y="6080403"/>
            <a:ext cx="7297341" cy="3013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55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«Земский собор 1613 года: кого выбирать на царство?»</a:t>
            </a:r>
            <a:endParaRPr lang="en-US" sz="1550"/>
          </a:p>
        </p:txBody>
      </p:sp>
      <p:sp>
        <p:nvSpPr>
          <p:cNvPr id="22" name="Text 19"/>
          <p:cNvSpPr/>
          <p:nvPr/>
        </p:nvSpPr>
        <p:spPr>
          <a:xfrm>
            <a:off x="700445" y="6957584"/>
            <a:ext cx="11760192" cy="6026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Приоритет методов деятельностного типа: ученик ищет, сравнивает, сомневается и доказывает</a:t>
            </a:r>
            <a:endParaRPr lang="en-US" sz="200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7964" y="5915781"/>
            <a:ext cx="2217966" cy="22179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2269506" y="316169"/>
            <a:ext cx="10637282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Работа с историческими источниками</a:t>
            </a:r>
            <a:endParaRPr lang="en-US" sz="44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1" r="48517" b="-118"/>
          <a:stretch>
            <a:fillRect/>
          </a:stretch>
        </p:blipFill>
        <p:spPr>
          <a:xfrm>
            <a:off x="-634" y="1231142"/>
            <a:ext cx="7532810" cy="5774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60" y="1291075"/>
            <a:ext cx="7275240" cy="59203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06788" y="7625166"/>
            <a:ext cx="1723612" cy="604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5062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58" y="1090243"/>
            <a:ext cx="5347443" cy="6963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34" y="1224366"/>
            <a:ext cx="5265271" cy="6850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5672" y="7651386"/>
            <a:ext cx="1932599" cy="536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834" y="23350"/>
            <a:ext cx="901676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3555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2" y="770139"/>
            <a:ext cx="7585619" cy="69229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801" y="7693106"/>
            <a:ext cx="1932599" cy="536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127" y="1727052"/>
            <a:ext cx="4777753" cy="5712973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907127" y="147397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Какое сражение обозначено на данной карте?</a:t>
            </a:r>
          </a:p>
        </p:txBody>
      </p:sp>
    </p:spTree>
    <p:extLst>
      <p:ext uri="{BB962C8B-B14F-4D97-AF65-F5344CB8AC3E}">
        <p14:creationId xmlns:p14="http://schemas.microsoft.com/office/powerpoint/2010/main" val="140280776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54</Paragraphs>
  <Slides>19</Slides>
  <Notes>7</Notes>
  <TotalTime>430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5">
      <vt:lpstr>Arial</vt:lpstr>
      <vt:lpstr>Calibri Light</vt:lpstr>
      <vt:lpstr>Calibri</vt:lpstr>
      <vt:lpstr>MuseoModerno Medium</vt:lpstr>
      <vt:lpstr>Source Sans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17</dc:creator>
  <cp:lastModifiedBy>uchitel</cp:lastModifiedBy>
  <cp:revision>30</cp:revision>
  <dcterms:created xsi:type="dcterms:W3CDTF">2026-03-12T07:01:23Z</dcterms:created>
  <dcterms:modified xsi:type="dcterms:W3CDTF">2026-03-17T06:43:39Z</dcterms:modified>
</cp:coreProperties>
</file>