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327" r:id="rId6"/>
    <p:sldId id="261" r:id="rId7"/>
    <p:sldId id="326" r:id="rId8"/>
    <p:sldId id="310" r:id="rId9"/>
    <p:sldId id="297" r:id="rId10"/>
    <p:sldId id="294" r:id="rId11"/>
    <p:sldId id="295" r:id="rId12"/>
    <p:sldId id="318" r:id="rId13"/>
    <p:sldId id="328" r:id="rId14"/>
    <p:sldId id="329" r:id="rId15"/>
    <p:sldId id="330" r:id="rId16"/>
    <p:sldId id="331" r:id="rId17"/>
    <p:sldId id="286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569" autoAdjust="0"/>
  </p:normalViewPr>
  <p:slideViewPr>
    <p:cSldViewPr showGuides="1">
      <p:cViewPr>
        <p:scale>
          <a:sx n="66" d="100"/>
          <a:sy n="66" d="100"/>
        </p:scale>
        <p:origin x="468" y="-36"/>
      </p:cViewPr>
      <p:guideLst>
        <p:guide orient="horz" pos="21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6105525" y="0"/>
            <a:ext cx="3038475" cy="6858000"/>
          </a:xfrm>
          <a:custGeom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/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/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Полилиния 11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/>
          <p:nvPr/>
        </p:nvSpPr>
        <p:spPr bwMode="auto">
          <a:xfrm>
            <a:off x="7315200" y="0"/>
            <a:ext cx="1828800" cy="6858000"/>
          </a:xfrm>
          <a:custGeom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37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5905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490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345" indent="-182880" algn="l" rtl="0" eaLnBrk="1" latinLnBrk="0" hangingPunct="1">
        <a:spcBef>
          <a:spcPct val="20000"/>
        </a:spcBef>
        <a:buClr>
          <a:schemeClr val="accent4"/>
        </a:buClr>
        <a:buSzTx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530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Tx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95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Relationship Id="rId7" Type="http://schemas.openxmlformats.org/officeDocument/2006/relationships/image" Target="../media/image1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95" y="980440"/>
            <a:ext cx="7345045" cy="3120390"/>
          </a:xfrm>
        </p:spPr>
        <p:txBody>
          <a:bodyPr>
            <a:noAutofit/>
          </a:bodyPr>
          <a:lstStyle/>
          <a:p>
            <a:pPr algn="ctr"/>
            <a:br>
              <a:rPr lang="ru-RU" sz="3200" smtClean="0">
                <a:solidFill>
                  <a:schemeClr val="tx1"/>
                </a:solidFill>
                <a:effectLst/>
              </a:rPr>
            </a:br>
            <a:r>
              <a:rPr lang="ru-RU" sz="3200" smtClean="0">
                <a:solidFill>
                  <a:schemeClr val="tx1"/>
                </a:solidFill>
                <a:effectLst/>
              </a:rPr>
              <a:t>Использование ресурсов школьных музеев в организации и проведении уроков и внеурочных мероприятий </a:t>
            </a:r>
            <a:endParaRPr lang="ru-RU" sz="3200" smtClean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4173220"/>
            <a:ext cx="6408420" cy="1612900"/>
          </a:xfrm>
        </p:spPr>
        <p:txBody>
          <a:bodyPr>
            <a:normAutofit lnSpcReduction="20000"/>
          </a:bodyPr>
          <a:lstStyle/>
          <a:p>
            <a:r>
              <a:rPr lang="ru-RU" smtClean="0"/>
              <a:t>Ч.Р. Хамидуллина, к.и.н., </a:t>
            </a:r>
            <a:endParaRPr lang="ru-RU" smtClean="0"/>
          </a:p>
          <a:p>
            <a:r>
              <a:rPr lang="ru-RU" smtClean="0"/>
              <a:t>учитель истории и обществознания, руководитель историко-краеведческого музея имени</a:t>
            </a:r>
            <a:endParaRPr lang="ru-RU" smtClean="0"/>
          </a:p>
          <a:p>
            <a:r>
              <a:rPr lang="ru-RU" smtClean="0"/>
              <a:t>З.В. Хисматуллиной, доцент кафедры гуманитарного образования ГАУ ДПО ИРО РБ </a:t>
            </a:r>
            <a:endParaRPr lang="ru-RU" smtClean="0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un9-38.userapi.com/impg/DPzHJtaJK7YGUno0MZxfN8-9_vuL1sWBnAJM8A/UXAWseTK87I.jpg?size=2560x1440&amp;quality=95&amp;sign=144759d4003c5da90336e2ae3924bd9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57386"/>
            <a:ext cx="4464496" cy="38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2.userapi.com/impg/J9ez6iKbDNu-pcFSueoDT6Az_-epq5k6O2lT0w/ZVg0lXd37ig.jpg?size=604x453&amp;quality=95&amp;sign=ffac885807d554f7bc06fafb7c519529&amp;c_uniq_tag=Qcrurh1s8sR_BOeWh1erzyFCA60hsycj2ftW3xirpOo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645024"/>
            <a:ext cx="4464496" cy="319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18.userapi.com/impg/tXq9LkaN9IrJHEIb17T1-UuT4iqW-7pCe_iE_A/eoHHZsXz51E.jpg?size=1215x2160&amp;quality=95&amp;sign=a4e54b2d1717fbaa2d90943db4ac099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57387"/>
            <a:ext cx="4392488" cy="460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75.userapi.com/impg/gdm6IRHPvWY_EbrjNhQq14EXHb7KqzAPKhPIYQ/wUqcewIbrGA.jpg?size=604x340&amp;quality=95&amp;sign=d6173ac74d7240a59f7538691d574a51&amp;c_uniq_tag=KRVrr8tSHZZh8oYDrr6UOagSZYucJB8dl6SprxD_UyU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36" y="3653491"/>
            <a:ext cx="4752560" cy="319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548640"/>
            <a:ext cx="4128135" cy="5392420"/>
          </a:xfrm>
          <a:prstGeom prst="rect">
            <a:avLst/>
          </a:prstGeom>
        </p:spPr>
      </p:pic>
      <p:sp>
        <p:nvSpPr>
          <p:cNvPr id="3" name="AutoShape 2" descr="blob:https://web.whatsapp.com/82c06168-a251-4123-ad2e-92a64ff724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4" descr="blob:https://web.whatsapp.com/82c06168-a251-4123-ad2e-92a64ff724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Изображение 6" descr="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675" y="511810"/>
            <a:ext cx="3982720" cy="536511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2" name="Изображение 1" descr="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88595"/>
            <a:ext cx="3384550" cy="4916170"/>
          </a:xfrm>
          <a:prstGeom prst="rect">
            <a:avLst/>
          </a:prstGeom>
        </p:spPr>
      </p:pic>
      <p:pic>
        <p:nvPicPr>
          <p:cNvPr id="3" name="Изображение 2" descr="ж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88595"/>
            <a:ext cx="4835525" cy="3961765"/>
          </a:xfrm>
          <a:prstGeom prst="rect">
            <a:avLst/>
          </a:prstGeom>
        </p:spPr>
      </p:pic>
      <p:pic>
        <p:nvPicPr>
          <p:cNvPr id="6" name="Изображение 5" descr="ж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3564255"/>
            <a:ext cx="5567045" cy="3131820"/>
          </a:xfrm>
          <a:prstGeom prst="rect">
            <a:avLst/>
          </a:prstGeom>
        </p:spPr>
      </p:pic>
      <p:pic>
        <p:nvPicPr>
          <p:cNvPr id="7" name="Изображение 6" descr="ж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5" y="2835910"/>
            <a:ext cx="2952115" cy="386016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405" y="2781300"/>
            <a:ext cx="6110605" cy="338772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188595"/>
            <a:ext cx="2633345" cy="324866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945" y="116840"/>
            <a:ext cx="2634615" cy="330898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15" y="404495"/>
            <a:ext cx="4712970" cy="355663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240" y="2980055"/>
            <a:ext cx="4662805" cy="35153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052435" cy="1143000"/>
          </a:xfrm>
        </p:spPr>
        <p:txBody>
          <a:bodyPr>
            <a:normAutofit/>
          </a:bodyPr>
          <a:lstStyle/>
          <a:p>
            <a:r>
              <a:rPr lang="ru-RU" altLang="en-US"/>
              <a:t>   Партнёры школьного музея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90" y="1576070"/>
            <a:ext cx="7790180" cy="47180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12100" cy="1174115"/>
          </a:xfrm>
        </p:spPr>
        <p:txBody>
          <a:bodyPr>
            <a:normAutofit/>
          </a:bodyPr>
          <a:lstStyle/>
          <a:p>
            <a:pPr algn="ctr"/>
            <a:r>
              <a:rPr lang="ru-RU" altLang="en-US" sz="3110"/>
              <a:t>Влияние  музейных ресурсов на  учебный процесс:</a:t>
            </a:r>
            <a:endParaRPr lang="ru-RU" altLang="en-US" sz="311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lstStyle/>
          <a:p>
            <a:r>
              <a:rPr lang="en-US" altLang="ru-RU" sz="3335"/>
              <a:t>- </a:t>
            </a:r>
            <a:r>
              <a:rPr lang="en-US" altLang="en-US" sz="3335"/>
              <a:t>Повышение</a:t>
            </a:r>
            <a:r>
              <a:rPr lang="en-US" altLang="ru-RU" sz="3335"/>
              <a:t> </a:t>
            </a:r>
            <a:r>
              <a:rPr lang="en-US" altLang="en-US" sz="3335"/>
              <a:t>мотивации</a:t>
            </a:r>
            <a:r>
              <a:rPr lang="en-US" altLang="ru-RU" sz="3335"/>
              <a:t> </a:t>
            </a:r>
            <a:r>
              <a:rPr lang="en-US" altLang="en-US" sz="3335"/>
              <a:t>к</a:t>
            </a:r>
            <a:r>
              <a:rPr lang="en-US" altLang="ru-RU" sz="3335"/>
              <a:t> </a:t>
            </a:r>
            <a:r>
              <a:rPr lang="en-US" altLang="en-US" sz="3335"/>
              <a:t>учебной</a:t>
            </a:r>
            <a:r>
              <a:rPr lang="en-US" altLang="ru-RU" sz="3335"/>
              <a:t> </a:t>
            </a:r>
            <a:r>
              <a:rPr lang="en-US" altLang="en-US" sz="3335"/>
              <a:t>деятельности</a:t>
            </a:r>
            <a:r>
              <a:rPr lang="en-US" altLang="ru-RU" sz="3335"/>
              <a:t>, </a:t>
            </a:r>
            <a:r>
              <a:rPr lang="en-US" altLang="en-US" sz="3335"/>
              <a:t>более</a:t>
            </a:r>
            <a:r>
              <a:rPr lang="en-US" altLang="ru-RU" sz="3335"/>
              <a:t> </a:t>
            </a:r>
            <a:r>
              <a:rPr lang="en-US" altLang="en-US" sz="3335"/>
              <a:t>прочное</a:t>
            </a:r>
            <a:r>
              <a:rPr lang="en-US" altLang="ru-RU" sz="3335"/>
              <a:t> </a:t>
            </a:r>
            <a:r>
              <a:rPr lang="en-US" altLang="en-US" sz="3335"/>
              <a:t>и</a:t>
            </a:r>
            <a:r>
              <a:rPr lang="en-US" altLang="ru-RU" sz="3335"/>
              <a:t> </a:t>
            </a:r>
            <a:r>
              <a:rPr lang="en-US" altLang="en-US" sz="3335"/>
              <a:t>глубокое</a:t>
            </a:r>
            <a:r>
              <a:rPr lang="en-US" altLang="ru-RU" sz="3335"/>
              <a:t> </a:t>
            </a:r>
            <a:r>
              <a:rPr lang="en-US" altLang="en-US" sz="3335"/>
              <a:t>усвоение</a:t>
            </a:r>
            <a:r>
              <a:rPr lang="en-US" altLang="ru-RU" sz="3335"/>
              <a:t> </a:t>
            </a:r>
            <a:r>
              <a:rPr lang="en-US" altLang="en-US" sz="3335"/>
              <a:t>учебного</a:t>
            </a:r>
            <a:r>
              <a:rPr lang="en-US" altLang="ru-RU" sz="3335"/>
              <a:t> </a:t>
            </a:r>
            <a:r>
              <a:rPr lang="en-US" altLang="en-US" sz="3335"/>
              <a:t>материала</a:t>
            </a:r>
            <a:r>
              <a:rPr lang="en-US" altLang="ru-RU" sz="3335"/>
              <a:t> </a:t>
            </a:r>
            <a:endParaRPr lang="en-US" altLang="ru-RU" sz="3335"/>
          </a:p>
          <a:p>
            <a:r>
              <a:rPr lang="en-US" altLang="ru-RU" sz="3335"/>
              <a:t>- </a:t>
            </a:r>
            <a:r>
              <a:rPr lang="en-US" altLang="en-US" sz="3335"/>
              <a:t>Формирование</a:t>
            </a:r>
            <a:r>
              <a:rPr lang="en-US" altLang="ru-RU" sz="3335"/>
              <a:t> </a:t>
            </a:r>
            <a:r>
              <a:rPr lang="en-US" altLang="en-US" sz="3335"/>
              <a:t>образных</a:t>
            </a:r>
            <a:r>
              <a:rPr lang="en-US" altLang="ru-RU" sz="3335"/>
              <a:t> </a:t>
            </a:r>
            <a:r>
              <a:rPr lang="en-US" altLang="en-US" sz="3335"/>
              <a:t>представлений</a:t>
            </a:r>
            <a:r>
              <a:rPr lang="en-US" altLang="ru-RU" sz="3335"/>
              <a:t> </a:t>
            </a:r>
            <a:r>
              <a:rPr lang="en-US" altLang="en-US" sz="3335"/>
              <a:t>и</a:t>
            </a:r>
            <a:r>
              <a:rPr lang="en-US" altLang="ru-RU" sz="3335"/>
              <a:t> </a:t>
            </a:r>
            <a:r>
              <a:rPr lang="en-US" altLang="en-US" sz="3335"/>
              <a:t>понятий</a:t>
            </a:r>
            <a:r>
              <a:rPr lang="en-US" altLang="ru-RU" sz="3335"/>
              <a:t> </a:t>
            </a:r>
            <a:r>
              <a:rPr lang="en-US" altLang="en-US" sz="3335"/>
              <a:t>об</a:t>
            </a:r>
            <a:r>
              <a:rPr lang="en-US" altLang="ru-RU" sz="3335"/>
              <a:t> </a:t>
            </a:r>
            <a:r>
              <a:rPr lang="en-US" altLang="en-US" sz="3335"/>
              <a:t>историческом</a:t>
            </a:r>
            <a:r>
              <a:rPr lang="en-US" altLang="ru-RU" sz="3335"/>
              <a:t> </a:t>
            </a:r>
            <a:r>
              <a:rPr lang="en-US" altLang="en-US" sz="3335"/>
              <a:t>прошлом</a:t>
            </a:r>
            <a:r>
              <a:rPr lang="en-US" altLang="ru-RU" sz="3335"/>
              <a:t> </a:t>
            </a:r>
            <a:endParaRPr lang="en-US" altLang="ru-RU" sz="3335"/>
          </a:p>
          <a:p>
            <a:r>
              <a:rPr lang="en-US" altLang="ru-RU" sz="3335"/>
              <a:t>- </a:t>
            </a:r>
            <a:r>
              <a:rPr lang="en-US" altLang="en-US" sz="3335"/>
              <a:t>Формирование</a:t>
            </a:r>
            <a:r>
              <a:rPr lang="en-US" altLang="ru-RU" sz="3335"/>
              <a:t> </a:t>
            </a:r>
            <a:r>
              <a:rPr lang="en-US" altLang="en-US" sz="3335"/>
              <a:t>чувства</a:t>
            </a:r>
            <a:r>
              <a:rPr lang="en-US" altLang="ru-RU" sz="3335"/>
              <a:t> </a:t>
            </a:r>
            <a:r>
              <a:rPr lang="en-US" altLang="en-US" sz="3335"/>
              <a:t>сопричастности</a:t>
            </a:r>
            <a:r>
              <a:rPr lang="en-US" altLang="ru-RU" sz="3335"/>
              <a:t> </a:t>
            </a:r>
            <a:r>
              <a:rPr lang="en-US" altLang="en-US" sz="3335"/>
              <a:t>к</a:t>
            </a:r>
            <a:r>
              <a:rPr lang="en-US" altLang="ru-RU" sz="3335"/>
              <a:t> </a:t>
            </a:r>
            <a:r>
              <a:rPr lang="en-US" altLang="en-US" sz="3335"/>
              <a:t>истории</a:t>
            </a:r>
            <a:r>
              <a:rPr lang="en-US" altLang="ru-RU" sz="3335"/>
              <a:t> </a:t>
            </a:r>
            <a:r>
              <a:rPr lang="en-US" altLang="en-US" sz="3335"/>
              <a:t>своей</a:t>
            </a:r>
            <a:r>
              <a:rPr lang="en-US" altLang="ru-RU" sz="3335"/>
              <a:t> </a:t>
            </a:r>
            <a:r>
              <a:rPr lang="en-US" altLang="en-US" sz="3335"/>
              <a:t>страны</a:t>
            </a:r>
            <a:r>
              <a:rPr lang="en-US" altLang="ru-RU" sz="3335"/>
              <a:t> </a:t>
            </a:r>
            <a:r>
              <a:rPr lang="en-US" altLang="en-US" sz="3335"/>
              <a:t>через</a:t>
            </a:r>
            <a:r>
              <a:rPr lang="en-US" altLang="ru-RU" sz="3335"/>
              <a:t> </a:t>
            </a:r>
            <a:r>
              <a:rPr lang="en-US" altLang="en-US" sz="3335"/>
              <a:t>историю</a:t>
            </a:r>
            <a:r>
              <a:rPr lang="en-US" altLang="ru-RU" sz="3335"/>
              <a:t> </a:t>
            </a:r>
            <a:r>
              <a:rPr lang="en-US" altLang="en-US" sz="3335"/>
              <a:t>своей</a:t>
            </a:r>
            <a:r>
              <a:rPr lang="en-US" altLang="ru-RU" sz="3335"/>
              <a:t> </a:t>
            </a:r>
            <a:r>
              <a:rPr lang="en-US" altLang="en-US" sz="3335"/>
              <a:t>семьи</a:t>
            </a:r>
            <a:r>
              <a:rPr lang="en-US" altLang="ru-RU" sz="3335"/>
              <a:t>, </a:t>
            </a:r>
            <a:r>
              <a:rPr lang="en-US" altLang="en-US" sz="3335"/>
              <a:t>школы</a:t>
            </a:r>
            <a:r>
              <a:rPr lang="en-US" altLang="ru-RU" sz="3335"/>
              <a:t>, </a:t>
            </a:r>
            <a:r>
              <a:rPr lang="en-US" altLang="en-US" sz="3335"/>
              <a:t>города</a:t>
            </a:r>
            <a:endParaRPr lang="en-US" altLang="en-US" sz="3335"/>
          </a:p>
          <a:p>
            <a:r>
              <a:rPr lang="en-US" altLang="ru-RU" sz="3335"/>
              <a:t> - </a:t>
            </a:r>
            <a:r>
              <a:rPr lang="en-US" altLang="en-US" sz="3335"/>
              <a:t>Создание</a:t>
            </a:r>
            <a:r>
              <a:rPr lang="en-US" altLang="ru-RU" sz="3335"/>
              <a:t> </a:t>
            </a:r>
            <a:r>
              <a:rPr lang="en-US" altLang="en-US" sz="3335"/>
              <a:t>благоприятных</a:t>
            </a:r>
            <a:r>
              <a:rPr lang="en-US" altLang="ru-RU" sz="3335"/>
              <a:t> </a:t>
            </a:r>
            <a:r>
              <a:rPr lang="en-US" altLang="en-US" sz="3335"/>
              <a:t>условий</a:t>
            </a:r>
            <a:r>
              <a:rPr lang="en-US" altLang="ru-RU" sz="3335"/>
              <a:t> </a:t>
            </a:r>
            <a:r>
              <a:rPr lang="en-US" altLang="en-US" sz="3335"/>
              <a:t>для</a:t>
            </a:r>
            <a:r>
              <a:rPr lang="en-US" altLang="ru-RU" sz="3335"/>
              <a:t> </a:t>
            </a:r>
            <a:r>
              <a:rPr lang="en-US" altLang="en-US" sz="3335"/>
              <a:t>организации</a:t>
            </a:r>
            <a:r>
              <a:rPr lang="en-US" altLang="ru-RU" sz="3335"/>
              <a:t> </a:t>
            </a:r>
            <a:r>
              <a:rPr lang="en-US" altLang="en-US" sz="3335"/>
              <a:t>творческих</a:t>
            </a:r>
            <a:r>
              <a:rPr lang="en-US" altLang="ru-RU" sz="3335"/>
              <a:t> </a:t>
            </a:r>
            <a:r>
              <a:rPr lang="en-US" altLang="en-US" sz="3335"/>
              <a:t>заданий</a:t>
            </a:r>
            <a:r>
              <a:rPr lang="en-US" altLang="ru-RU" sz="3335"/>
              <a:t>, </a:t>
            </a:r>
            <a:r>
              <a:rPr lang="en-US" altLang="en-US" sz="3335"/>
              <a:t>применения</a:t>
            </a:r>
            <a:r>
              <a:rPr lang="en-US" altLang="ru-RU" sz="3335"/>
              <a:t> </a:t>
            </a:r>
            <a:r>
              <a:rPr lang="en-US" altLang="en-US" sz="3335"/>
              <a:t>разнообразных</a:t>
            </a:r>
            <a:r>
              <a:rPr lang="en-US" altLang="ru-RU" sz="3335"/>
              <a:t> </a:t>
            </a:r>
            <a:r>
              <a:rPr lang="en-US" altLang="en-US" sz="3335"/>
              <a:t>элементов</a:t>
            </a:r>
            <a:r>
              <a:rPr lang="en-US" altLang="ru-RU" sz="3335"/>
              <a:t> </a:t>
            </a:r>
            <a:r>
              <a:rPr lang="en-US" altLang="en-US" sz="3335"/>
              <a:t>поиска</a:t>
            </a:r>
            <a:r>
              <a:rPr lang="en-US" altLang="ru-RU" sz="3335"/>
              <a:t> </a:t>
            </a:r>
            <a:r>
              <a:rPr lang="en-US" altLang="en-US" sz="3335"/>
              <a:t>и</a:t>
            </a:r>
            <a:r>
              <a:rPr lang="en-US" altLang="ru-RU" sz="3335"/>
              <a:t> </a:t>
            </a:r>
            <a:r>
              <a:rPr lang="en-US" altLang="en-US" sz="3335"/>
              <a:t>исследования</a:t>
            </a:r>
            <a:r>
              <a:rPr lang="en-US" altLang="ru-RU" sz="3335"/>
              <a:t> </a:t>
            </a:r>
            <a:endParaRPr lang="en-US" altLang="ru-RU" sz="3335"/>
          </a:p>
          <a:p>
            <a:r>
              <a:rPr lang="en-US" altLang="ru-RU" sz="3335"/>
              <a:t>- </a:t>
            </a:r>
            <a:r>
              <a:rPr lang="en-US" altLang="en-US" sz="3335"/>
              <a:t>Учёт</a:t>
            </a:r>
            <a:r>
              <a:rPr lang="en-US" altLang="ru-RU" sz="3335"/>
              <a:t> </a:t>
            </a:r>
            <a:r>
              <a:rPr lang="en-US" altLang="en-US" sz="3335"/>
              <a:t>индивидуальных</a:t>
            </a:r>
            <a:r>
              <a:rPr lang="en-US" altLang="ru-RU" sz="3335"/>
              <a:t> </a:t>
            </a:r>
            <a:r>
              <a:rPr lang="en-US" altLang="en-US" sz="3335"/>
              <a:t>возможностей</a:t>
            </a:r>
            <a:r>
              <a:rPr lang="en-US" altLang="ru-RU" sz="3335"/>
              <a:t> </a:t>
            </a:r>
            <a:r>
              <a:rPr lang="en-US" altLang="en-US" sz="3335"/>
              <a:t>каждого</a:t>
            </a:r>
            <a:r>
              <a:rPr lang="en-US" altLang="ru-RU" sz="3335"/>
              <a:t> </a:t>
            </a:r>
            <a:r>
              <a:rPr lang="en-US" altLang="en-US" sz="3335"/>
              <a:t>ребёнка</a:t>
            </a:r>
            <a:r>
              <a:rPr lang="en-US" altLang="ru-RU" sz="3335"/>
              <a:t> </a:t>
            </a:r>
            <a:endParaRPr lang="en-US" altLang="ru-RU" sz="3335"/>
          </a:p>
          <a:p>
            <a:r>
              <a:rPr lang="en-US" altLang="ru-RU" sz="3335"/>
              <a:t>- </a:t>
            </a:r>
            <a:r>
              <a:rPr lang="en-US" altLang="en-US" sz="3335"/>
              <a:t>Аналитическое</a:t>
            </a:r>
            <a:r>
              <a:rPr lang="en-US" altLang="ru-RU" sz="3335"/>
              <a:t> </a:t>
            </a:r>
            <a:r>
              <a:rPr lang="en-US" altLang="en-US" sz="3335"/>
              <a:t>осмысление</a:t>
            </a:r>
            <a:r>
              <a:rPr lang="en-US" altLang="ru-RU" sz="3335"/>
              <a:t> </a:t>
            </a:r>
            <a:r>
              <a:rPr lang="en-US" altLang="en-US" sz="3335"/>
              <a:t>старинного</a:t>
            </a:r>
            <a:r>
              <a:rPr lang="en-US" altLang="ru-RU" sz="3335"/>
              <a:t> </a:t>
            </a:r>
            <a:r>
              <a:rPr lang="en-US" altLang="en-US" sz="3335"/>
              <a:t>предмета</a:t>
            </a:r>
            <a:r>
              <a:rPr lang="en-US" altLang="ru-RU" sz="3335"/>
              <a:t> </a:t>
            </a:r>
            <a:r>
              <a:rPr lang="en-US" altLang="en-US" sz="3335"/>
              <a:t>как</a:t>
            </a:r>
            <a:r>
              <a:rPr lang="en-US" altLang="ru-RU" sz="3335"/>
              <a:t> </a:t>
            </a:r>
            <a:r>
              <a:rPr lang="en-US" altLang="en-US" sz="3335"/>
              <a:t>памятника</a:t>
            </a:r>
            <a:r>
              <a:rPr lang="en-US" altLang="ru-RU" sz="3335"/>
              <a:t> </a:t>
            </a:r>
            <a:r>
              <a:rPr lang="en-US" altLang="en-US" sz="3335"/>
              <a:t>истории</a:t>
            </a:r>
            <a:r>
              <a:rPr lang="en-US" altLang="ru-RU" sz="3335"/>
              <a:t> </a:t>
            </a:r>
            <a:r>
              <a:rPr lang="en-US" altLang="en-US" sz="3335"/>
              <a:t>и</a:t>
            </a:r>
            <a:r>
              <a:rPr lang="en-US" altLang="ru-RU" sz="3335"/>
              <a:t> </a:t>
            </a:r>
            <a:r>
              <a:rPr lang="en-US" altLang="en-US" sz="3335"/>
              <a:t>культуры</a:t>
            </a:r>
            <a:r>
              <a:rPr lang="en-US" altLang="ru-RU" sz="3335"/>
              <a:t>.</a:t>
            </a:r>
            <a:endParaRPr lang="en-US" altLang="ru-RU" sz="3335"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r="13478"/>
          <a:stretch>
            <a:fillRect/>
          </a:stretch>
        </p:blipFill>
        <p:spPr bwMode="auto">
          <a:xfrm>
            <a:off x="245745" y="188595"/>
            <a:ext cx="8652510" cy="604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smtClean="0">
                <a:solidFill>
                  <a:schemeClr val="tx1"/>
                </a:solidFill>
              </a:rPr>
              <a:t>Спасибо за внимание!</a:t>
            </a:r>
            <a:endParaRPr lang="ru-RU" sz="48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135" y="147320"/>
            <a:ext cx="8124825" cy="2298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/>
              <a:t>Школьный музей - место, где сплетаются связи поколений, где можно вплотную соприкоснуться с историей и по-иному посмотреть на далекое прошлое, которое благодаря музейным экспонатам становится близким</a:t>
            </a:r>
            <a:endParaRPr lang="ru-RU" sz="320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60" y="2781300"/>
            <a:ext cx="3815715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205" y="2781300"/>
            <a:ext cx="4008755" cy="246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828" y="2492896"/>
            <a:ext cx="3093020" cy="198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8453" y="188640"/>
            <a:ext cx="3013713" cy="200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45" y="4739465"/>
            <a:ext cx="3114387" cy="186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7265" y="2597150"/>
            <a:ext cx="5092700" cy="3729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2400" smtClean="0"/>
              <a:t>Школьный историко-краеведческий музей имени З.В.Хисматуллиной был основан в 1977 году. Под руководством Зумары Валиевны было совершено более 50 походов, в ходе которых пополнялась экспозиция музея.</a:t>
            </a:r>
            <a:endParaRPr lang="ru-RU" sz="240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49" y="188640"/>
            <a:ext cx="3092583" cy="198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88640"/>
            <a:ext cx="2232248" cy="200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10"/>
              <a:t>В школьном музее хранится более 500 альбомов с фотографиями и вырезками из газет, представляющих собой историческую ценность</a:t>
            </a:r>
            <a:endParaRPr lang="ru-RU" sz="311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" y="1578610"/>
            <a:ext cx="2736215" cy="312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5786" y="1716648"/>
            <a:ext cx="226825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800" y="1464310"/>
            <a:ext cx="3936365" cy="249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415" y="2924810"/>
            <a:ext cx="2849880" cy="364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26365" y="4201160"/>
            <a:ext cx="2623820" cy="237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0185" y="3977640"/>
            <a:ext cx="3190240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68985"/>
          </a:xfrm>
        </p:spPr>
        <p:txBody>
          <a:bodyPr>
            <a:normAutofit/>
          </a:bodyPr>
          <a:lstStyle/>
          <a:p>
            <a:r>
              <a:rPr lang="ru-RU" altLang="en-US" sz="3110"/>
              <a:t>   и более 500 экспонатов</a:t>
            </a:r>
            <a:endParaRPr lang="ru-RU" altLang="en-US" sz="311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quarter" idx="2"/>
          </p:nvPr>
        </p:nvSpPr>
        <p:spPr>
          <a:xfrm>
            <a:off x="457200" y="5170805"/>
            <a:ext cx="329565" cy="288290"/>
          </a:xfrm>
        </p:spPr>
        <p:txBody>
          <a:bodyPr>
            <a:normAutofit fontScale="25000"/>
          </a:bodyPr>
          <a:lstStyle/>
          <a:p>
            <a:endParaRPr lang="ru-RU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65" y="1052830"/>
            <a:ext cx="5255895" cy="273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55" y="3933190"/>
            <a:ext cx="5126990" cy="248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320" y="1064260"/>
            <a:ext cx="3154045" cy="51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Традиционные формы работы школьного музея: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63720" y="1769745"/>
            <a:ext cx="4254500" cy="4772660"/>
          </a:xfrm>
        </p:spPr>
        <p:txBody>
          <a:bodyPr/>
          <a:lstStyle/>
          <a:p>
            <a:r>
              <a:rPr lang="ru-RU"/>
              <a:t>Исторический час</a:t>
            </a:r>
            <a:endParaRPr lang="ru-RU"/>
          </a:p>
          <a:p>
            <a:r>
              <a:rPr lang="ru-RU"/>
              <a:t>Интеллектуальные игры</a:t>
            </a:r>
            <a:endParaRPr lang="ru-RU"/>
          </a:p>
          <a:p>
            <a:r>
              <a:rPr lang="ru-RU"/>
              <a:t>встречи с ветеранами, родителями - воинами-афганцами, ликвидаторами аварии на Черонбольской АЭС</a:t>
            </a:r>
            <a:endParaRPr lang="ru-RU"/>
          </a:p>
          <a:p>
            <a:r>
              <a:rPr lang="ru-RU"/>
              <a:t>Викторины</a:t>
            </a:r>
            <a:endParaRPr lang="ru-RU"/>
          </a:p>
          <a:p>
            <a:r>
              <a:rPr lang="ru-RU"/>
              <a:t>Уроки Мужества</a:t>
            </a:r>
            <a:endParaRPr lang="ru-RU"/>
          </a:p>
          <a:p>
            <a:r>
              <a:rPr lang="ru-RU"/>
              <a:t>Экскурсии</a:t>
            </a:r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0"/>
          <a:stretch>
            <a:fillRect/>
          </a:stretch>
        </p:blipFill>
        <p:spPr bwMode="auto">
          <a:xfrm>
            <a:off x="467360" y="1769745"/>
            <a:ext cx="3588385" cy="394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7" name="Picture 3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r="4114"/>
          <a:stretch>
            <a:fillRect/>
          </a:stretch>
        </p:blipFill>
        <p:spPr bwMode="auto">
          <a:xfrm>
            <a:off x="467360" y="170815"/>
            <a:ext cx="3118485" cy="299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мещающее содержимое 5"/>
          <p:cNvSpPr>
            <a:spLocks noGrp="1"/>
          </p:cNvSpPr>
          <p:nvPr>
            <p:ph sz="quarter" idx="4"/>
          </p:nvPr>
        </p:nvSpPr>
        <p:spPr>
          <a:xfrm>
            <a:off x="4276090" y="238125"/>
            <a:ext cx="4586605" cy="3303270"/>
          </a:xfrm>
        </p:spPr>
        <p:txBody>
          <a:bodyPr>
            <a:normAutofit/>
          </a:bodyPr>
          <a:lstStyle/>
          <a:p>
            <a:r>
              <a:rPr lang="ru-RU" altLang="en-US"/>
              <a:t>Час подлинника</a:t>
            </a:r>
            <a:endParaRPr lang="ru-RU" altLang="en-US"/>
          </a:p>
          <a:p>
            <a:r>
              <a:rPr lang="ru-RU" altLang="en-US"/>
              <a:t>Демонстрация музейного предмета в действии</a:t>
            </a:r>
            <a:endParaRPr lang="ru-RU" altLang="en-US"/>
          </a:p>
          <a:p>
            <a:r>
              <a:rPr altLang="ru-RU"/>
              <a:t>Мастер - класс</a:t>
            </a:r>
            <a:endParaRPr altLang="ru-RU"/>
          </a:p>
          <a:p>
            <a:r>
              <a:rPr altLang="ru-RU"/>
              <a:t>Музейное ориентирование</a:t>
            </a:r>
            <a:endParaRPr altLang="ru-RU"/>
          </a:p>
          <a:p>
            <a:r>
              <a:rPr lang="ru-RU" altLang="ru-RU"/>
              <a:t>Путешествие в музей слов</a:t>
            </a:r>
            <a:endParaRPr lang="ru-RU" altLang="ru-RU"/>
          </a:p>
          <a:p>
            <a:r>
              <a:rPr lang="ru-RU" altLang="ru-RU"/>
              <a:t>Квест - экскурсия</a:t>
            </a:r>
            <a:endParaRPr lang="ru-RU" altLang="ru-RU"/>
          </a:p>
          <a:p>
            <a:endParaRPr altLang="ru-RU"/>
          </a:p>
          <a:p>
            <a:endParaRPr altLang="ru-RU"/>
          </a:p>
          <a:p>
            <a:endParaRPr lang="ru-RU" altLang="en-US"/>
          </a:p>
          <a:p>
            <a:endParaRPr lang="ru-RU" altLang="en-US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3606800"/>
            <a:ext cx="3201670" cy="294894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06800"/>
            <a:ext cx="3925570" cy="290639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955"/>
            <a:ext cx="7467600" cy="92265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110"/>
              <a:t>Исследовательская деятельность музейных активистов</a:t>
            </a:r>
            <a:endParaRPr lang="ru-RU" altLang="en-US" sz="311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Изображение 6" descr="уф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1557020"/>
            <a:ext cx="3856990" cy="4750435"/>
          </a:xfrm>
          <a:prstGeom prst="rect">
            <a:avLst/>
          </a:prstGeom>
        </p:spPr>
      </p:pic>
      <p:pic>
        <p:nvPicPr>
          <p:cNvPr id="8" name="Изображение 7" descr="уфа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45" y="1600200"/>
            <a:ext cx="3855720" cy="47504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7470648" cy="22056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146" name="Picture 2" descr="https://sun9-1.userapi.com/impg/mUPDiJSGBvHXezvdwi7UNJ0F2oX5dMPzUpg4nA/ckLjTP4ny5c.jpg?size=807x538&amp;quality=95&amp;sign=51fbb44f052e2ac79f351249c43bb473&amp;c_uniq_tag=F0cIEAskQ8zd7DIPyKayc273kvUBFYfs29JVxjiLYn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48680"/>
            <a:ext cx="861530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Arial"/>
        <a:cs typeface="Arial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Technic</Template>
  <Company/>
  <PresentationFormat>On-screen Show (4:3)</PresentationFormat>
  <Paragraphs>31</Paragraphs>
  <Slides>17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1">
      <vt:lpstr>Arial</vt:lpstr>
      <vt:lpstr>Franklin Gothic Book</vt:lpstr>
      <vt:lpstr>Wingdings 2</vt:lpstr>
      <vt:lpstr>Техническая</vt:lpstr>
      <vt:lpstr>Использование ресурсов школьных музеев в организации и проведении уроков и внеурочных мероприятий </vt:lpstr>
      <vt:lpstr>Школьный музей - место, где сплетаются связи поколений, где можно вплотную соприкоснуться с историей и по-иному посмотреть на далекое прошлое, которое благодаря музейным экспонатам становится близким</vt:lpstr>
      <vt:lpstr>PowerPoint Presentation</vt:lpstr>
      <vt:lpstr>В школьном музее хранится более 500 альбомов с фотографиями и вырезками из газет, представляющих собой историческую ценность</vt:lpstr>
      <vt:lpstr>   и более 500 экспонатов</vt:lpstr>
      <vt:lpstr>Традиционные формы работы школьного музея:</vt:lpstr>
      <vt:lpstr>PowerPoint Presentation</vt:lpstr>
      <vt:lpstr>Исследовательская деятельность музейных активистов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Партнёры школьного музея</vt:lpstr>
      <vt:lpstr>Влияние  музейных ресурсов на  учебный процесс: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007</dc:creator>
  <cp:lastModifiedBy>Чулпан Рафимовна</cp:lastModifiedBy>
  <cp:revision>44</cp:revision>
  <dcterms:created xsi:type="dcterms:W3CDTF">2020-11-09T04:28:00Z</dcterms:created>
  <dcterms:modified xsi:type="dcterms:W3CDTF">2026-03-17T06:46:34Z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235702F787494FACAFDB4F0CCEF40E40_13</vt:lpwstr>
  </property>
  <property fmtid="{D5CDD505-2E9C-101B-9397-08002B2CF9AE}" pid="3" name="KSOProductBuildVer">
    <vt:lpwstr>1049-12.2.0.23196</vt:lpwstr>
  </property>
</Properties>
</file>