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59" r:id="rId5"/>
    <p:sldId id="262" r:id="rId6"/>
    <p:sldId id="261" r:id="rId7"/>
    <p:sldId id="269" r:id="rId8"/>
    <p:sldId id="268" r:id="rId9"/>
    <p:sldId id="271" r:id="rId10"/>
    <p:sldId id="275" r:id="rId11"/>
    <p:sldId id="273" r:id="rId12"/>
    <p:sldId id="272" r:id="rId13"/>
    <p:sldId id="270" r:id="rId14"/>
    <p:sldId id="274" r:id="rId15"/>
    <p:sldId id="277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tags" Target="tags/tag1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slide" Target="slides/slide1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  <p:txBody>
            <a:bodyPr/>
            <a:lstStyle/>
            <a:p/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  <p:txBody>
            <a:bodyPr/>
            <a:lstStyle/>
            <a:p/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3/12/2026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732825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213833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0" r:id="rId3"/>
    <p:sldLayoutId id="2147483661" r:id="rId4"/>
  </p:sldLayoutIdLst>
  <p:transition/>
  <p:timing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jpeg" /><Relationship Id="rId3" Type="http://schemas.openxmlformats.org/officeDocument/2006/relationships/image" Target="../media/image28.jpeg" /><Relationship Id="rId4" Type="http://schemas.openxmlformats.org/officeDocument/2006/relationships/image" Target="../media/image21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9.jpeg" /><Relationship Id="rId3" Type="http://schemas.openxmlformats.org/officeDocument/2006/relationships/image" Target="../media/image30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image" Target="../media/image5.jpeg" /><Relationship Id="rId7" Type="http://schemas.openxmlformats.org/officeDocument/2006/relationships/image" Target="../media/image6.jpeg" /><Relationship Id="rId8" Type="http://schemas.openxmlformats.org/officeDocument/2006/relationships/image" Target="../media/image7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hyperlink" Target="https://histrf.ru/teacher" TargetMode="External" /><Relationship Id="rId3" Type="http://schemas.openxmlformats.org/officeDocument/2006/relationships/image" Target="../media/image1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Relationship Id="rId4" Type="http://schemas.openxmlformats.org/officeDocument/2006/relationships/image" Target="../media/image20.jpeg" /><Relationship Id="rId5" Type="http://schemas.openxmlformats.org/officeDocument/2006/relationships/image" Target="../media/image21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A8209-E9D5-46BC-8C7C-1BF65225A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2453" y="159027"/>
            <a:ext cx="9409043" cy="3829879"/>
          </a:xfrm>
        </p:spPr>
        <p:txBody>
          <a:bodyPr/>
          <a:lstStyle/>
          <a:p>
            <a:r>
              <a:rPr lang="ru-RU" sz="4800"/>
              <a:t>Формирование российской гражданской идентичности при изучении всемирного исторического процесса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2F55F9-EEA7-4DFC-877B-00BC465FE3A7}"/>
              </a:ext>
            </a:extLst>
          </p:cNvPr>
          <p:cNvSpPr txBox="1"/>
          <p:nvPr/>
        </p:nvSpPr>
        <p:spPr>
          <a:xfrm>
            <a:off x="5936974" y="4982817"/>
            <a:ext cx="5022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err="1"/>
              <a:t>Илькаева Ю.Ю. региональный методист, учитель истории МОБУ СОШ им.С.С.Ильина с.Жуково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92718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E024C6-4D94-4FC0-A22F-D71BC41C9DB6}"/>
              </a:ext>
            </a:extLst>
          </p:cNvPr>
          <p:cNvSpPr txBox="1"/>
          <p:nvPr/>
        </p:nvSpPr>
        <p:spPr>
          <a:xfrm>
            <a:off x="4028660" y="-14093"/>
            <a:ext cx="610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/>
              <a:t>Работа с источником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D27837-3653-4EBA-9202-8AF80008A8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891" t="31893" r="16848" b="14244"/>
          <a:stretch>
            <a:fillRect/>
          </a:stretch>
        </p:blipFill>
        <p:spPr>
          <a:xfrm>
            <a:off x="1073426" y="848140"/>
            <a:ext cx="7301948" cy="39788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28FE88-83BD-4985-8EFD-B0BE0D6C2348}"/>
              </a:ext>
            </a:extLst>
          </p:cNvPr>
          <p:cNvSpPr txBox="1"/>
          <p:nvPr/>
        </p:nvSpPr>
        <p:spPr>
          <a:xfrm>
            <a:off x="8454887" y="931687"/>
            <a:ext cx="33660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/>
              <a:t>В ЕГЭ задания 13,14,17</a:t>
            </a:r>
          </a:p>
          <a:p>
            <a:endParaRPr lang="ru-RU" sz="2400"/>
          </a:p>
          <a:p>
            <a:r>
              <a:rPr lang="ru-RU" sz="2400"/>
              <a:t>В ОГЭ №18,19,20</a:t>
            </a:r>
          </a:p>
          <a:p>
            <a:endParaRPr lang="ru-RU" sz="2400"/>
          </a:p>
          <a:p>
            <a:r>
              <a:rPr lang="ru-RU" sz="2400"/>
              <a:t>В ВПР №4,5</a:t>
            </a:r>
          </a:p>
        </p:txBody>
      </p:sp>
    </p:spTree>
    <p:extLst>
      <p:ext uri="{BB962C8B-B14F-4D97-AF65-F5344CB8AC3E}">
        <p14:creationId xmlns:p14="http://schemas.microsoft.com/office/powerpoint/2010/main" val="412726073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C68D2B-CB0B-4F9D-8A1E-F36D165ED291}"/>
              </a:ext>
            </a:extLst>
          </p:cNvPr>
          <p:cNvSpPr txBox="1"/>
          <p:nvPr/>
        </p:nvSpPr>
        <p:spPr>
          <a:xfrm>
            <a:off x="3379304" y="18553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/>
              <a:t>Проектная деятельность на уроках истории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14FBFF-2E59-485A-97DD-C3962BC1BD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609" t="36736" r="17717" b="15654"/>
          <a:stretch>
            <a:fillRect/>
          </a:stretch>
        </p:blipFill>
        <p:spPr>
          <a:xfrm>
            <a:off x="901148" y="887896"/>
            <a:ext cx="6056244" cy="312751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3B3509-E021-4AC1-824E-7CB264F103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957" t="39964" r="21739" b="24127"/>
          <a:stretch>
            <a:fillRect/>
          </a:stretch>
        </p:blipFill>
        <p:spPr>
          <a:xfrm>
            <a:off x="5247860" y="4141926"/>
            <a:ext cx="6056244" cy="253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85459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2AECA9-A48F-44AE-ACB5-047B6E03FA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217" t="35122" r="18478" b="13434"/>
          <a:stretch>
            <a:fillRect/>
          </a:stretch>
        </p:blipFill>
        <p:spPr>
          <a:xfrm>
            <a:off x="887896" y="686328"/>
            <a:ext cx="6255026" cy="33793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789962-451B-42D3-B1B7-AB14CC15A6FA}"/>
              </a:ext>
            </a:extLst>
          </p:cNvPr>
          <p:cNvSpPr txBox="1"/>
          <p:nvPr/>
        </p:nvSpPr>
        <p:spPr>
          <a:xfrm>
            <a:off x="3697357" y="39997"/>
            <a:ext cx="828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/>
              <a:t>Исторические схемы и таблицы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1D6BA3-6328-4341-8C42-2DE57543DD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435" t="19991" r="18261" b="24733"/>
          <a:stretch>
            <a:fillRect/>
          </a:stretch>
        </p:blipFill>
        <p:spPr>
          <a:xfrm>
            <a:off x="5936974" y="3226904"/>
            <a:ext cx="6255026" cy="363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30627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E91B06-FCE4-42B4-89FD-D0C4AE54CA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326" t="38148" r="19239" b="14645"/>
          <a:stretch>
            <a:fillRect/>
          </a:stretch>
        </p:blipFill>
        <p:spPr>
          <a:xfrm>
            <a:off x="530087" y="768626"/>
            <a:ext cx="5711687" cy="28804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FB77CC-FC8C-493F-9133-C28254BA0F65}"/>
              </a:ext>
            </a:extLst>
          </p:cNvPr>
          <p:cNvSpPr txBox="1"/>
          <p:nvPr/>
        </p:nvSpPr>
        <p:spPr>
          <a:xfrm>
            <a:off x="3816626" y="-19637"/>
            <a:ext cx="8507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/>
              <a:t>Иллюстративный материал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67C48D-3726-4A9B-89A2-F49A3138B9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304" t="28666" r="18261" b="31995"/>
          <a:stretch>
            <a:fillRect/>
          </a:stretch>
        </p:blipFill>
        <p:spPr>
          <a:xfrm>
            <a:off x="2743201" y="3968330"/>
            <a:ext cx="6149009" cy="25841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F9A87B-65CA-49CC-9A2C-5E88A43B49D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565" t="50000" r="19022" b="17672"/>
          <a:stretch>
            <a:fillRect/>
          </a:stretch>
        </p:blipFill>
        <p:spPr>
          <a:xfrm>
            <a:off x="6256980" y="1003649"/>
            <a:ext cx="5908516" cy="200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2395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129F53-17B2-46F6-BEB9-037601FF2D70}"/>
              </a:ext>
            </a:extLst>
          </p:cNvPr>
          <p:cNvSpPr txBox="1"/>
          <p:nvPr/>
        </p:nvSpPr>
        <p:spPr>
          <a:xfrm>
            <a:off x="5486400" y="0"/>
            <a:ext cx="5314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/>
              <a:t>Подвиги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54A4D2-0A4A-4833-8C47-9AA67161DD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304" t="31491" r="19456" b="46116"/>
          <a:stretch>
            <a:fillRect/>
          </a:stretch>
        </p:blipFill>
        <p:spPr>
          <a:xfrm>
            <a:off x="2443146" y="752481"/>
            <a:ext cx="6497917" cy="159220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067F85-F39B-47E1-96BE-056F23DDBF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873" t="32571" r="17500" b="18265"/>
          <a:stretch>
            <a:fillRect/>
          </a:stretch>
        </p:blipFill>
        <p:spPr>
          <a:xfrm>
            <a:off x="2026890" y="2657506"/>
            <a:ext cx="7110483" cy="344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2381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8BFF40-8D08-4A9C-A259-A5000608876F}"/>
              </a:ext>
            </a:extLst>
          </p:cNvPr>
          <p:cNvSpPr txBox="1"/>
          <p:nvPr/>
        </p:nvSpPr>
        <p:spPr>
          <a:xfrm>
            <a:off x="4214191" y="0"/>
            <a:ext cx="5910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/>
              <a:t>Исторические карты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87565F-C4DA-48A3-955E-735E4FB918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957" t="25035" r="28153" b="14041"/>
          <a:stretch>
            <a:fillRect/>
          </a:stretch>
        </p:blipFill>
        <p:spPr>
          <a:xfrm>
            <a:off x="954156" y="584775"/>
            <a:ext cx="5473148" cy="40021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D8C71C-F37A-443F-A987-39C448E31E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652" t="37341" r="18044" b="41880"/>
          <a:stretch>
            <a:fillRect/>
          </a:stretch>
        </p:blipFill>
        <p:spPr>
          <a:xfrm>
            <a:off x="3896139" y="4875059"/>
            <a:ext cx="7659757" cy="167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7769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98713" y="25884"/>
            <a:ext cx="2324100" cy="30575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/>
          <a:stretch>
            <a:fillRect/>
          </a:stretch>
        </p:blipFill>
        <p:spPr>
          <a:xfrm>
            <a:off x="6724650" y="28575"/>
            <a:ext cx="2390775" cy="31432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/>
          <a:stretch>
            <a:fillRect/>
          </a:stretch>
        </p:blipFill>
        <p:spPr>
          <a:xfrm>
            <a:off x="9515475" y="76200"/>
            <a:ext cx="2390775" cy="31337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/>
          <a:stretch>
            <a:fillRect/>
          </a:stretch>
        </p:blipFill>
        <p:spPr>
          <a:xfrm>
            <a:off x="1129747" y="3505200"/>
            <a:ext cx="2390775" cy="31527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/>
          <a:stretch>
            <a:fillRect/>
          </a:stretch>
        </p:blipFill>
        <p:spPr>
          <a:xfrm>
            <a:off x="6865040" y="3450537"/>
            <a:ext cx="2390775" cy="31813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/>
          <a:stretch>
            <a:fillRect/>
          </a:stretch>
        </p:blipFill>
        <p:spPr>
          <a:xfrm>
            <a:off x="4133850" y="-9525"/>
            <a:ext cx="2390775" cy="31432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/>
          <a:stretch>
            <a:fillRect/>
          </a:stretch>
        </p:blipFill>
        <p:spPr>
          <a:xfrm>
            <a:off x="4133849" y="3505200"/>
            <a:ext cx="2390775" cy="311467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435" y="0"/>
            <a:ext cx="11575774" cy="762067"/>
          </a:xfrm>
          <a:prstGeom prst="rect">
            <a:avLst/>
          </a:prstGeom>
        </p:spPr>
        <p:txBody>
          <a:bodyPr vert="horz" wrap="square" lIns="0" tIns="152717" rIns="0" bIns="0" rtlCol="0">
            <a:spAutoFit/>
          </a:bodyPr>
          <a:lstStyle/>
          <a:p>
            <a:pPr marL="558800">
              <a:lnSpc>
                <a:spcPct val="100000"/>
              </a:lnSpc>
              <a:spcBef>
                <a:spcPts val="130"/>
              </a:spcBef>
            </a:pPr>
            <a:r>
              <a:rPr sz="3950"/>
              <a:t>Федеральная</a:t>
            </a:r>
            <a:r>
              <a:rPr sz="3950" spc="70"/>
              <a:t> </a:t>
            </a:r>
            <a:r>
              <a:rPr sz="3950"/>
              <a:t>рабочая</a:t>
            </a:r>
            <a:r>
              <a:rPr sz="3950" spc="80"/>
              <a:t> </a:t>
            </a:r>
            <a:r>
              <a:rPr sz="3950"/>
              <a:t>программа</a:t>
            </a:r>
            <a:r>
              <a:rPr sz="3950" spc="120"/>
              <a:t> </a:t>
            </a:r>
            <a:r>
              <a:rPr sz="3950"/>
              <a:t>по</a:t>
            </a:r>
            <a:r>
              <a:rPr sz="3950" spc="50"/>
              <a:t> </a:t>
            </a:r>
            <a:r>
              <a:rPr sz="3950" spc="-10"/>
              <a:t>истории</a:t>
            </a:r>
            <a:endParaRPr sz="3950"/>
          </a:p>
        </p:txBody>
      </p:sp>
      <p:pic>
        <p:nvPicPr>
          <p:cNvPr id="3" name="object 3"/>
          <p:cNvPicPr/>
          <p:nvPr/>
        </p:nvPicPr>
        <p:blipFill>
          <a:blip r:embed="rId2"/>
          <a:stretch>
            <a:fillRect/>
          </a:stretch>
        </p:blipFill>
        <p:spPr>
          <a:xfrm>
            <a:off x="3446393" y="864700"/>
            <a:ext cx="5972175" cy="560320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/>
              <a:t>Кодификатор</a:t>
            </a:r>
            <a:r>
              <a:rPr sz="3950" spc="80"/>
              <a:t> </a:t>
            </a:r>
            <a:r>
              <a:rPr sz="3950"/>
              <a:t>ОГЭ,</a:t>
            </a:r>
            <a:r>
              <a:rPr sz="3950" spc="60"/>
              <a:t> </a:t>
            </a:r>
            <a:r>
              <a:rPr sz="3950" spc="-25"/>
              <a:t>ЕГЭ</a:t>
            </a:r>
            <a:endParaRPr sz="3950"/>
          </a:p>
        </p:txBody>
      </p:sp>
      <p:pic>
        <p:nvPicPr>
          <p:cNvPr id="3" name="object 3"/>
          <p:cNvPicPr/>
          <p:nvPr/>
        </p:nvPicPr>
        <p:blipFill>
          <a:blip r:embed="rId2"/>
          <a:stretch>
            <a:fillRect/>
          </a:stretch>
        </p:blipFill>
        <p:spPr>
          <a:xfrm>
            <a:off x="775667" y="2171700"/>
            <a:ext cx="4826875" cy="21240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/>
          <a:stretch>
            <a:fillRect/>
          </a:stretch>
        </p:blipFill>
        <p:spPr>
          <a:xfrm>
            <a:off x="6178124" y="272264"/>
            <a:ext cx="4646475" cy="621914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object 2"/>
          <p:cNvGrpSpPr/>
          <p:nvPr/>
        </p:nvGrpSpPr>
        <p:grpSpPr>
          <a:xfrm>
            <a:off x="906367" y="85725"/>
            <a:ext cx="10457180" cy="6543675"/>
            <a:chOff x="906367" y="85725"/>
            <a:chExt cx="10457180" cy="6543675"/>
          </a:xfrm>
        </p:grpSpPr>
        <p:pic>
          <p:nvPicPr>
            <p:cNvPr id="3" name="object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06367" y="85725"/>
              <a:ext cx="9090421" cy="65436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314949" y="2695575"/>
              <a:ext cx="6048375" cy="3495675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8104" y="180975"/>
            <a:ext cx="9601200" cy="1485900"/>
          </a:xfrm>
          <a:prstGeom prst="rect">
            <a:avLst/>
          </a:prstGeom>
        </p:spPr>
        <p:txBody>
          <a:bodyPr vert="horz" wrap="square" lIns="0" tIns="152717" rIns="0" bIns="0" rtlCol="0">
            <a:spAutoFit/>
          </a:bodyPr>
          <a:lstStyle/>
          <a:p>
            <a:pPr marL="558800">
              <a:lnSpc>
                <a:spcPct val="100000"/>
              </a:lnSpc>
              <a:spcBef>
                <a:spcPts val="130"/>
              </a:spcBef>
            </a:pPr>
            <a:r>
              <a:rPr sz="3950"/>
              <a:t>Ресурсы</a:t>
            </a:r>
            <a:r>
              <a:rPr sz="3950" spc="90"/>
              <a:t> </a:t>
            </a:r>
            <a:r>
              <a:rPr sz="3950" u="sng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2"/>
              </a:rPr>
              <a:t>https://histrf.ru/teacher</a:t>
            </a:r>
            <a:r>
              <a:rPr sz="3950" spc="-10"/>
              <a:t>)</a:t>
            </a:r>
            <a:endParaRPr sz="3950"/>
          </a:p>
        </p:txBody>
      </p:sp>
      <p:pic>
        <p:nvPicPr>
          <p:cNvPr id="3" name="object 3"/>
          <p:cNvPicPr/>
          <p:nvPr/>
        </p:nvPicPr>
        <p:blipFill>
          <a:blip r:embed="rId3"/>
          <a:stretch>
            <a:fillRect/>
          </a:stretch>
        </p:blipFill>
        <p:spPr>
          <a:xfrm>
            <a:off x="1000125" y="1666875"/>
            <a:ext cx="10191750" cy="51911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4C3515-9500-4596-8DC5-AF3616D356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261" t="24631" r="12391" b="15251"/>
          <a:stretch>
            <a:fillRect/>
          </a:stretch>
        </p:blipFill>
        <p:spPr>
          <a:xfrm>
            <a:off x="0" y="0"/>
            <a:ext cx="13259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26663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object 3"/>
          <p:cNvPicPr/>
          <p:nvPr/>
        </p:nvPicPr>
        <p:blipFill>
          <a:blip r:embed="rId2"/>
          <a:srcRect t="75789"/>
          <a:stretch>
            <a:fillRect/>
          </a:stretch>
        </p:blipFill>
        <p:spPr>
          <a:xfrm>
            <a:off x="1108871" y="761760"/>
            <a:ext cx="6060555" cy="202119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781AA8-039C-4846-8A08-26EEAD75B6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999" t="42384" r="20435" b="39661"/>
          <a:stretch>
            <a:fillRect/>
          </a:stretch>
        </p:blipFill>
        <p:spPr>
          <a:xfrm>
            <a:off x="840146" y="2861987"/>
            <a:ext cx="7124411" cy="13905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4A3DE8-B44E-4281-944F-66E61FB3D03B}"/>
              </a:ext>
            </a:extLst>
          </p:cNvPr>
          <p:cNvSpPr txBox="1"/>
          <p:nvPr/>
        </p:nvSpPr>
        <p:spPr>
          <a:xfrm>
            <a:off x="2796208" y="238539"/>
            <a:ext cx="769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/>
              <a:t>СИНХРОНИЗАЦИЯ ИСТОРИЧЕСКИХ СОБЫТИЙ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1BEBC1-95F9-424C-A4C0-EED78C3B7B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369" t="30482" r="13152" b="35828"/>
          <a:stretch>
            <a:fillRect/>
          </a:stretch>
        </p:blipFill>
        <p:spPr>
          <a:xfrm>
            <a:off x="1142316" y="4406348"/>
            <a:ext cx="6520070" cy="221311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BFBA56-3933-4306-8F32-829801D297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304" t="36333" r="19348" b="22513"/>
          <a:stretch>
            <a:fillRect/>
          </a:stretch>
        </p:blipFill>
        <p:spPr>
          <a:xfrm>
            <a:off x="5559287" y="646331"/>
            <a:ext cx="6626087" cy="27034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D1F5AE-D99B-4499-AC7E-202093A91607}"/>
              </a:ext>
            </a:extLst>
          </p:cNvPr>
          <p:cNvSpPr txBox="1"/>
          <p:nvPr/>
        </p:nvSpPr>
        <p:spPr>
          <a:xfrm>
            <a:off x="3405809" y="0"/>
            <a:ext cx="9939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/>
              <a:t>Исторический</a:t>
            </a:r>
            <a:r>
              <a:rPr lang="ru-RU" sz="3200" b="1"/>
              <a:t>  портрет личности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CF1E2C-CCD3-492B-B058-7A0FAA79C5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295" t="50000" r="19683" b="30986"/>
          <a:stretch>
            <a:fillRect/>
          </a:stretch>
        </p:blipFill>
        <p:spPr>
          <a:xfrm>
            <a:off x="0" y="3371597"/>
            <a:ext cx="5854890" cy="12490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2E886B-FC2E-4D65-9091-27C0E9CB0F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434" t="37139" r="16522" b="32802"/>
          <a:stretch>
            <a:fillRect/>
          </a:stretch>
        </p:blipFill>
        <p:spPr>
          <a:xfrm>
            <a:off x="5314121" y="4577219"/>
            <a:ext cx="6467061" cy="19745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05AD14-F5DE-4D2A-A871-7CEF2FF7EB2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0651" t="19588" r="18152" b="51508"/>
          <a:stretch>
            <a:fillRect/>
          </a:stretch>
        </p:blipFill>
        <p:spPr>
          <a:xfrm>
            <a:off x="0" y="1156864"/>
            <a:ext cx="5530746" cy="168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0261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Уголки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Arial"/>
        <a:cs typeface="Arial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Arial"/>
        <a:cs typeface="Arial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{22A234BC-25AC-482B-8A04-5E86165981B4}TFc3084226-2d0c-440f-9f46-6b48c7a7f6704bbe0077-9f3b6c2d6720</Template>
  <Company/>
  <PresentationFormat>Широкоэкранный</PresentationFormat>
  <Paragraphs>16</Paragraphs>
  <Slides>15</Slides>
  <Notes>0</Notes>
  <TotalTime>231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19">
      <vt:lpstr>Arial</vt:lpstr>
      <vt:lpstr>Franklin Gothic Book</vt:lpstr>
      <vt:lpstr>Calibri Light</vt:lpstr>
      <vt:lpstr>Уголки</vt:lpstr>
      <vt:lpstr>Формирование российской гражданской идентичности при изучении всемирного исторического процесса</vt:lpstr>
      <vt:lpstr>PowerPoint Presentation</vt:lpstr>
      <vt:lpstr>Федеральная рабочая программа по истории</vt:lpstr>
      <vt:lpstr>Кодификатор ОГЭ, ЕГЭ</vt:lpstr>
      <vt:lpstr>PowerPoint Presentation</vt:lpstr>
      <vt:lpstr>Ресурсы https://histrf.ru/teacher)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Формирование российской гражданской идентичности при изучении всемирного исторического процесса</dc:title>
  <dc:creator>Юлия</dc:creator>
  <cp:lastModifiedBy>Юлия</cp:lastModifiedBy>
  <cp:revision>3</cp:revision>
  <dcterms:created xsi:type="dcterms:W3CDTF">2026-03-10T19:30:16Z</dcterms:created>
  <dcterms:modified xsi:type="dcterms:W3CDTF">2026-03-17T08:09:55Z</dcterms:modified>
</cp:coreProperties>
</file>