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78" r:id="rId1"/>
  </p:sldMasterIdLst>
  <p:sldIdLst>
    <p:sldId id="257" r:id="rId2"/>
    <p:sldId id="274" r:id="rId3"/>
    <p:sldId id="278" r:id="rId4"/>
    <p:sldId id="279" r:id="rId5"/>
    <p:sldId id="292" r:id="rId6"/>
    <p:sldId id="293" r:id="rId7"/>
    <p:sldId id="294" r:id="rId8"/>
    <p:sldId id="297" r:id="rId9"/>
    <p:sldId id="298" r:id="rId10"/>
    <p:sldId id="302" r:id="rId11"/>
    <p:sldId id="301" r:id="rId12"/>
    <p:sldId id="303" r:id="rId13"/>
    <p:sldId id="304" r:id="rId14"/>
    <p:sldId id="305" r:id="rId15"/>
    <p:sldId id="306" r:id="rId16"/>
    <p:sldId id="300" r:id="rId17"/>
  </p:sldIdLst>
  <p:sldSz cx="12192000" cy="6858000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809F-41EA-4EBA-951A-5F9AB951DC79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BD5C-8A2C-4D26-8C42-E61696C04FC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33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809F-41EA-4EBA-951A-5F9AB951DC79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BD5C-8A2C-4D26-8C42-E61696C04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69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809F-41EA-4EBA-951A-5F9AB951DC79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BD5C-8A2C-4D26-8C42-E61696C04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964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809F-41EA-4EBA-951A-5F9AB951DC79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BD5C-8A2C-4D26-8C42-E61696C04FC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0820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809F-41EA-4EBA-951A-5F9AB951DC79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BD5C-8A2C-4D26-8C42-E61696C04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210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809F-41EA-4EBA-951A-5F9AB951DC79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BD5C-8A2C-4D26-8C42-E61696C04FC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2907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809F-41EA-4EBA-951A-5F9AB951DC79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BD5C-8A2C-4D26-8C42-E61696C04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482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809F-41EA-4EBA-951A-5F9AB951DC79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BD5C-8A2C-4D26-8C42-E61696C04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933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809F-41EA-4EBA-951A-5F9AB951DC79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BD5C-8A2C-4D26-8C42-E61696C04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497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809F-41EA-4EBA-951A-5F9AB951DC79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BD5C-8A2C-4D26-8C42-E61696C04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538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809F-41EA-4EBA-951A-5F9AB951DC79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BD5C-8A2C-4D26-8C42-E61696C04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113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809F-41EA-4EBA-951A-5F9AB951DC79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BD5C-8A2C-4D26-8C42-E61696C04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67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809F-41EA-4EBA-951A-5F9AB951DC79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BD5C-8A2C-4D26-8C42-E61696C04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693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809F-41EA-4EBA-951A-5F9AB951DC79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BD5C-8A2C-4D26-8C42-E61696C04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882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809F-41EA-4EBA-951A-5F9AB951DC79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BD5C-8A2C-4D26-8C42-E61696C04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543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809F-41EA-4EBA-951A-5F9AB951DC79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BD5C-8A2C-4D26-8C42-E61696C04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321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809F-41EA-4EBA-951A-5F9AB951DC79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BD5C-8A2C-4D26-8C42-E61696C04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59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C03809F-41EA-4EBA-951A-5F9AB951DC79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76BBD5C-8A2C-4D26-8C42-E61696C04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577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886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4508" y="5434641"/>
            <a:ext cx="12191999" cy="146069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74023" y="1662657"/>
            <a:ext cx="10446385" cy="3933825"/>
          </a:xfrm>
        </p:spPr>
        <p:txBody>
          <a:bodyPr>
            <a:normAutofit/>
          </a:bodyPr>
          <a:lstStyle/>
          <a:p>
            <a:pPr algn="l"/>
            <a:r>
              <a:rPr lang="ru-RU" sz="2665" b="1" noProof="0" dirty="0">
                <a:ln w="0">
                  <a:solidFill>
                    <a:srgbClr val="5B9BD5">
                      <a:lumMod val="75000"/>
                    </a:srgbClr>
                  </a:solidFill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Тема доклада</a:t>
            </a:r>
            <a:r>
              <a:rPr lang="ru-RU" sz="2665" b="1" noProof="0" dirty="0">
                <a:ln w="0">
                  <a:solidFill>
                    <a:srgbClr val="5B9BD5">
                      <a:lumMod val="75000"/>
                    </a:srgbClr>
                  </a:solidFill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:</a:t>
            </a:r>
            <a:r>
              <a:rPr lang="ru-RU" sz="2665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lang="ru-RU" sz="2665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665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«РЕСУРСЫ  </a:t>
            </a:r>
            <a:r>
              <a:rPr lang="ru-RU" sz="2665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мультимедийного </a:t>
            </a:r>
            <a:r>
              <a:rPr lang="ru-RU" sz="2665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исторического </a:t>
            </a:r>
            <a:r>
              <a:rPr lang="ru-RU" sz="2665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парка «Россия – Моя история» </a:t>
            </a:r>
            <a:r>
              <a:rPr lang="ru-RU" sz="2665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ПРЕПОДАВАНИИ ИСТОРИИ»</a:t>
            </a:r>
            <a:r>
              <a:rPr lang="ru-RU" sz="2665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2665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665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2665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665" b="1" noProof="0" dirty="0">
                <a:ln w="0">
                  <a:solidFill>
                    <a:srgbClr val="5B9BD5">
                      <a:lumMod val="75000"/>
                    </a:srgbClr>
                  </a:solidFill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Докладчик:</a:t>
            </a:r>
            <a:r>
              <a:rPr lang="ru-RU" sz="2665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2665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665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Маркова Екатерина Евгеньевна, </a:t>
            </a:r>
            <a:r>
              <a:rPr lang="ru-RU" sz="2665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2665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665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ЗАМЕСТИТЕЛЬ </a:t>
            </a:r>
            <a:r>
              <a:rPr lang="ru-RU" sz="2665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ДИРЕКТОРА ПАРКА по РАЗВИТИЮ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855" y="263387"/>
            <a:ext cx="5881440" cy="120677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886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4508" y="5435276"/>
            <a:ext cx="12191999" cy="1460693"/>
          </a:xfrm>
          <a:prstGeom prst="rect">
            <a:avLst/>
          </a:prstGeom>
        </p:spPr>
      </p:pic>
      <p:sp>
        <p:nvSpPr>
          <p:cNvPr id="6" name="Текст 3"/>
          <p:cNvSpPr>
            <a:spLocks noGrp="1"/>
          </p:cNvSpPr>
          <p:nvPr>
            <p:ph type="body" idx="1"/>
          </p:nvPr>
        </p:nvSpPr>
        <p:spPr>
          <a:xfrm>
            <a:off x="1419225" y="1063274"/>
            <a:ext cx="9546590" cy="562737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000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ВЫСТАВКИ И ПРОЕКТЫ, СОЗДАННЫЕ УФИМСКИМ ИСТОРИЧЕСКИМ ПАРКОМ</a:t>
            </a: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29325" y="1866900"/>
            <a:ext cx="52482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ВЫСТАВКА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«УФА. МОЯ ИСТОРИЯ…»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 экспозиции ярко и доступно представлена история развития города от основания крепости до современности.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Выставка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создана с использованием современных технологий и интерактивных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элементов. Она рассказывает о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ключевых событиях, которые повлияли на формирование города, познакомиться с его культурным наследием и увидеть, как Уфа развивалась на протяжении веков.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715" y="164407"/>
            <a:ext cx="5145470" cy="10546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14" y="1657092"/>
            <a:ext cx="3256578" cy="2442434"/>
          </a:xfrm>
          <a:prstGeom prst="rect">
            <a:avLst/>
          </a:prstGeom>
          <a:ln>
            <a:solidFill>
              <a:schemeClr val="accent1">
                <a:alpha val="98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6685" t="5778"/>
          <a:stretch/>
        </p:blipFill>
        <p:spPr>
          <a:xfrm>
            <a:off x="2592869" y="3330923"/>
            <a:ext cx="3436456" cy="259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57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886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4508" y="5435276"/>
            <a:ext cx="12191999" cy="1460693"/>
          </a:xfrm>
          <a:prstGeom prst="rect">
            <a:avLst/>
          </a:prstGeom>
        </p:spPr>
      </p:pic>
      <p:sp>
        <p:nvSpPr>
          <p:cNvPr id="6" name="Текст 3"/>
          <p:cNvSpPr>
            <a:spLocks noGrp="1"/>
          </p:cNvSpPr>
          <p:nvPr>
            <p:ph type="body" idx="1"/>
          </p:nvPr>
        </p:nvSpPr>
        <p:spPr>
          <a:xfrm>
            <a:off x="1419225" y="1063274"/>
            <a:ext cx="9546590" cy="562737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000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ВЫСТАВКИ И ПРОЕКТЫ, СОЗДАННЫЕ УФИМСКИМ ИСТОРИЧЕСКИМ ПАРКОМ</a:t>
            </a: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sun9-40.userapi.com/s/v1/ig2/aa8WsbMQWLQFUqro8vBSkWk9E2RfzEsfrDegrBv1grzWXdp2hSc5A8I_ycOHPf1w_K1g1ZrNlTszSK0m0aRAhQVO.jpg?quality=95&amp;as=32x21,48x32,72x48,108x72,160x107,240x160,360x240,480x320,540x360,640x426,720x480,1080x720,1280x853,1440x960,2560x1706&amp;from=bu&amp;u=y7Dx8OdK0-E8VdTvJ9ZfOtjB2q69qdkGSK6qUXDMeNg&amp;cs=640x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50" y="1798166"/>
            <a:ext cx="3262925" cy="217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32.userapi.com/s/v1/ig2/N81X3bDnV87HXraMQsVkB18-tQPiKN1OsT1ZAo8keGRpis4K1jFpgu0twa_fBZiLCMLR4FiBu0_vwjfNnhYbViRs.jpg?quality=95&amp;as=32x21,48x32,72x48,108x72,160x107,240x160,360x240,480x320,540x360,640x427,720x480,1080x720,1280x853,1440x960,2560x1707&amp;from=bu&amp;u=ZFtcgU141I9uCgUhh-RJ4WWIZfF26Qw1oZCiW2mPiAI&amp;cs=360x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3268056"/>
            <a:ext cx="3429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29325" y="1866900"/>
            <a:ext cx="524827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ВЫСТАВКА «ЖДИ МЕНЯ, АГИДЕЛЬ…»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Выставка посвящена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вкладу Республики Башкортостан в Победу в Великой Отечественной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войне.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На экспозиции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представлены цифровые копии фронтовых писем, архивных документов, картин и фотографий 1940-х годов, повествующих о том, как наши земляки жили, трудились и боролись с врагом в годы Великой Отечественной войны.</a:t>
            </a:r>
          </a:p>
          <a:p>
            <a:pPr algn="ctr"/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3715" y="164407"/>
            <a:ext cx="5145470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71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886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4508" y="5435276"/>
            <a:ext cx="12191999" cy="1460693"/>
          </a:xfrm>
          <a:prstGeom prst="rect">
            <a:avLst/>
          </a:prstGeom>
        </p:spPr>
      </p:pic>
      <p:sp>
        <p:nvSpPr>
          <p:cNvPr id="6" name="Текст 3"/>
          <p:cNvSpPr>
            <a:spLocks noGrp="1"/>
          </p:cNvSpPr>
          <p:nvPr>
            <p:ph type="body" idx="1"/>
          </p:nvPr>
        </p:nvSpPr>
        <p:spPr>
          <a:xfrm>
            <a:off x="1461267" y="1430947"/>
            <a:ext cx="9546590" cy="562737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2000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ПРОЕКТЫ, СОЗДАННЫЕ ПО ИНИЦИАТИВЕ УФИМСКОГО</a:t>
            </a:r>
          </a:p>
          <a:p>
            <a:pPr algn="ctr"/>
            <a:r>
              <a:rPr lang="ru-RU" sz="2000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ИСТОРИЧЕСКОГО ПАРКА</a:t>
            </a: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8126" y="2136009"/>
            <a:ext cx="544478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ВИДЕО СПЕКТАКЛЬ  «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СИЛЬНЕЕ СМЕРТИ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Сценарий основан на стихах поэтов, погибших в Великой Отечественной войне.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 проекте приняли участие звезды сцены России и Башкортостана Владимир Машков, Владимир Копытов, Руслан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Хайсаров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, Сергей Карпов, Павел Бельков-Манин и другие артисты. </a:t>
            </a: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756" y="271441"/>
            <a:ext cx="5145470" cy="10546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82" y="2117973"/>
            <a:ext cx="3405351" cy="22702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566" y="3199490"/>
            <a:ext cx="3486925" cy="23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52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148" y="3140869"/>
            <a:ext cx="4190343" cy="2793562"/>
          </a:xfrm>
          <a:prstGeom prst="rect">
            <a:avLst/>
          </a:prstGeom>
        </p:spPr>
      </p:pic>
      <p:pic>
        <p:nvPicPr>
          <p:cNvPr id="2" name="Рисунок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886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4508" y="5435276"/>
            <a:ext cx="12191999" cy="1460693"/>
          </a:xfrm>
          <a:prstGeom prst="rect">
            <a:avLst/>
          </a:prstGeom>
        </p:spPr>
      </p:pic>
      <p:sp>
        <p:nvSpPr>
          <p:cNvPr id="6" name="Текст 3"/>
          <p:cNvSpPr>
            <a:spLocks noGrp="1"/>
          </p:cNvSpPr>
          <p:nvPr>
            <p:ph type="body" idx="1"/>
          </p:nvPr>
        </p:nvSpPr>
        <p:spPr>
          <a:xfrm>
            <a:off x="1461267" y="1430947"/>
            <a:ext cx="9546590" cy="562737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ТЕМАТИЧЕСКИЕ МЕРОПРИЯТИЯ И ЭКСКУРСИИ</a:t>
            </a: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29302" y="2572954"/>
            <a:ext cx="39098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ЭКСКУРСИЯ С ПОКАЗОМ ПОЛНОКУПОЛЬНОГО ФИЛЬМА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«УТРО КОСМИЧЕСКОЙ ЭРЫ»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Включает в себя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сновные этапы развития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космической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отрасли: от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первых проектов Циолковского до полета Юрия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Гагарина и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полнокупольный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фильм «Жизнь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звезд».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8756" y="271441"/>
            <a:ext cx="5145470" cy="10546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452" y="2338274"/>
            <a:ext cx="2766095" cy="276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47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42.userapi.com/s/v1/ig2/1EkIxgVp7hD89skYGYjFucCEhSSMh-87p9lqFoatH2QGvX0QGo8mvBlVQcFQsMgSyQ5fwVAl-mQz7SzdRlwFsnhu.jpg?quality=95&amp;as=32x15,48x22,72x33,108x49,160x73,240x109,360x164,480x218,540x246,640x291,720x328,1080x491,1280x582,1440x655,2560x1165&amp;from=bu&amp;u=cVYcyvi2SyhyBYPps-7NWqkAgRx0bialMR_tF2PVLzo&amp;cs=240x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7"/>
          <a:stretch/>
        </p:blipFill>
        <p:spPr bwMode="auto">
          <a:xfrm>
            <a:off x="1268867" y="3745569"/>
            <a:ext cx="2750688" cy="191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886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4508" y="5435276"/>
            <a:ext cx="12191999" cy="1460693"/>
          </a:xfrm>
          <a:prstGeom prst="rect">
            <a:avLst/>
          </a:prstGeom>
        </p:spPr>
      </p:pic>
      <p:sp>
        <p:nvSpPr>
          <p:cNvPr id="6" name="Текст 3"/>
          <p:cNvSpPr>
            <a:spLocks noGrp="1"/>
          </p:cNvSpPr>
          <p:nvPr>
            <p:ph type="body" idx="1"/>
          </p:nvPr>
        </p:nvSpPr>
        <p:spPr>
          <a:xfrm>
            <a:off x="1461267" y="1430947"/>
            <a:ext cx="9546590" cy="562737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ТЕМАТИЧЕСКИЕ МЕРОПРИЯТИЯ И ЭКСКУРСИИ</a:t>
            </a: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0283" y="2291288"/>
            <a:ext cx="434855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КВЕСТЫ И КВИЗЫ  </a:t>
            </a: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«Блокадный Ленинград»,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«Великая Слава России»,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«Стань генералом!»,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Космоквиз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»,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«Вот так история!»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и другие</a:t>
            </a:r>
          </a:p>
          <a:p>
            <a:pPr algn="ctr"/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Квизы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и квесты позволяют в игровой форме закрепить материал и узнать новые факты.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8756" y="271441"/>
            <a:ext cx="5145470" cy="10546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378" y="1951081"/>
            <a:ext cx="2774422" cy="18496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4331" y="3631399"/>
            <a:ext cx="2863061" cy="21419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3833" y="1906768"/>
            <a:ext cx="2911913" cy="193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88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886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5397307"/>
            <a:ext cx="12191999" cy="1460693"/>
          </a:xfrm>
          <a:prstGeom prst="rect">
            <a:avLst/>
          </a:prstGeom>
        </p:spPr>
      </p:pic>
      <p:sp>
        <p:nvSpPr>
          <p:cNvPr id="6" name="Текст 3"/>
          <p:cNvSpPr>
            <a:spLocks noGrp="1"/>
          </p:cNvSpPr>
          <p:nvPr>
            <p:ph type="body" idx="1"/>
          </p:nvPr>
        </p:nvSpPr>
        <p:spPr>
          <a:xfrm>
            <a:off x="1461267" y="1430947"/>
            <a:ext cx="9546590" cy="562737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Россия. Уфа. Пульс времени</a:t>
            </a: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8126" y="2136009"/>
            <a:ext cx="54447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756" y="271441"/>
            <a:ext cx="5145470" cy="1054699"/>
          </a:xfrm>
          <a:prstGeom prst="rect">
            <a:avLst/>
          </a:prstGeom>
        </p:spPr>
      </p:pic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38" y="2220114"/>
            <a:ext cx="4250027" cy="282485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665076" y="2220115"/>
            <a:ext cx="60119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Уфа в миниатюре: макет города теперь представлен в историческом парке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«Россия – Моя история».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Уникальный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архитектурный проект – точная 3D-модель Уфы в масштабе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1:2000 и площадью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42 кв. м передает облик города с впечатляющей детализацией: более 10 000 зданий, транспортные развязки, дороги, парки, скверы и дворы. Над его созданием трудилась команда из 120 специалистов</a:t>
            </a:r>
          </a:p>
        </p:txBody>
      </p:sp>
    </p:spTree>
    <p:extLst>
      <p:ext uri="{BB962C8B-B14F-4D97-AF65-F5344CB8AC3E}">
        <p14:creationId xmlns:p14="http://schemas.microsoft.com/office/powerpoint/2010/main" val="2084066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0980" y="962025"/>
            <a:ext cx="1188720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Приглашаем Вас посетить </a:t>
            </a:r>
          </a:p>
          <a:p>
            <a:pPr algn="ctr"/>
            <a:r>
              <a:rPr lang="ru-RU" sz="3200" b="1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уфимский</a:t>
            </a:r>
            <a:r>
              <a:rPr lang="ru-RU" sz="3200" b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мультимедийный парк </a:t>
            </a:r>
            <a:endParaRPr lang="ru-RU" sz="3200" b="1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r>
              <a:rPr lang="ru-RU" sz="3200" b="1" noProof="0" dirty="0">
                <a:ln w="0">
                  <a:solidFill>
                    <a:srgbClr val="5B9BD5">
                      <a:lumMod val="75000"/>
                    </a:srgbClr>
                  </a:solidFill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«Россия – Моя история»</a:t>
            </a:r>
            <a:r>
              <a:rPr lang="ru-RU" sz="3200" b="1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!</a:t>
            </a:r>
            <a:r>
              <a:rPr lang="ru-RU" sz="3600" b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886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5177559"/>
            <a:ext cx="12191999" cy="2121876"/>
          </a:xfrm>
          <a:prstGeom prst="rect">
            <a:avLst/>
          </a:prstGeom>
        </p:spPr>
      </p:pic>
      <p:pic>
        <p:nvPicPr>
          <p:cNvPr id="2" name="Изображение 1" descr="qr-co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068" y="2765338"/>
            <a:ext cx="2814955" cy="2814955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t="36427" b="3259"/>
          <a:stretch/>
        </p:blipFill>
        <p:spPr>
          <a:xfrm>
            <a:off x="6785152" y="2765338"/>
            <a:ext cx="3084062" cy="2822229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886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0959" y="5397307"/>
            <a:ext cx="12191999" cy="1460693"/>
          </a:xfrm>
          <a:prstGeom prst="rect">
            <a:avLst/>
          </a:prstGeom>
        </p:spPr>
      </p:pic>
      <p:sp>
        <p:nvSpPr>
          <p:cNvPr id="8" name="Текст 3"/>
          <p:cNvSpPr>
            <a:spLocks noGrp="1"/>
          </p:cNvSpPr>
          <p:nvPr>
            <p:ph type="body" idx="1"/>
          </p:nvPr>
        </p:nvSpPr>
        <p:spPr>
          <a:xfrm>
            <a:off x="684212" y="4495800"/>
            <a:ext cx="11164887" cy="149860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площадок парков простирается через всю Россию и насчитывает</a:t>
            </a: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noProof="0" dirty="0">
                <a:ln w="0">
                  <a:solidFill>
                    <a:srgbClr val="5B9BD5">
                      <a:lumMod val="75000"/>
                    </a:srgbClr>
                  </a:solidFill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городов:</a:t>
            </a: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Владивосток, Пятигорск, Волгоград, Екатеринбург, Казань, Краснодар, Махачкала, Москва, Нижний Новгород, Новосибирск, Омск, Пермь, Ростов-на-Дону, Самара, Санкт-Петербург, Саратов, Ставрополь, Тюмень,</a:t>
            </a: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noProof="0" dirty="0">
                <a:ln w="0">
                  <a:solidFill>
                    <a:srgbClr val="5B9BD5">
                      <a:lumMod val="75000"/>
                    </a:srgbClr>
                  </a:solidFill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Уфа</a:t>
            </a: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Южно-Сахалинск, Якутск, Челябинск, Сургут, Тверь, Луганск, Мелитополь.</a:t>
            </a:r>
          </a:p>
        </p:txBody>
      </p:sp>
      <p:pic>
        <p:nvPicPr>
          <p:cNvPr id="9" name="Изображение 8" descr="karta26reg.261f97c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470" y="400050"/>
            <a:ext cx="6347143" cy="387940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7291070" y="3563620"/>
            <a:ext cx="3171825" cy="2614930"/>
          </a:xfrm>
          <a:prstGeom prst="ellipse">
            <a:avLst/>
          </a:prstGeom>
          <a:effectLst>
            <a:softEdge rad="6350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7" name="Изображение 6" descr="IMG_94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195" y="3563620"/>
            <a:ext cx="3573780" cy="238252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2" name="Рисунок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886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5789" y="5361869"/>
            <a:ext cx="12191999" cy="1460693"/>
          </a:xfrm>
          <a:prstGeom prst="rect">
            <a:avLst/>
          </a:prstGeom>
        </p:spPr>
      </p:pic>
      <p:sp>
        <p:nvSpPr>
          <p:cNvPr id="8" name="Текст 3"/>
          <p:cNvSpPr>
            <a:spLocks noGrp="1"/>
          </p:cNvSpPr>
          <p:nvPr>
            <p:ph type="body" idx="1"/>
          </p:nvPr>
        </p:nvSpPr>
        <p:spPr>
          <a:xfrm>
            <a:off x="301206" y="1751174"/>
            <a:ext cx="4018915" cy="3281991"/>
          </a:xfrm>
        </p:spPr>
        <p:txBody>
          <a:bodyPr>
            <a:normAutofit fontScale="85000" lnSpcReduction="20000"/>
          </a:bodyPr>
          <a:lstStyle/>
          <a:p>
            <a:pPr marL="0" indent="0" algn="just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Парк</a:t>
            </a:r>
            <a:r>
              <a:rPr lang="ru-RU" sz="24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sz="2400" b="1" noProof="0" dirty="0">
                <a:ln w="0">
                  <a:solidFill>
                    <a:srgbClr val="5B9BD5">
                      <a:lumMod val="75000"/>
                    </a:srgbClr>
                  </a:solidFill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«Россия – Моя история»</a:t>
            </a:r>
            <a:r>
              <a:rPr lang="ru-RU" sz="24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sz="24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г. Уфа</a:t>
            </a:r>
            <a:endParaRPr lang="ru-RU" sz="24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fontAlgn="auto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 algn="just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Открытие состоялось 12 июня 2017 года</a:t>
            </a:r>
          </a:p>
          <a:p>
            <a:pPr marL="0" indent="0" algn="just" fontAlgn="auto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 algn="just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Площадь исторического парка:</a:t>
            </a:r>
          </a:p>
          <a:p>
            <a:pPr marL="0" indent="0" algn="just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noProof="0" dirty="0">
                <a:ln w="0">
                  <a:solidFill>
                    <a:srgbClr val="5B9BD5">
                      <a:lumMod val="75000"/>
                    </a:srgbClr>
                  </a:solidFill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6908</a:t>
            </a: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кв.м.</a:t>
            </a:r>
          </a:p>
          <a:p>
            <a:pPr marL="0" indent="0" algn="just" fontAlgn="auto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 algn="just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Посещаемость:</a:t>
            </a: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 algn="just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более</a:t>
            </a: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sz="2000" b="1" dirty="0">
                <a:ln w="0">
                  <a:solidFill>
                    <a:srgbClr val="5B9BD5">
                      <a:lumMod val="75000"/>
                    </a:srgbClr>
                  </a:solidFill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</a:t>
            </a:r>
            <a:r>
              <a:rPr lang="ru-RU" sz="2000" b="1" noProof="0" dirty="0" smtClean="0">
                <a:ln w="0">
                  <a:solidFill>
                    <a:srgbClr val="5B9BD5">
                      <a:lumMod val="75000"/>
                    </a:srgbClr>
                  </a:solidFill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00 </a:t>
            </a:r>
            <a:r>
              <a:rPr lang="ru-RU" sz="2000" b="1" noProof="0" dirty="0">
                <a:ln w="0">
                  <a:solidFill>
                    <a:srgbClr val="5B9BD5">
                      <a:lumMod val="75000"/>
                    </a:srgbClr>
                  </a:solidFill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000</a:t>
            </a: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человек</a:t>
            </a: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Изображение 5" descr="IMG_729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4270" y="1751174"/>
            <a:ext cx="3573780" cy="238252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3" name="Изображение 2" descr="IMG_73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5100" y="2650010"/>
            <a:ext cx="3573780" cy="2383155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480" y="266088"/>
            <a:ext cx="6105145" cy="125267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528320" y="5191125"/>
            <a:ext cx="11135995" cy="30092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ym typeface="+mn-ea"/>
              </a:rPr>
              <a:t> </a:t>
            </a:r>
            <a:r>
              <a:rPr lang="ru-RU" sz="2400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Выставка </a:t>
            </a:r>
            <a:r>
              <a:rPr lang="ru-RU" sz="2400" b="1" noProof="0" dirty="0">
                <a:ln w="0">
                  <a:solidFill>
                    <a:srgbClr val="5B9BD5">
                      <a:lumMod val="75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«Рюриковичи»</a:t>
            </a:r>
            <a:r>
              <a:rPr lang="ru-RU" sz="24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красочно дополняется сведениями по ранней истории Башкортостана.</a:t>
            </a:r>
            <a:endParaRPr lang="ru-RU" sz="24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just">
              <a:buClrTx/>
              <a:buSzTx/>
              <a:buNone/>
            </a:pP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60084985_456239078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0695" y="1545183"/>
            <a:ext cx="7006590" cy="3407410"/>
          </a:xfrm>
          <a:prstGeom prst="rect">
            <a:avLst/>
          </a:prstGeom>
          <a:ln w="79375" cmpd="sng">
            <a:solidFill>
              <a:schemeClr val="accent1">
                <a:lumMod val="50000"/>
              </a:schemeClr>
            </a:solidFill>
            <a:prstDash val="solid"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095" y="169270"/>
            <a:ext cx="5881440" cy="12067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529072"/>
            <a:ext cx="12193057" cy="145707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02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1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7506335" y="107528"/>
            <a:ext cx="3933190" cy="3573145"/>
          </a:xfrm>
          <a:prstGeom prst="ellipse">
            <a:avLst/>
          </a:prstGeom>
          <a:effectLst>
            <a:softEdge rad="6350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6" name="Изображение 5" descr="20240503_1208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690" y="3309824"/>
            <a:ext cx="4718050" cy="265366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7" name="Изображение 6" descr="20240503_120915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1894101"/>
            <a:ext cx="4718050" cy="265366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3" name="Изображение 2" descr="20240503_1207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42" y="1454150"/>
            <a:ext cx="4718685" cy="265493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2" name="Рисунок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9886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4983" y="5558149"/>
            <a:ext cx="12191999" cy="1460693"/>
          </a:xfrm>
          <a:prstGeom prst="rect">
            <a:avLst/>
          </a:prstGeom>
        </p:spPr>
      </p:pic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298450" y="3803015"/>
            <a:ext cx="6176645" cy="422846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ym typeface="+mn-ea"/>
              </a:rPr>
              <a:t> </a:t>
            </a:r>
            <a:endParaRPr lang="ru-RU" sz="2000" dirty="0"/>
          </a:p>
          <a:p>
            <a:pPr marL="0" algn="just" fontAlgn="auto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algn="just" fontAlgn="auto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Экспозиция </a:t>
            </a:r>
            <a:r>
              <a:rPr lang="ru-RU" sz="2000" b="1" noProof="0" dirty="0">
                <a:ln w="0">
                  <a:solidFill>
                    <a:srgbClr val="5B9BD5">
                      <a:lumMod val="75000"/>
                    </a:srgbClr>
                  </a:solidFill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«Романовы»</a:t>
            </a: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позволяет  создать целостное представление об участии башкир в восстании Пугачева, походов «северных амуров» в эпоху наполеоновских войн, отмене кантонной системы при Александре II. </a:t>
            </a: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just" fontAlgn="auto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endParaRPr lang="ru-RU" sz="2000" dirty="0"/>
          </a:p>
          <a:p>
            <a:pPr marL="0" algn="just" fontAlgn="auto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just">
              <a:buClrTx/>
              <a:buSzTx/>
              <a:buNone/>
            </a:pP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0280" y="178589"/>
            <a:ext cx="5144645" cy="105558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886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4508" y="5434641"/>
            <a:ext cx="12191999" cy="1460693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796290" y="632460"/>
            <a:ext cx="3933190" cy="357314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0" name="Овал 9"/>
          <p:cNvSpPr/>
          <p:nvPr/>
        </p:nvSpPr>
        <p:spPr>
          <a:xfrm>
            <a:off x="7137400" y="3211195"/>
            <a:ext cx="3933190" cy="357314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3140710" y="1900555"/>
            <a:ext cx="5590540" cy="422846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ym typeface="+mn-ea"/>
              </a:rPr>
              <a:t> </a:t>
            </a:r>
            <a:endParaRPr lang="ru-RU" sz="2000" dirty="0"/>
          </a:p>
          <a:p>
            <a:pPr marL="0" algn="just" fontAlgn="auto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algn="just" fontAlgn="auto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Одним из ценнейших иллюстрированных артефактов являются восстановленные цветные фотографии начала прошлого века. Фотографическое наследие </a:t>
            </a:r>
            <a:r>
              <a:rPr lang="ru-RU" sz="2000" b="1" noProof="0" dirty="0">
                <a:ln w="0">
                  <a:solidFill>
                    <a:srgbClr val="5B9BD5">
                      <a:lumMod val="75000"/>
                    </a:srgbClr>
                  </a:solidFill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С.М. Прокудина-Горского</a:t>
            </a: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позволило разработать тематическую экскурсию, которая активно используется для проведения занятий по истории родного края.</a:t>
            </a: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 3"/>
          <p:cNvSpPr>
            <a:spLocks noGrp="1"/>
          </p:cNvSpPr>
          <p:nvPr/>
        </p:nvSpPr>
        <p:spPr>
          <a:xfrm>
            <a:off x="4826000" y="3803015"/>
            <a:ext cx="7070725" cy="2389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>
                <a:sym typeface="+mn-ea"/>
              </a:rPr>
              <a:t> </a:t>
            </a:r>
            <a:endParaRPr lang="ru-RU" sz="2000" dirty="0"/>
          </a:p>
          <a:p>
            <a:pPr marL="0" algn="just">
              <a:buClrTx/>
              <a:buSzTx/>
              <a:buNone/>
            </a:pP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Изображение 10" descr="20240503_1206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87665" y="2241550"/>
            <a:ext cx="4385310" cy="2466975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13" name="Изображение 12" descr="20240503_1206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520700" y="2354580"/>
            <a:ext cx="4385310" cy="2466975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6717" y="230451"/>
            <a:ext cx="5144645" cy="105558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886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4508" y="5434641"/>
            <a:ext cx="12191999" cy="1460693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7978775" y="-582295"/>
            <a:ext cx="4941570" cy="44424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235585" y="1638935"/>
            <a:ext cx="5462905" cy="422846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ym typeface="+mn-ea"/>
              </a:rPr>
              <a:t> </a:t>
            </a:r>
            <a:endParaRPr lang="ru-RU" sz="2000" dirty="0"/>
          </a:p>
          <a:p>
            <a:pPr marL="0" algn="just" fontAlgn="auto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algn="just" fontAlgn="auto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Особое внимание при создании регионального контента в зале ХХ века уделялось участию Башкортостана в Великой Отечественной войне и послевоенному восстановлению республики.</a:t>
            </a: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 3"/>
          <p:cNvSpPr>
            <a:spLocks noGrp="1"/>
          </p:cNvSpPr>
          <p:nvPr/>
        </p:nvSpPr>
        <p:spPr>
          <a:xfrm>
            <a:off x="4826000" y="3803015"/>
            <a:ext cx="7070725" cy="2389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>
                <a:sym typeface="+mn-ea"/>
              </a:rPr>
              <a:t> </a:t>
            </a:r>
            <a:endParaRPr lang="ru-RU" sz="2000" dirty="0"/>
          </a:p>
          <a:p>
            <a:pPr marL="0" algn="just">
              <a:buClrTx/>
              <a:buSzTx/>
              <a:buNone/>
            </a:pP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Изображение 2" descr="Блокадный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985" y="1579880"/>
            <a:ext cx="5352415" cy="356870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865" y="323114"/>
            <a:ext cx="5145470" cy="105469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idx="1"/>
          </p:nvPr>
        </p:nvSpPr>
        <p:spPr>
          <a:xfrm>
            <a:off x="3162300" y="1161415"/>
            <a:ext cx="5157470" cy="3658235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учеников среднего и старшего звена при изучении истории России и нашего края также может быть использован метод «погружения» и применения игровых технологий. За основу одного из занятий, позволяющего расширить знания по курсу </a:t>
            </a:r>
            <a:r>
              <a:rPr lang="ru-RU" sz="2000" noProof="0" dirty="0">
                <a:ln w="0">
                  <a:solidFill>
                    <a:srgbClr val="5B9BD5">
                      <a:lumMod val="75000"/>
                    </a:srgbClr>
                  </a:solidFill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«История Башкортостана с древнейших времен до XVI века»</a:t>
            </a: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были использованы методические разработки коллег из Санкт – Петербурга. </a:t>
            </a:r>
          </a:p>
        </p:txBody>
      </p:sp>
      <p:pic>
        <p:nvPicPr>
          <p:cNvPr id="13" name="Замещающее содержимое 12" descr="20240424_155041(2)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5400000">
            <a:off x="-665480" y="2170430"/>
            <a:ext cx="4613910" cy="2595245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2" name="Рисунок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9886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4508" y="5435276"/>
            <a:ext cx="12191999" cy="1460693"/>
          </a:xfrm>
          <a:prstGeom prst="rect">
            <a:avLst/>
          </a:prstGeom>
        </p:spPr>
      </p:pic>
      <p:pic>
        <p:nvPicPr>
          <p:cNvPr id="16" name="20240424_15584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7718425" y="1984375"/>
            <a:ext cx="4613910" cy="2967355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1030" y="206075"/>
            <a:ext cx="5145470" cy="105469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9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1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886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4508" y="5435276"/>
            <a:ext cx="12191999" cy="1460693"/>
          </a:xfrm>
          <a:prstGeom prst="rect">
            <a:avLst/>
          </a:prstGeom>
        </p:spPr>
      </p:pic>
      <p:sp>
        <p:nvSpPr>
          <p:cNvPr id="6" name="Текст 3"/>
          <p:cNvSpPr>
            <a:spLocks noGrp="1"/>
          </p:cNvSpPr>
          <p:nvPr>
            <p:ph type="body" idx="1"/>
          </p:nvPr>
        </p:nvSpPr>
        <p:spPr>
          <a:xfrm>
            <a:off x="1323975" y="1323756"/>
            <a:ext cx="9546590" cy="1897095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Проектная деятельность нашла отражение в создании </a:t>
            </a:r>
            <a:r>
              <a:rPr lang="ru-RU" sz="2000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мультимедийных </a:t>
            </a:r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выставок, авторами которых выступили студенты УГНТУ: </a:t>
            </a: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«90 лет башкирской нефти»;</a:t>
            </a: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«75 лет УГНТУ». </a:t>
            </a:r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Изображение 6" descr="DSCF43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975" y="3072130"/>
            <a:ext cx="3999865" cy="2251075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9" name="Изображение 8" descr="_AW_959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185" y="1978660"/>
            <a:ext cx="3437890" cy="1740535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Изображение 7" descr="DSCF44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185" y="4210050"/>
            <a:ext cx="3262630" cy="1835785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10" name="Изображение 9" descr="_AW_959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585" y="1978660"/>
            <a:ext cx="3407410" cy="1725295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Изображение 10" descr="_AW_96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335" y="4070985"/>
            <a:ext cx="2822575" cy="211455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3872" y="151184"/>
            <a:ext cx="5145470" cy="105469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430</TotalTime>
  <Words>539</Words>
  <Application>Microsoft Office PowerPoint</Application>
  <PresentationFormat>Широкоэкранный</PresentationFormat>
  <Paragraphs>77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Times New Roman</vt:lpstr>
      <vt:lpstr>Wingdings 3</vt:lpstr>
      <vt:lpstr>Сектор</vt:lpstr>
      <vt:lpstr>Тема доклада:  «РЕСУРСЫ  мультимедийного исторического парка «Россия – Моя история» в ПРЕПОДАВАНИИ ИСТОРИИ»  Докладчик: Маркова Екатерина Евгеньевна,  ЗАМЕСТИТЕЛЬ ДИРЕКТОРА ПАРКА по РАЗВИТИЮ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Токмянина Светлана Витальевна</dc:creator>
  <cp:lastModifiedBy>User</cp:lastModifiedBy>
  <cp:revision>31</cp:revision>
  <dcterms:created xsi:type="dcterms:W3CDTF">2024-05-03T07:41:00Z</dcterms:created>
  <dcterms:modified xsi:type="dcterms:W3CDTF">2026-03-12T11:32:52Z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66753BF3B9444B46BF5EC677068861D1_12</vt:lpwstr>
  </property>
  <property fmtid="{D5CDD505-2E9C-101B-9397-08002B2CF9AE}" pid="3" name="KSOProductBuildVer">
    <vt:lpwstr>1049-12.2.0.16731</vt:lpwstr>
  </property>
</Properties>
</file>