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72" r:id="rId1"/>
  </p:sldMasterIdLst>
  <p:notesMasterIdLst>
    <p:notesMasterId r:id="rId2"/>
  </p:notesMasterIdLst>
  <p:sldIdLst>
    <p:sldId id="256" r:id="rId3"/>
    <p:sldId id="257" r:id="rId4"/>
    <p:sldId id="258" r:id="rId5"/>
    <p:sldId id="260" r:id="rId6"/>
    <p:sldId id="269" r:id="rId7"/>
    <p:sldId id="276" r:id="rId8"/>
    <p:sldId id="274" r:id="rId9"/>
    <p:sldId id="275" r:id="rId10"/>
    <p:sldId id="277" r:id="rId11"/>
    <p:sldId id="278" r:id="rId12"/>
    <p:sldId id="281" r:id="rId13"/>
    <p:sldId id="280" r:id="rId14"/>
    <p:sldId id="282" r:id="rId15"/>
    <p:sldId id="283" r:id="rId16"/>
    <p:sldId id="284" r:id="rId17"/>
    <p:sldId id="285" r:id="rId18"/>
    <p:sldId id="288" r:id="rId19"/>
    <p:sldId id="289" r:id="rId20"/>
    <p:sldId id="292" r:id="rId21"/>
    <p:sldId id="286" r:id="rId22"/>
    <p:sldId id="287" r:id="rId23"/>
    <p:sldId id="293" r:id="rId24"/>
    <p:sldId id="294" r:id="rId25"/>
    <p:sldId id="295" r:id="rId26"/>
    <p:sldId id="297" r:id="rId27"/>
    <p:sldId id="296" r:id="rId28"/>
    <p:sldId id="298" r:id="rId29"/>
    <p:sldId id="299" r:id="rId30"/>
    <p:sldId id="300" r:id="rId31"/>
    <p:sldId id="301" r:id="rId32"/>
    <p:sldId id="302" r:id="rId33"/>
    <p:sldId id="303" r:id="rId34"/>
    <p:sldId id="304" r:id="rId35"/>
  </p:sldIdLst>
  <p:sldSz cx="9144000" cy="6858000" type="screen4x3"/>
  <p:notesSz cx="6858000" cy="9144000"/>
  <p:custDataLst>
    <p:tags r:id="rId3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tags" Target="tags/tag1.xml" /><Relationship Id="rId37" Type="http://schemas.openxmlformats.org/officeDocument/2006/relationships/presProps" Target="presProps.xml" /><Relationship Id="rId38" Type="http://schemas.openxmlformats.org/officeDocument/2006/relationships/viewProps" Target="viewProps.xml" /><Relationship Id="rId39" Type="http://schemas.openxmlformats.org/officeDocument/2006/relationships/theme" Target="theme/theme1.xml" /><Relationship Id="rId4" Type="http://schemas.openxmlformats.org/officeDocument/2006/relationships/slide" Target="slides/slide2.xml" /><Relationship Id="rId40" Type="http://schemas.openxmlformats.org/officeDocument/2006/relationships/tableStyles" Target="tableStyles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76761-F6A4-441D-A24D-63E7F036F386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59111-C134-4AEF-8415-AC5AAD010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713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Самые первые и самые ранние представления о красоте природных богатств своего родного края, о людях труда, о воинах и защитниках родной земли, о нормах морали и нравственности, которыми</a:t>
            </a:r>
            <a:r>
              <a:rPr lang="ru-RU" baseline="0" smtClean="0"/>
              <a:t> </a:t>
            </a:r>
            <a:r>
              <a:rPr lang="ru-RU" smtClean="0"/>
              <a:t>руководствовались люди, жившие на конкретной территории, учащиеся получают на уроках истории. Знания, полученные ими на протяжении всей дальнейшей жизни, они будут соотносить с понятиями</a:t>
            </a:r>
            <a:r>
              <a:rPr lang="ru-RU" baseline="0" smtClean="0"/>
              <a:t> </a:t>
            </a:r>
            <a:r>
              <a:rPr lang="ru-RU" smtClean="0"/>
              <a:t>и образами, полученными ранее. Полюбить Отечество невозможно, не зная и не имея фрагментарные представления о малой родине, ее истории, традициях и укладе быта народов ее населяющих, человеческих взаимоотношениях и инфраструктуре.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9111-C134-4AEF-8415-AC5AAD0100A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38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9111-C134-4AEF-8415-AC5AAD0100A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107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9111-C134-4AEF-8415-AC5AAD0100A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107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9111-C134-4AEF-8415-AC5AAD0100A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476351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Freeform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9" r:id="rId4"/>
    <p:sldLayoutId id="2147483680" r:id="rId5"/>
  </p:sldLayoutIdLst>
  <p:transition/>
  <p:timing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8.jpeg" /><Relationship Id="rId3" Type="http://schemas.openxmlformats.org/officeDocument/2006/relationships/image" Target="../media/image9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image" Target="../media/image11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Relationship Id="rId3" Type="http://schemas.openxmlformats.org/officeDocument/2006/relationships/image" Target="../media/image13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jpeg" /><Relationship Id="rId3" Type="http://schemas.openxmlformats.org/officeDocument/2006/relationships/image" Target="../media/image16.jpeg" /><Relationship Id="rId4" Type="http://schemas.openxmlformats.org/officeDocument/2006/relationships/image" Target="../media/image17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jpeg" /><Relationship Id="rId3" Type="http://schemas.openxmlformats.org/officeDocument/2006/relationships/image" Target="../media/image19.jpeg" /><Relationship Id="rId4" Type="http://schemas.openxmlformats.org/officeDocument/2006/relationships/image" Target="../media/image20.jpeg" /><Relationship Id="rId5" Type="http://schemas.openxmlformats.org/officeDocument/2006/relationships/image" Target="../media/image21.jpeg" /><Relationship Id="rId6" Type="http://schemas.openxmlformats.org/officeDocument/2006/relationships/image" Target="../media/image22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3.jpeg" /><Relationship Id="rId3" Type="http://schemas.openxmlformats.org/officeDocument/2006/relationships/image" Target="../media/image24.jpeg" /><Relationship Id="rId4" Type="http://schemas.openxmlformats.org/officeDocument/2006/relationships/image" Target="../media/image25.jpeg" /><Relationship Id="rId5" Type="http://schemas.openxmlformats.org/officeDocument/2006/relationships/image" Target="../media/image26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7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8.jpeg" /><Relationship Id="rId3" Type="http://schemas.openxmlformats.org/officeDocument/2006/relationships/image" Target="../media/image29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jpeg" /><Relationship Id="rId4" Type="http://schemas.openxmlformats.org/officeDocument/2006/relationships/image" Target="../media/image3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0.jpeg" /><Relationship Id="rId3" Type="http://schemas.openxmlformats.org/officeDocument/2006/relationships/image" Target="../media/image31.jpeg" /><Relationship Id="rId4" Type="http://schemas.openxmlformats.org/officeDocument/2006/relationships/image" Target="../media/image32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3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4.jpeg" /><Relationship Id="rId3" Type="http://schemas.openxmlformats.org/officeDocument/2006/relationships/image" Target="../media/image35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6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7.jpeg" /><Relationship Id="rId3" Type="http://schemas.openxmlformats.org/officeDocument/2006/relationships/image" Target="../media/image38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9.jpeg" /><Relationship Id="rId3" Type="http://schemas.openxmlformats.org/officeDocument/2006/relationships/image" Target="../media/image40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1.jpeg" /><Relationship Id="rId3" Type="http://schemas.openxmlformats.org/officeDocument/2006/relationships/image" Target="../media/image42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3.jpeg" /><Relationship Id="rId3" Type="http://schemas.openxmlformats.org/officeDocument/2006/relationships/image" Target="../media/image44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5.jpeg" /><Relationship Id="rId3" Type="http://schemas.openxmlformats.org/officeDocument/2006/relationships/image" Target="../media/image46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7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4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8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9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5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6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92696"/>
            <a:ext cx="7175351" cy="30806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smtClean="0"/>
              <a:t>Методический аппарат учебника </a:t>
            </a:r>
            <a:br>
              <a:rPr lang="ru-RU" sz="4800" smtClean="0"/>
            </a:br>
            <a:r>
              <a:rPr lang="ru-RU" sz="4800" smtClean="0"/>
              <a:t>«История нашего края. Республика Башкортостан»</a:t>
            </a:r>
            <a:endParaRPr lang="ru-RU" sz="48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4653136"/>
            <a:ext cx="5203101" cy="1314167"/>
          </a:xfrm>
        </p:spPr>
        <p:txBody>
          <a:bodyPr>
            <a:normAutofit/>
          </a:bodyPr>
          <a:lstStyle/>
          <a:p>
            <a:r>
              <a:rPr lang="ru-RU" err="1" smtClean="0"/>
              <a:t>Мухаметова Ильгиза Исангуловна – методист, соавтор учебников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236091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ru-RU" sz="3200" b="1" smtClean="0"/>
              <a:t>Аппарат ориентировки</a:t>
            </a:r>
            <a:endParaRPr lang="ru-RU" sz="3200" b="1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5"/>
          <a:stretch>
            <a:fillRect/>
          </a:stretch>
        </p:blipFill>
        <p:spPr bwMode="auto">
          <a:xfrm>
            <a:off x="156945" y="1557337"/>
            <a:ext cx="8819936" cy="4823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06168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0"/>
          <a:stretch>
            <a:fillRect/>
          </a:stretch>
        </p:blipFill>
        <p:spPr bwMode="auto">
          <a:xfrm>
            <a:off x="136477" y="1983"/>
            <a:ext cx="4435521" cy="6595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"/>
          <a:stretch>
            <a:fillRect/>
          </a:stretch>
        </p:blipFill>
        <p:spPr bwMode="auto">
          <a:xfrm>
            <a:off x="4561402" y="1042714"/>
            <a:ext cx="4582598" cy="4186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38946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32405"/>
            <a:ext cx="8229600" cy="4442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smtClean="0"/>
              <a:t>Теоретическая часть учебника</a:t>
            </a:r>
            <a:endParaRPr lang="ru-RU" sz="3200" b="1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" r="6648"/>
          <a:stretch>
            <a:fillRect/>
          </a:stretch>
        </p:blipFill>
        <p:spPr bwMode="auto">
          <a:xfrm>
            <a:off x="0" y="548680"/>
            <a:ext cx="4261478" cy="620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" r="5528"/>
          <a:stretch>
            <a:fillRect/>
          </a:stretch>
        </p:blipFill>
        <p:spPr bwMode="auto">
          <a:xfrm>
            <a:off x="4499992" y="590851"/>
            <a:ext cx="4458825" cy="6267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969647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91264" cy="720080"/>
          </a:xfrm>
        </p:spPr>
        <p:txBody>
          <a:bodyPr>
            <a:noAutofit/>
          </a:bodyPr>
          <a:lstStyle/>
          <a:p>
            <a:endParaRPr 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1" r="6393"/>
          <a:stretch>
            <a:fillRect/>
          </a:stretch>
        </p:blipFill>
        <p:spPr bwMode="auto">
          <a:xfrm>
            <a:off x="-70179" y="116632"/>
            <a:ext cx="4655056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3" t="5615" r="5612" b="8241"/>
          <a:stretch>
            <a:fillRect/>
          </a:stretch>
        </p:blipFill>
        <p:spPr bwMode="auto">
          <a:xfrm>
            <a:off x="4499992" y="116632"/>
            <a:ext cx="4812846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22549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9"/>
          <a:stretch>
            <a:fillRect/>
          </a:stretch>
        </p:blipFill>
        <p:spPr bwMode="auto">
          <a:xfrm>
            <a:off x="1547664" y="98275"/>
            <a:ext cx="6222078" cy="675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305173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>
            <a:normAutofit/>
          </a:bodyPr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В методическом аппарате представлены:</a:t>
            </a:r>
            <a:endParaRPr lang="ru-RU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r>
              <a:rPr lang="ru-RU" smtClean="0"/>
              <a:t>Ключевые вопросы к каждому параграфу:</a:t>
            </a:r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"/>
          <a:stretch>
            <a:fillRect/>
          </a:stretch>
        </p:blipFill>
        <p:spPr bwMode="auto">
          <a:xfrm>
            <a:off x="251520" y="1700808"/>
            <a:ext cx="829667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336" y="3140968"/>
            <a:ext cx="8224664" cy="1651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4941168"/>
            <a:ext cx="7388902" cy="177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859116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2800" b="1" smtClean="0"/>
              <a:t>В методическом аппарате представлены базовые понятия</a:t>
            </a:r>
            <a:endParaRPr lang="ru-RU" sz="2800" b="1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610" y="1124744"/>
            <a:ext cx="7950687" cy="77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480" y="1898051"/>
            <a:ext cx="8106944" cy="73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955" y="2638895"/>
            <a:ext cx="8026469" cy="984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412" y="3718172"/>
            <a:ext cx="8392836" cy="5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106" y="4509119"/>
            <a:ext cx="8259318" cy="104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368633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Иллюстративный материал.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" t="-226" r="1289" b="10099"/>
          <a:stretch>
            <a:fillRect/>
          </a:stretch>
        </p:blipFill>
        <p:spPr bwMode="auto">
          <a:xfrm>
            <a:off x="-75202" y="578309"/>
            <a:ext cx="5871338" cy="309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72" y="3744141"/>
            <a:ext cx="5172819" cy="3113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3852" y="1196752"/>
            <a:ext cx="3673011" cy="463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5881308"/>
            <a:ext cx="3438759" cy="584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449314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/>
          </a:bodyPr>
          <a:lstStyle/>
          <a:p>
            <a:pPr algn="ctr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Иллюстративный материал: схемы, таблицы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6" t="23551" r="12620" b="13035"/>
          <a:stretch>
            <a:fillRect/>
          </a:stretch>
        </p:blipFill>
        <p:spPr bwMode="auto">
          <a:xfrm>
            <a:off x="251520" y="718975"/>
            <a:ext cx="8568952" cy="613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1565685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" y="12648"/>
            <a:ext cx="8229600" cy="4640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Иллюстративный материал: схемы, таблицы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76672"/>
            <a:ext cx="6166162" cy="3000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7944" y="3229754"/>
            <a:ext cx="5076056" cy="362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193598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imcstr.ru/wp-content/uploads/2026/02/IMG_20260207_152246_090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630" y="20704"/>
            <a:ext cx="4472303" cy="5064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mcstr.ru/wp-content/uploads/2026/02/IMG_20260207_152246_18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1124744"/>
            <a:ext cx="4653458" cy="5557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4230664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9971"/>
            <a:ext cx="3923928" cy="42870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smtClean="0"/>
              <a:t>Карты </a:t>
            </a:r>
            <a:endParaRPr lang="ru-RU" sz="2800" b="1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4728" r="9358" b="6971"/>
          <a:stretch>
            <a:fillRect/>
          </a:stretch>
        </p:blipFill>
        <p:spPr bwMode="auto">
          <a:xfrm>
            <a:off x="0" y="1484784"/>
            <a:ext cx="3862316" cy="5262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836712"/>
            <a:ext cx="456375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2" t="4835" r="11049" b="8205"/>
          <a:stretch>
            <a:fillRect/>
          </a:stretch>
        </p:blipFill>
        <p:spPr bwMode="auto">
          <a:xfrm>
            <a:off x="4299044" y="0"/>
            <a:ext cx="4844426" cy="685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852613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16632"/>
            <a:ext cx="8881634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633539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04056"/>
          </a:xfrm>
        </p:spPr>
        <p:txBody>
          <a:bodyPr>
            <a:normAutofit/>
          </a:bodyPr>
          <a:lstStyle/>
          <a:p>
            <a:pPr algn="ctr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Исторические источники. 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8520" y="836712"/>
            <a:ext cx="9073008" cy="2835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861048"/>
            <a:ext cx="8248218" cy="28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257476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2801" y="1124744"/>
            <a:ext cx="920680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732270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0"/>
            <a:ext cx="8445737" cy="370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" t="4001" r="3276" b="4176"/>
          <a:stretch>
            <a:fillRect/>
          </a:stretch>
        </p:blipFill>
        <p:spPr bwMode="auto">
          <a:xfrm>
            <a:off x="218363" y="3930555"/>
            <a:ext cx="8625385" cy="260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655527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Обобщение изученного на уроке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146" y="1370631"/>
            <a:ext cx="8464326" cy="536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776323"/>
            <a:ext cx="6840760" cy="58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993622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04056"/>
          </a:xfrm>
        </p:spPr>
        <p:txBody>
          <a:bodyPr>
            <a:normAutofit/>
          </a:bodyPr>
          <a:lstStyle/>
          <a:p>
            <a:pPr algn="ctr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Вопросы и задания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485" y="1971371"/>
            <a:ext cx="903649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1052736"/>
            <a:ext cx="4374619" cy="79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494030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9" t="5589" r="9224" b="8003"/>
          <a:stretch>
            <a:fillRect/>
          </a:stretch>
        </p:blipFill>
        <p:spPr bwMode="auto">
          <a:xfrm>
            <a:off x="0" y="0"/>
            <a:ext cx="4499992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1" t="6524" r="10016" b="8177"/>
          <a:stretch>
            <a:fillRect/>
          </a:stretch>
        </p:blipFill>
        <p:spPr bwMode="auto">
          <a:xfrm>
            <a:off x="4471824" y="0"/>
            <a:ext cx="4671908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184485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7" t="7694" r="10850" b="9291"/>
          <a:stretch>
            <a:fillRect/>
          </a:stretch>
        </p:blipFill>
        <p:spPr bwMode="auto">
          <a:xfrm>
            <a:off x="0" y="15113"/>
            <a:ext cx="4572000" cy="672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0" t="6469" r="10716" b="22551"/>
          <a:stretch>
            <a:fillRect/>
          </a:stretch>
        </p:blipFill>
        <p:spPr bwMode="auto">
          <a:xfrm>
            <a:off x="4572000" y="0"/>
            <a:ext cx="4572000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056777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1" t="7347" r="10828" b="7450"/>
          <a:stretch>
            <a:fillRect/>
          </a:stretch>
        </p:blipFill>
        <p:spPr bwMode="auto">
          <a:xfrm>
            <a:off x="1760560" y="20369"/>
            <a:ext cx="5619752" cy="681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089238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466376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251520" y="1844824"/>
            <a:ext cx="3384376" cy="4403576"/>
          </a:xfrm>
        </p:spPr>
        <p:txBody>
          <a:bodyPr>
            <a:noAutofit/>
          </a:bodyPr>
          <a:lstStyle/>
          <a:p>
            <a:pPr algn="ctr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Приказ Министерства просвещения РФ от 18.12.2025 года  </a:t>
            </a:r>
          </a:p>
          <a:p>
            <a:pPr algn="ctr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№ 973, согласно которому учебники «История нашего края. Республика Башкортостан»  для 5-7 классов включены  в Федеральный перечень.</a:t>
            </a: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https://imcstr.ru/wp-content/uploads/2026/02/IMG_20260207_152246_594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404664"/>
            <a:ext cx="5040560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859564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-58516"/>
            <a:ext cx="6768751" cy="683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72903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35826"/>
            <a:ext cx="6048672" cy="685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736983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rmAutofit/>
          </a:bodyPr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Выводы и обобщения 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784976" cy="56886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mtClean="0"/>
              <a:t>1. Авторский коллектив учебников «История нашего края. Республика Башкортостан» постарались создать УМК, отвечающий всем требованиям к современному учебнику истории</a:t>
            </a:r>
          </a:p>
          <a:p>
            <a:pPr marL="0" indent="0">
              <a:buNone/>
            </a:pPr>
            <a:r>
              <a:rPr lang="ru-RU" smtClean="0"/>
              <a:t>2. Характер изложения текстов соответствует возрастным особенностям обучающихся</a:t>
            </a:r>
          </a:p>
          <a:p>
            <a:pPr marL="0" indent="0">
              <a:buNone/>
            </a:pPr>
            <a:r>
              <a:rPr lang="ru-RU" smtClean="0"/>
              <a:t>3.Учебники содержат задания, направленные на формирование общепредметных понятий</a:t>
            </a:r>
          </a:p>
          <a:p>
            <a:pPr marL="0" indent="0">
              <a:buNone/>
            </a:pPr>
            <a:r>
              <a:rPr lang="ru-RU" smtClean="0"/>
              <a:t>4.Соблюдается соотношение заданий на воспроизведение учебной информации и на работу с ней (репродуктивные </a:t>
            </a:r>
            <a:r>
              <a:rPr lang="ru-RU"/>
              <a:t>з</a:t>
            </a:r>
            <a:r>
              <a:rPr lang="ru-RU" smtClean="0"/>
              <a:t>адания по применению УУД)</a:t>
            </a:r>
          </a:p>
          <a:p>
            <a:pPr marL="0" indent="0">
              <a:buNone/>
            </a:pPr>
            <a:r>
              <a:rPr lang="ru-RU" smtClean="0"/>
              <a:t>5. Прослеживаются преемственные связи в обучении истории</a:t>
            </a:r>
          </a:p>
          <a:p>
            <a:pPr marL="0" indent="0">
              <a:buNone/>
            </a:pPr>
            <a:r>
              <a:rPr lang="ru-RU" smtClean="0"/>
              <a:t>6. Содержат элементы исследовательской работы</a:t>
            </a:r>
          </a:p>
          <a:p>
            <a:pPr marL="0" indent="0">
              <a:buNone/>
            </a:pPr>
            <a:r>
              <a:rPr lang="ru-RU" smtClean="0"/>
              <a:t>7. Отличаются наличием и качеством иллюстративного материала.</a:t>
            </a:r>
          </a:p>
          <a:p>
            <a:pPr marL="0" indent="0">
              <a:buNone/>
            </a:pPr>
            <a:r>
              <a:rPr lang="ru-RU" smtClean="0"/>
              <a:t>8. Соответствуют требованиям ФГОС, Историко-культурного стандарта и СанПиНу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206021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3696440"/>
          </a:xfrm>
        </p:spPr>
        <p:txBody>
          <a:bodyPr/>
          <a:lstStyle/>
          <a:p>
            <a:pPr algn="ctr"/>
            <a:r>
              <a:rPr lang="ru-RU" smtClean="0"/>
              <a:t>Благодарю за внимание!</a:t>
            </a:r>
            <a:br>
              <a:rPr lang="ru-RU" smtClean="0"/>
            </a:br>
            <a:r>
              <a:rPr lang="ru-RU" smtClean="0"/>
              <a:t>Успехов в работе!</a:t>
            </a:r>
            <a:br>
              <a:rPr lang="ru-RU" smtClean="0"/>
            </a:b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156772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6640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00808"/>
            <a:ext cx="8075240" cy="4623792"/>
          </a:xfrm>
        </p:spPr>
        <p:txBody>
          <a:bodyPr>
            <a:normAutofit/>
          </a:bodyPr>
          <a:lstStyle/>
          <a:p>
            <a:r>
              <a:rPr lang="ru-RU" sz="3200" smtClean="0">
                <a:latin typeface="Times New Roman"/>
              </a:rPr>
              <a:t>Великий </a:t>
            </a:r>
            <a:r>
              <a:rPr lang="ru-RU" sz="3200">
                <a:latin typeface="Times New Roman"/>
              </a:rPr>
              <a:t>русский </a:t>
            </a:r>
            <a:r>
              <a:rPr lang="ru-RU" sz="3200" smtClean="0">
                <a:latin typeface="Times New Roman"/>
              </a:rPr>
              <a:t>художник В.М</a:t>
            </a:r>
            <a:r>
              <a:rPr lang="ru-RU" sz="3200">
                <a:latin typeface="Times New Roman"/>
              </a:rPr>
              <a:t>. Васнецов писал: </a:t>
            </a:r>
            <a:endParaRPr lang="ru-RU" sz="3200" smtClean="0">
              <a:latin typeface="Times New Roman"/>
            </a:endParaRPr>
          </a:p>
          <a:p>
            <a:pPr marL="0" indent="0">
              <a:buNone/>
            </a:pPr>
            <a:r>
              <a:rPr lang="ru-RU" sz="3200" smtClean="0">
                <a:latin typeface="Times New Roman"/>
              </a:rPr>
              <a:t>«</a:t>
            </a:r>
            <a:r>
              <a:rPr lang="ru-RU" sz="3200" b="1">
                <a:latin typeface="Times New Roman"/>
              </a:rPr>
              <a:t>Только больной и плохой человек не </a:t>
            </a:r>
            <a:r>
              <a:rPr lang="ru-RU" sz="3200" b="1" smtClean="0">
                <a:latin typeface="Times New Roman"/>
              </a:rPr>
              <a:t>помнит и </a:t>
            </a:r>
            <a:r>
              <a:rPr lang="ru-RU" sz="3200" b="1">
                <a:latin typeface="Times New Roman"/>
              </a:rPr>
              <a:t>не ценит своего детства, юности. Плох тот народ, который не </a:t>
            </a:r>
            <a:r>
              <a:rPr lang="ru-RU" sz="3200" b="1" smtClean="0">
                <a:latin typeface="Times New Roman"/>
              </a:rPr>
              <a:t>помнит</a:t>
            </a:r>
            <a:r>
              <a:rPr lang="ru-RU" sz="3200" b="1">
                <a:latin typeface="Times New Roman"/>
              </a:rPr>
              <a:t>, не ценит и не любит своей истории</a:t>
            </a:r>
            <a:r>
              <a:rPr lang="ru-RU" sz="3200">
                <a:latin typeface="Times New Roman"/>
              </a:rPr>
              <a:t>».</a:t>
            </a:r>
            <a:endParaRPr lang="ru-RU" sz="3200"/>
          </a:p>
        </p:txBody>
      </p:sp>
    </p:spTree>
    <p:extLst>
      <p:ext uri="{BB962C8B-B14F-4D97-AF65-F5344CB8AC3E}">
        <p14:creationId xmlns:p14="http://schemas.microsoft.com/office/powerpoint/2010/main" val="151651067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ru-RU" smtClean="0"/>
              <a:t>Методический аппарат учебника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b="1">
                <a:latin typeface="Calibri"/>
                <a:ea typeface="Calibri"/>
                <a:cs typeface="Times New Roman"/>
              </a:rPr>
              <a:t>Методический аппарат </a:t>
            </a:r>
            <a:r>
              <a:rPr lang="ru-RU" sz="2800" b="1" smtClean="0">
                <a:latin typeface="Calibri"/>
                <a:ea typeface="Calibri"/>
                <a:cs typeface="Times New Roman"/>
              </a:rPr>
              <a:t>учебника – </a:t>
            </a:r>
            <a:r>
              <a:rPr lang="ru-RU" sz="2800" smtClean="0">
                <a:latin typeface="Calibri"/>
                <a:ea typeface="Calibri"/>
                <a:cs typeface="Times New Roman"/>
              </a:rPr>
              <a:t>это компоненты учебника, которые дополняют основной учебный материал и призваны помочь учащимся в усвоении содержания образования, достижения целей обучения, зафиксированных в программе.</a:t>
            </a:r>
          </a:p>
          <a:p>
            <a:r>
              <a:rPr lang="ru-RU" sz="2800" smtClean="0">
                <a:latin typeface="Calibri"/>
                <a:cs typeface="Times New Roman"/>
              </a:rPr>
              <a:t>К методическому аппарату относятся вопросы, задания и упражнения, пояснения, памятки, алгоритмы, правила, таблицы, иллюстративный материал, карты  и другие элементы.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543952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ru-RU" smtClean="0"/>
              <a:t>Методический аппарат учебника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>
                <a:latin typeface="Calibri"/>
                <a:ea typeface="Calibri"/>
                <a:cs typeface="Times New Roman"/>
              </a:rPr>
              <a:t>Методический аппарат учебника по учебному курсу «История нашего </a:t>
            </a:r>
            <a:r>
              <a:rPr lang="ru-RU" sz="2800" b="1" smtClean="0">
                <a:latin typeface="Calibri"/>
                <a:ea typeface="Calibri"/>
                <a:cs typeface="Times New Roman"/>
              </a:rPr>
              <a:t>края. Республика Башкортостан»</a:t>
            </a:r>
            <a:r>
              <a:rPr lang="ru-RU" sz="2800">
                <a:latin typeface="Calibri"/>
                <a:ea typeface="Calibri"/>
                <a:cs typeface="Times New Roman"/>
              </a:rPr>
              <a:t> включает </a:t>
            </a:r>
            <a:r>
              <a:rPr lang="ru-RU" sz="2800" smtClean="0">
                <a:latin typeface="Calibri"/>
                <a:ea typeface="Calibri"/>
                <a:cs typeface="Times New Roman"/>
              </a:rPr>
              <a:t>все структурные элементы</a:t>
            </a:r>
            <a:r>
              <a:rPr lang="ru-RU" sz="2800">
                <a:latin typeface="Calibri"/>
                <a:ea typeface="Calibri"/>
                <a:cs typeface="Times New Roman"/>
              </a:rPr>
              <a:t>, направленные на организацию и управление познавательной деятельностью школьников. </a:t>
            </a:r>
          </a:p>
          <a:p>
            <a:r>
              <a:rPr lang="ru-RU" sz="2800" smtClean="0">
                <a:latin typeface="Calibri"/>
                <a:ea typeface="Calibri"/>
                <a:cs typeface="Times New Roman"/>
              </a:rPr>
              <a:t>Он включает </a:t>
            </a:r>
            <a:r>
              <a:rPr lang="ru-RU" sz="2800">
                <a:latin typeface="Calibri"/>
                <a:ea typeface="Calibri"/>
                <a:cs typeface="Times New Roman"/>
              </a:rPr>
              <a:t>содержание курса, задания, использование исторических карт и работу с источниками. 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645648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19516"/>
            <a:ext cx="6336703" cy="6825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6048" y="171916"/>
            <a:ext cx="6336703" cy="6825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8448" y="324316"/>
            <a:ext cx="6336703" cy="6825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281487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682" y="692696"/>
            <a:ext cx="7980886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637939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2232248"/>
          </a:xfrm>
        </p:spPr>
        <p:txBody>
          <a:bodyPr>
            <a:noAutofit/>
          </a:bodyPr>
          <a:lstStyle/>
          <a:p>
            <a:pPr algn="ctr"/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Учебный курс «История нашего края» охватывает историю субъекта Российской Федерации в соответствии с принятой периодизацией исторического процесса.</a:t>
            </a:r>
            <a:endParaRPr lang="ru-RU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708920"/>
            <a:ext cx="8280920" cy="3888432"/>
          </a:xfrm>
        </p:spPr>
        <p:txBody>
          <a:bodyPr>
            <a:noAutofit/>
          </a:bodyPr>
          <a:lstStyle/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5 класс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– История края в древности (до образования Российского государства или до вхождения края в его состав. </a:t>
            </a:r>
          </a:p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6 класс –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История края в Средние века и Новое время (до начала ХХ века).</a:t>
            </a:r>
          </a:p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7 класс –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История края в Новейшее время (начало ХХ века – настоящее время)</a:t>
            </a:r>
            <a:endParaRPr 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747731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r="http://schemas.openxmlformats.org/officeDocument/2006/relationships"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Arial"/>
        <a:cs typeface="Arial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Arial"/>
        <a:cs typeface="Arial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Flow</Template>
  <Company/>
  <PresentationFormat>On-screen Show (4:3)</PresentationFormat>
  <Paragraphs>38</Paragraphs>
  <Slides>33</Slides>
  <Notes>4</Notes>
  <TotalTime>874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baseType="lpstr" size="39">
      <vt:lpstr>Arial</vt:lpstr>
      <vt:lpstr>Calibri</vt:lpstr>
      <vt:lpstr>Constantia</vt:lpstr>
      <vt:lpstr>Wingdings 2</vt:lpstr>
      <vt:lpstr>Times New Roman</vt:lpstr>
      <vt:lpstr>Поток</vt:lpstr>
      <vt:lpstr>Методический аппарат учебника «История нашего края. Республика Башкортостан»</vt:lpstr>
      <vt:lpstr>PowerPoint Presentation</vt:lpstr>
      <vt:lpstr>PowerPoint Presentation</vt:lpstr>
      <vt:lpstr>PowerPoint Presentation</vt:lpstr>
      <vt:lpstr>Методический аппарат учебника</vt:lpstr>
      <vt:lpstr>Методический аппарат учебника</vt:lpstr>
      <vt:lpstr>PowerPoint Presentation</vt:lpstr>
      <vt:lpstr>PowerPoint Presentation</vt:lpstr>
      <vt:lpstr>Учебный курс «История нашего края» охватывает историю субъекта Российской Федерации в соответствии с принятой периодизацией исторического процесса.</vt:lpstr>
      <vt:lpstr>Аппарат ориентировки</vt:lpstr>
      <vt:lpstr>PowerPoint Presentation</vt:lpstr>
      <vt:lpstr>Теоретическая часть учебника</vt:lpstr>
      <vt:lpstr>PowerPoint Presentation</vt:lpstr>
      <vt:lpstr>PowerPoint Presentation</vt:lpstr>
      <vt:lpstr>В методическом аппарате представлены:</vt:lpstr>
      <vt:lpstr>В методическом аппарате представлены базовые понятия</vt:lpstr>
      <vt:lpstr>Иллюстративный материал.</vt:lpstr>
      <vt:lpstr>Иллюстративный материал: схемы, таблицы</vt:lpstr>
      <vt:lpstr>Иллюстративный материал: схемы, таблицы</vt:lpstr>
      <vt:lpstr>Карты </vt:lpstr>
      <vt:lpstr>PowerPoint Presentation</vt:lpstr>
      <vt:lpstr>Исторические источники. </vt:lpstr>
      <vt:lpstr>PowerPoint Presentation</vt:lpstr>
      <vt:lpstr>PowerPoint Presentation</vt:lpstr>
      <vt:lpstr>Обобщение изученного на уроке</vt:lpstr>
      <vt:lpstr>Вопросы и задания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Выводы и обобщения </vt:lpstr>
      <vt:lpstr>Благодарю за внимание!Успехов в работе!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Методический аппарат учебника  «История нашего края. Республика Башкортостан»</dc:title>
  <dc:creator>Ильгиза</dc:creator>
  <cp:lastModifiedBy>Ильгиза</cp:lastModifiedBy>
  <cp:revision>41</cp:revision>
  <dcterms:created xsi:type="dcterms:W3CDTF">2026-03-10T11:23:34Z</dcterms:created>
  <dcterms:modified xsi:type="dcterms:W3CDTF">2026-03-17T06:45:29Z</dcterms:modified>
</cp:coreProperties>
</file>