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14" r:id="rId2"/>
  </p:sldMasterIdLst>
  <p:notesMasterIdLst>
    <p:notesMasterId r:id="rId24"/>
  </p:notesMasterIdLst>
  <p:handoutMasterIdLst>
    <p:handoutMasterId r:id="rId25"/>
  </p:handoutMasterIdLst>
  <p:sldIdLst>
    <p:sldId id="986" r:id="rId3"/>
    <p:sldId id="1026" r:id="rId4"/>
    <p:sldId id="867" r:id="rId5"/>
    <p:sldId id="1027" r:id="rId6"/>
    <p:sldId id="1040" r:id="rId7"/>
    <p:sldId id="1028" r:id="rId8"/>
    <p:sldId id="1041" r:id="rId9"/>
    <p:sldId id="1043" r:id="rId10"/>
    <p:sldId id="1044" r:id="rId11"/>
    <p:sldId id="1042" r:id="rId12"/>
    <p:sldId id="1045" r:id="rId13"/>
    <p:sldId id="1046" r:id="rId14"/>
    <p:sldId id="1047" r:id="rId15"/>
    <p:sldId id="1048" r:id="rId16"/>
    <p:sldId id="1039" r:id="rId17"/>
    <p:sldId id="1050" r:id="rId18"/>
    <p:sldId id="1049" r:id="rId19"/>
    <p:sldId id="1051" r:id="rId20"/>
    <p:sldId id="1052" r:id="rId21"/>
    <p:sldId id="1053" r:id="rId22"/>
    <p:sldId id="1054" r:id="rId23"/>
  </p:sldIdLst>
  <p:sldSz cx="9144000" cy="6858000" type="screen4x3"/>
  <p:notesSz cx="6669088" cy="9820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19"/>
    <a:srgbClr val="FFFFCC"/>
    <a:srgbClr val="FFCCFF"/>
    <a:srgbClr val="FF3300"/>
    <a:srgbClr val="FF6600"/>
    <a:srgbClr val="66FF33"/>
    <a:srgbClr val="FFFF66"/>
    <a:srgbClr val="FF9900"/>
    <a:srgbClr val="A5002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69" autoAdjust="0"/>
    <p:restoredTop sz="97692" autoAdjust="0"/>
  </p:normalViewPr>
  <p:slideViewPr>
    <p:cSldViewPr>
      <p:cViewPr>
        <p:scale>
          <a:sx n="70" d="100"/>
          <a:sy n="70" d="100"/>
        </p:scale>
        <p:origin x="-3114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1564"/>
          </a:xfrm>
          <a:prstGeom prst="rect">
            <a:avLst/>
          </a:prstGeom>
        </p:spPr>
        <p:txBody>
          <a:bodyPr vert="horz" lIns="89709" tIns="44855" rIns="89709" bIns="4485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424" y="0"/>
            <a:ext cx="2889108" cy="491564"/>
          </a:xfrm>
          <a:prstGeom prst="rect">
            <a:avLst/>
          </a:prstGeom>
        </p:spPr>
        <p:txBody>
          <a:bodyPr vert="horz" lIns="89709" tIns="44855" rIns="89709" bIns="4485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B8DDE-0A45-4E36-AFAB-2932D73A222C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27142"/>
            <a:ext cx="2890665" cy="491563"/>
          </a:xfrm>
          <a:prstGeom prst="rect">
            <a:avLst/>
          </a:prstGeom>
        </p:spPr>
        <p:txBody>
          <a:bodyPr vert="horz" lIns="89709" tIns="44855" rIns="89709" bIns="4485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424" y="9327142"/>
            <a:ext cx="2889108" cy="491563"/>
          </a:xfrm>
          <a:prstGeom prst="rect">
            <a:avLst/>
          </a:prstGeom>
        </p:spPr>
        <p:txBody>
          <a:bodyPr vert="horz" lIns="89709" tIns="44855" rIns="89709" bIns="4485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4A83A-4C40-4E3D-8915-CB507F06F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477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15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09" tIns="44855" rIns="89709" bIns="4485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4" y="0"/>
            <a:ext cx="2889108" cy="4915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09" tIns="44855" rIns="89709" bIns="4485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1F9AF6ED-9B88-429E-B384-107BC1428021}" type="datetimeFigureOut">
              <a:rPr lang="ru-RU"/>
              <a:pPr>
                <a:defRPr/>
              </a:pPr>
              <a:t>17.04.2026</a:t>
            </a:fld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6" y="4664356"/>
            <a:ext cx="5334335" cy="44193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09" tIns="44855" rIns="89709" bIns="44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7142"/>
            <a:ext cx="2890665" cy="491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09" tIns="44855" rIns="89709" bIns="4485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4" y="9327142"/>
            <a:ext cx="2889108" cy="491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709" tIns="44855" rIns="89709" bIns="4485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9D5DEB4C-48AA-4AE5-9E25-B154F11F8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307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5F95-B8AE-46E1-AB42-7EC726DDB66D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5AEB-689B-47D0-A456-971019C9B7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651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8066-1E72-4829-A33B-EA761AC56BB2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E2FF-97A5-43AF-83CF-4C8B0D7AB0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4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B301-6346-44D8-BFBA-92C3EC3E233F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F64B-76E5-4F49-9F1F-617C178BCF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654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25BB-AD2F-47B1-A04E-3DF70CAC6CAA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AFB0-D8EF-47EB-8B5D-B8892358C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343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375B-90EE-432D-BBCE-429FD024CA62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010A-A26E-44BC-A2C0-D60DFA9E63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182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67A82-CFFE-43E2-96FE-41FDB4B32251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04D3-F267-48CC-BBEF-8E9CF7B63D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2937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2871" y="1502847"/>
            <a:ext cx="4112532" cy="10369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5741" y="2741408"/>
            <a:ext cx="3386791" cy="1236321"/>
          </a:xfrm>
        </p:spPr>
        <p:txBody>
          <a:bodyPr/>
          <a:lstStyle>
            <a:lvl1pPr marL="0" indent="0" algn="ctr">
              <a:buNone/>
              <a:defRPr/>
            </a:lvl1pPr>
            <a:lvl2pPr marL="270891" indent="0" algn="ctr">
              <a:buNone/>
              <a:defRPr/>
            </a:lvl2pPr>
            <a:lvl3pPr marL="541782" indent="0" algn="ctr">
              <a:buNone/>
              <a:defRPr/>
            </a:lvl3pPr>
            <a:lvl4pPr marL="812673" indent="0" algn="ctr">
              <a:buNone/>
              <a:defRPr/>
            </a:lvl4pPr>
            <a:lvl5pPr marL="1083564" indent="0" algn="ctr">
              <a:buNone/>
              <a:defRPr/>
            </a:lvl5pPr>
            <a:lvl6pPr marL="1354455" indent="0" algn="ctr">
              <a:buNone/>
              <a:defRPr/>
            </a:lvl6pPr>
            <a:lvl7pPr marL="1625346" indent="0" algn="ctr">
              <a:buNone/>
              <a:defRPr/>
            </a:lvl7pPr>
            <a:lvl8pPr marL="1896237" indent="0" algn="ctr">
              <a:buNone/>
              <a:defRPr/>
            </a:lvl8pPr>
            <a:lvl9pPr marL="216712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465F-B904-4D2F-BA7F-C41853FAA48F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E637-6B8F-4FC5-9ED3-84A350989A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355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2BF5D-F6AF-4A31-A17F-D2BECCD8AD70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9EE8E-1B3D-4A3B-9E33-749ECF52C9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006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90" y="3108721"/>
            <a:ext cx="4112532" cy="960837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190" y="2050458"/>
            <a:ext cx="4112532" cy="1058264"/>
          </a:xfrm>
        </p:spPr>
        <p:txBody>
          <a:bodyPr anchor="b"/>
          <a:lstStyle>
            <a:lvl1pPr marL="0" indent="0">
              <a:buNone/>
              <a:defRPr sz="1200"/>
            </a:lvl1pPr>
            <a:lvl2pPr marL="270891" indent="0">
              <a:buNone/>
              <a:defRPr sz="1100"/>
            </a:lvl2pPr>
            <a:lvl3pPr marL="541782" indent="0">
              <a:buNone/>
              <a:defRPr sz="900"/>
            </a:lvl3pPr>
            <a:lvl4pPr marL="812673" indent="0">
              <a:buNone/>
              <a:defRPr sz="800"/>
            </a:lvl4pPr>
            <a:lvl5pPr marL="1083564" indent="0">
              <a:buNone/>
              <a:defRPr sz="800"/>
            </a:lvl5pPr>
            <a:lvl6pPr marL="1354455" indent="0">
              <a:buNone/>
              <a:defRPr sz="800"/>
            </a:lvl6pPr>
            <a:lvl7pPr marL="1625346" indent="0">
              <a:buNone/>
              <a:defRPr sz="800"/>
            </a:lvl7pPr>
            <a:lvl8pPr marL="1896237" indent="0">
              <a:buNone/>
              <a:defRPr sz="800"/>
            </a:lvl8pPr>
            <a:lvl9pPr marL="21671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A29BC-A34C-45D1-AA23-B89F6A15B54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ED7A-503A-42B6-8EAC-D94E10023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9639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1914" y="1128815"/>
            <a:ext cx="2136904" cy="3192711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59455" y="1128815"/>
            <a:ext cx="2136904" cy="3192711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57DC4-2FE2-4542-AA19-B5D2D861E0A2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22A5-DEDA-4BF4-AB67-EFF98FB85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6553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914" y="1082901"/>
            <a:ext cx="2137744" cy="4513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0891" indent="0">
              <a:buNone/>
              <a:defRPr sz="1200" b="1"/>
            </a:lvl2pPr>
            <a:lvl3pPr marL="541782" indent="0">
              <a:buNone/>
              <a:defRPr sz="1100" b="1"/>
            </a:lvl3pPr>
            <a:lvl4pPr marL="812673" indent="0">
              <a:buNone/>
              <a:defRPr sz="900" b="1"/>
            </a:lvl4pPr>
            <a:lvl5pPr marL="1083564" indent="0">
              <a:buNone/>
              <a:defRPr sz="900" b="1"/>
            </a:lvl5pPr>
            <a:lvl6pPr marL="1354455" indent="0">
              <a:buNone/>
              <a:defRPr sz="900" b="1"/>
            </a:lvl6pPr>
            <a:lvl7pPr marL="1625346" indent="0">
              <a:buNone/>
              <a:defRPr sz="900" b="1"/>
            </a:lvl7pPr>
            <a:lvl8pPr marL="1896237" indent="0">
              <a:buNone/>
              <a:defRPr sz="900" b="1"/>
            </a:lvl8pPr>
            <a:lvl9pPr marL="2167128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1914" y="1534203"/>
            <a:ext cx="2137744" cy="278732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57776" y="1082901"/>
            <a:ext cx="2138584" cy="4513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70891" indent="0">
              <a:buNone/>
              <a:defRPr sz="1200" b="1"/>
            </a:lvl2pPr>
            <a:lvl3pPr marL="541782" indent="0">
              <a:buNone/>
              <a:defRPr sz="1100" b="1"/>
            </a:lvl3pPr>
            <a:lvl4pPr marL="812673" indent="0">
              <a:buNone/>
              <a:defRPr sz="900" b="1"/>
            </a:lvl4pPr>
            <a:lvl5pPr marL="1083564" indent="0">
              <a:buNone/>
              <a:defRPr sz="900" b="1"/>
            </a:lvl5pPr>
            <a:lvl6pPr marL="1354455" indent="0">
              <a:buNone/>
              <a:defRPr sz="900" b="1"/>
            </a:lvl6pPr>
            <a:lvl7pPr marL="1625346" indent="0">
              <a:buNone/>
              <a:defRPr sz="900" b="1"/>
            </a:lvl7pPr>
            <a:lvl8pPr marL="1896237" indent="0">
              <a:buNone/>
              <a:defRPr sz="900" b="1"/>
            </a:lvl8pPr>
            <a:lvl9pPr marL="2167128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457776" y="1534203"/>
            <a:ext cx="2138584" cy="278732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269E-E1D1-4075-AFEC-2552687D9631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F4BD-870A-44A8-A11E-FA202EF38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559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CFFF-A37D-49B9-B8DB-44CE1D45C46C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1AF9-8CFB-4F34-9E48-9978DDE145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628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85C0E-BEBE-490E-9181-597CCCF513BC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EEF3-F8A8-456F-AD0F-C1C69FD3F4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3874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B226-CDFA-47F4-8CEE-1D14C74AC94D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BA4E-91BE-49BF-A6A2-A0D8A8C31A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885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14" y="192615"/>
            <a:ext cx="1591758" cy="81973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630" y="192615"/>
            <a:ext cx="2704729" cy="4128911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914" y="1012350"/>
            <a:ext cx="1591758" cy="3309176"/>
          </a:xfrm>
        </p:spPr>
        <p:txBody>
          <a:bodyPr/>
          <a:lstStyle>
            <a:lvl1pPr marL="0" indent="0">
              <a:buNone/>
              <a:defRPr sz="800"/>
            </a:lvl1pPr>
            <a:lvl2pPr marL="270891" indent="0">
              <a:buNone/>
              <a:defRPr sz="700"/>
            </a:lvl2pPr>
            <a:lvl3pPr marL="541782" indent="0">
              <a:buNone/>
              <a:defRPr sz="600"/>
            </a:lvl3pPr>
            <a:lvl4pPr marL="812673" indent="0">
              <a:buNone/>
              <a:defRPr sz="500"/>
            </a:lvl4pPr>
            <a:lvl5pPr marL="1083564" indent="0">
              <a:buNone/>
              <a:defRPr sz="500"/>
            </a:lvl5pPr>
            <a:lvl6pPr marL="1354455" indent="0">
              <a:buNone/>
              <a:defRPr sz="500"/>
            </a:lvl6pPr>
            <a:lvl7pPr marL="1625346" indent="0">
              <a:buNone/>
              <a:defRPr sz="500"/>
            </a:lvl7pPr>
            <a:lvl8pPr marL="1896237" indent="0">
              <a:buNone/>
              <a:defRPr sz="500"/>
            </a:lvl8pPr>
            <a:lvl9pPr marL="216712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E2629-3FE1-4B7B-8BC6-B6996C7D19B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06DF-F9D7-4D88-AEB0-02EFB6A7E6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8576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335" y="3386445"/>
            <a:ext cx="2902964" cy="399789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48335" y="432264"/>
            <a:ext cx="2902964" cy="2902668"/>
          </a:xfrm>
        </p:spPr>
        <p:txBody>
          <a:bodyPr lIns="54178" tIns="27089" rIns="54178" bIns="27089"/>
          <a:lstStyle>
            <a:lvl1pPr marL="0" indent="0">
              <a:buNone/>
              <a:defRPr sz="1900"/>
            </a:lvl1pPr>
            <a:lvl2pPr marL="270891" indent="0">
              <a:buNone/>
              <a:defRPr sz="1700"/>
            </a:lvl2pPr>
            <a:lvl3pPr marL="541782" indent="0">
              <a:buNone/>
              <a:defRPr sz="1400"/>
            </a:lvl3pPr>
            <a:lvl4pPr marL="812673" indent="0">
              <a:buNone/>
              <a:defRPr sz="1200"/>
            </a:lvl4pPr>
            <a:lvl5pPr marL="1083564" indent="0">
              <a:buNone/>
              <a:defRPr sz="1200"/>
            </a:lvl5pPr>
            <a:lvl6pPr marL="1354455" indent="0">
              <a:buNone/>
              <a:defRPr sz="1200"/>
            </a:lvl6pPr>
            <a:lvl7pPr marL="1625346" indent="0">
              <a:buNone/>
              <a:defRPr sz="1200"/>
            </a:lvl7pPr>
            <a:lvl8pPr marL="1896237" indent="0">
              <a:buNone/>
              <a:defRPr sz="1200"/>
            </a:lvl8pPr>
            <a:lvl9pPr marL="2167128" indent="0">
              <a:buNone/>
              <a:defRPr sz="1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8335" y="3786234"/>
            <a:ext cx="2902964" cy="567767"/>
          </a:xfrm>
        </p:spPr>
        <p:txBody>
          <a:bodyPr/>
          <a:lstStyle>
            <a:lvl1pPr marL="0" indent="0">
              <a:buNone/>
              <a:defRPr sz="800"/>
            </a:lvl1pPr>
            <a:lvl2pPr marL="270891" indent="0">
              <a:buNone/>
              <a:defRPr sz="700"/>
            </a:lvl2pPr>
            <a:lvl3pPr marL="541782" indent="0">
              <a:buNone/>
              <a:defRPr sz="600"/>
            </a:lvl3pPr>
            <a:lvl4pPr marL="812673" indent="0">
              <a:buNone/>
              <a:defRPr sz="500"/>
            </a:lvl4pPr>
            <a:lvl5pPr marL="1083564" indent="0">
              <a:buNone/>
              <a:defRPr sz="500"/>
            </a:lvl5pPr>
            <a:lvl6pPr marL="1354455" indent="0">
              <a:buNone/>
              <a:defRPr sz="500"/>
            </a:lvl6pPr>
            <a:lvl7pPr marL="1625346" indent="0">
              <a:buNone/>
              <a:defRPr sz="500"/>
            </a:lvl7pPr>
            <a:lvl8pPr marL="1896237" indent="0">
              <a:buNone/>
              <a:defRPr sz="500"/>
            </a:lvl8pPr>
            <a:lvl9pPr marL="2167128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D43C-18DE-4F2F-8648-25DAB3204403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6BDB-9908-472D-B9F1-4AF8D13CB56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33346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3A708-85EB-49D6-B967-7EBBB498E4DB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00D51-50A7-46AB-8722-489C94DE0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8052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507748" y="193736"/>
            <a:ext cx="1088611" cy="412779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1914" y="193736"/>
            <a:ext cx="3185196" cy="41277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F0049-D7BD-443E-A304-BDE36F120A6A}" type="datetime1">
              <a:rPr lang="ru-RU" smtClean="0">
                <a:solidFill>
                  <a:srgbClr val="000000"/>
                </a:solidFill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DE93-869C-4BC5-A045-FF0125191B9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1554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78391-58EB-4D7F-9513-E0F7FA8646A0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22DA-EC6B-4C5C-B23E-75D7A67A02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23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4EDA-0282-432E-96DE-40B7BEA5E101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A349-55D2-42BA-96CF-0CD7942A9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5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2016-D8FA-48DD-9F00-43E6053C5911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CE1B3-7D2A-4895-BA1F-1487D8BB8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9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4DEB-6A2F-42AD-AE8D-2BF30F29DB2D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9716-E35C-435A-9EC5-84C289A08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184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B751-46F5-4016-B535-DD6A58C08B4B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4451-1722-48EE-AC3C-77C8E35E1C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7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2237F-89BF-49FD-B4E2-4E12993C0881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510C7-53C9-493B-9F50-72B058B9E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742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9563-CBF6-4382-8075-F45584C2124F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1D104-30AD-47F9-97BB-114CF6C36D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76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3944D-3D3D-45C6-BABE-DF1DC01B9509}" type="datetime1">
              <a:rPr lang="ru-RU" smtClean="0"/>
              <a:pPr>
                <a:defRPr/>
              </a:pPr>
              <a:t>17.04.2026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F4BA7-8AE7-4CAC-854D-51034CA5FF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948" y="274365"/>
            <a:ext cx="8230104" cy="114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377" tIns="51188" rIns="102377" bIns="511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948" y="1600275"/>
            <a:ext cx="8230104" cy="452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377" tIns="51188" rIns="102377" bIns="51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948" y="6245439"/>
            <a:ext cx="2133544" cy="4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377" tIns="51188" rIns="102377" bIns="51188" numCol="1" anchor="t" anchorCtr="0" compatLnSpc="1">
            <a:prstTxWarp prst="textNoShape">
              <a:avLst/>
            </a:prstTxWarp>
          </a:bodyPr>
          <a:lstStyle>
            <a:lvl1pPr>
              <a:defRPr sz="1500" b="0"/>
            </a:lvl1pPr>
          </a:lstStyle>
          <a:p>
            <a:pPr>
              <a:defRPr/>
            </a:pPr>
            <a:fld id="{6420D535-F1B6-4AFB-92D6-F0401129B43F}" type="datetime1">
              <a:rPr lang="ru-RU" smtClean="0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17.04.2026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78" y="6245439"/>
            <a:ext cx="2896244" cy="4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377" tIns="51188" rIns="102377" bIns="51188" numCol="1" anchor="t" anchorCtr="0" compatLnSpc="1">
            <a:prstTxWarp prst="textNoShape">
              <a:avLst/>
            </a:prstTxWarp>
          </a:bodyPr>
          <a:lstStyle>
            <a:lvl1pPr algn="ctr">
              <a:defRPr sz="1500" b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508" y="6245439"/>
            <a:ext cx="2133544" cy="4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377" tIns="51188" rIns="102377" bIns="51188" numCol="1" anchor="t" anchorCtr="0" compatLnSpc="1">
            <a:prstTxWarp prst="textNoShape">
              <a:avLst/>
            </a:prstTxWarp>
          </a:bodyPr>
          <a:lstStyle>
            <a:lvl1pPr algn="r">
              <a:defRPr sz="1500" b="0"/>
            </a:lvl1pPr>
          </a:lstStyle>
          <a:p>
            <a:pPr>
              <a:defRPr/>
            </a:pPr>
            <a:fld id="{7198638A-3972-48EF-B5E7-F9968B881658}" type="slidenum">
              <a:rPr lang="ru-RU">
                <a:solidFill>
                  <a:srgbClr val="000000"/>
                </a:solidFill>
                <a:latin typeface="Arial" charset="0"/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80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/>
  <p:hf hdr="0" ftr="0" dt="0"/>
  <p:txStyles>
    <p:titleStyle>
      <a:lvl1pPr algn="ctr" defTabSz="1024307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4307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24307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24307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24307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270891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541782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812673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083564" algn="ctr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83762" indent="-383762" algn="l" defTabSz="1024307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2426" indent="-320743" algn="l" defTabSz="1024307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80148" indent="-255842" algn="l" defTabSz="1024307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91831" indent="-255842" algn="l" defTabSz="102430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03514" indent="-255842" algn="l" defTabSz="102430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1489901" indent="-135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1760792" indent="-135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031683" indent="-135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302574" indent="-135446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0891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1782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12673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83564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54455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25346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96237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67128" algn="l" defTabSz="54178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3784113" y="4451717"/>
            <a:ext cx="5111750" cy="2230438"/>
          </a:xfrm>
          <a:prstGeom prst="rect">
            <a:avLst/>
          </a:prstGeom>
          <a:solidFill>
            <a:srgbClr val="233C64">
              <a:alpha val="50195"/>
            </a:srgbClr>
          </a:solidFill>
          <a:ln w="3175">
            <a:solidFill>
              <a:srgbClr val="233D6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auto">
          <a:xfrm>
            <a:off x="3982153" y="5769312"/>
            <a:ext cx="47156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НАЧАЛЬНИК ОТДЕЛА МОБИЛИЗАЦИОННОЙ ПОДГОТОВКИ И БЕЗОПАСНОСТИ</a:t>
            </a:r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3784113" y="4718323"/>
            <a:ext cx="5111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solidFill>
                  <a:srgbClr val="FFFFCC"/>
                </a:solidFill>
                <a:latin typeface="Arial" charset="0"/>
              </a:rPr>
              <a:t>Канипов</a:t>
            </a:r>
            <a:r>
              <a:rPr lang="ru-RU" sz="2400" b="1" dirty="0" smtClean="0">
                <a:solidFill>
                  <a:srgbClr val="FFFFCC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ru-RU" sz="2400" b="1" dirty="0" err="1" smtClean="0">
                <a:solidFill>
                  <a:srgbClr val="FFFFCC"/>
                </a:solidFill>
                <a:latin typeface="Arial" charset="0"/>
              </a:rPr>
              <a:t>Ришат</a:t>
            </a:r>
            <a:r>
              <a:rPr lang="ru-RU" sz="2400" b="1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ru-RU" sz="2400" b="1" dirty="0" err="1" smtClean="0">
                <a:solidFill>
                  <a:srgbClr val="FFFFCC"/>
                </a:solidFill>
                <a:latin typeface="Arial" charset="0"/>
              </a:rPr>
              <a:t>Гумерович</a:t>
            </a:r>
            <a:endParaRPr lang="ru-RU" sz="2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МИНИСТЕРСТВО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ПРОСВЕЩЕНИЯ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РЕСПУБЛИКИ БАШКОРТОСТАН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1424" y="1560274"/>
            <a:ext cx="86411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АНТИТЕРРОРИСТИЧЕСКАЯ  ЗАЩИЩЕННОСТ</a:t>
            </a:r>
            <a:r>
              <a:rPr lang="ru-RU" sz="36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Ь</a:t>
            </a:r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ОБЪЕКТОВ </a:t>
            </a:r>
            <a:r>
              <a:rPr lang="ru-RU" sz="36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(ТЕРРИТОРИЙ</a:t>
            </a:r>
            <a:r>
              <a:rPr lang="ru-RU" sz="3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)</a:t>
            </a:r>
            <a:endParaRPr lang="ru-RU" sz="36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7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ОРГАНИЗАЦИОННЫЕ МЕРОПРИЯТИЯ </a:t>
            </a: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ДЛЯ ВСЕХ КАТЕГОРИЙ ОПАСНОСТИ</a:t>
            </a:r>
            <a:endParaRPr lang="ru-RU" sz="2200" b="1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371739"/>
              </p:ext>
            </p:extLst>
          </p:nvPr>
        </p:nvGraphicFramePr>
        <p:xfrm>
          <a:off x="216543" y="1448736"/>
          <a:ext cx="8792148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6838723"/>
                <a:gridCol w="1953425"/>
              </a:tblGrid>
              <a:tr h="601045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на объектах (территориях) наглядных пособий, содержащих информацию о порядке действий работников, обучающихся и иных лиц, находящихся на объекте (территории), при обнаружении подозрительных лиц или предметов на объектах (территориях), поступлении информации об угрозе совершения или о совершении террористических актов на объектах (территориях), а </a:t>
                      </a:r>
                      <a:r>
                        <a:rPr lang="ru-RU" sz="1400" kern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также</a:t>
                      </a: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Наглядные материалы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45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эвакуации при возникновении чрезвычайных ситуаций, номеров телефонов аварийно-спасательных служб, территориальных органов безопасности и территориальных органов Федеральной службы войск национальной гвардии Российской Федерации (подразделений вневедомственной охраны войск национальной гвардии Российской Федерации</a:t>
                      </a:r>
                      <a:r>
                        <a:rPr lang="ru-RU" sz="1400" kern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Наглядные материалы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83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взаимодействия с территориальными органами безопасности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Федерации).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взаимодействия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84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83830" y="1268712"/>
            <a:ext cx="506677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800" b="1" dirty="0" smtClean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НАЦИОНАЛЬНЫЙ СТАНДАРТ РОССИЙСКОЙ ФЕДЕРАЦИИ  </a:t>
            </a: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«ОБЕСПЕЧЕНИЕ БЕЗОПАСНОСТИ ОБРАЗОВАТЕЛЬНЫХ ОРГАНИЗАЦИЙ. </a:t>
            </a: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ОКАЗАНИЕ ОХРАННЫХ УСЛУГ НА ОБЪЕКТАХ ДОШКОЛЬНЫХ, </a:t>
            </a: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ОБЩЕОБРАЗОВАТЕЛЬНЫХ И ПРОФЕССИОНАЛЬНЫХ </a:t>
            </a: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ОБРАЗОВАТЕЛЬНЫХ ОРГАНИЗАЦИЙ. ОБЩИЕ ТРЕБОВАНИЯ». </a:t>
            </a: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ГОСТ Р 58485-2024.</a:t>
            </a:r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charset="0"/>
              </a:rPr>
              <a:t>НАЦИОНАЛЬНЫЙ СТАНДАРТ РОССИЙСКОЙ ФЕДЕРАЦИИ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75" y="1268711"/>
            <a:ext cx="35623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2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91616" y="1268712"/>
            <a:ext cx="72589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Стандарт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устанавливает общие требования к оказанию охранных услуг на объектах дошкольных, общеобразовательных, профессиональных образовательных организаций независимо от их ведомственной принадлежности и формы собственности. Также требования настоящего стандарта распространяются на филиалы образовательных организаций, реализующих образовательные программы среднего профессионального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образования</a:t>
            </a:r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Arial" charset="0"/>
              </a:rPr>
              <a:t>НАЦИОНАЛЬНЫЙ СТАНДАРТ РОССИЙСКОЙ ФЕДЕРАЦИИ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75" y="1268712"/>
            <a:ext cx="1420329" cy="20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1274" y="3854035"/>
            <a:ext cx="876932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     1. Раскрывает термины с соответствующими определениями.</a:t>
            </a:r>
          </a:p>
          <a:p>
            <a:pPr algn="just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     2. Устанавливает общие положения по организации охраны на объектах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(</a:t>
            </a:r>
            <a:r>
              <a:rPr lang="ru-RU" sz="1200" b="1" i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например: </a:t>
            </a:r>
            <a:r>
              <a:rPr lang="ru-RU" sz="1200" b="1" i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охрана </a:t>
            </a:r>
            <a:r>
              <a:rPr lang="ru-RU" sz="1200" b="1" i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объектов образования может быть осуществлена частными охранными </a:t>
            </a:r>
            <a:r>
              <a:rPr lang="ru-RU" sz="1200" b="1" i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организациями, </a:t>
            </a:r>
            <a:r>
              <a:rPr lang="ru-RU" sz="1200" b="1" i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на основании договоров на оказание охранных услуг с образовательными организациями и технического задания на оказание охранных </a:t>
            </a:r>
            <a:r>
              <a:rPr lang="ru-RU" sz="1200" b="1" i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услуг).</a:t>
            </a:r>
          </a:p>
          <a:p>
            <a:pPr algn="just" eaLnBrk="1" hangingPunct="1"/>
            <a:endParaRPr lang="ru-RU" sz="1200" b="1" i="1" dirty="0" smtClean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just" eaLnBrk="1" hangingPunct="1"/>
            <a:r>
              <a:rPr lang="ru-RU" sz="1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      3. Устанавливает требования к сотрудникам охранной организации.</a:t>
            </a:r>
          </a:p>
          <a:p>
            <a:pPr algn="just" eaLnBrk="1" hangingPunct="1"/>
            <a:r>
              <a:rPr lang="ru-RU" sz="1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      4. Устанавливает требования к руководителю образовательной организации.</a:t>
            </a:r>
          </a:p>
          <a:p>
            <a:pPr algn="just" eaLnBrk="1" hangingPunct="1"/>
            <a:r>
              <a:rPr lang="ru-RU" sz="16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     5. Устанавливает положения по обеспечению пропускного и </a:t>
            </a:r>
            <a:r>
              <a:rPr lang="ru-RU" sz="1600" b="1" dirty="0" err="1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внутриобъектового</a:t>
            </a:r>
            <a:r>
              <a:rPr lang="ru-RU" sz="1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режимов и охраны имущества.</a:t>
            </a:r>
          </a:p>
          <a:p>
            <a:pPr algn="just" eaLnBrk="1" hangingPunct="1"/>
            <a:r>
              <a:rPr lang="ru-RU" sz="16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     6. Определяет перечень документов, являющимися приложением к Положению о </a:t>
            </a:r>
            <a:r>
              <a:rPr lang="ru-RU" sz="1600" b="1" dirty="0" err="1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ПиВ</a:t>
            </a:r>
            <a:r>
              <a:rPr lang="ru-RU" sz="16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режимов.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341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1436" y="1268712"/>
            <a:ext cx="8609168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800" b="1" dirty="0" smtClean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Алгоритмы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действий персонала образовательной организации,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работников частных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охранных организаций и обучающихся при совершении (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угрозе совершения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) преступления в формах вооруженного нападения,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размещения взрывного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устройства, захвата заложников, срабатывания на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территории образовательной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организации взрывного устройства, в том числе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доставленного беспилотным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летательным аппаратом, нападения с использованием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горючих жидкостей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, а также информационного взаимодействия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образовательных организаций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с территориальными органами МВД России, </a:t>
            </a:r>
            <a:r>
              <a:rPr lang="ru-RU" sz="1800" b="1" dirty="0" err="1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Росгвардии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 и ФСБ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России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(письмо Министерства просвещения Российской Федерации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sz="1600" b="1" i="1" dirty="0" smtClean="0">
                <a:solidFill>
                  <a:srgbClr val="FFFF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от 28.06.2023 №АБ-2594/14)</a:t>
            </a:r>
            <a:endParaRPr lang="ru-RU" sz="1600" b="1" i="1" dirty="0">
              <a:solidFill>
                <a:srgbClr val="FFFF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charset="0"/>
              </a:rPr>
              <a:t>АЛГОРИТМЫ ДЕЙСТВИЙ ПЕРСОНАЛА ОО, РАБОТНИКОВ ЧАСТНЫХ ОХРАННЫХ ОРГАНИЗАЦИЙ И ОБУЧАЮЩИХСЯ</a:t>
            </a:r>
            <a:endParaRPr lang="ru-RU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5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charset="0"/>
              </a:rPr>
              <a:t>АЛГОРИТМЫ ДЕЙСТВИЙ ПЕРСОНАЛА ОО, РАБОТНИКОВ ЧАСТНЫХ ОХРАННЫХ ОРГАНИЗАЦИЙ И ОБУЧАЮЩИХСЯ</a:t>
            </a:r>
            <a:endParaRPr lang="ru-RU" b="1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707624"/>
              </p:ext>
            </p:extLst>
          </p:nvPr>
        </p:nvGraphicFramePr>
        <p:xfrm>
          <a:off x="177404" y="1448736"/>
          <a:ext cx="8789191" cy="5006297"/>
        </p:xfrm>
        <a:graphic>
          <a:graphicData uri="http://schemas.openxmlformats.org/drawingml/2006/table">
            <a:tbl>
              <a:tblPr firstRow="1" firstCol="1" bandRow="1"/>
              <a:tblGrid>
                <a:gridCol w="1260168"/>
                <a:gridCol w="7529023"/>
              </a:tblGrid>
              <a:tr h="2038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персонала</a:t>
                      </a:r>
                    </a:p>
                  </a:txBody>
                  <a:tcPr marL="31060" marR="31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</a:p>
                  </a:txBody>
                  <a:tcPr marL="31060" marR="31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Стрелок в здании</a:t>
                      </a:r>
                    </a:p>
                  </a:txBody>
                  <a:tcPr marL="31060" marR="310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Руководство (руководитель и его заместители)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060" marR="31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5260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1400" spc="5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незамедлительно информировать о происшествии оперативные службы;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незамедлительно информировать о вооруженном нападении орган (организацию) - правообладателя объекта (территории), вышестоящий орган (организацию), а также руководителя в случае его отсутствия на объекте;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принять все меры к незамедлительной передаче по системе оповещения сообщения «ВНИМАНИЕ! ВООРУЖЕННОЕ НАПАДЕНИЕ!», в случае несрабатывания (отказа, уничтожения) системы оповещения - любым доступным способом;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обеспечить усиление охраны и контроля пропускного и </a:t>
                      </a:r>
                      <a:r>
                        <a:rPr lang="ru-RU" sz="1400" spc="5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внутриобъектового</a:t>
                      </a: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режимов, а также прекращение доступа людей и транспортных средств на объект (кроме оперативных служб);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принять меры к размещению работников и обучающихся в помещениях здания с последующим прекращением их перемещения внутри объекта;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при возможности принять меры к воспрепятствованию дальнейшего продвижения нарушителя (изоляцию в определенной части здания);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400" spc="5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находиться на постоянной связи с оперативными службами;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при возможности отслеживать ситуацию в здании и направление движения нарушителя;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обеспечить беспрепятственный доступ к месту происшествия оперативных служб;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после нейтрализации нарушителя обеспечить информирование	родителей (законных представителей) обучающихся о временном прекращении учебного процесса;</a:t>
                      </a:r>
                    </a:p>
                    <a:p>
                      <a:pPr marL="0" indent="358775" algn="just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осуществить сбор обучающихся для их последующей передачи родителям (законным представителям).</a:t>
                      </a:r>
                    </a:p>
                    <a:p>
                      <a:pPr marL="0" marR="25400" indent="358775" algn="just"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обеспечить проведение мероприятий по ликвидации последствий происшествия</a:t>
                      </a:r>
                    </a:p>
                  </a:txBody>
                  <a:tcPr marL="31060" marR="310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59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9391"/>
            <a:ext cx="9143999" cy="55398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endParaRPr lang="ru-RU" sz="15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defTabSz="914245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УКАЗ ГЛАВЫ РЕСПУБЛИКИ БАШКОРТОСТАН ОТ 12 ФЕВРАЛЯ 2026 ГОДА №УГ-135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ru-RU" sz="1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66" y="2438868"/>
            <a:ext cx="2797350" cy="387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304" y="2438868"/>
            <a:ext cx="2921500" cy="385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1400" y="2420842"/>
            <a:ext cx="2886703" cy="385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424" y="1237076"/>
            <a:ext cx="875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дополнительных мерах по усилению безопасности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организаций Республики Башкортостан»</a:t>
            </a:r>
          </a:p>
        </p:txBody>
      </p:sp>
    </p:spTree>
    <p:extLst>
      <p:ext uri="{BB962C8B-B14F-4D97-AF65-F5344CB8AC3E}">
        <p14:creationId xmlns:p14="http://schemas.microsoft.com/office/powerpoint/2010/main" xmlns="" val="850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9391"/>
            <a:ext cx="9143999" cy="784814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ВСЕРОССИЙСКИЕ И РЕСПУБЛИКАНСКИЕ МЕРОПРИЯТИЯ  </a:t>
            </a:r>
          </a:p>
          <a:p>
            <a:pPr algn="ctr" defTabSz="914245"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 АНТИТЕРРОРИСТИЧЕСКОЙ ЗАЩИЩЕННОСТИ ОБЪЕКТОВ (ТЕРРИТОРИЙ)</a:t>
            </a:r>
          </a:p>
          <a:p>
            <a:pPr algn="ctr" defTabSz="914245">
              <a:defRPr/>
            </a:pP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ru-RU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448" y="1266189"/>
            <a:ext cx="1890252" cy="24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91736" y="1266189"/>
            <a:ext cx="6390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Мониторинг антитеррористической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защищенности объектов (территорий), относящихся к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сфере деятельности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России, расположенных в пределах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территории субъекта 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Российской Федерации.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22" y="3969072"/>
            <a:ext cx="1894278" cy="252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9844" y="4329120"/>
            <a:ext cx="6210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Всероссийские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учения по отработке комплексного сценария «Действия работников, обучающихся, сотрудников охраны образовательных организаций, а также сотрудников оперативных служб на объектах (территориях) при совершении (угрозе совершения) террористических актов, в том числе с применением беспилотных летательных аппаратов»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28836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89391"/>
            <a:ext cx="8352503" cy="1015647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Методические </a:t>
            </a: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рекомендации </a:t>
            </a: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вопросам обеспечения антитеррористической защищенности общеобразовательных организаций Республики Башкортостан, отнесенных к I, II, III категориям опасности</a:t>
            </a:r>
          </a:p>
          <a:p>
            <a:pPr algn="ctr" defTabSz="914245">
              <a:defRPr/>
            </a:pP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ru-RU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7073650"/>
              </p:ext>
            </p:extLst>
          </p:nvPr>
        </p:nvGraphicFramePr>
        <p:xfrm>
          <a:off x="0" y="1471176"/>
          <a:ext cx="9112396" cy="5416623"/>
        </p:xfrm>
        <a:graphic>
          <a:graphicData uri="http://schemas.openxmlformats.org/drawingml/2006/table">
            <a:tbl>
              <a:tblPr firstRow="1" firstCol="1" bandRow="1"/>
              <a:tblGrid>
                <a:gridCol w="284762"/>
                <a:gridCol w="664446"/>
                <a:gridCol w="1822552"/>
                <a:gridCol w="810108"/>
                <a:gridCol w="630084"/>
                <a:gridCol w="720096"/>
                <a:gridCol w="630084"/>
                <a:gridCol w="630084"/>
                <a:gridCol w="1451860"/>
                <a:gridCol w="620187"/>
                <a:gridCol w="848133"/>
              </a:tblGrid>
              <a:tr h="1052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охрана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Специальные средства /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оружие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Осмотр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вносимого (выносимого) на объект охраны имущества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обучения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Применение физической силы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Необходимость периодической проверки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Медицинское заключение по результатам освидетельствования об отсутствии противопоказаний, препятствующих исполнению обязанностей частного охранника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578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практическая отработка</a:t>
                      </a:r>
                      <a:r>
                        <a:rPr lang="ru-RU" sz="900" b="1" spc="10" baseline="300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</a:t>
                      </a: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приемов и способов применения специальных средств по их видам и типам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огневая подготовка в тире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b="1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том числе специальная физическая подготовка* 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2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охранник                  4-го разряда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палка резиновая, наручники,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бронешлем</a:t>
                      </a: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бронежилет, средства связи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40 часов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 часов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 практических занятий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имеют право применять физическую силу в случаях, если настоящим Законом им разрешено применение специальных средств или огнестрельного оружия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(статьи 16.1, 17, 18 ФЗ «О частной детективной и охранной деятельности в Российской Федерации» от 11.03.1992  № 2487-1)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578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охранник     5-го разряда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плюс к предыдущему: газовое оружие и аэрозольные распылители со слезоточивым газом, электрошокеры (искровые разрядники), бесствольное оружие для самообороны, огнестрельное травматическое оружие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60 часов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часов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 практических занятий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367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охранник                           6-го разряда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плюс к предыдущему: служебное огнестрельное оружие 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менее 80 часов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 часов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часа практических занятий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10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сторож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имеет право применять физическую силу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90600" algn="l"/>
                        </a:tabLst>
                      </a:pPr>
                      <a:r>
                        <a:rPr lang="ru-RU" sz="900" spc="1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187" marR="411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4961" y="1163399"/>
            <a:ext cx="849687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характеристика требований, предъявляемых к охранникам 4, 5, 6 разрядов и сторожу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3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" y="278580"/>
            <a:ext cx="8352503" cy="55398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ЧЕК-ЛИСТ проверки АТЗ</a:t>
            </a:r>
          </a:p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ПЕРЕЧЕНЬ документов, определяющих уровень </a:t>
            </a: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АТЗ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18</a:t>
            </a:fld>
            <a:endParaRPr lang="ru-RU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3777754"/>
              </p:ext>
            </p:extLst>
          </p:nvPr>
        </p:nvGraphicFramePr>
        <p:xfrm>
          <a:off x="161412" y="1178700"/>
          <a:ext cx="8821176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4500600"/>
                <a:gridCol w="4320576"/>
              </a:tblGrid>
              <a:tr h="179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Наименование МР/ГО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7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Наименование образовательной организации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ИНН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9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Юридический адрес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8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Контактные данные (телефон, электронная почта)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9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ФИО директора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93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Общее кол-во обучающихся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SimSun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650" marR="576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95224"/>
              </p:ext>
            </p:extLst>
          </p:nvPr>
        </p:nvGraphicFramePr>
        <p:xfrm>
          <a:off x="161412" y="2708904"/>
          <a:ext cx="8821177" cy="3587172"/>
        </p:xfrm>
        <a:graphic>
          <a:graphicData uri="http://schemas.openxmlformats.org/drawingml/2006/table">
            <a:tbl>
              <a:tblPr firstRow="1" firstCol="1" bandRow="1"/>
              <a:tblGrid>
                <a:gridCol w="363761"/>
                <a:gridCol w="7432376"/>
                <a:gridCol w="394956"/>
                <a:gridCol w="630084"/>
              </a:tblGrid>
              <a:tr h="331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П/Н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НАЗВАНИЕ ДОКУМЕНТА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+/-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Примечание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6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Документация, регламентирующая АТЗ Организации: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67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1.1.*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Актуализированный паспорт безопасности объекта (территории), 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указать категорию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9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1.2.*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Приказ (распоряжение) о назначении ответственным за обеспечение АТЗ должностного лица, осуществляющего непосредственное руководство деятельностью работников на объекте (территории)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1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1.3.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о создании комиссии по обследованию и категорированию объекта (территории)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48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1.4.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о присвоении информации о состоянии АТЗ и мерах по ее усилению категории ограниченного распространения, в том числе приказ об определении должностных лиц, имеющих право доступа к служебной информации ограниченного распространения, содержащейся в паспорте безопасности объекта (территории) и иных документах объекта (территории)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5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1.5.*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Локальные акты Организации в области АТЗ, в том числе положение о пропускном и внутриобъектовом режимах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актуализированное и соответствующее объекту, ознакомление участников образовательных отношений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1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1.6.*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организации охраны работниками частного охранного предприятия (далее – ЧОО) (при наличии), в том числе: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17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договор об оказании охранных услуг;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1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копия лицензии ЧОО;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0880" marR="10880" marT="10880" marB="108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20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" y="278580"/>
            <a:ext cx="8352503" cy="55398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ЧЕК-ЛИСТ проверки АТЗ</a:t>
            </a:r>
          </a:p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ПЕРЕЧЕНЬ документов, определяющих уровень </a:t>
            </a: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АТЗ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19</a:t>
            </a:fld>
            <a:endParaRPr lang="ru-RU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7795495"/>
              </p:ext>
            </p:extLst>
          </p:nvPr>
        </p:nvGraphicFramePr>
        <p:xfrm>
          <a:off x="161412" y="1178700"/>
          <a:ext cx="8731164" cy="5620912"/>
        </p:xfrm>
        <a:graphic>
          <a:graphicData uri="http://schemas.openxmlformats.org/drawingml/2006/table">
            <a:tbl>
              <a:tblPr firstRow="1" firstCol="1" bandRow="1"/>
              <a:tblGrid>
                <a:gridCol w="450060"/>
                <a:gridCol w="7187786"/>
                <a:gridCol w="546659"/>
                <a:gridCol w="546659"/>
              </a:tblGrid>
              <a:tr h="218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1.6.*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организации охраны работниками частного охранного предприятия (далее – ЧОО) (при наличии), в том числе: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615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договор об оказании охранных услуг;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копия лицензии ЧОО;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инструкция работника ЧОО;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журнал учета посетителей;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журнал сдачи и приема дежурства и контроля за несением службы;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журнал выдачи ключей и приема помещений под охрану;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график несения службы работниками ЧОО;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0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удостоверения частных охранников.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9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 об обучении с присвоением разряда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указать наименование ОО, ИНН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97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1.7.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Список автотранспортных средств, имеющих право въезда на территорию Организации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1.8.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Договоры аренды (при их наличии)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 указанием целевого использования объектов (территорий)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188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1.9.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Планы организации взаимодействия с территориальными органами безопасности, МВД России,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Росгвардии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7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1.10.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поддержанию в исправном состоянии инженерно-технических средств и систем охраны, обеспечения бесперебойной устойчивой связи на объектах (территориях)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1.11.*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Порядок (план) эвакуации работников, обучающихся и иных лиц в случае получения информации об угрозе совершения или о совершении террористического акта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соответствие алгоритмам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61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1.12.*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организации обучения работников объекта (территории) действиям в условиях угрозы совершения или при совершении террористического акта, а также проведения практических  занятий и инструктажей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под роспись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85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1.13.*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планированию и проведению учений, тренировок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приказы, планы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64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1.14.*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Локальные акты об определении должностных лиц, ответственных за хранение и актуализацию паспорта безопасности и иных документов по АТЗ, а также об определении лиц, имеющих право доступа к служебной информации ограниченного распространения, и их подготовки (переподготовки)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удостоверения об обучении на всех ответственных ДЛ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1.15.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Локальные акты о назначении должностных лиц, ответственных за проведение мероприятий по обеспечению АТЗ и организации взаимодействия с органами безопасности, МВД России,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Росгвардии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МЧС России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5758" marR="5758" marT="5758" marB="575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35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МИНИСТЕРСТВО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ПРОСВЕЩЕНИЯ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РЕСПУБЛИКИ БАШКОРТОСТАН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412" y="1178700"/>
            <a:ext cx="88211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1. Федеральный закон от 06.03.2006 №35-ФЗ «О противодействии терроризму».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2. Национальный стандарт Российской Федерации  «Обеспечение безопасности образовательных организаций. Оказание охранных услуг на объектах дошкольных, общеобразовательных и профессиональных образовательных организаций. Общие требования». ГОСТ Р 58485-2024.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3. Постановление Правительства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оссийской Федерации от 02 августа 2019 г. №1006                               «Об утверждении требований к 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(территорий)».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4. Письмо Министерства просвещения Российской Федерации от 24.02.2021 №12-286                       «Об актуализации методических рекомендаций» (Методические рекомендации «Организация деятельности по обеспечению антитеррористической защищенности объектов (территорий) Министерства просвещения Российской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едерации и объектов (территорий), относящихся к сфере деятельности Министерства просвещения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оссийской Федерации»).</a:t>
            </a: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5. Письмо Министерства просвещения Российской Федерации от 28.06.2023 №АБ-2594/14                   «О направлении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Алгоритмов»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(Алгоритмы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действий персонала образовательной организации,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работников частных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охранных организаций и обучающихся при совершении (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угрозе совершения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преступления в формах вооруженного нападения,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размещения взрывного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устройства, захвата заложников, срабатывания 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 образовательной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 взрывного устройства, в том числе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доставленного беспилотным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летательным аппаратом, нападения с использованием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горючих жидкостей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также информационного взаимодействия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территориальными органами МВД России,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Росгвардии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ФСБ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России.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0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" y="278580"/>
            <a:ext cx="8352503" cy="55398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ЧЕК-ЛИСТ проверки АТЗ</a:t>
            </a:r>
          </a:p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ПЕРЕЧЕНЬ документов, определяющих уровень </a:t>
            </a: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АТЗ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20</a:t>
            </a:fld>
            <a:endParaRPr lang="ru-RU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8923206"/>
              </p:ext>
            </p:extLst>
          </p:nvPr>
        </p:nvGraphicFramePr>
        <p:xfrm>
          <a:off x="71400" y="1301135"/>
          <a:ext cx="8821176" cy="5160360"/>
        </p:xfrm>
        <a:graphic>
          <a:graphicData uri="http://schemas.openxmlformats.org/drawingml/2006/table">
            <a:tbl>
              <a:tblPr firstRow="1" firstCol="1" bandRow="1"/>
              <a:tblGrid>
                <a:gridCol w="486386"/>
                <a:gridCol w="7254646"/>
                <a:gridCol w="540072"/>
                <a:gridCol w="540072"/>
              </a:tblGrid>
              <a:tr h="352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1.16.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о порядке оснащения объектов (территорий) Организации системами передачи тревожных сообщений в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Росгвардию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или в систему обеспечения вызова экстренных оперативных служб по единому номеру «112»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1.17.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оборудованию объектов (территорий) Организации системами оповещения и управления эвакуацией либо автономными системами (средствами) экстренного оповещения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41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1.18.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по осуществлению мероприятий по информационной безопасности, обеспечивающих защиту от несанкционированного доступа к информационным ресурсам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5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1.19.*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Наглядные пособия, содержащие информацию о порядке действий работников, обучающихся и иных лиц, находящихся на объекте (территории), при обнаружении подозрительных лиц или предметов на объектах (территориях), поступлении информации об угрозе совершения или о совершении террористических актов на объектах (территориях)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алгоритмы, памятки на стендах, сайте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31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1.20.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о выявленных нарушениях АТЗ в ходе проверок объектов (территорий) и планах их устранения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5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1.21.*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Схемы оповещения работников Организации и связи с оперативными службами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Указать способ оповещения: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голосовое оповещение (запись)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звуковое сообщение (чтение текста в микрофон)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- звуковой сигнал (школьный звонок)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863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1.22.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Алгоритмы действий персонала образовательной организации, работников частных охранных организаций и обучающихся при совершении (угрозе совершения) преступления в формах вооруженного нападения, размещения взрывного устройства, захвата заложников, а также информационного взаимодействия ОО с территориальными органами МВД России,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Росгвардии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и ФСБ России, адаптированные под конкретную Организацию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наличие на посту охраны, у директора и ответственных лиц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9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1.23.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Документы по реализации установок Национального антитеррористического комитета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9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1.24.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Журнал проверки кнопки тревожной сигнализации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79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1.25.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Журнал инструктажа работников Организации по антитеррористической защищенности Организации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9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2.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контрольно-проверочных мероприятий за проверяемый период: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98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2.1.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проверочных мероприятий 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Росгвардии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9275" marR="9275" marT="9275" marB="92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80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4" y="278580"/>
            <a:ext cx="8352503" cy="553982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ЧЕК-ЛИСТ проверки АТЗ</a:t>
            </a:r>
          </a:p>
          <a:p>
            <a:pPr algn="ctr" defTabSz="914245">
              <a:defRPr/>
            </a:pPr>
            <a:r>
              <a:rPr lang="ru-RU" sz="15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ПЕРЕЧЕНЬ документов, определяющих уровень </a:t>
            </a:r>
            <a:r>
              <a:rPr lang="ru-RU" sz="15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АТЗ</a:t>
            </a:r>
            <a:endParaRPr lang="ru-RU" sz="15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2401" y="6448251"/>
            <a:ext cx="720080" cy="365125"/>
          </a:xfrm>
        </p:spPr>
        <p:txBody>
          <a:bodyPr vert="horz" lIns="91425" tIns="45712" rIns="91425" bIns="45712" rtlCol="0" anchor="ctr"/>
          <a:lstStyle/>
          <a:p>
            <a:fld id="{148ECE58-DD8F-41A7-82C0-941C977FA5B8}" type="slidenum">
              <a:rPr lang="ru-RU" sz="1000" b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pPr/>
              <a:t>21</a:t>
            </a:fld>
            <a:endParaRPr lang="ru-RU" sz="10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8125571"/>
              </p:ext>
            </p:extLst>
          </p:nvPr>
        </p:nvGraphicFramePr>
        <p:xfrm>
          <a:off x="111208" y="1358724"/>
          <a:ext cx="8781367" cy="2642532"/>
        </p:xfrm>
        <a:graphic>
          <a:graphicData uri="http://schemas.openxmlformats.org/drawingml/2006/table">
            <a:tbl>
              <a:tblPr firstRow="1" firstCol="1" bandRow="1"/>
              <a:tblGrid>
                <a:gridCol w="484192"/>
                <a:gridCol w="6765039"/>
                <a:gridCol w="563753"/>
                <a:gridCol w="968383"/>
              </a:tblGrid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2.2.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проверочных мероприятий МЧС России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2.3.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Документация проверочных мероприятий Прокуратуры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3.*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Контроль пропускного режима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3.1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СКУД на территорию (калитки)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3.2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СКУД в здание 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3.3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Обеспечение технического и визуального контроля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198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3.4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Обеспечение пропускного режима, в том числе знание ЧОП методов пресечения террористических актов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осуществляется ли при необходимости добровольный досмотр вещей, как реагируют на срабатывание рамок </a:t>
                      </a:r>
                      <a:r>
                        <a:rPr lang="ru-RU" sz="1200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металлодетекторов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2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3.5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Выставление дежурного администратора (педагога)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график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241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4.*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Знание персонала, педагогов, обучающихся Алгоритмов действий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путем выборочного опроса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 (</a:t>
                      </a:r>
                      <a:r>
                        <a:rPr lang="ru-RU" sz="1200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описать, кто из участников не осведомлен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)</a:t>
                      </a: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16312" marR="16312" marT="16312" marB="163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2889317"/>
              </p:ext>
            </p:extLst>
          </p:nvPr>
        </p:nvGraphicFramePr>
        <p:xfrm>
          <a:off x="132896" y="4149096"/>
          <a:ext cx="8759679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5670624"/>
                <a:gridCol w="3089055"/>
              </a:tblGrid>
              <a:tr h="6399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Руководитель образовательной организации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Ознакомлен, копию получил _________________________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                                                           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(подпись, ФИО)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________________________ 2026г.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Наблюдатель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__________________________________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               (подпись, ФИО)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________________________ 2026г.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58183" marR="58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314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*отмечены пункты, требующие особого внимания и/или приложения копий документов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0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7526" y="1448736"/>
            <a:ext cx="864115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1800" b="1" dirty="0" smtClean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ПОСТАНОВЛЕНИЕ</a:t>
            </a:r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ПРАВИТЕЛЬСТВА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РОССИЙСКОЙ ФЕДЕРАЦИИ</a:t>
            </a:r>
          </a:p>
          <a:p>
            <a:pPr algn="ctr" eaLnBrk="1" hangingPunct="1"/>
            <a:endParaRPr lang="ru-RU" sz="1800" b="1" dirty="0" smtClean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УТВЕРЖДЕНИИ ТРЕБОВАНИЙ</a:t>
            </a:r>
          </a:p>
          <a:p>
            <a:pPr algn="ctr" eaLnBrk="1" hangingPunct="1"/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К АНТИТЕРРОРИСТИЧЕСКОЙ ЗАЩИЩЕННОСТИ ОБЪЕКТОВ (ТЕРРИТОРИЙ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) МИНИСТЕРСТВА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ПРОСВЕЩЕНИЯ РОССИЙСКОЙ ФЕДЕРАЦИИ И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ОБЪЕКТОВ (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ТЕРРИТОРИЙ), ОТНОСЯЩИХСЯ К СФЕРЕ ДЕЯТЕЛЬНОСТИ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МИНИСТЕРСТВА ПРОСВЕЩЕНИЯ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РОССИЙСКОЙ ФЕДЕРАЦИИ, И ФОРМЫ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ПАСПОРТА БЕЗОПАСНОСТИ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ЭТИХ ОБЪЕКТОВ (ТЕРРИТОРИЙ)</a:t>
            </a:r>
          </a:p>
          <a:p>
            <a:pPr algn="ctr" eaLnBrk="1" hangingPunct="1"/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  <a:p>
            <a:pPr algn="ctr" eaLnBrk="1" hangingPunct="1"/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от 02 августа 2019 </a:t>
            </a:r>
            <a:r>
              <a:rPr lang="ru-RU" sz="1800" b="1" dirty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г. N </a:t>
            </a:r>
            <a:r>
              <a:rPr lang="ru-RU" sz="1800" b="1" dirty="0" smtClean="0">
                <a:solidFill>
                  <a:srgbClr val="FFFFCC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1006</a:t>
            </a:r>
            <a:endParaRPr lang="ru-RU" sz="1800" b="1" dirty="0">
              <a:solidFill>
                <a:srgbClr val="FFFFCC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МИНИСТЕРСТВО </a:t>
            </a: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ПРОСВЕЩЕНИЯ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charset="0"/>
              </a:rPr>
              <a:t>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xmlns="" val="38642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charset="0"/>
              </a:rPr>
              <a:t>ТЕРМИНЫ, ОПРЕДЕЛЕНИЯ</a:t>
            </a:r>
            <a:endParaRPr lang="ru-RU" sz="2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73" y="1178700"/>
            <a:ext cx="8821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/>
            <a:endParaRPr lang="ru-RU" sz="1400" b="1" dirty="0" smtClean="0">
              <a:solidFill>
                <a:srgbClr val="FFFF1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Антитеррористическая </a:t>
            </a:r>
            <a:r>
              <a:rPr lang="ru-RU" sz="1400" b="1" dirty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защищенность объекта</a:t>
            </a:r>
            <a:r>
              <a:rPr lang="ru-RU" sz="1400" dirty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состояние защищенности здания, строения, сооружения или иного объекта, препятствующее совершению на нем террористического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Объекты (территории)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комплексы технологически и технически связанных между собой зданий (строений, сооружений) и систем, имеющих общую прилегающую территорию и (или) внешние границы, отдельные здания (строения, сооружения), обособленные помещения или группы помещений, правообладателями которых являются Министерство просвещения Российской Федерации, организации, подведомственные Министерству просвещения Российской Федерации, органы исполнительной власти субъектов Российской Федерации и органы местного самоуправления, осуществляющие управление в сфере образования, организации, находящиеся в ведении органов исполнительной власти субъектов Российской Федерации, органов местного самоуправления, осуществляющих управление в сфере образования, и иные организации, осуществляющие деятельность в сфере деятельности Министерства просвещения Российской Федерации (далее - органы (организации), являющиеся правообладателями объектов (территорий).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endParaRPr lang="ru-RU" sz="1400" b="1" dirty="0" smtClean="0">
              <a:solidFill>
                <a:srgbClr val="FFFF1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Инженерно-технические </a:t>
            </a:r>
            <a:r>
              <a:rPr lang="ru-RU" sz="1400" b="1" dirty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средства охраны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технические средства охраны и инженерно-технические средства защиты объекта (территории), предназначенные для предотвращения несанкционированного проникновения на объект (территорию) или выявления несанкционированных действий в отношении объекта (территории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endParaRPr lang="ru-RU" sz="1400" b="1" dirty="0" smtClean="0">
              <a:solidFill>
                <a:srgbClr val="FFFF1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Контрольно-пропускной </a:t>
            </a:r>
            <a:r>
              <a:rPr lang="ru-RU" sz="1400" b="1" dirty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пункт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специально оборудованное место на объекте (территории) для осуществления контроля в установленном порядке за проходом людей и проездом транспортных средств на территорию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объекта.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9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charset="0"/>
              </a:rPr>
              <a:t>ТЕРМИНЫ, ОПРЕДЕЛЕНИЯ</a:t>
            </a:r>
            <a:endParaRPr lang="ru-RU" sz="2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892" y="1178700"/>
            <a:ext cx="88211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/>
            <a:endParaRPr lang="ru-RU" sz="1400" b="1" dirty="0" smtClean="0">
              <a:solidFill>
                <a:srgbClr val="FFFF1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1400" b="1" dirty="0">
                <a:solidFill>
                  <a:srgbClr val="FFFF19"/>
                </a:solidFill>
                <a:latin typeface="Times New Roman" pitchFamily="18" charset="0"/>
                <a:cs typeface="Times New Roman" pitchFamily="18" charset="0"/>
              </a:rPr>
              <a:t>безопасности объекта (территории) -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документ, содержащий информацию об обеспечении антитеррористической защищенности объекта (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территории).</a:t>
            </a:r>
          </a:p>
          <a:p>
            <a:pPr lvl="0" indent="355600" algn="just"/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Правообладатель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правообладателем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государственного и муниципального имущества (объекта (здания), переданного государственным и муниципальным организациям на праве оперативного управления, являются организации, которым передано это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имущество.</a:t>
            </a:r>
          </a:p>
          <a:p>
            <a:pPr lvl="0" indent="355600" algn="just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контроля и управления доступом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совокупность совместно действующих технических средств, предназначенных для контроля и управления доступом и обладающих технической, информационной, программной и эксплуатационной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совместимостью.</a:t>
            </a:r>
          </a:p>
          <a:p>
            <a:pPr lvl="0" indent="355600" algn="just"/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контроля и управления доступом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механические, электромеханические устройства и конструкции, электрические, электронные, электронные программируемые устройства, программные средства, обеспечивающие реализацию контроля и управления доступом;</a:t>
            </a:r>
          </a:p>
          <a:p>
            <a:pPr lvl="0" indent="355600"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55600" algn="just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обеспечения вызова экстренных оперативных служб по единому номеру "112"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система, предусматривающая передачу вызовов (сообщений о происшествиях), включая телефонные вызовы и короткие текстовые сообщения (SMS), от пользователей (абонентов) сетей фиксированной или подвижной радиотелефонной связи в систему-112, а также прохождение вызова (сообщения о происшествии) от системы-112 в дежурно-диспетчерские службы соответствующих экстренных оперативных служб;</a:t>
            </a:r>
          </a:p>
          <a:p>
            <a:pPr lvl="0" indent="355600" algn="just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3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charset="0"/>
              </a:rPr>
              <a:t>КАТЕГОРИРОВАНИЕ ОБЪЕКТОВ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" charset="0"/>
              </a:rPr>
              <a:t>И ПОРЯДОК ЕГО ПРОВЕДЕНИЯ</a:t>
            </a:r>
            <a:endParaRPr lang="ru-RU" sz="22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7699764"/>
              </p:ext>
            </p:extLst>
          </p:nvPr>
        </p:nvGraphicFramePr>
        <p:xfrm>
          <a:off x="63477" y="1144416"/>
          <a:ext cx="9009123" cy="5421276"/>
        </p:xfrm>
        <a:graphic>
          <a:graphicData uri="http://schemas.openxmlformats.org/drawingml/2006/table">
            <a:tbl>
              <a:tblPr firstRow="1" firstCol="1" bandRow="1"/>
              <a:tblGrid>
                <a:gridCol w="1628139"/>
                <a:gridCol w="1260168"/>
                <a:gridCol w="990132"/>
                <a:gridCol w="1080144"/>
                <a:gridCol w="90012"/>
                <a:gridCol w="990132"/>
                <a:gridCol w="990132"/>
                <a:gridCol w="990132"/>
                <a:gridCol w="990132"/>
              </a:tblGrid>
              <a:tr h="178912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категория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категория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категория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категория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пострад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население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пострад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население 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пострад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население 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5207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пострад.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население 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43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1100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10 тыс. чел.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1100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 тыс. чел.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801-1100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100 тыс. чел.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501-800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 тыс. чел.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9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801-1100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100 тыс. чел.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501-800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10 тыс. чел.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100-500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100 тыс. чел.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100-500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100 тыс. чел.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менее 100 чел.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912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Требования к инженерно-техническому оснащению объектов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148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передачи тревожных сообщений в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Росгвардию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или в систему обеспечения вызова экстренных оперативных служб по единому номеру "112"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24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экстренного оповещения об угрозе возникновения или возникновении ЧС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12">
                <a:tc gridSpan="9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наружное освещение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12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видеонаблюдения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видеонаблюдения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видеонаблюдения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12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охранной сигнализации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912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охрана ЧОО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охрана ЧОО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охрана ЧОО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756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помещение для охраны (с монтажом видеонаблюдения, сигнализации, 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передачи тревожных сообщений в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Росгвардию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744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оборудование основных входов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КПП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(постами охраны)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84">
                <a:tc gridSpan="7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стационарные или ручные металлоискатели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628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система контроля и управление доступом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76">
                <a:tc grid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ворота, обеспечивающие жесткую фиксацию их створок в закрытом положении.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84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КПП при входе (въезде) на прилегающую территорию объекта (территории)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468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средствами снижения скорости или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противотаранные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устройства на въездах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07" marR="419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95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КАТЕГОРИРОВАНИЕ ОБЪЕКТОВ</a:t>
            </a: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И ПОРЯДОК ЕГО ПРОВЕДЕНИЯ</a:t>
            </a:r>
            <a:endParaRPr lang="ru-RU" sz="22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936" y="1268712"/>
            <a:ext cx="89111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Руководитель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организации-правообладателя издает приказ об обследовании и категорировании объекта (территории) и разработке паспорта безопасности объекта (территории).</a:t>
            </a: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Приказом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утверждается состав комиссии с указанием фамилии, имени, отчества и занимаемой должности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1950"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Результаты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обследования объекта (территории) вносятся в акт обследования и категорирования объектов (территорий), который содержит обязательные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(определены ППРФ №1006).</a:t>
            </a:r>
          </a:p>
          <a:p>
            <a:pPr indent="361950"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 обследования и категорирования объекта (территории) прилагаются: пояснительная записка с перечнем прилагаемых сведений об объекте (территории), подлежащих последующему внесению в паспорт безопасности объекта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план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(схема) объекта (территории) с обозначением критических элементов объекта (территории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план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(схема) охраны объекта (территории) с указанием контрольно-пропускных пунктов, постов охраны, инженерно-технических средств охраны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особое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мнение членов комиссии, не согласных с общим принятым решением (при его наличии).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На основе акта обследования и категорирования объекта (территории) разрабатывается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 БЕЗОПАСНОСТИ ОБЪЕКТА (ТЕРРИТОРИИ).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 обследования и категорирования объекта (территории) является неотъемлемой частью паспорта безопасности объекта (территории).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7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ОРГАНИЗАЦИОННЫЕ МЕРОПРИЯТИЯ </a:t>
            </a: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ДЛЯ ВСЕХ КАТЕГОРИЙ ОПАСНОСТИ</a:t>
            </a:r>
            <a:endParaRPr lang="ru-RU" sz="2200" b="1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436747"/>
              </p:ext>
            </p:extLst>
          </p:nvPr>
        </p:nvGraphicFramePr>
        <p:xfrm>
          <a:off x="251424" y="1358724"/>
          <a:ext cx="8702136" cy="5499276"/>
        </p:xfrm>
        <a:graphic>
          <a:graphicData uri="http://schemas.openxmlformats.org/drawingml/2006/table">
            <a:tbl>
              <a:tblPr firstRow="1" firstCol="1" bandRow="1"/>
              <a:tblGrid>
                <a:gridCol w="6592944"/>
                <a:gridCol w="2109192"/>
              </a:tblGrid>
              <a:tr h="2196461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Назначение должностных лиц, ответственных за проведение мероприятий по обеспечению антитеррористической защищенности объектов (территорий) и 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 </a:t>
                      </a:r>
                      <a:endParaRPr lang="ru-RU" sz="1400" kern="0" baseline="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по антитеррористической защищенности</a:t>
                      </a:r>
                      <a:endParaRPr lang="ru-RU" sz="1400" kern="0" baseline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106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планов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</a:t>
                      </a:r>
                      <a:r>
                        <a:rPr lang="ru-RU" sz="1400" kern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акта</a:t>
                      </a: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эвакуации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943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пропускного и </a:t>
                      </a:r>
                      <a:r>
                        <a:rPr lang="ru-RU" sz="1400" kern="0" baseline="0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внутриобъектового</a:t>
                      </a: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режимов и осуществление контроля за их функционированием;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Документы о внутриобъектовом и контрольно-пропускном режиме, журналы проверок и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9766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Исключение бесконтрольного пребывания на объекте (территории) посторонних лиц и нахождения транспортных средств, в том числе в непосредственной близости от объекта (территории);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записи посетителей </a:t>
                      </a:r>
                      <a:endParaRPr lang="ru-RU" sz="1400" kern="0" baseline="0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92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A4451-1722-48EE-AC3C-77C8E35E1C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40617" y="188912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ОРГАНИЗАЦИОННЫЕ МЕРОПРИЯТИЯ </a:t>
            </a:r>
          </a:p>
          <a:p>
            <a:pPr algn="ctr"/>
            <a:r>
              <a:rPr lang="ru-RU" sz="2200" b="1" dirty="0" smtClean="0">
                <a:solidFill>
                  <a:prstClr val="white"/>
                </a:solidFill>
                <a:latin typeface="Arial" charset="0"/>
              </a:rPr>
              <a:t>ДЛЯ ВСЕХ КАТЕГОРИЙ ОПАСНОСТИ</a:t>
            </a:r>
            <a:endParaRPr lang="ru-RU" sz="2200" b="1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8594748"/>
              </p:ext>
            </p:extLst>
          </p:nvPr>
        </p:nvGraphicFramePr>
        <p:xfrm>
          <a:off x="251424" y="1268712"/>
          <a:ext cx="8731164" cy="5152644"/>
        </p:xfrm>
        <a:graphic>
          <a:graphicData uri="http://schemas.openxmlformats.org/drawingml/2006/table">
            <a:tbl>
              <a:tblPr firstRow="1" firstCol="1" bandRow="1"/>
              <a:tblGrid>
                <a:gridCol w="6350407"/>
                <a:gridCol w="2380757"/>
              </a:tblGrid>
              <a:tr h="300522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Исключение бесконтрольного пребывания на объекте (территории) посторонних лиц и нахождения транспортных средств, в том числе в непосредственной близости от объекта (территории</a:t>
                      </a:r>
                      <a:r>
                        <a:rPr lang="ru-RU" sz="1400" kern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записи посетителей 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83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с работниками объектов (территорий) практических занятий и инструктажа о порядке действий при обнаружении на объектах (территориях) посторонних лиц и подозрительных предметов, а также при угрозе совершения террористического </a:t>
                      </a:r>
                      <a:r>
                        <a:rPr lang="ru-RU" sz="1400" kern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акта</a:t>
                      </a: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Инструкция, Журнал проведения инструктажа работников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22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Периодический обход и осмотр объектов (территорий), их помещений, систем подземных коммуникаций, стоянок транспорта, а также периодическая проверка складских </a:t>
                      </a:r>
                      <a:r>
                        <a:rPr lang="ru-RU" sz="1400" kern="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помещений</a:t>
                      </a:r>
                    </a:p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Журнал осмотра.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83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учений и тренировок по реализации планов обеспечения антитеррористической защищенности объектов (территорий);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Документы проведения учебно-практических мероприятий, материалы проведенных занятий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83">
                <a:tc>
                  <a:txBody>
                    <a:bodyPr/>
                    <a:lstStyle/>
                    <a:p>
                      <a:pPr marL="0" indent="3619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мероприятий по информационной безопасности, обеспечивающих защиту от несанкционированного доступа к информационным ресурсам объектов (территорий);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Приказ по антитеррористической защищенности, инструкции по защите</a:t>
                      </a:r>
                      <a:endParaRPr lang="ru-RU" sz="1400" kern="0" baseline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73" marR="36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316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15360</TotalTime>
  <Words>3278</Words>
  <Application>Microsoft Office PowerPoint</Application>
  <PresentationFormat>Экран (4:3)</PresentationFormat>
  <Paragraphs>525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Гагин</dc:creator>
  <cp:lastModifiedBy>Пользователь Windows</cp:lastModifiedBy>
  <cp:revision>1035</cp:revision>
  <cp:lastPrinted>2017-05-13T08:47:45Z</cp:lastPrinted>
  <dcterms:created xsi:type="dcterms:W3CDTF">2011-01-19T09:39:26Z</dcterms:created>
  <dcterms:modified xsi:type="dcterms:W3CDTF">2026-04-17T04:45:44Z</dcterms:modified>
</cp:coreProperties>
</file>