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320" r:id="rId5"/>
    <p:sldId id="319" r:id="rId6"/>
    <p:sldId id="257" r:id="rId7"/>
    <p:sldId id="324" r:id="rId8"/>
    <p:sldId id="282" r:id="rId9"/>
    <p:sldId id="284" r:id="rId10"/>
    <p:sldId id="321" r:id="rId11"/>
    <p:sldId id="260" r:id="rId12"/>
    <p:sldId id="325" r:id="rId13"/>
    <p:sldId id="322" r:id="rId14"/>
    <p:sldId id="323" r:id="rId15"/>
    <p:sldId id="318" r:id="rId1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A0A0"/>
    <a:srgbClr val="C8C6C9"/>
    <a:srgbClr val="746682"/>
    <a:srgbClr val="0B0F84"/>
    <a:srgbClr val="CCCCFF"/>
    <a:srgbClr val="4F5980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7" autoAdjust="0"/>
    <p:restoredTop sz="96853" autoAdjust="0"/>
  </p:normalViewPr>
  <p:slideViewPr>
    <p:cSldViewPr snapToGrid="0">
      <p:cViewPr varScale="1">
        <p:scale>
          <a:sx n="49" d="100"/>
          <a:sy n="49" d="100"/>
        </p:scale>
        <p:origin x="-114" y="-106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публикаций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260</c:v>
                </c:pt>
                <c:pt idx="1">
                  <c:v>326</c:v>
                </c:pt>
                <c:pt idx="2">
                  <c:v>303</c:v>
                </c:pt>
                <c:pt idx="3">
                  <c:v>128</c:v>
                </c:pt>
                <c:pt idx="4">
                  <c:v>142</c:v>
                </c:pt>
                <c:pt idx="5">
                  <c:v>159</c:v>
                </c:pt>
                <c:pt idx="6">
                  <c:v>165</c:v>
                </c:pt>
                <c:pt idx="7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59-479B-B6CB-E6112EFF0389}"/>
            </c:ext>
          </c:extLst>
        </c:ser>
        <c:dLbls/>
        <c:marker val="1"/>
        <c:axId val="77641216"/>
        <c:axId val="77642752"/>
      </c:lineChart>
      <c:catAx>
        <c:axId val="7764121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642752"/>
        <c:crosses val="autoZero"/>
        <c:auto val="1"/>
        <c:lblAlgn val="ctr"/>
        <c:lblOffset val="100"/>
      </c:catAx>
      <c:valAx>
        <c:axId val="77642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64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0.87177</cdr:x>
      <cdr:y>0.84732</cdr:y>
    </cdr:from>
    <cdr:to>
      <cdr:x>0.93074</cdr:x>
      <cdr:y>0.89396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="" xmlns:a16="http://schemas.microsoft.com/office/drawing/2014/main" id="{1D3CB0AE-C701-4586-A1F9-2A762B5E3E87}"/>
            </a:ext>
          </a:extLst>
        </cdr:cNvPr>
        <cdr:cNvSpPr/>
      </cdr:nvSpPr>
      <cdr:spPr>
        <a:xfrm xmlns:a="http://schemas.openxmlformats.org/drawingml/2006/main">
          <a:off x="5314305" y="3443517"/>
          <a:ext cx="359481" cy="1895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  <a:effectLst xmlns:a="http://schemas.openxmlformats.org/drawingml/2006/main">
          <a:glow rad="635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E18-B45E-4C1F-BE7E-F4084DB32B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79B4-ECB4-417D-807C-B8AA56DB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52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E18-B45E-4C1F-BE7E-F4084DB32B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79B4-ECB4-417D-807C-B8AA56DB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95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E18-B45E-4C1F-BE7E-F4084DB32B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79B4-ECB4-417D-807C-B8AA56DB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097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2F13-8AA2-42DF-ABF4-9F89C154FA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E422-4988-4F69-929B-2A73D8686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97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2F13-8AA2-42DF-ABF4-9F89C154FA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E422-4988-4F69-929B-2A73D8686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07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2F13-8AA2-42DF-ABF4-9F89C154FA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E422-4988-4F69-929B-2A73D8686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453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2F13-8AA2-42DF-ABF4-9F89C154FA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E422-4988-4F69-929B-2A73D8686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63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2F13-8AA2-42DF-ABF4-9F89C154FA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E422-4988-4F69-929B-2A73D8686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120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2F13-8AA2-42DF-ABF4-9F89C154FA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E422-4988-4F69-929B-2A73D8686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952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2F13-8AA2-42DF-ABF4-9F89C154FA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E422-4988-4F69-929B-2A73D8686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48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2F13-8AA2-42DF-ABF4-9F89C154FA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E422-4988-4F69-929B-2A73D8686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2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E18-B45E-4C1F-BE7E-F4084DB32B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79B4-ECB4-417D-807C-B8AA56DB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205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2F13-8AA2-42DF-ABF4-9F89C154FA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E422-4988-4F69-929B-2A73D8686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64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2F13-8AA2-42DF-ABF4-9F89C154FA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E422-4988-4F69-929B-2A73D8686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626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2F13-8AA2-42DF-ABF4-9F89C154FA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E422-4988-4F69-929B-2A73D8686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49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E18-B45E-4C1F-BE7E-F4084DB32B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79B4-ECB4-417D-807C-B8AA56DB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07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E18-B45E-4C1F-BE7E-F4084DB32B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79B4-ECB4-417D-807C-B8AA56DB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01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E18-B45E-4C1F-BE7E-F4084DB32B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79B4-ECB4-417D-807C-B8AA56DB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57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E18-B45E-4C1F-BE7E-F4084DB32B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79B4-ECB4-417D-807C-B8AA56DB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81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E18-B45E-4C1F-BE7E-F4084DB32B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79B4-ECB4-417D-807C-B8AA56DB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69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E18-B45E-4C1F-BE7E-F4084DB32B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79B4-ECB4-417D-807C-B8AA56DB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84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E18-B45E-4C1F-BE7E-F4084DB32B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79B4-ECB4-417D-807C-B8AA56DB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27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AE18-B45E-4C1F-BE7E-F4084DB32B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79B4-ECB4-417D-807C-B8AA56DB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93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2F13-8AA2-42DF-ABF4-9F89C154FAC4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E422-4988-4F69-929B-2A73D8686E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10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2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svg"/><Relationship Id="rId5" Type="http://schemas.openxmlformats.org/officeDocument/2006/relationships/image" Target="../media/image54.png"/><Relationship Id="rId4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0691812" cy="75596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972" y="437827"/>
            <a:ext cx="908185" cy="617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023" r="75485"/>
          <a:stretch/>
        </p:blipFill>
        <p:spPr>
          <a:xfrm>
            <a:off x="1213487" y="4304210"/>
            <a:ext cx="3230430" cy="27031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023" r="75485"/>
          <a:stretch/>
        </p:blipFill>
        <p:spPr>
          <a:xfrm>
            <a:off x="4364297" y="1615810"/>
            <a:ext cx="1251910" cy="10475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8987" y="451224"/>
            <a:ext cx="7426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ПРОФЕССИОНАЛЬНОГО ОБРАЗОВАНИЯ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 РЕСПУБЛИКИ БАШКОРТОСТАН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37" y="2231401"/>
            <a:ext cx="9261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по научной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инновационной деятельности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ДПО ИРО РБ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2025 год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68E5D23-C361-4B64-8820-CC9792D39E1F}"/>
              </a:ext>
            </a:extLst>
          </p:cNvPr>
          <p:cNvSpPr/>
          <p:nvPr/>
        </p:nvSpPr>
        <p:spPr>
          <a:xfrm>
            <a:off x="6350559" y="5325627"/>
            <a:ext cx="3520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Акчулпанов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ru-RU" sz="1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Юлай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Киньябаевич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Проректор</a:t>
            </a:r>
          </a:p>
          <a:p>
            <a:pPr defTabSz="914400"/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научной и инновационной работе</a:t>
            </a:r>
          </a:p>
        </p:txBody>
      </p:sp>
    </p:spTree>
    <p:extLst>
      <p:ext uri="{BB962C8B-B14F-4D97-AF65-F5344CB8AC3E}">
        <p14:creationId xmlns:p14="http://schemas.microsoft.com/office/powerpoint/2010/main" xmlns="" val="17489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1237"/>
          <a:stretch/>
        </p:blipFill>
        <p:spPr>
          <a:xfrm>
            <a:off x="0" y="0"/>
            <a:ext cx="10691813" cy="75754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1060471" y="333838"/>
            <a:ext cx="6337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«Образование: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традиции и инновации» (РИНЦ)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11816" y="1540957"/>
            <a:ext cx="73739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РУБРИКИ ЖУРНАЛА</a:t>
            </a:r>
          </a:p>
          <a:p>
            <a:endParaRPr lang="ru-RU" sz="1600" dirty="0">
              <a:solidFill>
                <a:srgbClr val="7466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Общие вопросы образования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образование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Методология,  теория и методика обучения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Педагогическая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инноватика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современные образовательные технологии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Педагогика и психология здоровья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Информатизация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системы образования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Проектный менеджмент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современной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школе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3-го номера 2024 г.: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Региональная экономика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Языки народов России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620" y="2498310"/>
            <a:ext cx="266414" cy="341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74" y="469052"/>
            <a:ext cx="522303" cy="5158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051" y="3004730"/>
            <a:ext cx="329770" cy="3344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051" y="3504287"/>
            <a:ext cx="362888" cy="4015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07" y="2019677"/>
            <a:ext cx="308627" cy="3527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241" y="5494554"/>
            <a:ext cx="342135" cy="382127"/>
          </a:xfrm>
          <a:prstGeom prst="rect">
            <a:avLst/>
          </a:prstGeom>
          <a:noFill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241" y="4764051"/>
            <a:ext cx="391684" cy="3276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620" y="4182778"/>
            <a:ext cx="354851" cy="37456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890496" y="5121658"/>
            <a:ext cx="4239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Редакционная коллегия</a:t>
            </a:r>
            <a: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dirty="0" err="1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Ашкелон</a:t>
            </a:r>
            <a: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(Израиль)           г. Тюмень</a:t>
            </a:r>
            <a:b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Ташкент                             г. Оренбург</a:t>
            </a:r>
            <a:b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Санкт-Петербург               г. Новосибирск</a:t>
            </a:r>
            <a:b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                              г. Уфа</a:t>
            </a:r>
          </a:p>
          <a:p>
            <a: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dirty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</a:t>
            </a:r>
          </a:p>
          <a:p>
            <a:r>
              <a:rPr lang="ru-RU" sz="1600" dirty="0" smtClean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Казань </a:t>
            </a:r>
          </a:p>
          <a:p>
            <a:r>
              <a:rPr lang="ru-RU" sz="1600" dirty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7466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385" y="6124892"/>
            <a:ext cx="408433" cy="371857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6BF10631-FD63-47E9-960D-804B7BC6ACA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925" y="6634598"/>
            <a:ext cx="393616" cy="41555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505" y="1278208"/>
            <a:ext cx="4621696" cy="36482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45019" y="1182707"/>
            <a:ext cx="2687217" cy="2627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5764505" y="3705085"/>
            <a:ext cx="1224123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397638" y="1445456"/>
            <a:ext cx="934598" cy="574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64505" y="3711435"/>
            <a:ext cx="1298768" cy="1215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988627" y="4282261"/>
            <a:ext cx="1931438" cy="641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686800" y="3335313"/>
            <a:ext cx="167951" cy="9469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797556" y="1164835"/>
            <a:ext cx="588646" cy="147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7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0616" y="501551"/>
            <a:ext cx="8796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«Образование: традиции и инновации»</a:t>
            </a:r>
          </a:p>
          <a:p>
            <a:endParaRPr lang="ru-RU" sz="2400" b="1" dirty="0">
              <a:solidFill>
                <a:srgbClr val="7466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ПОКАЗАТЕЛИ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74" y="469052"/>
            <a:ext cx="522303" cy="515853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90BF1FC7-CC3B-4972-8692-D37ED36D4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1009157"/>
              </p:ext>
            </p:extLst>
          </p:nvPr>
        </p:nvGraphicFramePr>
        <p:xfrm>
          <a:off x="1576872" y="2021634"/>
          <a:ext cx="8210940" cy="2666808"/>
        </p:xfrm>
        <a:graphic>
          <a:graphicData uri="http://schemas.openxmlformats.org/drawingml/2006/table">
            <a:tbl>
              <a:tblPr/>
              <a:tblGrid>
                <a:gridCol w="4180116">
                  <a:extLst>
                    <a:ext uri="{9D8B030D-6E8A-4147-A177-3AD203B41FA5}">
                      <a16:colId xmlns="" xmlns:a16="http://schemas.microsoft.com/office/drawing/2014/main" val="3818152285"/>
                    </a:ext>
                  </a:extLst>
                </a:gridCol>
                <a:gridCol w="1334277">
                  <a:extLst>
                    <a:ext uri="{9D8B030D-6E8A-4147-A177-3AD203B41FA5}">
                      <a16:colId xmlns="" xmlns:a16="http://schemas.microsoft.com/office/drawing/2014/main" val="3695650359"/>
                    </a:ext>
                  </a:extLst>
                </a:gridCol>
                <a:gridCol w="1343051"/>
                <a:gridCol w="1353496">
                  <a:extLst>
                    <a:ext uri="{9D8B030D-6E8A-4147-A177-3AD203B41FA5}">
                      <a16:colId xmlns="" xmlns:a16="http://schemas.microsoft.com/office/drawing/2014/main" val="4166179785"/>
                    </a:ext>
                  </a:extLst>
                </a:gridCol>
              </a:tblGrid>
              <a:tr h="359603"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30.05.2024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27.03.2025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27.03.2025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5195793"/>
                  </a:ext>
                </a:extLst>
              </a:tr>
              <a:tr h="32360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число выпусков журнала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4142287"/>
                  </a:ext>
                </a:extLst>
              </a:tr>
              <a:tr h="32360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число статей из журнала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873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7295705"/>
                  </a:ext>
                </a:extLst>
              </a:tr>
              <a:tr h="585759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Суммарное число цитирований статей журнала в РИНЦ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844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1161320"/>
                  </a:ext>
                </a:extLst>
              </a:tr>
              <a:tr h="32360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Хирша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8390415"/>
                  </a:ext>
                </a:extLst>
              </a:tr>
              <a:tr h="427042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Статья с наибольшим индексом цитирования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9020975"/>
                  </a:ext>
                </a:extLst>
              </a:tr>
              <a:tr h="32360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Статей с индексом цитирования более 5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6309283"/>
                  </a:ext>
                </a:extLst>
              </a:tr>
            </a:tbl>
          </a:graphicData>
        </a:graphic>
      </p:graphicFrame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C5DF4EF1-A6DC-467A-8A74-A4A92D2687D1}"/>
              </a:ext>
            </a:extLst>
          </p:cNvPr>
          <p:cNvSpPr/>
          <p:nvPr/>
        </p:nvSpPr>
        <p:spPr>
          <a:xfrm>
            <a:off x="870172" y="6202769"/>
            <a:ext cx="4678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В печати первый номер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журнала за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2025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год.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Срок издание: до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20 апреля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т.г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04B5C0A-AF14-4225-BE97-F22683430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077" y="4981812"/>
            <a:ext cx="1197204" cy="967041"/>
          </a:xfrm>
          <a:prstGeom prst="rect">
            <a:avLst/>
          </a:prstGeom>
          <a:solidFill>
            <a:srgbClr val="C8C6C9"/>
          </a:solidFill>
          <a:ln>
            <a:solidFill>
              <a:schemeClr val="accent1"/>
            </a:solidFill>
          </a:ln>
        </p:spPr>
      </p:pic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3115753C-B72C-4BBF-8F96-B2A47C783C7D}"/>
              </a:ext>
            </a:extLst>
          </p:cNvPr>
          <p:cNvSpPr/>
          <p:nvPr/>
        </p:nvSpPr>
        <p:spPr>
          <a:xfrm>
            <a:off x="2338905" y="5117856"/>
            <a:ext cx="5126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Публикуются авторы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из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таких городов как: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/>
              <a:t>Уфа (ИРО РБ; </a:t>
            </a:r>
            <a:r>
              <a:rPr lang="ru-RU" sz="1600" kern="0" dirty="0" err="1"/>
              <a:t>УУНиТ</a:t>
            </a:r>
            <a:r>
              <a:rPr lang="ru-RU" sz="1600" kern="0" dirty="0"/>
              <a:t>; АН РБ),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Москва</a:t>
            </a:r>
            <a:r>
              <a:rPr lang="ru-RU" sz="1600" kern="0" dirty="0"/>
              <a:t>,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/>
              <a:t>Новосибирск, Оренбург</a:t>
            </a:r>
            <a:r>
              <a:rPr lang="ru-RU" sz="1600" kern="0" dirty="0" smtClean="0"/>
              <a:t>, Казань, </a:t>
            </a:r>
            <a:r>
              <a:rPr lang="ru-RU" sz="1600" kern="0" dirty="0"/>
              <a:t>Караганда, Минск и др.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4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691813" cy="758753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EBA6001-3E4E-4087-B99A-3A2D7E294385}"/>
              </a:ext>
            </a:extLst>
          </p:cNvPr>
          <p:cNvSpPr/>
          <p:nvPr/>
        </p:nvSpPr>
        <p:spPr>
          <a:xfrm>
            <a:off x="1733832" y="922734"/>
            <a:ext cx="8595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основных сотрудников: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Докторов наук: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профессора.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Кандидатов наук: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доцентов.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сотрудников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(уч. степень, уч. звание).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количества публикаций, повышение публикационной активности сотрудников (издательская деятельность) .</a:t>
            </a:r>
          </a:p>
          <a:p>
            <a:pPr marL="514350" indent="-514350">
              <a:buAutoNum type="arabicPeriod"/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документов через ЕПГС.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Минобрнауки РФ – раздел «Деятельность» - «Государственные услуги».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очных мероприятий не менее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согласно плану (НПК, круглые столы и др.)</a:t>
            </a:r>
          </a:p>
        </p:txBody>
      </p:sp>
      <p:pic>
        <p:nvPicPr>
          <p:cNvPr id="6" name="Рисунок 5" descr="Квадратная академическая шапочка со сплошной заливкой">
            <a:extLst>
              <a:ext uri="{FF2B5EF4-FFF2-40B4-BE49-F238E27FC236}">
                <a16:creationId xmlns="" xmlns:a16="http://schemas.microsoft.com/office/drawing/2014/main" id="{FA0BD992-D393-4E3B-8D71-172C3B71C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716" y="1481694"/>
            <a:ext cx="914400" cy="914400"/>
          </a:xfrm>
          <a:prstGeom prst="rect">
            <a:avLst/>
          </a:prstGeom>
        </p:spPr>
      </p:pic>
      <p:pic>
        <p:nvPicPr>
          <p:cNvPr id="8" name="Рисунок 7" descr="Пользователи со сплошной заливкой">
            <a:extLst>
              <a:ext uri="{FF2B5EF4-FFF2-40B4-BE49-F238E27FC236}">
                <a16:creationId xmlns="" xmlns:a16="http://schemas.microsoft.com/office/drawing/2014/main" id="{AFFF64C2-5DA4-446F-AA2F-6854593A53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709" y="784819"/>
            <a:ext cx="914400" cy="914400"/>
          </a:xfrm>
          <a:prstGeom prst="rect">
            <a:avLst/>
          </a:prstGeom>
        </p:spPr>
      </p:pic>
      <p:pic>
        <p:nvPicPr>
          <p:cNvPr id="10" name="Рисунок 9" descr="Сеть со сплошной заливкой">
            <a:extLst>
              <a:ext uri="{FF2B5EF4-FFF2-40B4-BE49-F238E27FC236}">
                <a16:creationId xmlns="" xmlns:a16="http://schemas.microsoft.com/office/drawing/2014/main" id="{9FDD31D5-E7A6-43E1-AEFC-AF75644C7F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3831" y="29739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8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691813" cy="7587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2E98EB-E5B8-450D-AFF2-DEFCA4E05542}"/>
              </a:ext>
            </a:extLst>
          </p:cNvPr>
          <p:cNvSpPr txBox="1"/>
          <p:nvPr/>
        </p:nvSpPr>
        <p:spPr>
          <a:xfrm>
            <a:off x="510787" y="733221"/>
            <a:ext cx="9670236" cy="6140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УС:</a:t>
            </a:r>
          </a:p>
          <a:p>
            <a:pPr>
              <a:lnSpc>
                <a:spcPct val="150000"/>
              </a:lnSpc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Утвердить отчет проектора по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НиИР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Акчулпанова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Ю.К. по научной и инновационной деятельности ГАУ ДПО ИРО РБ за 2025 год.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издательской деятельности на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год.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Ответственные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Акчулпанов Ю.К.,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Иркабаева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М.В., руководители подразделений.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Срок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до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апреля 2026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r>
              <a:rPr lang="ru-RU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коллективную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монографию. </a:t>
            </a:r>
          </a:p>
          <a:p>
            <a:pPr lvl="0">
              <a:lnSpc>
                <a:spcPct val="150000"/>
              </a:lnSpc>
              <a:defRPr/>
            </a:pP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Ответственные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Акчулпанов Ю.К.,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подразделений.</a:t>
            </a:r>
          </a:p>
          <a:p>
            <a:pPr>
              <a:lnSpc>
                <a:spcPct val="150000"/>
              </a:lnSpc>
              <a:defRPr/>
            </a:pP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Срок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до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ноября 2026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года.</a:t>
            </a:r>
          </a:p>
          <a:p>
            <a:pPr lvl="0">
              <a:lnSpc>
                <a:spcPct val="150000"/>
              </a:lnSpc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3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1237"/>
          <a:stretch/>
        </p:blipFill>
        <p:spPr>
          <a:xfrm>
            <a:off x="0" y="-15794"/>
            <a:ext cx="10691813" cy="75754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2781" y="2599131"/>
            <a:ext cx="8066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a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Иғтибарығыҙ өсөн рәхмәт</a:t>
            </a: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8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691813" cy="761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8227" y="374076"/>
            <a:ext cx="74760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 работы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78837" y="2112987"/>
            <a:ext cx="85172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в рамках научной проблематики структурного подразделения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научно-практических конференций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инновационной деятельности ОО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профессиональных  конкурсов и конкурсов для обучающихся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личного профессионального уровня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988" y="4164535"/>
            <a:ext cx="399852" cy="5670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382" y="5147128"/>
            <a:ext cx="560585" cy="5306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92" y="6338111"/>
            <a:ext cx="552166" cy="4838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33" y="3205343"/>
            <a:ext cx="844362" cy="6403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034" y="2141260"/>
            <a:ext cx="565760" cy="6485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159" y="572926"/>
            <a:ext cx="908383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3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6000"/>
            <a:ext cx="10691813" cy="75875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357" y="469583"/>
            <a:ext cx="952744" cy="9749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265" y="1897456"/>
            <a:ext cx="583815" cy="47570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27" y="6706533"/>
            <a:ext cx="386658" cy="4175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227" y="2665006"/>
            <a:ext cx="368172" cy="40593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C2F77CD2-2CB8-4694-890F-D70898054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0471318"/>
              </p:ext>
            </p:extLst>
          </p:nvPr>
        </p:nvGraphicFramePr>
        <p:xfrm>
          <a:off x="1241947" y="1683626"/>
          <a:ext cx="9027183" cy="5629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6570">
                  <a:extLst>
                    <a:ext uri="{9D8B030D-6E8A-4147-A177-3AD203B41FA5}">
                      <a16:colId xmlns="" xmlns:a16="http://schemas.microsoft.com/office/drawing/2014/main" val="1460292100"/>
                    </a:ext>
                  </a:extLst>
                </a:gridCol>
                <a:gridCol w="1871859">
                  <a:extLst>
                    <a:ext uri="{9D8B030D-6E8A-4147-A177-3AD203B41FA5}">
                      <a16:colId xmlns="" xmlns:a16="http://schemas.microsoft.com/office/drawing/2014/main" val="1093518175"/>
                    </a:ext>
                  </a:extLst>
                </a:gridCol>
                <a:gridCol w="639355">
                  <a:extLst>
                    <a:ext uri="{9D8B030D-6E8A-4147-A177-3AD203B41FA5}">
                      <a16:colId xmlns="" xmlns:a16="http://schemas.microsoft.com/office/drawing/2014/main" val="998873532"/>
                    </a:ext>
                  </a:extLst>
                </a:gridCol>
                <a:gridCol w="750627">
                  <a:extLst>
                    <a:ext uri="{9D8B030D-6E8A-4147-A177-3AD203B41FA5}">
                      <a16:colId xmlns="" xmlns:a16="http://schemas.microsoft.com/office/drawing/2014/main" val="1001816702"/>
                    </a:ext>
                  </a:extLst>
                </a:gridCol>
                <a:gridCol w="641445">
                  <a:extLst>
                    <a:ext uri="{9D8B030D-6E8A-4147-A177-3AD203B41FA5}">
                      <a16:colId xmlns="" xmlns:a16="http://schemas.microsoft.com/office/drawing/2014/main" val="613222023"/>
                    </a:ext>
                  </a:extLst>
                </a:gridCol>
                <a:gridCol w="818866">
                  <a:extLst>
                    <a:ext uri="{9D8B030D-6E8A-4147-A177-3AD203B41FA5}">
                      <a16:colId xmlns="" xmlns:a16="http://schemas.microsoft.com/office/drawing/2014/main" val="2534966172"/>
                    </a:ext>
                  </a:extLst>
                </a:gridCol>
                <a:gridCol w="750627">
                  <a:extLst>
                    <a:ext uri="{9D8B030D-6E8A-4147-A177-3AD203B41FA5}">
                      <a16:colId xmlns="" xmlns:a16="http://schemas.microsoft.com/office/drawing/2014/main" val="3352109100"/>
                    </a:ext>
                  </a:extLst>
                </a:gridCol>
                <a:gridCol w="1097834"/>
              </a:tblGrid>
              <a:tr h="36270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99263742"/>
                  </a:ext>
                </a:extLst>
              </a:tr>
              <a:tr h="36270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Монографии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97352521"/>
                  </a:ext>
                </a:extLst>
              </a:tr>
              <a:tr h="72540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Учебные и учебно-методические пособия, методические рекомендации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2406014"/>
                  </a:ext>
                </a:extLst>
              </a:tr>
              <a:tr h="362700">
                <a:tc rowSpan="7"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Статьи (всего: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148)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SCOPUS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88851435"/>
                  </a:ext>
                </a:extLst>
              </a:tr>
              <a:tr h="362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WEB OF SCIENCE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1007943" rtl="0" eaLnBrk="1" latinLnBrk="0" hangingPunct="1"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85469709"/>
                  </a:ext>
                </a:extLst>
              </a:tr>
              <a:tr h="362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ВАК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27977933"/>
                  </a:ext>
                </a:extLst>
              </a:tr>
              <a:tr h="725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 международных изданиях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57030716"/>
                  </a:ext>
                </a:extLst>
              </a:tr>
              <a:tr h="725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во всероссийских изданиях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74251367"/>
                  </a:ext>
                </a:extLst>
              </a:tr>
              <a:tr h="725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 региональных изданиях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17130135"/>
                  </a:ext>
                </a:extLst>
              </a:tr>
              <a:tr h="362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 вузовских изданиях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89392018"/>
                  </a:ext>
                </a:extLst>
              </a:tr>
              <a:tr h="36270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Всего  публикаций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326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165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15016147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DA6C2FF-7AFD-4561-A055-8BB1672AA6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272" y="4640333"/>
            <a:ext cx="496808" cy="49680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681AF76-1BC8-48BE-A351-4CF2E7E276A0}"/>
              </a:ext>
            </a:extLst>
          </p:cNvPr>
          <p:cNvSpPr/>
          <p:nvPr/>
        </p:nvSpPr>
        <p:spPr>
          <a:xfrm>
            <a:off x="1314324" y="323411"/>
            <a:ext cx="88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публикации ППС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ДПО ИРО РБ</a:t>
            </a:r>
          </a:p>
        </p:txBody>
      </p:sp>
    </p:spTree>
    <p:extLst>
      <p:ext uri="{BB962C8B-B14F-4D97-AF65-F5344CB8AC3E}">
        <p14:creationId xmlns:p14="http://schemas.microsoft.com/office/powerpoint/2010/main" xmlns="" val="671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0761" cy="7604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0994">
            <a:off x="489532" y="2611888"/>
            <a:ext cx="422816" cy="46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307" y="6067063"/>
            <a:ext cx="467885" cy="4732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598" y="3192414"/>
            <a:ext cx="464873" cy="4907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82" y="2006638"/>
            <a:ext cx="496808" cy="4968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324" y="373836"/>
            <a:ext cx="982175" cy="7186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723" y="4423798"/>
            <a:ext cx="408433" cy="371857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49196941-02DD-4C43-9551-8FE647495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6764586"/>
              </p:ext>
            </p:extLst>
          </p:nvPr>
        </p:nvGraphicFramePr>
        <p:xfrm>
          <a:off x="1314324" y="1460311"/>
          <a:ext cx="8836359" cy="5775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7592">
                  <a:extLst>
                    <a:ext uri="{9D8B030D-6E8A-4147-A177-3AD203B41FA5}">
                      <a16:colId xmlns="" xmlns:a16="http://schemas.microsoft.com/office/drawing/2014/main" val="4262669400"/>
                    </a:ext>
                  </a:extLst>
                </a:gridCol>
                <a:gridCol w="856621">
                  <a:extLst>
                    <a:ext uri="{9D8B030D-6E8A-4147-A177-3AD203B41FA5}">
                      <a16:colId xmlns="" xmlns:a16="http://schemas.microsoft.com/office/drawing/2014/main" val="3763185344"/>
                    </a:ext>
                  </a:extLst>
                </a:gridCol>
                <a:gridCol w="859809">
                  <a:extLst>
                    <a:ext uri="{9D8B030D-6E8A-4147-A177-3AD203B41FA5}">
                      <a16:colId xmlns="" xmlns:a16="http://schemas.microsoft.com/office/drawing/2014/main" val="2107440337"/>
                    </a:ext>
                  </a:extLst>
                </a:gridCol>
                <a:gridCol w="750627">
                  <a:extLst>
                    <a:ext uri="{9D8B030D-6E8A-4147-A177-3AD203B41FA5}">
                      <a16:colId xmlns="" xmlns:a16="http://schemas.microsoft.com/office/drawing/2014/main" val="674651115"/>
                    </a:ext>
                  </a:extLst>
                </a:gridCol>
                <a:gridCol w="709684">
                  <a:extLst>
                    <a:ext uri="{9D8B030D-6E8A-4147-A177-3AD203B41FA5}">
                      <a16:colId xmlns="" xmlns:a16="http://schemas.microsoft.com/office/drawing/2014/main" val="2318357494"/>
                    </a:ext>
                  </a:extLst>
                </a:gridCol>
                <a:gridCol w="981013">
                  <a:extLst>
                    <a:ext uri="{9D8B030D-6E8A-4147-A177-3AD203B41FA5}">
                      <a16:colId xmlns="" xmlns:a16="http://schemas.microsoft.com/office/drawing/2014/main" val="3992486777"/>
                    </a:ext>
                  </a:extLst>
                </a:gridCol>
                <a:gridCol w="981013"/>
              </a:tblGrid>
              <a:tr h="51721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Название показателей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marL="76835" marR="76835" marT="0" marB="0"/>
                </a:tc>
                <a:extLst>
                  <a:ext uri="{0D108BD9-81ED-4DB2-BD59-A6C34878D82A}">
                    <a16:rowId xmlns="" xmlns:a16="http://schemas.microsoft.com/office/drawing/2014/main" val="173090053"/>
                  </a:ext>
                </a:extLst>
              </a:tr>
              <a:tr h="576808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Число публикаций в elibrarу.ru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383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384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395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287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268</a:t>
                      </a:r>
                      <a:endParaRPr lang="ru-RU" dirty="0"/>
                    </a:p>
                  </a:txBody>
                  <a:tcPr marL="76835" marR="76835" marT="0" marB="0"/>
                </a:tc>
                <a:extLst>
                  <a:ext uri="{0D108BD9-81ED-4DB2-BD59-A6C34878D82A}">
                    <a16:rowId xmlns="" xmlns:a16="http://schemas.microsoft.com/office/drawing/2014/main" val="1160783644"/>
                  </a:ext>
                </a:extLst>
              </a:tr>
              <a:tr h="57680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Число публикаций в РИНЦ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278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266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265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314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84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="" xmlns:a16="http://schemas.microsoft.com/office/drawing/2014/main" val="1003257095"/>
                  </a:ext>
                </a:extLst>
              </a:tr>
              <a:tr h="59367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Число цитирований  публикаций на elibrarу.ru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563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806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973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979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1086</a:t>
                      </a:r>
                      <a:endParaRPr lang="ru-RU" dirty="0"/>
                    </a:p>
                  </a:txBody>
                  <a:tcPr marL="76835" marR="76835" marT="0" marB="0"/>
                </a:tc>
                <a:extLst>
                  <a:ext uri="{0D108BD9-81ED-4DB2-BD59-A6C34878D82A}">
                    <a16:rowId xmlns="" xmlns:a16="http://schemas.microsoft.com/office/drawing/2014/main" val="2125454094"/>
                  </a:ext>
                </a:extLst>
              </a:tr>
              <a:tr h="576808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Число цитирований публикаций в РИНЦ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459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617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832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845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828</a:t>
                      </a:r>
                      <a:endParaRPr lang="ru-RU" dirty="0"/>
                    </a:p>
                  </a:txBody>
                  <a:tcPr marL="76835" marR="76835" marT="0" marB="0"/>
                </a:tc>
                <a:extLst>
                  <a:ext uri="{0D108BD9-81ED-4DB2-BD59-A6C34878D82A}">
                    <a16:rowId xmlns="" xmlns:a16="http://schemas.microsoft.com/office/drawing/2014/main" val="3500302302"/>
                  </a:ext>
                </a:extLst>
              </a:tr>
              <a:tr h="593674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Число цитирований из публикаций, входящих в ядро РИНЦ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 marL="76835" marR="76835" marT="0" marB="0"/>
                </a:tc>
                <a:extLst>
                  <a:ext uri="{0D108BD9-81ED-4DB2-BD59-A6C34878D82A}">
                    <a16:rowId xmlns="" xmlns:a16="http://schemas.microsoft.com/office/drawing/2014/main" val="1279179102"/>
                  </a:ext>
                </a:extLst>
              </a:tr>
              <a:tr h="593674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Число Хирша по всем показателям на elibrarу.ru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marL="76835" marR="76835" marT="0" marB="0"/>
                </a:tc>
                <a:extLst>
                  <a:ext uri="{0D108BD9-81ED-4DB2-BD59-A6C34878D82A}">
                    <a16:rowId xmlns="" xmlns:a16="http://schemas.microsoft.com/office/drawing/2014/main" val="1857330875"/>
                  </a:ext>
                </a:extLst>
              </a:tr>
              <a:tr h="576808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Индекс Хирша по публикациям РИНЦ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 marL="76835" marR="76835" marT="0" marB="0"/>
                </a:tc>
                <a:extLst>
                  <a:ext uri="{0D108BD9-81ED-4DB2-BD59-A6C34878D82A}">
                    <a16:rowId xmlns="" xmlns:a16="http://schemas.microsoft.com/office/drawing/2014/main" val="3176473006"/>
                  </a:ext>
                </a:extLst>
              </a:tr>
              <a:tr h="57680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Число авторов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</a:t>
                      </a:r>
                      <a:endParaRPr lang="ru-RU" dirty="0"/>
                    </a:p>
                  </a:txBody>
                  <a:tcPr marL="76835" marR="76835" marT="0" marB="0"/>
                </a:tc>
                <a:extLst>
                  <a:ext uri="{0D108BD9-81ED-4DB2-BD59-A6C34878D82A}">
                    <a16:rowId xmlns="" xmlns:a16="http://schemas.microsoft.com/office/drawing/2014/main" val="2781063513"/>
                  </a:ext>
                </a:extLst>
              </a:tr>
              <a:tr h="593674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Число авторов, зарегистрированных Sciеnce Index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835" marR="7683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</a:t>
                      </a:r>
                      <a:endParaRPr lang="ru-RU" dirty="0"/>
                    </a:p>
                  </a:txBody>
                  <a:tcPr marL="76835" marR="76835" marT="0" marB="0"/>
                </a:tc>
                <a:extLst>
                  <a:ext uri="{0D108BD9-81ED-4DB2-BD59-A6C34878D82A}">
                    <a16:rowId xmlns="" xmlns:a16="http://schemas.microsoft.com/office/drawing/2014/main" val="2748707764"/>
                  </a:ext>
                </a:extLst>
              </a:tr>
            </a:tbl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9A25E1D-9AC5-4BD7-A18D-0309FE9A6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0994">
            <a:off x="490780" y="3733305"/>
            <a:ext cx="422816" cy="46618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6BF10631-FD63-47E9-960D-804B7BC6A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502" y="4914181"/>
            <a:ext cx="464873" cy="49078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2EF766B-735E-49EF-BB26-5870F2ED1D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748" y="5458477"/>
            <a:ext cx="496808" cy="49680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0B4AA85-970B-46D0-9F40-1A211F6028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47" y="6647666"/>
            <a:ext cx="624002" cy="47320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C434F1C4-AB71-4F4E-A63E-91FBAEBF7688}"/>
              </a:ext>
            </a:extLst>
          </p:cNvPr>
          <p:cNvSpPr/>
          <p:nvPr/>
        </p:nvSpPr>
        <p:spPr>
          <a:xfrm>
            <a:off x="929294" y="383209"/>
            <a:ext cx="8982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Публикационная активность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 ИРО РБ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723" y="3227265"/>
            <a:ext cx="464873" cy="4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7F40B1F0-B54A-49D7-8150-6D12B0E33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58079575"/>
              </p:ext>
            </p:extLst>
          </p:nvPr>
        </p:nvGraphicFramePr>
        <p:xfrm>
          <a:off x="2297906" y="174783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140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1237"/>
          <a:stretch/>
        </p:blipFill>
        <p:spPr>
          <a:xfrm>
            <a:off x="0" y="0"/>
            <a:ext cx="10691813" cy="757546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4237" y="2074238"/>
            <a:ext cx="3483038" cy="319590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957043" y="4137362"/>
            <a:ext cx="249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Региональных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5582" y="1921580"/>
            <a:ext cx="3855340" cy="353751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553708" y="4228719"/>
            <a:ext cx="2259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Всероссийских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54" y="2449550"/>
            <a:ext cx="2557342" cy="2353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1106" y="160659"/>
            <a:ext cx="5120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466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НАУЧНО-ПРАКТИЧЕСКИЕ конференции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9799" y="3988805"/>
            <a:ext cx="249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Межрегиональные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069" y="3233945"/>
            <a:ext cx="880234" cy="820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4542" y="3308787"/>
            <a:ext cx="996905" cy="885623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23332" y="2812277"/>
            <a:ext cx="671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76526" y="2812277"/>
            <a:ext cx="671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272826" y="2719332"/>
            <a:ext cx="996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915" y="3426185"/>
            <a:ext cx="834464" cy="8127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53" y="129135"/>
            <a:ext cx="950741" cy="823199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FD8454-2579-4064-903B-9D0C5D55D609}"/>
              </a:ext>
            </a:extLst>
          </p:cNvPr>
          <p:cNvSpPr/>
          <p:nvPr/>
        </p:nvSpPr>
        <p:spPr>
          <a:xfrm>
            <a:off x="1351106" y="1106594"/>
            <a:ext cx="82662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ВСЕГО: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научно-практических конференций,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 них 2 международные, 2 межрегиональные,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всероссийских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республиканских.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78B124D-508B-4997-916E-82535A707D54}"/>
              </a:ext>
            </a:extLst>
          </p:cNvPr>
          <p:cNvSpPr/>
          <p:nvPr/>
        </p:nvSpPr>
        <p:spPr>
          <a:xfrm>
            <a:off x="1180394" y="5679913"/>
            <a:ext cx="8051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году научно-педагогическими работниками отредактировано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сборников, материалов по итогам конкурсов, конференций, рецензировано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научных работ.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4023" y="2257420"/>
            <a:ext cx="3114616" cy="286583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440420" y="3947359"/>
            <a:ext cx="249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4625" y="3338499"/>
            <a:ext cx="844362" cy="64030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442825" y="2789752"/>
            <a:ext cx="671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1237"/>
          <a:stretch/>
        </p:blipFill>
        <p:spPr>
          <a:xfrm>
            <a:off x="-1" y="-2146"/>
            <a:ext cx="10691813" cy="75754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5740" y="404036"/>
            <a:ext cx="5120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</a:t>
            </a:r>
            <a:r>
              <a:rPr lang="ru-RU" sz="2800" b="1" dirty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конкурсы для педагогов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4621" y="259492"/>
            <a:ext cx="2779939" cy="2569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0362" y="536642"/>
            <a:ext cx="403456" cy="54661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784676" y="2042864"/>
            <a:ext cx="74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671" y="4358342"/>
            <a:ext cx="2183691" cy="218982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722581" y="4947766"/>
            <a:ext cx="25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 конкурсы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621474" y="5598745"/>
            <a:ext cx="1014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84676" y="4713280"/>
            <a:ext cx="408467" cy="3718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19" y="404036"/>
            <a:ext cx="609021" cy="6175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977492" y="1242303"/>
            <a:ext cx="2302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Республиканские конкурсы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2E47394-5021-4685-9174-0B4C0CDA5CC3}"/>
              </a:ext>
            </a:extLst>
          </p:cNvPr>
          <p:cNvSpPr/>
          <p:nvPr/>
        </p:nvSpPr>
        <p:spPr>
          <a:xfrm>
            <a:off x="954407" y="6956747"/>
            <a:ext cx="512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ВСЕГО: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FD4C92F-E0F2-4BD3-9A39-0E7E896CB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5422319"/>
              </p:ext>
            </p:extLst>
          </p:nvPr>
        </p:nvGraphicFramePr>
        <p:xfrm>
          <a:off x="945138" y="1759663"/>
          <a:ext cx="6889483" cy="2083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9483">
                  <a:extLst>
                    <a:ext uri="{9D8B030D-6E8A-4147-A177-3AD203B41FA5}">
                      <a16:colId xmlns="" xmlns:a16="http://schemas.microsoft.com/office/drawing/2014/main" val="592553981"/>
                    </a:ext>
                  </a:extLst>
                </a:gridCol>
              </a:tblGrid>
              <a:tr h="376742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конкурс «Учитель года Башкортостана»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2864041661"/>
                  </a:ext>
                </a:extLst>
              </a:tr>
              <a:tr h="411243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Межрегиональный конкурс  «Учитель года башкирского языка и литературы» </a:t>
                      </a: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2490420190"/>
                  </a:ext>
                </a:extLst>
              </a:tr>
              <a:tr h="443944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 года дошкольной образовательной организации Республики Башкортостан</a:t>
                      </a: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3806082659"/>
                  </a:ext>
                </a:extLst>
              </a:tr>
              <a:tr h="638712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Интернет: возможности, компетенции, безопасность.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 методических разработок. 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Педагогическая лига: финансовое просвещение школьников.</a:t>
                      </a: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2475253478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F45A108-3B2E-46A0-B725-539B1E945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2822487"/>
              </p:ext>
            </p:extLst>
          </p:nvPr>
        </p:nvGraphicFramePr>
        <p:xfrm>
          <a:off x="954407" y="3855297"/>
          <a:ext cx="6872584" cy="2909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2584">
                  <a:extLst>
                    <a:ext uri="{9D8B030D-6E8A-4147-A177-3AD203B41FA5}">
                      <a16:colId xmlns="" xmlns:a16="http://schemas.microsoft.com/office/drawing/2014/main" val="3129569482"/>
                    </a:ext>
                  </a:extLst>
                </a:gridCol>
              </a:tblGrid>
              <a:tr h="805432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Лучшие учебно-методические пособия, обеспечивающие учет региональных и этнокультурных особенностей Республики Башкортостан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1570911571"/>
                  </a:ext>
                </a:extLst>
              </a:tr>
              <a:tr h="6613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Тере</a:t>
                      </a: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шишмәләр</a:t>
                      </a: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посвященный 80-летию Победы в Великой Отечественной войне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4123966472"/>
                  </a:ext>
                </a:extLst>
              </a:tr>
              <a:tr h="382138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дистанционного образования</a:t>
                      </a: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3671111864"/>
                  </a:ext>
                </a:extLst>
              </a:tr>
              <a:tr h="286603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Цифровая память</a:t>
                      </a: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3816002884"/>
                  </a:ext>
                </a:extLst>
              </a:tr>
              <a:tr h="774036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этап Всероссийского конкурса профессионального мастерства «Учитель-дефектолог России»</a:t>
                      </a: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2639284094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0D81080-BAC1-453F-8D54-608AA012012A}"/>
              </a:ext>
            </a:extLst>
          </p:cNvPr>
          <p:cNvSpPr/>
          <p:nvPr/>
        </p:nvSpPr>
        <p:spPr>
          <a:xfrm>
            <a:off x="954407" y="1344044"/>
            <a:ext cx="5120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Основные:</a:t>
            </a:r>
          </a:p>
        </p:txBody>
      </p:sp>
    </p:spTree>
    <p:extLst>
      <p:ext uri="{BB962C8B-B14F-4D97-AF65-F5344CB8AC3E}">
        <p14:creationId xmlns:p14="http://schemas.microsoft.com/office/powerpoint/2010/main" xmlns="" val="10392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" y="0"/>
            <a:ext cx="10690953" cy="75565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6835" y="331943"/>
            <a:ext cx="8984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ГАУ ДПО ИРО РБ для обучающихся образовательных организаций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20049" y="2603036"/>
            <a:ext cx="54670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Олимпиады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Игры, викторины, квесты и др.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835" y="5161526"/>
            <a:ext cx="604307" cy="4923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835" y="4247027"/>
            <a:ext cx="648427" cy="5537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288" y="471736"/>
            <a:ext cx="553242" cy="61672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924" y="3481349"/>
            <a:ext cx="414341" cy="6178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835" y="2477013"/>
            <a:ext cx="707367" cy="78029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74610" y="2645470"/>
            <a:ext cx="6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1036" y="3516659"/>
            <a:ext cx="6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31939" y="4348260"/>
            <a:ext cx="1036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87131" y="5156891"/>
            <a:ext cx="997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971" y="1616760"/>
            <a:ext cx="3359328" cy="298182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C00FEA5-1D11-4392-92B5-6F46DB2E207B}"/>
              </a:ext>
            </a:extLst>
          </p:cNvPr>
          <p:cNvSpPr/>
          <p:nvPr/>
        </p:nvSpPr>
        <p:spPr>
          <a:xfrm>
            <a:off x="1168924" y="6139666"/>
            <a:ext cx="512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4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59" y="3127"/>
            <a:ext cx="10689942" cy="75565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5919" y="617692"/>
            <a:ext cx="93943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 ППС ГАУ ДПО ИРО РБ      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Стажировки        2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31" y="474782"/>
            <a:ext cx="668137" cy="58548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7BB8EA6-F7E1-46F0-9AC4-1412C5876031}"/>
              </a:ext>
            </a:extLst>
          </p:cNvPr>
          <p:cNvSpPr/>
          <p:nvPr/>
        </p:nvSpPr>
        <p:spPr>
          <a:xfrm>
            <a:off x="1626477" y="2612327"/>
            <a:ext cx="6889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ППС 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диссертационных советов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C3C7E7A-E2DF-4E51-9B5A-9520867D96F1}"/>
              </a:ext>
            </a:extLst>
          </p:cNvPr>
          <p:cNvSpPr/>
          <p:nvPr/>
        </p:nvSpPr>
        <p:spPr>
          <a:xfrm>
            <a:off x="1221293" y="4612875"/>
            <a:ext cx="8168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ИННОВАЦИОННЫЕ площадки               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54                   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них 12 открыто в 2025 г)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3C5AAB3-67CE-4290-B457-55C240A0C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53" y="6072978"/>
            <a:ext cx="668137" cy="639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C1EC32B-05D6-45F1-97A6-46F8DD146C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53" y="1791363"/>
            <a:ext cx="591502" cy="48587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403C7D4-1D26-4392-B427-9C012EF1102B}"/>
              </a:ext>
            </a:extLst>
          </p:cNvPr>
          <p:cNvSpPr/>
          <p:nvPr/>
        </p:nvSpPr>
        <p:spPr>
          <a:xfrm>
            <a:off x="1221293" y="5678976"/>
            <a:ext cx="841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ОНЛАЙН-КРУГЛЫЕ</a:t>
            </a:r>
            <a:r>
              <a:rPr lang="ru-RU" sz="2800" b="1" dirty="0">
                <a:solidFill>
                  <a:srgbClr val="746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столы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28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FAB5466-38E8-4D11-8D6D-D57760EF39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53" y="4653253"/>
            <a:ext cx="764340" cy="6394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9C852AA-7B21-4483-BCED-3324D1D26D80}"/>
              </a:ext>
            </a:extLst>
          </p:cNvPr>
          <p:cNvSpPr/>
          <p:nvPr/>
        </p:nvSpPr>
        <p:spPr>
          <a:xfrm>
            <a:off x="2621903" y="3722673"/>
            <a:ext cx="733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работа в качестве члена Диссертационного Совета – </a:t>
            </a:r>
            <a:r>
              <a:rPr lang="ru-RU" sz="2000" b="1" dirty="0" smtClean="0"/>
              <a:t>3 человека, </a:t>
            </a:r>
            <a:r>
              <a:rPr lang="ru-RU" sz="2000" b="1" dirty="0"/>
              <a:t>выступили оппонентами при защите диссертаций  </a:t>
            </a:r>
            <a:r>
              <a:rPr lang="ru-RU" sz="2000" b="1" dirty="0" smtClean="0"/>
              <a:t>2 раза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0B4AA85-970B-46D0-9F40-1A211F6028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443" y="2904061"/>
            <a:ext cx="775849" cy="47320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403C7D4-1D26-4392-B427-9C012EF1102B}"/>
              </a:ext>
            </a:extLst>
          </p:cNvPr>
          <p:cNvSpPr/>
          <p:nvPr/>
        </p:nvSpPr>
        <p:spPr>
          <a:xfrm>
            <a:off x="1212776" y="6254411"/>
            <a:ext cx="841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                                                        58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403C7D4-1D26-4392-B427-9C012EF1102B}"/>
              </a:ext>
            </a:extLst>
          </p:cNvPr>
          <p:cNvSpPr/>
          <p:nvPr/>
        </p:nvSpPr>
        <p:spPr>
          <a:xfrm>
            <a:off x="1221293" y="6712378"/>
            <a:ext cx="841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28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8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4321</TotalTime>
  <Words>856</Words>
  <Application>Microsoft Office PowerPoint</Application>
  <PresentationFormat>Произвольный</PresentationFormat>
  <Paragraphs>318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243</cp:revision>
  <dcterms:created xsi:type="dcterms:W3CDTF">2020-10-15T10:25:42Z</dcterms:created>
  <dcterms:modified xsi:type="dcterms:W3CDTF">2026-04-03T04:10:57Z</dcterms:modified>
</cp:coreProperties>
</file>