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32" r:id="rId3"/>
    <p:sldId id="258" r:id="rId4"/>
    <p:sldId id="346" r:id="rId5"/>
    <p:sldId id="259" r:id="rId6"/>
    <p:sldId id="319" r:id="rId7"/>
    <p:sldId id="348" r:id="rId8"/>
    <p:sldId id="327" r:id="rId9"/>
    <p:sldId id="333" r:id="rId10"/>
    <p:sldId id="344" r:id="rId11"/>
    <p:sldId id="335" r:id="rId12"/>
    <p:sldId id="328" r:id="rId13"/>
    <p:sldId id="334" r:id="rId14"/>
    <p:sldId id="336" r:id="rId15"/>
    <p:sldId id="329" r:id="rId16"/>
    <p:sldId id="320" r:id="rId17"/>
    <p:sldId id="321" r:id="rId18"/>
    <p:sldId id="338" r:id="rId19"/>
    <p:sldId id="337" r:id="rId20"/>
    <p:sldId id="340" r:id="rId21"/>
    <p:sldId id="341" r:id="rId22"/>
    <p:sldId id="342" r:id="rId23"/>
    <p:sldId id="343" r:id="rId24"/>
    <p:sldId id="316" r:id="rId25"/>
    <p:sldId id="345" r:id="rId26"/>
    <p:sldId id="347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8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  <a:srgbClr val="264A9A"/>
    <a:srgbClr val="2F5496"/>
    <a:srgbClr val="AF6666"/>
    <a:srgbClr val="E8C37A"/>
    <a:srgbClr val="EC7330"/>
    <a:srgbClr val="DFCB83"/>
    <a:srgbClr val="DED8A4"/>
    <a:srgbClr val="FDFFFE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267" autoAdjust="0"/>
  </p:normalViewPr>
  <p:slideViewPr>
    <p:cSldViewPr snapToGrid="0" showGuides="1">
      <p:cViewPr varScale="1">
        <p:scale>
          <a:sx n="116" d="100"/>
          <a:sy n="116" d="100"/>
        </p:scale>
        <p:origin x="330" y="108"/>
      </p:cViewPr>
      <p:guideLst>
        <p:guide orient="horz" pos="2160"/>
        <p:guide pos="3840"/>
        <p:guide pos="801"/>
      </p:guideLst>
    </p:cSldViewPr>
  </p:slideViewPr>
  <p:outlineViewPr>
    <p:cViewPr>
      <p:scale>
        <a:sx n="33" d="100"/>
        <a:sy n="33" d="100"/>
      </p:scale>
      <p:origin x="0" y="-1027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EE4C60F-CCEE-4849-8BF8-7C8A5DECB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0138EFE-B0EB-46B9-9988-C15EDAE53B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EAB159-4E13-475F-AFC2-014DB4F4342E}" type="datetime1">
              <a:rPr lang="ru-RU" smtClean="0">
                <a:latin typeface="Times New Roman" panose="02020603050405020304" pitchFamily="18" charset="0"/>
              </a:rPr>
              <a:pPr rtl="0"/>
              <a:t>24.04.2026</a:t>
            </a:fld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56972C1-2B46-4BF1-B2C5-D1B7FEC2F0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2E6EFF4B-2573-4BDA-A6F2-A5502C9138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3EE74F-E86B-4506-9DE4-E1532F489F4C}" type="slidenum">
              <a:rPr lang="ru-RU" smtClean="0">
                <a:latin typeface="Times New Roman" panose="02020603050405020304" pitchFamily="18" charset="0"/>
              </a:rPr>
              <a:pPr rtl="0"/>
              <a:t>‹#›</a:t>
            </a:fld>
            <a:endParaRPr 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07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AB8B077E-C0E0-4C18-B51B-1F886586A44B}" type="datetime1">
              <a:rPr lang="ru-RU" smtClean="0"/>
              <a:pPr/>
              <a:t>24.04.2026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B5F4110D-4E99-49C1-BF09-9D9E5818BB6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3448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538983"/>
            <a:ext cx="266700" cy="225969"/>
          </a:xfrm>
        </p:spPr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ABA6C74E-3778-471F-9477-D823F7D6A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8082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атис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59A7BA7-C33A-4105-8F53-B8940C0A3F83}"/>
              </a:ext>
            </a:extLst>
          </p:cNvPr>
          <p:cNvSpPr/>
          <p:nvPr userDrawn="1"/>
        </p:nvSpPr>
        <p:spPr>
          <a:xfrm>
            <a:off x="4408227" y="-9144"/>
            <a:ext cx="13533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95FDDE8-E604-43B2-9010-7650176DFE1B}"/>
              </a:ext>
            </a:extLst>
          </p:cNvPr>
          <p:cNvSpPr/>
          <p:nvPr userDrawn="1"/>
        </p:nvSpPr>
        <p:spPr>
          <a:xfrm>
            <a:off x="6051420" y="0"/>
            <a:ext cx="20391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0413" y="0"/>
            <a:ext cx="2971800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571999"/>
            <a:ext cx="4422014" cy="150882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408227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779480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25 ₽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84239" y="4599296"/>
            <a:ext cx="5367974" cy="101933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D1F95E71-8CFB-47D8-857E-5CF7D091CCF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639221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4220BB32-08C4-4A57-831F-A25F6DD5F66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10474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50 ₽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694EBB8B-63BC-49D7-A4A6-810321F08EC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950851" y="2494818"/>
            <a:ext cx="1401361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1DC8524C-8473-476B-9727-B88579F5C6D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39466" y="1520399"/>
            <a:ext cx="2401321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100 ₽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08227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1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732363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2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DC3FB435-A0E9-4DB4-97CD-CD4676D2A60B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966893" y="3684893"/>
            <a:ext cx="1401361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3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</p:spTree>
    <p:extLst>
      <p:ext uri="{BB962C8B-B14F-4D97-AF65-F5344CB8AC3E}">
        <p14:creationId xmlns:p14="http://schemas.microsoft.com/office/powerpoint/2010/main" val="352202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2688336"/>
            <a:ext cx="5256213" cy="41696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9600" y="814742"/>
            <a:ext cx="4422014" cy="619448"/>
          </a:xfrm>
        </p:spPr>
        <p:txBody>
          <a:bodyPr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5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5346" y="3015916"/>
            <a:ext cx="4371473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486281" y="3015916"/>
            <a:ext cx="2716437" cy="478800"/>
          </a:xfrm>
        </p:spPr>
        <p:txBody>
          <a:bodyPr lIns="0" tIns="0" rIns="0" bIns="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345" y="3585385"/>
            <a:ext cx="4371473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262C7EF8-2FB4-4ED0-A661-3328AF0A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9600" y="1979605"/>
            <a:ext cx="4412151" cy="100633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Текст 2">
            <a:extLst>
              <a:ext uri="{FF2B5EF4-FFF2-40B4-BE49-F238E27FC236}">
                <a16:creationId xmlns:a16="http://schemas.microsoft.com/office/drawing/2014/main" xmlns="" id="{8A0F49E4-92A1-4E95-B557-32CC712F209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486281" y="3585385"/>
            <a:ext cx="4865932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69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8604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0" y="1581912"/>
            <a:ext cx="12192000" cy="52760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cxnSp>
        <p:nvCxnSpPr>
          <p:cNvPr id="7" name="Прямая со стрелкой 6">
            <a:extLst>
              <a:ext uri="{FF2B5EF4-FFF2-40B4-BE49-F238E27FC236}">
                <a16:creationId xmlns:a16="http://schemas.microsoft.com/office/drawing/2014/main" xmlns="" id="{D97EC15B-6ADB-43E7-8D3D-9CA1B60F918F}"/>
              </a:ext>
            </a:extLst>
          </p:cNvPr>
          <p:cNvCxnSpPr/>
          <p:nvPr userDrawn="1"/>
        </p:nvCxnSpPr>
        <p:spPr>
          <a:xfrm>
            <a:off x="-1" y="4642338"/>
            <a:ext cx="11731752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 16">
            <a:extLst>
              <a:ext uri="{FF2B5EF4-FFF2-40B4-BE49-F238E27FC236}">
                <a16:creationId xmlns:a16="http://schemas.microsoft.com/office/drawing/2014/main" xmlns="" id="{D26D8E99-1988-42A8-9F1C-95B986DC31E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649981" y="4411980"/>
            <a:ext cx="4892040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9E7B5F5C-D6CB-40DA-9AEA-4945FD67068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30305" y="29483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2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0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5E7FCEE1-8543-48D2-92BF-C15B856518F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72933" y="2218387"/>
            <a:ext cx="1655064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1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1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F1D6EC72-CD23-4FB2-B57B-639BD132182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21461" y="4889390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3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3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9ECFB104-72C8-4C8F-9892-D63C32BDB4C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4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4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EB1BE7C2-D7E1-44FC-9E2F-07D83234A2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96986" y="50262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5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5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CC78793E-2DD2-4C95-911F-5128AE36DF8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5289302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6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xmlns="" id="{242F0CC5-5779-42DA-8794-6726B62CC7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8628" y="4089581"/>
            <a:ext cx="2741612" cy="248888"/>
          </a:xfrm>
        </p:spPr>
        <p:txBody>
          <a:bodyPr rtlCol="0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Дороже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xmlns="" id="{A1687596-F4AA-47A2-B151-DE1D2D317A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30592" y="4089581"/>
            <a:ext cx="2741612" cy="248888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Дешевле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xmlns="" id="{70B300A8-8F26-4803-B75B-4109631B8AD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16416" y="6208556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Менее удобно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xmlns="" id="{652D52EF-59ED-4ADC-B2F9-DFFB875F5A5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16416" y="1876140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Более удобно</a:t>
            </a:r>
          </a:p>
        </p:txBody>
      </p:sp>
      <p:sp>
        <p:nvSpPr>
          <p:cNvPr id="35" name="Рисунок 13">
            <a:extLst>
              <a:ext uri="{FF2B5EF4-FFF2-40B4-BE49-F238E27FC236}">
                <a16:creationId xmlns:a16="http://schemas.microsoft.com/office/drawing/2014/main" xmlns="" id="{2126427F-C54E-4B7F-9641-938D9541923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013409" y="1981647"/>
            <a:ext cx="2331720" cy="539496"/>
          </a:xfrm>
          <a:solidFill>
            <a:schemeClr val="bg1"/>
          </a:solidFill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864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рех этап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3703320"/>
            <a:ext cx="3528000" cy="31546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9896" y="3829204"/>
            <a:ext cx="273741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701" y="4617038"/>
            <a:ext cx="2741612" cy="1463785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xmlns="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9" y="2739982"/>
            <a:ext cx="3432374" cy="8454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250C9FB-EE54-4D19-932C-4EF9C7CC93B4}"/>
              </a:ext>
            </a:extLst>
          </p:cNvPr>
          <p:cNvSpPr/>
          <p:nvPr userDrawn="1"/>
        </p:nvSpPr>
        <p:spPr>
          <a:xfrm>
            <a:off x="4368003" y="2944943"/>
            <a:ext cx="3510000" cy="3154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0DA829CB-8433-4580-B34A-C48512DF477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813818" y="3070827"/>
            <a:ext cx="271835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2B17A0E8-5FE1-4EDB-9912-D15DE0F515CA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4809623" y="3858661"/>
            <a:ext cx="2718358" cy="2077777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F78EA48-44FB-466C-808A-654F878A2BE5}"/>
              </a:ext>
            </a:extLst>
          </p:cNvPr>
          <p:cNvSpPr/>
          <p:nvPr userDrawn="1"/>
        </p:nvSpPr>
        <p:spPr>
          <a:xfrm>
            <a:off x="7859550" y="914400"/>
            <a:ext cx="3492000" cy="4197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858E05EE-476C-464F-97E9-AB4404E1031E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8301247" y="1040284"/>
            <a:ext cx="2728138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3A2B7032-E785-4A36-9ADB-097498F9D09B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8292856" y="1828117"/>
            <a:ext cx="2731930" cy="3112371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79896" y="4348591"/>
            <a:ext cx="2741611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FF3182A3-A2A8-4CAF-9CB8-8D2AFF31639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4813818" y="3590214"/>
            <a:ext cx="2718357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EAE2A6B1-5D4C-4E87-A1F9-92B4CC63D18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8301247" y="1559671"/>
            <a:ext cx="2728138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7" name="Прямоугольник 30" descr="Прямоугольная фигура">
            <a:extLst>
              <a:ext uri="{FF2B5EF4-FFF2-40B4-BE49-F238E27FC236}">
                <a16:creationId xmlns:a16="http://schemas.microsoft.com/office/drawing/2014/main" xmlns="" id="{3FD4F881-8EF1-46B0-A01F-F145F6EA85C6}"/>
              </a:ext>
            </a:extLst>
          </p:cNvPr>
          <p:cNvSpPr/>
          <p:nvPr userDrawn="1"/>
        </p:nvSpPr>
        <p:spPr>
          <a:xfrm>
            <a:off x="0" y="2395688"/>
            <a:ext cx="62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671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48146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7" name="Текст 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7819" y="2345281"/>
            <a:ext cx="4399506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xmlns="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 2">
            <a:extLst>
              <a:ext uri="{FF2B5EF4-FFF2-40B4-BE49-F238E27FC236}">
                <a16:creationId xmlns:a16="http://schemas.microsoft.com/office/drawing/2014/main" xmlns="" id="{F0C6A052-44FB-4766-A715-5F60A7AEF0A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45711" y="2345281"/>
            <a:ext cx="5078469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68C1D2FC-82D4-4984-A285-D297EC46F0D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62013" y="2998120"/>
            <a:ext cx="4818062" cy="2687637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22" name="Объект 12">
            <a:extLst>
              <a:ext uri="{FF2B5EF4-FFF2-40B4-BE49-F238E27FC236}">
                <a16:creationId xmlns:a16="http://schemas.microsoft.com/office/drawing/2014/main" xmlns="" id="{C7746309-5494-4FAF-8640-D18D81C82FC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230001" y="2998120"/>
            <a:ext cx="5122211" cy="2687637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4" name="Прямоугольник 17" descr="Прямоугольная фигура">
            <a:extLst>
              <a:ext uri="{FF2B5EF4-FFF2-40B4-BE49-F238E27FC236}">
                <a16:creationId xmlns:a16="http://schemas.microsoft.com/office/drawing/2014/main" xmlns="" id="{42F2CA37-EDD0-4C79-960F-D8E91A8352FB}"/>
              </a:ext>
            </a:extLst>
          </p:cNvPr>
          <p:cNvSpPr/>
          <p:nvPr userDrawn="1"/>
        </p:nvSpPr>
        <p:spPr>
          <a:xfrm>
            <a:off x="0" y="1347938"/>
            <a:ext cx="62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5732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ременной шка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74398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FBE302E7-5C2F-4624-AD0C-D1495C751B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xmlns="" id="{90E84C90-8C85-4EBD-A0A8-BE4161704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7">
            <a:extLst>
              <a:ext uri="{FF2B5EF4-FFF2-40B4-BE49-F238E27FC236}">
                <a16:creationId xmlns:a16="http://schemas.microsoft.com/office/drawing/2014/main" xmlns="" id="{60C2D7C7-DBCB-4597-8620-C8C9C5A76A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99124C08-3E86-444D-B5D0-F3F9BB16C98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B56B47F-3E0D-42C1-966E-767F85C6CF80}"/>
              </a:ext>
            </a:extLst>
          </p:cNvPr>
          <p:cNvSpPr/>
          <p:nvPr userDrawn="1"/>
        </p:nvSpPr>
        <p:spPr>
          <a:xfrm>
            <a:off x="0" y="4039354"/>
            <a:ext cx="12192000" cy="54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xmlns="" id="{0CE94E73-2035-4848-A777-57D121957C5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6" name="Текст 11">
            <a:extLst>
              <a:ext uri="{FF2B5EF4-FFF2-40B4-BE49-F238E27FC236}">
                <a16:creationId xmlns:a16="http://schemas.microsoft.com/office/drawing/2014/main" xmlns="" id="{4D2653B7-297D-4579-B765-779B78649A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7" name="Текст 7">
            <a:extLst>
              <a:ext uri="{FF2B5EF4-FFF2-40B4-BE49-F238E27FC236}">
                <a16:creationId xmlns:a16="http://schemas.microsoft.com/office/drawing/2014/main" xmlns="" id="{F0FDA4BB-A1AC-401D-BF49-12BA8C00A7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xmlns="" id="{201C09CA-AD2D-489D-8280-D5D5CA6F8E0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xmlns="" id="{31C95C8F-A3B1-4034-8C7E-60D92AD5A5AF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xmlns="" id="{2D64408A-F4D2-4911-A50C-294A6E12963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1" name="Текст 7">
            <a:extLst>
              <a:ext uri="{FF2B5EF4-FFF2-40B4-BE49-F238E27FC236}">
                <a16:creationId xmlns:a16="http://schemas.microsoft.com/office/drawing/2014/main" xmlns="" id="{714426FB-8D1F-48A3-87B1-6E44756261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xmlns="" id="{113A947D-3189-4C34-A151-25B6735B5765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xmlns="" id="{8DFAD3D9-CF77-4D07-8D3C-6946F80F500E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4307172"/>
            <a:ext cx="1803644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xmlns="" id="{3A1A4549-1CA1-4925-A715-C3356C3B53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692262"/>
            <a:ext cx="1803644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xmlns="" id="{612C4698-25FA-4C20-A9E3-847CD97AEC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xmlns="" id="{24762162-855D-415D-AF6A-C44F05CE7883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xmlns="" id="{589D11E9-B94E-4CFA-B405-7F22D3AF97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:a16="http://schemas.microsoft.com/office/drawing/2014/main" xmlns="" id="{95BF5016-E7B0-47AC-BFE0-E776F860AF3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xmlns="" id="{3228A294-7EF5-49C2-B215-AF1AC293EB3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xmlns="" id="{BFF32ED7-F60E-49AC-91A1-3034E8EB0B3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129BCBD-EC3D-4652-99F1-83BD8B568FF6}"/>
              </a:ext>
            </a:extLst>
          </p:cNvPr>
          <p:cNvSpPr/>
          <p:nvPr userDrawn="1"/>
        </p:nvSpPr>
        <p:spPr>
          <a:xfrm>
            <a:off x="89729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A2ADE57E-F0D9-4D76-B243-DAC787E66091}"/>
              </a:ext>
            </a:extLst>
          </p:cNvPr>
          <p:cNvSpPr/>
          <p:nvPr userDrawn="1"/>
        </p:nvSpPr>
        <p:spPr>
          <a:xfrm>
            <a:off x="963674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D8F9527-D6F7-47B7-93E6-729FA654E51A}"/>
              </a:ext>
            </a:extLst>
          </p:cNvPr>
          <p:cNvSpPr/>
          <p:nvPr userDrawn="1"/>
        </p:nvSpPr>
        <p:spPr>
          <a:xfrm>
            <a:off x="3082161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33242D9B-895E-4D79-8BC2-6A934BD109F6}"/>
              </a:ext>
            </a:extLst>
          </p:cNvPr>
          <p:cNvSpPr/>
          <p:nvPr userDrawn="1"/>
        </p:nvSpPr>
        <p:spPr>
          <a:xfrm>
            <a:off x="5267024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B9B79B76-7626-4584-AE9A-4CDF7F0F6430}"/>
              </a:ext>
            </a:extLst>
          </p:cNvPr>
          <p:cNvSpPr/>
          <p:nvPr userDrawn="1"/>
        </p:nvSpPr>
        <p:spPr>
          <a:xfrm>
            <a:off x="7451887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xmlns="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5" name="Прямоугольник 27" descr="Прямоугольная фигура">
            <a:extLst>
              <a:ext uri="{FF2B5EF4-FFF2-40B4-BE49-F238E27FC236}">
                <a16:creationId xmlns:a16="http://schemas.microsoft.com/office/drawing/2014/main" xmlns="" id="{DE069B8B-CA4A-46A5-901F-F2C7F60C0C24}"/>
              </a:ext>
            </a:extLst>
          </p:cNvPr>
          <p:cNvSpPr/>
          <p:nvPr userDrawn="1"/>
        </p:nvSpPr>
        <p:spPr>
          <a:xfrm>
            <a:off x="-2" y="1525500"/>
            <a:ext cx="856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5922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71531890-A142-4CE0-8BD5-856FACD08EA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656217" y="404813"/>
            <a:ext cx="5673771" cy="56530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sp>
        <p:nvSpPr>
          <p:cNvPr id="10" name="Прямоугольник 8" descr="Прямоугольная фигура">
            <a:extLst>
              <a:ext uri="{FF2B5EF4-FFF2-40B4-BE49-F238E27FC236}">
                <a16:creationId xmlns:a16="http://schemas.microsoft.com/office/drawing/2014/main" xmlns="" id="{B429AA89-05C8-451C-B390-2E809555BA84}"/>
              </a:ext>
            </a:extLst>
          </p:cNvPr>
          <p:cNvSpPr/>
          <p:nvPr userDrawn="1"/>
        </p:nvSpPr>
        <p:spPr>
          <a:xfrm>
            <a:off x="0" y="3341010"/>
            <a:ext cx="338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788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EBCE1DF-09FE-457A-9D5E-E7A8E0F5E7AA}"/>
              </a:ext>
            </a:extLst>
          </p:cNvPr>
          <p:cNvSpPr/>
          <p:nvPr userDrawn="1"/>
        </p:nvSpPr>
        <p:spPr>
          <a:xfrm>
            <a:off x="3956795" y="301179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0508111-4A36-4CF7-86F5-0AD3FDEEDDDF}"/>
              </a:ext>
            </a:extLst>
          </p:cNvPr>
          <p:cNvSpPr/>
          <p:nvPr userDrawn="1"/>
        </p:nvSpPr>
        <p:spPr>
          <a:xfrm>
            <a:off x="9066213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C4E182D-C697-44DF-A090-F131D0302405}"/>
              </a:ext>
            </a:extLst>
          </p:cNvPr>
          <p:cNvSpPr/>
          <p:nvPr userDrawn="1"/>
        </p:nvSpPr>
        <p:spPr>
          <a:xfrm>
            <a:off x="6511504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4812501"/>
            <a:ext cx="2939721" cy="668619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2764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563FB6CB-7DC7-42AB-937B-FACFE1A28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66213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CE5AE5F8-F053-47AB-BCB2-70F2BF5C44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56795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xmlns="" id="{D86E9819-052E-4932-AD4D-2E6844D40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11504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1E9CD767-2C5C-4922-8EC2-4DFCB6ECFC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6537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31851AA2-C176-47A9-A949-3837A394CD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7139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xmlns="" id="{879156B3-E019-4A41-8242-F0D70D5025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87139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xmlns="" id="{CB3B3928-67D4-498A-9DED-4FF10BE1A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41246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xmlns="" id="{8464C0AB-BE10-429A-A453-247A538F5D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848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xmlns="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41848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xmlns="" id="{ACFBCF6D-5E27-4808-BA1C-6F72DDAAC6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5955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28" name="Текст 17">
            <a:extLst>
              <a:ext uri="{FF2B5EF4-FFF2-40B4-BE49-F238E27FC236}">
                <a16:creationId xmlns:a16="http://schemas.microsoft.com/office/drawing/2014/main" xmlns="" id="{8755E469-9B43-406E-BB68-F691A4DF44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96557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xmlns="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96557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Прямоугольник 13" descr="Прямоугольная фигура">
            <a:extLst>
              <a:ext uri="{FF2B5EF4-FFF2-40B4-BE49-F238E27FC236}">
                <a16:creationId xmlns:a16="http://schemas.microsoft.com/office/drawing/2014/main" xmlns="" id="{4FBD15D4-B1D1-4D03-9259-CE4D7AA955DF}"/>
              </a:ext>
            </a:extLst>
          </p:cNvPr>
          <p:cNvSpPr/>
          <p:nvPr userDrawn="1"/>
        </p:nvSpPr>
        <p:spPr>
          <a:xfrm>
            <a:off x="-1" y="4461207"/>
            <a:ext cx="331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8957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xmlns="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F07EA497-80B1-41E2-8E50-4193B3DBB4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FEA39902-3138-4686-85B5-3FE813B7BD36}"/>
              </a:ext>
            </a:extLst>
          </p:cNvPr>
          <p:cNvSpPr/>
          <p:nvPr userDrawn="1"/>
        </p:nvSpPr>
        <p:spPr>
          <a:xfrm>
            <a:off x="1798320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xmlns="" id="{7D767E78-191D-404C-98CB-C65C651DC6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1</a:t>
            </a:r>
          </a:p>
        </p:txBody>
      </p:sp>
      <p:sp>
        <p:nvSpPr>
          <p:cNvPr id="60" name="Текст 17">
            <a:extLst>
              <a:ext uri="{FF2B5EF4-FFF2-40B4-BE49-F238E27FC236}">
                <a16:creationId xmlns:a16="http://schemas.microsoft.com/office/drawing/2014/main" xmlns="" id="{6474358B-E609-4F26-8A11-64E0DC41AD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1" name="Рисунок 7">
            <a:extLst>
              <a:ext uri="{FF2B5EF4-FFF2-40B4-BE49-F238E27FC236}">
                <a16:creationId xmlns:a16="http://schemas.microsoft.com/office/drawing/2014/main" xmlns="" id="{75335C46-548C-42F2-89FC-909F3B24282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166A588B-BA73-49FD-9E1E-1F1C51FD3850}"/>
              </a:ext>
            </a:extLst>
          </p:cNvPr>
          <p:cNvSpPr/>
          <p:nvPr userDrawn="1"/>
        </p:nvSpPr>
        <p:spPr>
          <a:xfrm>
            <a:off x="8937529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3" name="Текст 17">
            <a:extLst>
              <a:ext uri="{FF2B5EF4-FFF2-40B4-BE49-F238E27FC236}">
                <a16:creationId xmlns:a16="http://schemas.microsoft.com/office/drawing/2014/main" xmlns="" id="{15790237-9A5F-4A9F-A5BB-E4FF0712C5E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3</a:t>
            </a:r>
          </a:p>
        </p:txBody>
      </p:sp>
      <p:sp>
        <p:nvSpPr>
          <p:cNvPr id="64" name="Текст 17">
            <a:extLst>
              <a:ext uri="{FF2B5EF4-FFF2-40B4-BE49-F238E27FC236}">
                <a16:creationId xmlns:a16="http://schemas.microsoft.com/office/drawing/2014/main" xmlns="" id="{A0554067-4F62-4CE7-AF48-55BBD708AC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5" name="Рисунок 7">
            <a:extLst>
              <a:ext uri="{FF2B5EF4-FFF2-40B4-BE49-F238E27FC236}">
                <a16:creationId xmlns:a16="http://schemas.microsoft.com/office/drawing/2014/main" xmlns="" id="{AA1B0DE9-602F-4ECB-AF1E-00D45491BC9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343DD23D-9D79-4667-BB9E-A3A54505AEDA}"/>
              </a:ext>
            </a:extLst>
          </p:cNvPr>
          <p:cNvSpPr/>
          <p:nvPr userDrawn="1"/>
        </p:nvSpPr>
        <p:spPr>
          <a:xfrm>
            <a:off x="5364036" y="3126698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7" name="Текст 17">
            <a:extLst>
              <a:ext uri="{FF2B5EF4-FFF2-40B4-BE49-F238E27FC236}">
                <a16:creationId xmlns:a16="http://schemas.microsoft.com/office/drawing/2014/main" xmlns="" id="{FFDAE67E-CF93-4600-BFAE-AF6B317A9EB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2</a:t>
            </a:r>
          </a:p>
        </p:txBody>
      </p:sp>
      <p:sp>
        <p:nvSpPr>
          <p:cNvPr id="68" name="Текст 17">
            <a:extLst>
              <a:ext uri="{FF2B5EF4-FFF2-40B4-BE49-F238E27FC236}">
                <a16:creationId xmlns:a16="http://schemas.microsoft.com/office/drawing/2014/main" xmlns="" id="{0F0E3D9A-B0CE-4BF9-A274-1FB704C416E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9" name="Рисунок 7">
            <a:extLst>
              <a:ext uri="{FF2B5EF4-FFF2-40B4-BE49-F238E27FC236}">
                <a16:creationId xmlns:a16="http://schemas.microsoft.com/office/drawing/2014/main" xmlns="" id="{36B2F594-9AB1-4C33-86BE-4732609D6B0A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278466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17FB6684-D013-48BC-9926-29E0BCA889B1}"/>
              </a:ext>
            </a:extLst>
          </p:cNvPr>
          <p:cNvSpPr/>
          <p:nvPr userDrawn="1"/>
        </p:nvSpPr>
        <p:spPr>
          <a:xfrm>
            <a:off x="2238586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1" name="Текст 17">
            <a:extLst>
              <a:ext uri="{FF2B5EF4-FFF2-40B4-BE49-F238E27FC236}">
                <a16:creationId xmlns:a16="http://schemas.microsoft.com/office/drawing/2014/main" xmlns="" id="{EECC50BE-82E8-4ECC-B642-5C11A927A7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361519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4</a:t>
            </a:r>
          </a:p>
        </p:txBody>
      </p:sp>
      <p:sp>
        <p:nvSpPr>
          <p:cNvPr id="72" name="Текст 17">
            <a:extLst>
              <a:ext uri="{FF2B5EF4-FFF2-40B4-BE49-F238E27FC236}">
                <a16:creationId xmlns:a16="http://schemas.microsoft.com/office/drawing/2014/main" xmlns="" id="{4D96D406-D0F6-4E2D-BAE8-7B011D620FE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63098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73" name="Рисунок 7">
            <a:extLst>
              <a:ext uri="{FF2B5EF4-FFF2-40B4-BE49-F238E27FC236}">
                <a16:creationId xmlns:a16="http://schemas.microsoft.com/office/drawing/2014/main" xmlns="" id="{5668E7D0-A78F-45EC-BEC4-CAB0E6F96F3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417675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E02DAEE6-8B1C-4222-949F-830F7C3A4E16}"/>
              </a:ext>
            </a:extLst>
          </p:cNvPr>
          <p:cNvSpPr/>
          <p:nvPr userDrawn="1"/>
        </p:nvSpPr>
        <p:spPr>
          <a:xfrm>
            <a:off x="9377795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5" name="Текст 17">
            <a:extLst>
              <a:ext uri="{FF2B5EF4-FFF2-40B4-BE49-F238E27FC236}">
                <a16:creationId xmlns:a16="http://schemas.microsoft.com/office/drawing/2014/main" xmlns="" id="{3CE9A073-35B5-4F1C-85E3-4BB12A5F43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0728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6</a:t>
            </a:r>
          </a:p>
        </p:txBody>
      </p:sp>
      <p:sp>
        <p:nvSpPr>
          <p:cNvPr id="76" name="Текст 17">
            <a:extLst>
              <a:ext uri="{FF2B5EF4-FFF2-40B4-BE49-F238E27FC236}">
                <a16:creationId xmlns:a16="http://schemas.microsoft.com/office/drawing/2014/main" xmlns="" id="{F7309B33-C344-4C68-8156-822D38F43FE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2307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77" name="Рисунок 7">
            <a:extLst>
              <a:ext uri="{FF2B5EF4-FFF2-40B4-BE49-F238E27FC236}">
                <a16:creationId xmlns:a16="http://schemas.microsoft.com/office/drawing/2014/main" xmlns="" id="{D6B0782E-8C48-4FC4-B086-A5606E01F5DB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44182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F8A195F5-3125-484A-954D-EB0E743F6947}"/>
              </a:ext>
            </a:extLst>
          </p:cNvPr>
          <p:cNvSpPr/>
          <p:nvPr userDrawn="1"/>
        </p:nvSpPr>
        <p:spPr>
          <a:xfrm>
            <a:off x="5804302" y="4316113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9" name="Текст 17">
            <a:extLst>
              <a:ext uri="{FF2B5EF4-FFF2-40B4-BE49-F238E27FC236}">
                <a16:creationId xmlns:a16="http://schemas.microsoft.com/office/drawing/2014/main" xmlns="" id="{428D2D4B-ED0B-40E0-9ECD-C95A1903990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27235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5</a:t>
            </a:r>
          </a:p>
        </p:txBody>
      </p:sp>
      <p:sp>
        <p:nvSpPr>
          <p:cNvPr id="80" name="Текст 17">
            <a:extLst>
              <a:ext uri="{FF2B5EF4-FFF2-40B4-BE49-F238E27FC236}">
                <a16:creationId xmlns:a16="http://schemas.microsoft.com/office/drawing/2014/main" xmlns="" id="{35125C72-EAD5-4723-BBD0-6B22FA07855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928814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33" name="Прямоугольник 63" descr="Прямоугольная фигура">
            <a:extLst>
              <a:ext uri="{FF2B5EF4-FFF2-40B4-BE49-F238E27FC236}">
                <a16:creationId xmlns:a16="http://schemas.microsoft.com/office/drawing/2014/main" xmlns="" id="{ACFA1245-86BF-45AA-B492-5CE7275AFF80}"/>
              </a:ext>
            </a:extLst>
          </p:cNvPr>
          <p:cNvSpPr/>
          <p:nvPr userDrawn="1"/>
        </p:nvSpPr>
        <p:spPr>
          <a:xfrm>
            <a:off x="0" y="1516317"/>
            <a:ext cx="8076794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8038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руговой диаграммы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62258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xmlns="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8" y="2739982"/>
            <a:ext cx="6097341" cy="76154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62258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7" name="Диаграмма 6">
            <a:extLst>
              <a:ext uri="{FF2B5EF4-FFF2-40B4-BE49-F238E27FC236}">
                <a16:creationId xmlns:a16="http://schemas.microsoft.com/office/drawing/2014/main" xmlns="" id="{D9061FDA-6F12-4C6E-8374-F8ED0FF2932A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6959600" y="765175"/>
            <a:ext cx="4370388" cy="510063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3C89AD31-EDB3-409A-BB3D-9A2263EA5F9E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2869583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5ECE7C29-B0CF-4459-9010-99944A9D372B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869583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xmlns="" id="{FAA503CE-740E-471A-BE66-70EF1E5ED0DF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4874046" y="4106224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xmlns="" id="{8ABC95E5-FC26-42BE-B500-AFB5F7AA358F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4874046" y="4467585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xmlns="" id="{E3D6BF30-B139-4A44-8D70-E8B58153D59D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862258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xmlns="" id="{EDC5F966-21F2-4236-8AE2-F83B8916800F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862258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xmlns="" id="{F9094085-3B39-4A4F-B421-083BD603E089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2869583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1 500 000₽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xmlns="" id="{E87EE246-B30D-4246-BBE0-0BC8EBA9925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2869583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xmlns="" id="{72833A53-1031-4E59-BB69-C21555C45940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4874046" y="5114637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xmlns="" id="{6898A319-33AA-48F0-9D9D-2196528CD257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4874046" y="5475998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28" name="Прямоугольник 25" descr="Прямоугольная фигура">
            <a:extLst>
              <a:ext uri="{FF2B5EF4-FFF2-40B4-BE49-F238E27FC236}">
                <a16:creationId xmlns:a16="http://schemas.microsoft.com/office/drawing/2014/main" xmlns="" id="{536DDC95-2245-400E-87D9-78ACE3EB0369}"/>
              </a:ext>
            </a:extLst>
          </p:cNvPr>
          <p:cNvSpPr/>
          <p:nvPr userDrawn="1"/>
        </p:nvSpPr>
        <p:spPr>
          <a:xfrm>
            <a:off x="1" y="2374094"/>
            <a:ext cx="565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6600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ле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219392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937409"/>
            <a:ext cx="4412151" cy="539496"/>
          </a:xfrm>
        </p:spPr>
        <p:txBody>
          <a:bodyPr lIns="0" tIns="0" rIns="0" bIns="0" rtlCol="0" anchor="b">
            <a:normAutofit/>
          </a:bodyPr>
          <a:lstStyle>
            <a:lvl1pPr marL="0" indent="0" rtl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58722" y="4669416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xmlns="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28700"/>
            <a:ext cx="6103084" cy="48006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8452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04545"/>
            <a:ext cx="5267789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614" y="3148026"/>
            <a:ext cx="52762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34740" y="3880032"/>
            <a:ext cx="5536134" cy="2025307"/>
          </a:xfrm>
        </p:spPr>
        <p:txBody>
          <a:bodyPr lIns="0" tIns="0" rIns="0" bIns="0" rtlCol="0" anchor="t" anchorCtr="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xmlns="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267325" cy="58293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85962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9E029D3-A2D2-4959-AD45-2926DF4C67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9A919AF-E573-4B3C-8E98-F501EABA1B1B}"/>
              </a:ext>
            </a:extLst>
          </p:cNvPr>
          <p:cNvSpPr/>
          <p:nvPr userDrawn="1"/>
        </p:nvSpPr>
        <p:spPr>
          <a:xfrm>
            <a:off x="4108011" y="765175"/>
            <a:ext cx="3990525" cy="1756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8" descr="Прямоугольная фигура">
            <a:extLst>
              <a:ext uri="{FF2B5EF4-FFF2-40B4-BE49-F238E27FC236}">
                <a16:creationId xmlns:a16="http://schemas.microsoft.com/office/drawing/2014/main" xmlns="" id="{456AD312-1A1E-4043-B08C-1410D3EDEC27}"/>
              </a:ext>
            </a:extLst>
          </p:cNvPr>
          <p:cNvSpPr/>
          <p:nvPr userDrawn="1"/>
        </p:nvSpPr>
        <p:spPr>
          <a:xfrm>
            <a:off x="-1" y="5262290"/>
            <a:ext cx="12191999" cy="777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521329"/>
            <a:ext cx="4005072" cy="2740961"/>
          </a:xfrm>
          <a:solidFill>
            <a:schemeClr val="tx1"/>
          </a:solidFill>
        </p:spPr>
        <p:txBody>
          <a:bodyPr tIns="72000" rIns="72000" bIns="792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БЛАГОДАРИМ</a:t>
            </a:r>
            <a:br>
              <a:rPr lang="ru-RU" noProof="0" dirty="0"/>
            </a:br>
            <a:r>
              <a:rPr lang="ru-RU" noProof="0" dirty="0"/>
              <a:t>ВАС!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0140" y="1338610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81ACAC3-4604-4C09-A60E-353A71E93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8038" y="4541163"/>
            <a:ext cx="3038475" cy="590550"/>
          </a:xfrm>
        </p:spPr>
        <p:txBody>
          <a:bodyPr rtlCol="0"/>
          <a:lstStyle>
            <a:lvl1pPr marL="0" indent="0" algn="ctr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67AD3B8E-A11F-4EAE-94E5-5A918EEFB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8557" y="5378325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xmlns="" id="{4C7CDA87-1949-494C-94DB-E500247384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8557" y="5658102"/>
            <a:ext cx="2858011" cy="28010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678-555-0177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xmlns="" id="{8D20ADC7-EE42-4D0E-B17A-883FE693D6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8011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AD9FFFDD-8708-4CDD-974F-8A022BB26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08011" y="5657711"/>
            <a:ext cx="3684587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sergei@vanarsdelltd.com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xmlns="" id="{CDE37318-4A32-4233-997C-CE244B16F5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8536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Веб-сайт: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xmlns="" id="{1F818617-24CC-4E07-ABE4-A23E89FC13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536" y="5657711"/>
            <a:ext cx="3240000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www.vanasdelltd.com</a:t>
            </a:r>
          </a:p>
        </p:txBody>
      </p:sp>
      <p:sp>
        <p:nvSpPr>
          <p:cNvPr id="21" name="Прямоугольник 12" descr="Прямоугольная фигура">
            <a:extLst>
              <a:ext uri="{FF2B5EF4-FFF2-40B4-BE49-F238E27FC236}">
                <a16:creationId xmlns:a16="http://schemas.microsoft.com/office/drawing/2014/main" xmlns="" id="{F63A6226-0829-4BFB-805E-8B463D763BD0}"/>
              </a:ext>
            </a:extLst>
          </p:cNvPr>
          <p:cNvSpPr/>
          <p:nvPr userDrawn="1"/>
        </p:nvSpPr>
        <p:spPr>
          <a:xfrm>
            <a:off x="4322344" y="2320161"/>
            <a:ext cx="788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0573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7B528C4-392E-41C2-861C-D3DC218489B8}"/>
              </a:ext>
            </a:extLst>
          </p:cNvPr>
          <p:cNvSpPr/>
          <p:nvPr userDrawn="1"/>
        </p:nvSpPr>
        <p:spPr>
          <a:xfrm>
            <a:off x="3919728" y="1"/>
            <a:ext cx="4352544" cy="2299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2299716"/>
          </a:xfrm>
          <a:noFill/>
        </p:spPr>
        <p:txBody>
          <a:bodyPr lIns="0" tIns="68400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Прямоугольник 8" descr="Прямоугольная фигура">
            <a:extLst>
              <a:ext uri="{FF2B5EF4-FFF2-40B4-BE49-F238E27FC236}">
                <a16:creationId xmlns:a16="http://schemas.microsoft.com/office/drawing/2014/main" xmlns="" id="{7427677C-C3DE-49C7-84BE-71D9DB22D7F2}"/>
              </a:ext>
            </a:extLst>
          </p:cNvPr>
          <p:cNvSpPr/>
          <p:nvPr userDrawn="1"/>
        </p:nvSpPr>
        <p:spPr>
          <a:xfrm>
            <a:off x="4382787" y="1548553"/>
            <a:ext cx="781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81717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отзы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07217"/>
            <a:ext cx="5679831" cy="606677"/>
          </a:xfrm>
        </p:spPr>
        <p:txBody>
          <a:bodyPr lIns="0" tIns="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7">
            <a:extLst>
              <a:ext uri="{FF2B5EF4-FFF2-40B4-BE49-F238E27FC236}">
                <a16:creationId xmlns:a16="http://schemas.microsoft.com/office/drawing/2014/main" xmlns="" id="{152EDA90-0CC6-4B73-9282-68EB15F1A49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Текст 17">
            <a:extLst>
              <a:ext uri="{FF2B5EF4-FFF2-40B4-BE49-F238E27FC236}">
                <a16:creationId xmlns:a16="http://schemas.microsoft.com/office/drawing/2014/main" xmlns="" id="{CB94CB14-CAFC-4576-85C2-5FE8C5FAC8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1</a:t>
            </a:r>
          </a:p>
        </p:txBody>
      </p:sp>
      <p:sp>
        <p:nvSpPr>
          <p:cNvPr id="57" name="Текст 17">
            <a:extLst>
              <a:ext uri="{FF2B5EF4-FFF2-40B4-BE49-F238E27FC236}">
                <a16:creationId xmlns:a16="http://schemas.microsoft.com/office/drawing/2014/main" xmlns="" id="{E2FAB85F-45F7-47E2-AB0A-6B37853139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58" name="Рисунок 7">
            <a:extLst>
              <a:ext uri="{FF2B5EF4-FFF2-40B4-BE49-F238E27FC236}">
                <a16:creationId xmlns:a16="http://schemas.microsoft.com/office/drawing/2014/main" xmlns="" id="{9D546B0D-E7A6-4E09-A1E7-4D5FFF42AB7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xmlns="" id="{BB7C7924-7CD4-4A42-9820-18C41FD7256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3</a:t>
            </a:r>
          </a:p>
        </p:txBody>
      </p:sp>
      <p:sp>
        <p:nvSpPr>
          <p:cNvPr id="60" name="Текст 17">
            <a:extLst>
              <a:ext uri="{FF2B5EF4-FFF2-40B4-BE49-F238E27FC236}">
                <a16:creationId xmlns:a16="http://schemas.microsoft.com/office/drawing/2014/main" xmlns="" id="{16EDFFF7-6CB3-47B7-B8FF-4AD51EBB5F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1" name="Рисунок 7">
            <a:extLst>
              <a:ext uri="{FF2B5EF4-FFF2-40B4-BE49-F238E27FC236}">
                <a16:creationId xmlns:a16="http://schemas.microsoft.com/office/drawing/2014/main" xmlns="" id="{998C45EE-D467-409F-8315-0F7C3F55116A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3" name="Текст 17">
            <a:extLst>
              <a:ext uri="{FF2B5EF4-FFF2-40B4-BE49-F238E27FC236}">
                <a16:creationId xmlns:a16="http://schemas.microsoft.com/office/drawing/2014/main" xmlns="" id="{A51F22CB-38F0-4351-97D5-2D8EAFB4F3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2</a:t>
            </a:r>
          </a:p>
        </p:txBody>
      </p:sp>
      <p:sp>
        <p:nvSpPr>
          <p:cNvPr id="64" name="Текст 17">
            <a:extLst>
              <a:ext uri="{FF2B5EF4-FFF2-40B4-BE49-F238E27FC236}">
                <a16:creationId xmlns:a16="http://schemas.microsoft.com/office/drawing/2014/main" xmlns="" id="{A766E770-E9C2-42A0-B447-1B804F2A2F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xmlns="" id="{1174E98C-B520-4B09-B2E4-AA73B46C6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5313"/>
            <a:ext cx="3529013" cy="2578100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129C8CAB-8459-47A3-A66A-8D12B810225F}"/>
              </a:ext>
            </a:extLst>
          </p:cNvPr>
          <p:cNvSpPr/>
          <p:nvPr userDrawn="1"/>
        </p:nvSpPr>
        <p:spPr>
          <a:xfrm>
            <a:off x="4368002" y="2414016"/>
            <a:ext cx="3529011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7" name="Текст 11">
            <a:extLst>
              <a:ext uri="{FF2B5EF4-FFF2-40B4-BE49-F238E27FC236}">
                <a16:creationId xmlns:a16="http://schemas.microsoft.com/office/drawing/2014/main" xmlns="" id="{6F2EC285-6BFE-478F-A272-ED692974D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7688" y="2400300"/>
            <a:ext cx="3529012" cy="2043113"/>
          </a:xfrm>
        </p:spPr>
        <p:txBody>
          <a:bodyPr lIns="288000" tIns="288000" rIns="288000" bIns="288000" rtlCol="0"/>
          <a:lstStyle>
            <a:lvl1pPr marL="0" indent="0"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40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xmlns="" id="{C67992FA-0F54-4DA6-AACA-039E6E09DB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6700" y="2212277"/>
            <a:ext cx="3467102" cy="2231136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Прямоугольник 18" descr="Прямоугольная фигура">
            <a:extLst>
              <a:ext uri="{FF2B5EF4-FFF2-40B4-BE49-F238E27FC236}">
                <a16:creationId xmlns:a16="http://schemas.microsoft.com/office/drawing/2014/main" xmlns="" id="{B791C558-0522-446C-B7FE-6CCCB2676E89}"/>
              </a:ext>
            </a:extLst>
          </p:cNvPr>
          <p:cNvSpPr/>
          <p:nvPr userDrawn="1"/>
        </p:nvSpPr>
        <p:spPr>
          <a:xfrm>
            <a:off x="5066523" y="1373103"/>
            <a:ext cx="71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1058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36831"/>
            <a:ext cx="2939721" cy="184428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85197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xmlns="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67325" y="1588458"/>
            <a:ext cx="6084888" cy="2118127"/>
          </a:xfrm>
        </p:spPr>
        <p:txBody>
          <a:bodyPr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xmlns="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67325" y="3932556"/>
            <a:ext cx="6084888" cy="1548563"/>
          </a:xfrm>
        </p:spPr>
        <p:txBody>
          <a:bodyPr rtlCol="0">
            <a:noAutofit/>
          </a:bodyPr>
          <a:lstStyle>
            <a:lvl1pPr marL="216000" indent="-216000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Прямоугольник 9" descr="Прямоугольная фигура">
            <a:extLst>
              <a:ext uri="{FF2B5EF4-FFF2-40B4-BE49-F238E27FC236}">
                <a16:creationId xmlns:a16="http://schemas.microsoft.com/office/drawing/2014/main" xmlns="" id="{BAFA4FEF-7A90-4960-976C-29791A7BE2C2}"/>
              </a:ext>
            </a:extLst>
          </p:cNvPr>
          <p:cNvSpPr/>
          <p:nvPr userDrawn="1"/>
        </p:nvSpPr>
        <p:spPr>
          <a:xfrm>
            <a:off x="0" y="3292402"/>
            <a:ext cx="288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9266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обильной версии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Прямоугольная фигура">
            <a:extLst>
              <a:ext uri="{FF2B5EF4-FFF2-40B4-BE49-F238E27FC236}">
                <a16:creationId xmlns:a16="http://schemas.microsoft.com/office/drawing/2014/main" xmlns="" id="{9FF20888-4CCD-4546-BBEE-8012B7FF897A}"/>
              </a:ext>
            </a:extLst>
          </p:cNvPr>
          <p:cNvSpPr/>
          <p:nvPr userDrawn="1"/>
        </p:nvSpPr>
        <p:spPr>
          <a:xfrm>
            <a:off x="862258" y="2808480"/>
            <a:ext cx="11329742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338E56-892A-4A7D-A723-312505412F26}"/>
              </a:ext>
            </a:extLst>
          </p:cNvPr>
          <p:cNvSpPr/>
          <p:nvPr userDrawn="1"/>
        </p:nvSpPr>
        <p:spPr>
          <a:xfrm>
            <a:off x="6757260" y="636516"/>
            <a:ext cx="3291840" cy="5522976"/>
          </a:xfrm>
          <a:prstGeom prst="rect">
            <a:avLst/>
          </a:prstGeom>
          <a:blipFill>
            <a:blip r:embed="rId2"/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14111" y="1485605"/>
            <a:ext cx="2075688" cy="3639312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91754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FAA74F-DE92-4414-B0C7-466184CBCC99}"/>
              </a:ext>
            </a:extLst>
          </p:cNvPr>
          <p:cNvSpPr/>
          <p:nvPr userDrawn="1"/>
        </p:nvSpPr>
        <p:spPr>
          <a:xfrm>
            <a:off x="4093463" y="404813"/>
            <a:ext cx="4005072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Autofit/>
          </a:bodyPr>
          <a:lstStyle>
            <a:lvl1pPr algn="ctr">
              <a:lnSpc>
                <a:spcPct val="85000"/>
              </a:lnSpc>
              <a:defRPr lang="ru-RU" sz="5000" b="1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xmlns="" id="{0A900D34-4B01-4389-9CFF-FFCB0CF7A3CC}"/>
              </a:ext>
            </a:extLst>
          </p:cNvPr>
          <p:cNvSpPr/>
          <p:nvPr userDrawn="1"/>
        </p:nvSpPr>
        <p:spPr>
          <a:xfrm>
            <a:off x="4922520" y="191645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8865235-7FA6-4F58-B90E-4404EAE577DF}"/>
              </a:ext>
            </a:extLst>
          </p:cNvPr>
          <p:cNvSpPr/>
          <p:nvPr userDrawn="1"/>
        </p:nvSpPr>
        <p:spPr>
          <a:xfrm>
            <a:off x="4093463" y="5095174"/>
            <a:ext cx="4005072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5" descr="Прямоугольная фигура">
            <a:extLst>
              <a:ext uri="{FF2B5EF4-FFF2-40B4-BE49-F238E27FC236}">
                <a16:creationId xmlns:a16="http://schemas.microsoft.com/office/drawing/2014/main" xmlns="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6BBECC5-64BD-44F1-A950-4C2D9B613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462" y="5296342"/>
            <a:ext cx="4005073" cy="1561658"/>
          </a:xfrm>
          <a:solidFill>
            <a:schemeClr val="tx1"/>
          </a:solidFill>
        </p:spPr>
        <p:txBody>
          <a:bodyPr vert="horz" lIns="91440" tIns="90000" rIns="91440" bIns="90000" rtlCol="0" anchor="ctr" anchorCtr="0">
            <a:noAutofit/>
          </a:bodyPr>
          <a:lstStyle>
            <a:lvl1pPr marL="0" indent="0" algn="ctr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algn="ctr" rtl="0">
              <a:spcBef>
                <a:spcPts val="600"/>
              </a:spcBef>
            </a:pPr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40075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8D30891-044A-4B6F-9E44-2C5CD52CAE5A}"/>
              </a:ext>
            </a:extLst>
          </p:cNvPr>
          <p:cNvSpPr/>
          <p:nvPr userDrawn="1"/>
        </p:nvSpPr>
        <p:spPr>
          <a:xfrm>
            <a:off x="4117848" y="0"/>
            <a:ext cx="807415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839696"/>
            <a:ext cx="5879592" cy="2136164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6" descr="Прямоугольная фигура">
            <a:extLst>
              <a:ext uri="{FF2B5EF4-FFF2-40B4-BE49-F238E27FC236}">
                <a16:creationId xmlns:a16="http://schemas.microsoft.com/office/drawing/2014/main" xmlns="" id="{34F9E77E-D12E-44C4-BDFA-352E61E1D14C}"/>
              </a:ext>
            </a:extLst>
          </p:cNvPr>
          <p:cNvSpPr/>
          <p:nvPr userDrawn="1"/>
        </p:nvSpPr>
        <p:spPr>
          <a:xfrm>
            <a:off x="1266000" y="4956850"/>
            <a:ext cx="1092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xmlns="" id="{4C5077D8-7618-454B-9F54-DDC6AF1C8BE9}"/>
              </a:ext>
            </a:extLst>
          </p:cNvPr>
          <p:cNvSpPr/>
          <p:nvPr userDrawn="1"/>
        </p:nvSpPr>
        <p:spPr>
          <a:xfrm>
            <a:off x="839789" y="4953080"/>
            <a:ext cx="426211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7DCA489B-C5F7-4E9C-B3E3-881B0B99F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5165559"/>
            <a:ext cx="5879592" cy="892341"/>
          </a:xfrm>
          <a:solidFill>
            <a:schemeClr val="tx1"/>
          </a:solidFill>
        </p:spPr>
        <p:txBody>
          <a:bodyPr vert="horz" lIns="432000" tIns="144000" rIns="144000" bIns="144000" rtlCol="0" anchor="ctr" anchorCtr="0">
            <a:normAutofit/>
          </a:bodyPr>
          <a:lstStyle>
            <a:lvl1pPr marL="0" indent="0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rtl="0">
              <a:lnSpc>
                <a:spcPct val="85000"/>
              </a:lnSpc>
              <a:spcBef>
                <a:spcPts val="0"/>
              </a:spcBef>
            </a:pPr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9074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19C5C32A-5788-45B9-9EE4-6043A12F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88495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xmlns="" id="{10D7E270-C747-45FB-A97F-14B73F53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63B39A0C-6C9B-424E-B638-435C971B9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1766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пра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544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xmlns="" id="{850A0897-12BD-44B8-A42A-3A5C2AF4D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381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 4">
            <a:extLst>
              <a:ext uri="{FF2B5EF4-FFF2-40B4-BE49-F238E27FC236}">
                <a16:creationId xmlns:a16="http://schemas.microsoft.com/office/drawing/2014/main" xmlns="" id="{FB3B52FC-6C01-4691-8A4C-515E4AD91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35405"/>
            <a:ext cx="5183188" cy="629019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xmlns="" id="{7A7E6861-785E-404A-A922-8C16D9A32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381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F5A918AA-979F-4672-80CF-28680D60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35405"/>
            <a:ext cx="5157787" cy="62901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b="1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48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1648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17" descr="Прямоугольная фигура">
            <a:extLst>
              <a:ext uri="{FF2B5EF4-FFF2-40B4-BE49-F238E27FC236}">
                <a16:creationId xmlns:a16="http://schemas.microsoft.com/office/drawing/2014/main" xmlns="" id="{15D87A62-16A6-44B8-898B-65CFFD5782A1}"/>
              </a:ext>
            </a:extLst>
          </p:cNvPr>
          <p:cNvSpPr/>
          <p:nvPr userDrawn="1"/>
        </p:nvSpPr>
        <p:spPr>
          <a:xfrm>
            <a:off x="0" y="1347938"/>
            <a:ext cx="32537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15244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Заголовок 1">
            <a:extLst>
              <a:ext uri="{FF2B5EF4-FFF2-40B4-BE49-F238E27FC236}">
                <a16:creationId xmlns:a16="http://schemas.microsoft.com/office/drawing/2014/main" xmlns="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xmlns="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 2">
            <a:extLst>
              <a:ext uri="{FF2B5EF4-FFF2-40B4-BE49-F238E27FC236}">
                <a16:creationId xmlns:a16="http://schemas.microsoft.com/office/drawing/2014/main" xmlns="" id="{2B196433-397C-4024-BB40-8EDB06978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324" y="457201"/>
            <a:ext cx="6088063" cy="540385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2432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Заголовок 1">
            <a:extLst>
              <a:ext uri="{FF2B5EF4-FFF2-40B4-BE49-F238E27FC236}">
                <a16:creationId xmlns:a16="http://schemas.microsoft.com/office/drawing/2014/main" xmlns="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xmlns="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 2">
            <a:extLst>
              <a:ext uri="{FF2B5EF4-FFF2-40B4-BE49-F238E27FC236}">
                <a16:creationId xmlns:a16="http://schemas.microsoft.com/office/drawing/2014/main" xmlns="" id="{7644D3B2-87EE-4E9C-BEEE-DBEAEB852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457201"/>
            <a:ext cx="6088063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3093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07217"/>
            <a:ext cx="10512424" cy="606677"/>
          </a:xfrm>
        </p:spPr>
        <p:txBody>
          <a:bodyPr lIns="0" tIns="0" rIns="0" bIns="0" rtlCol="0" anchor="t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16512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xmlns="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465609" y="2023413"/>
            <a:ext cx="2752023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12629" y="3054194"/>
            <a:ext cx="1623978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Рисунок 12">
            <a:extLst>
              <a:ext uri="{FF2B5EF4-FFF2-40B4-BE49-F238E27FC236}">
                <a16:creationId xmlns:a16="http://schemas.microsoft.com/office/drawing/2014/main" xmlns="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12">
            <a:extLst>
              <a:ext uri="{FF2B5EF4-FFF2-40B4-BE49-F238E27FC236}">
                <a16:creationId xmlns:a16="http://schemas.microsoft.com/office/drawing/2014/main" xmlns="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xmlns="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12823" y="3054194"/>
            <a:ext cx="211350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xmlns="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75353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28" name="Рисунок 12">
            <a:extLst>
              <a:ext uri="{FF2B5EF4-FFF2-40B4-BE49-F238E27FC236}">
                <a16:creationId xmlns:a16="http://schemas.microsoft.com/office/drawing/2014/main" xmlns="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12823" y="3677189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xmlns="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873425" y="3054194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xmlns="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535245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32" name="Текст 3">
            <a:extLst>
              <a:ext uri="{FF2B5EF4-FFF2-40B4-BE49-F238E27FC236}">
                <a16:creationId xmlns:a16="http://schemas.microsoft.com/office/drawing/2014/main" xmlns="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73424" y="4355259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12823" y="4776173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xmlns="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xmlns="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7" name="Текст 7">
            <a:extLst>
              <a:ext uri="{FF2B5EF4-FFF2-40B4-BE49-F238E27FC236}">
                <a16:creationId xmlns:a16="http://schemas.microsoft.com/office/drawing/2014/main" xmlns="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9" name="Рисунок 13">
            <a:extLst>
              <a:ext uri="{FF2B5EF4-FFF2-40B4-BE49-F238E27FC236}">
                <a16:creationId xmlns:a16="http://schemas.microsoft.com/office/drawing/2014/main" xmlns="" id="{E930664F-8C64-4436-9DD1-1ECED305C6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3424" y="3677189"/>
            <a:ext cx="2331720" cy="539496"/>
          </a:xfrm>
          <a:ln>
            <a:solidFill>
              <a:srgbClr val="000000">
                <a:alpha val="30196"/>
              </a:srgb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xmlns="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6891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4EED7C-47A6-438E-9BFC-5A9FACA9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204B73-FD2C-4A17-9632-D352D0514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0F8E5B-CEB5-4E27-93B8-2245C333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DADE-5E87-4ED8-9426-92AF2F3DB1F6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F213FF-880B-45D8-9878-B98F06F5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F5665D-D50F-468E-86A1-10B76934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14C1-79DA-4D86-BA82-DA69492317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00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и левого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xmlns="" id="{7BF30168-0B34-44BC-AACE-89DE62358C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765174"/>
            <a:ext cx="4429125" cy="6092825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061" y="1391821"/>
            <a:ext cx="5252202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4423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BEB1C6EE-FA97-4634-A102-9B45058E9E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07591" y="3203259"/>
            <a:ext cx="5223672" cy="28803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914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значков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721639"/>
            <a:ext cx="4405067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1648384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85383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95403" y="1303786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xmlns="" id="{0AFA18C9-04D0-44DF-808A-2C34FCE9E7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95403" y="4838737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xmlns="" id="{6588C383-1FFC-421F-B64D-C20A8FF1D9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5403" y="3660420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Рисунок 7">
            <a:extLst>
              <a:ext uri="{FF2B5EF4-FFF2-40B4-BE49-F238E27FC236}">
                <a16:creationId xmlns:a16="http://schemas.microsoft.com/office/drawing/2014/main" xmlns="" id="{41C4D3D8-E6E7-4E66-B661-6F7F594B2B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95403" y="2482103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1026327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3F24AAA0-C33F-4C49-B5BA-CCA4DF164082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284490" y="5186182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 2">
            <a:extLst>
              <a:ext uri="{FF2B5EF4-FFF2-40B4-BE49-F238E27FC236}">
                <a16:creationId xmlns:a16="http://schemas.microsoft.com/office/drawing/2014/main" xmlns="" id="{F15EA430-9504-4CC7-90B9-8BAC49418BCE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284490" y="4564125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0" name="Текст 2">
            <a:extLst>
              <a:ext uri="{FF2B5EF4-FFF2-40B4-BE49-F238E27FC236}">
                <a16:creationId xmlns:a16="http://schemas.microsoft.com/office/drawing/2014/main" xmlns="" id="{2452F643-0A90-42B8-A436-966F84D9136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84490" y="4006916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08A7C240-D1B7-4005-B9AF-81E3B026A242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284490" y="3384859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6E6F2B4F-B958-4180-9985-068471C0E34E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84490" y="2827650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09A84110-1CE1-45A4-BFE9-E44A4D9F4FF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84490" y="2205593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874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омпьютера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64" y="871857"/>
            <a:ext cx="5076191" cy="5114286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165604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495781"/>
            <a:ext cx="4412151" cy="53949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42680" y="4179662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xmlns="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4270" y="1243173"/>
            <a:ext cx="4387066" cy="2427874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93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252D122-994D-483A-BEAE-EB42A0E0961E}"/>
              </a:ext>
            </a:extLst>
          </p:cNvPr>
          <p:cNvSpPr/>
          <p:nvPr userDrawn="1"/>
        </p:nvSpPr>
        <p:spPr>
          <a:xfrm>
            <a:off x="3919728" y="-1"/>
            <a:ext cx="4352400" cy="1819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1737360"/>
          </a:xfrm>
          <a:noFill/>
        </p:spPr>
        <p:txBody>
          <a:bodyPr lIns="0" tIns="180000" rIns="0" bIns="0" rtlCol="0" anchor="ctr" anchorCtr="0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solidFill>
                  <a:schemeClr val="bg2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2685A6CA-852E-4D31-8861-0347B4869D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19728" y="1732572"/>
            <a:ext cx="4352400" cy="1404000"/>
          </a:xfrm>
          <a:solidFill>
            <a:schemeClr val="tx1"/>
          </a:solidFill>
        </p:spPr>
        <p:txBody>
          <a:bodyPr lIns="180000" tIns="360000" rIns="180000" bIns="0" rtlCol="0"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</a:defRPr>
            </a:lvl1pPr>
            <a:lvl2pPr marL="457200" indent="0">
              <a:buNone/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Прямоугольник 23" descr="Прямоугольная фигура">
            <a:extLst>
              <a:ext uri="{FF2B5EF4-FFF2-40B4-BE49-F238E27FC236}">
                <a16:creationId xmlns:a16="http://schemas.microsoft.com/office/drawing/2014/main" xmlns="" id="{A5229D97-30B4-42B0-8D6E-5BE4A017D8F7}"/>
              </a:ext>
            </a:extLst>
          </p:cNvPr>
          <p:cNvSpPr/>
          <p:nvPr userDrawn="1"/>
        </p:nvSpPr>
        <p:spPr>
          <a:xfrm>
            <a:off x="4289100" y="1528090"/>
            <a:ext cx="792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6344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рех блоков с объе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93960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16020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16020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xmlns="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2C9DB526-D20B-406D-B9C4-1B2FE49223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258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5" name="Текст 2">
            <a:extLst>
              <a:ext uri="{FF2B5EF4-FFF2-40B4-BE49-F238E27FC236}">
                <a16:creationId xmlns:a16="http://schemas.microsoft.com/office/drawing/2014/main" xmlns="" id="{76963D45-FFEE-47B2-BF3C-EF83D09DA71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834375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F0C6A052-44FB-4766-A715-5F60A7AEF0A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834375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xmlns="" id="{26217025-86DB-4E40-9AE4-98C2F14CA8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80613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28" name="Текст 2">
            <a:extLst>
              <a:ext uri="{FF2B5EF4-FFF2-40B4-BE49-F238E27FC236}">
                <a16:creationId xmlns:a16="http://schemas.microsoft.com/office/drawing/2014/main" xmlns="" id="{5CDA6EA2-A642-4AE3-88FA-F776A7BE3CA8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452731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FCF657BA-97D6-465F-8436-31FB0B884C8B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452731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xmlns="" id="{CBAA4180-32A5-4A82-BFBA-8673723FAA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8969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18" name="Прямоугольник 16" descr="Прямоугольная фигура">
            <a:extLst>
              <a:ext uri="{FF2B5EF4-FFF2-40B4-BE49-F238E27FC236}">
                <a16:creationId xmlns:a16="http://schemas.microsoft.com/office/drawing/2014/main" xmlns="" id="{8F2E6E6B-AE50-42CD-844F-3408DB11EFCE}"/>
              </a:ext>
            </a:extLst>
          </p:cNvPr>
          <p:cNvSpPr/>
          <p:nvPr userDrawn="1"/>
        </p:nvSpPr>
        <p:spPr>
          <a:xfrm>
            <a:off x="0" y="1380173"/>
            <a:ext cx="500552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252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чис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2620884"/>
            <a:ext cx="4955429" cy="80811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2107734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284489" y="976103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12 345 ₽</a:t>
            </a:r>
          </a:p>
        </p:txBody>
      </p:sp>
      <p:sp>
        <p:nvSpPr>
          <p:cNvPr id="25" name="Текст 2">
            <a:extLst>
              <a:ext uri="{FF2B5EF4-FFF2-40B4-BE49-F238E27FC236}">
                <a16:creationId xmlns:a16="http://schemas.microsoft.com/office/drawing/2014/main" xmlns="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284490" y="5321068"/>
            <a:ext cx="4955429" cy="54857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 2">
            <a:extLst>
              <a:ext uri="{FF2B5EF4-FFF2-40B4-BE49-F238E27FC236}">
                <a16:creationId xmlns:a16="http://schemas.microsoft.com/office/drawing/2014/main" xmlns="" id="{6D20445D-98AF-47B2-9FBD-AF19976FE079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84490" y="4807915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26B4ED62-0191-4136-BE3C-958CFAB7AC9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284489" y="3676284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6789 ₽</a:t>
            </a:r>
          </a:p>
        </p:txBody>
      </p:sp>
    </p:spTree>
    <p:extLst>
      <p:ext uri="{BB962C8B-B14F-4D97-AF65-F5344CB8AC3E}">
        <p14:creationId xmlns:p14="http://schemas.microsoft.com/office/powerpoint/2010/main" val="362440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_флаг.JPG">
            <a:extLst>
              <a:ext uri="{FF2B5EF4-FFF2-40B4-BE49-F238E27FC236}">
                <a16:creationId xmlns:a16="http://schemas.microsoft.com/office/drawing/2014/main" xmlns="" id="{95816E93-95E0-4A6C-9F7A-53939C95C10D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3166" y="0"/>
            <a:ext cx="12188834" cy="68603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929453-E4C7-46CA-BEF5-0E2A92C8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b="1" noProof="0" dirty="0"/>
              <a:t>НАЖМИТЕ, ЧТОБЫ ИЗМЕНИТЬ 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2ADBBF-AAD4-4971-A7E7-A5D5720D4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DB9995-22AA-4982-8BC6-63933E69E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95571"/>
            <a:ext cx="2743200" cy="2259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7B33D2-B564-49D1-84C1-0C8A19C2E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36289"/>
            <a:ext cx="2741612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594BD2-D6A7-476C-B277-0BD3FFAD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262758"/>
            <a:ext cx="266700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="1" i="0">
                <a:solidFill>
                  <a:srgbClr val="006F83"/>
                </a:solidFill>
              </a:defRPr>
            </a:lvl1pPr>
          </a:lstStyle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pic>
        <p:nvPicPr>
          <p:cNvPr id="7" name="Picture 8" descr="D:\Рабочий стол\2011-2012\Август 2012\Площадка\logo без фона.png">
            <a:extLst>
              <a:ext uri="{FF2B5EF4-FFF2-40B4-BE49-F238E27FC236}">
                <a16:creationId xmlns:a16="http://schemas.microsoft.com/office/drawing/2014/main" xmlns="" id="{37CB95FA-2EB4-49CE-A45E-79A99B8EC5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9"/>
          <a:srcRect/>
          <a:stretch>
            <a:fillRect/>
          </a:stretch>
        </p:blipFill>
        <p:spPr bwMode="auto">
          <a:xfrm>
            <a:off x="11046757" y="188849"/>
            <a:ext cx="915548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43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4" r:id="rId26"/>
    <p:sldLayoutId id="2147483685" r:id="rId27"/>
    <p:sldLayoutId id="2147483686" r:id="rId28"/>
    <p:sldLayoutId id="2147483689" r:id="rId29"/>
    <p:sldLayoutId id="2147483690" r:id="rId30"/>
    <p:sldLayoutId id="2147483691" r:id="rId31"/>
    <p:sldLayoutId id="2147483692" r:id="rId32"/>
    <p:sldLayoutId id="2147483687" r:id="rId33"/>
    <p:sldLayoutId id="2147483693" r:id="rId34"/>
    <p:sldLayoutId id="2147483683" r:id="rId35"/>
    <p:sldLayoutId id="2147483694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318" userDrawn="1">
          <p15:clr>
            <a:srgbClr val="F26B43"/>
          </p15:clr>
        </p15:guide>
        <p15:guide id="10" pos="4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2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B6F192A-AE2D-495E-9319-FF941A05A40D}"/>
              </a:ext>
            </a:extLst>
          </p:cNvPr>
          <p:cNvSpPr/>
          <p:nvPr/>
        </p:nvSpPr>
        <p:spPr>
          <a:xfrm flipH="1">
            <a:off x="1062831" y="277121"/>
            <a:ext cx="375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РАЗГОВОРЫ О ВАЖНОМ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1ACA89C-9167-4698-8A20-A871FF88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431" y="1247277"/>
            <a:ext cx="6532605" cy="2347783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значит работать в команде? </a:t>
            </a:r>
            <a:br>
              <a:rPr lang="ru-RU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 команды. </a:t>
            </a:r>
            <a:br>
              <a:rPr lang="ru-RU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 Дню труда</a:t>
            </a:r>
          </a:p>
        </p:txBody>
      </p:sp>
      <p:pic>
        <p:nvPicPr>
          <p:cNvPr id="1030" name="Picture 6" descr="Сказкотерапия, как средство для развития речи детей» — Ресурсный цент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9" y="1501645"/>
            <a:ext cx="6158716" cy="486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7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Секундомер механический Агат СОПпр-2а-3-000 купить в Москве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400" y1="43600" x2="70000" y2="7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484" y="2059259"/>
            <a:ext cx="4111376" cy="411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1488274" y="715268"/>
            <a:ext cx="9063797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rgbClr val="0070C0"/>
                </a:solidFill>
              </a:rPr>
              <a:t>Бура </a:t>
            </a:r>
            <a:r>
              <a:rPr lang="ru-RU" sz="4800" dirty="0" err="1">
                <a:solidFill>
                  <a:srgbClr val="0070C0"/>
                </a:solidFill>
              </a:rPr>
              <a:t>бурау</a:t>
            </a:r>
            <a:r>
              <a:rPr lang="ru-RU" sz="4800" dirty="0">
                <a:solidFill>
                  <a:srgbClr val="0070C0"/>
                </a:solidFill>
              </a:rPr>
              <a:t> </a:t>
            </a:r>
            <a:r>
              <a:rPr lang="ru-RU" sz="4800" dirty="0" err="1">
                <a:solidFill>
                  <a:srgbClr val="0070C0"/>
                </a:solidFill>
              </a:rPr>
              <a:t>өмәһе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</a:rPr>
              <a:t>подготовка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136519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81" y="213798"/>
            <a:ext cx="7396936" cy="10306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err="1">
                <a:solidFill>
                  <a:srgbClr val="0070C0"/>
                </a:solidFill>
              </a:rPr>
              <a:t>Нигеҙ һалыу өмәһе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</a:rPr>
              <a:t>закладка  фундамента</a:t>
            </a:r>
          </a:p>
        </p:txBody>
      </p:sp>
      <p:pic>
        <p:nvPicPr>
          <p:cNvPr id="3074" name="Picture 2" descr="Деревенский фундамент сруба из природного камня и глины, которому 150 лет.  | Пикаб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8" y="2057715"/>
            <a:ext cx="4874202" cy="34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Фундамент из камней, валунов, булыжников. Армопояс - 18.08.23 12:22 | Пикаб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48239"/>
            <a:ext cx="5925968" cy="26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3593" y="5804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536" y="230273"/>
            <a:ext cx="9063797" cy="10306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err="1">
                <a:solidFill>
                  <a:srgbClr val="0070C0"/>
                </a:solidFill>
              </a:rPr>
              <a:t>Өй күтәреү йолаһы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</a:rPr>
              <a:t>возведение коробки дома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906935" y="1159030"/>
            <a:ext cx="4429125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Стены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6890325" y="1159030"/>
            <a:ext cx="4429125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Крыша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"/>
          <a:stretch/>
        </p:blipFill>
        <p:spPr>
          <a:xfrm>
            <a:off x="243041" y="2362843"/>
            <a:ext cx="4846874" cy="3314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1"/>
          <a:stretch/>
        </p:blipFill>
        <p:spPr>
          <a:xfrm>
            <a:off x="5509055" y="2021884"/>
            <a:ext cx="4994189" cy="2756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3"/>
          <a:stretch/>
        </p:blipFill>
        <p:spPr>
          <a:xfrm>
            <a:off x="6643190" y="4077730"/>
            <a:ext cx="5301675" cy="27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Секундомер механический Агат СОПпр-2а-3-000 купить в Москве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400" y1="43600" x2="70000" y2="7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484" y="2059259"/>
            <a:ext cx="4111376" cy="411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1488274" y="715268"/>
            <a:ext cx="9063797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err="1">
                <a:solidFill>
                  <a:srgbClr val="0070C0"/>
                </a:solidFill>
              </a:rPr>
              <a:t>Өй күтәреү йолаһы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</a:rPr>
              <a:t>возведение коробки дома</a:t>
            </a:r>
          </a:p>
        </p:txBody>
      </p:sp>
    </p:spTree>
    <p:extLst>
      <p:ext uri="{BB962C8B-B14F-4D97-AF65-F5344CB8AC3E}">
        <p14:creationId xmlns:p14="http://schemas.microsoft.com/office/powerpoint/2010/main" val="318157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535" y="601748"/>
            <a:ext cx="9063797" cy="10306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err="1">
                <a:solidFill>
                  <a:srgbClr val="0070C0"/>
                </a:solidFill>
              </a:rPr>
              <a:t>Мүк</a:t>
            </a:r>
            <a:r>
              <a:rPr lang="ru-RU" sz="4800" dirty="0">
                <a:solidFill>
                  <a:srgbClr val="0070C0"/>
                </a:solidFill>
              </a:rPr>
              <a:t> </a:t>
            </a:r>
            <a:r>
              <a:rPr lang="ru-RU" sz="4800" dirty="0" err="1">
                <a:solidFill>
                  <a:srgbClr val="0070C0"/>
                </a:solidFill>
              </a:rPr>
              <a:t>тығыу</a:t>
            </a:r>
            <a:r>
              <a:rPr lang="ru-RU" sz="4800" dirty="0">
                <a:solidFill>
                  <a:srgbClr val="0070C0"/>
                </a:solidFill>
              </a:rPr>
              <a:t> </a:t>
            </a:r>
            <a:r>
              <a:rPr lang="ru-RU" sz="4800" dirty="0" err="1">
                <a:solidFill>
                  <a:srgbClr val="0070C0"/>
                </a:solidFill>
              </a:rPr>
              <a:t>йолаһы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</a:rPr>
              <a:t>утепление мхом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04" y="2613160"/>
            <a:ext cx="4549765" cy="2989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1" y="2613160"/>
            <a:ext cx="5338173" cy="29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8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35" y="4109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Работа в команде подразумевает: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09" y="1999105"/>
            <a:ext cx="6862195" cy="549518"/>
          </a:xfrm>
        </p:spPr>
        <p:txBody>
          <a:bodyPr>
            <a:normAutofit/>
          </a:bodyPr>
          <a:lstStyle/>
          <a:p>
            <a:pPr lvl="0">
              <a:buClr>
                <a:srgbClr val="0067B4"/>
              </a:buClr>
            </a:pPr>
            <a:r>
              <a:rPr lang="ru-RU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Взаимопомощь и поддержку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4729256" y="4117861"/>
            <a:ext cx="6750379" cy="515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2800" b="1" dirty="0">
                <a:solidFill>
                  <a:srgbClr val="0070C0"/>
                </a:solidFill>
              </a:rPr>
              <a:t>Распределение ответственности и задач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1940568" y="2629097"/>
            <a:ext cx="6862195" cy="47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2800" b="1" dirty="0">
                <a:solidFill>
                  <a:srgbClr val="0070C0"/>
                </a:solidFill>
              </a:rPr>
              <a:t>Обмен опытом и знаниями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3189753" y="3189907"/>
            <a:ext cx="7312265" cy="838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2800" b="1" dirty="0">
                <a:solidFill>
                  <a:srgbClr val="0070C0"/>
                </a:solidFill>
              </a:rPr>
              <a:t>Объединение разных навыков для достижения общей цели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6095999" y="5121446"/>
            <a:ext cx="5903167" cy="926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2800" b="1" dirty="0">
                <a:solidFill>
                  <a:srgbClr val="0070C0"/>
                </a:solidFill>
              </a:rPr>
              <a:t>Создание атмосферы доверия и уважения</a:t>
            </a:r>
          </a:p>
        </p:txBody>
      </p:sp>
    </p:spTree>
    <p:extLst>
      <p:ext uri="{BB962C8B-B14F-4D97-AF65-F5344CB8AC3E}">
        <p14:creationId xmlns:p14="http://schemas.microsoft.com/office/powerpoint/2010/main" val="381084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35" y="4109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Преимущества командной работы: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2530" y="1693667"/>
            <a:ext cx="6862195" cy="475377"/>
          </a:xfrm>
        </p:spPr>
        <p:txBody>
          <a:bodyPr>
            <a:noAutofit/>
          </a:bodyPr>
          <a:lstStyle/>
          <a:p>
            <a:pPr lvl="0">
              <a:buClr>
                <a:srgbClr val="0067B4"/>
              </a:buClr>
            </a:pPr>
            <a:r>
              <a:rPr lang="ru-RU" sz="32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70C0"/>
                </a:solidFill>
              </a:rPr>
              <a:t>Быстрее решаются сложные задачи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2642530" y="2340688"/>
            <a:ext cx="8837105" cy="47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</a:rPr>
              <a:t> Меньше </a:t>
            </a:r>
            <a:r>
              <a:rPr lang="ru-RU" sz="3200" dirty="0" smtClean="0">
                <a:solidFill>
                  <a:srgbClr val="0070C0"/>
                </a:solidFill>
              </a:rPr>
              <a:t>ошибок, </a:t>
            </a:r>
            <a:r>
              <a:rPr lang="ru-RU" sz="3200" dirty="0">
                <a:solidFill>
                  <a:srgbClr val="0070C0"/>
                </a:solidFill>
              </a:rPr>
              <a:t>благодаря взаимной проверке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2642530" y="2984525"/>
            <a:ext cx="8433787" cy="521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</a:rPr>
              <a:t> Эффективнее используются ресурсы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2642530" y="3674398"/>
            <a:ext cx="8739844" cy="61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70C0"/>
                </a:solidFill>
              </a:rPr>
              <a:t>Развиваются профессиональные навыки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 txBox="1">
            <a:spLocks/>
          </p:cNvSpPr>
          <p:nvPr/>
        </p:nvSpPr>
        <p:spPr>
          <a:xfrm>
            <a:off x="2642530" y="4461983"/>
            <a:ext cx="6862195" cy="59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</a:rPr>
              <a:t>Повышается мотивация</a:t>
            </a:r>
          </a:p>
        </p:txBody>
      </p:sp>
    </p:spTree>
    <p:extLst>
      <p:ext uri="{BB962C8B-B14F-4D97-AF65-F5344CB8AC3E}">
        <p14:creationId xmlns:p14="http://schemas.microsoft.com/office/powerpoint/2010/main" val="40607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35" y="4109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Командный дух формируется через: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FC10E7-F0FA-458F-9F28-73CF41B77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9184" y="1963023"/>
            <a:ext cx="7893698" cy="2927029"/>
          </a:xfrm>
        </p:spPr>
        <p:txBody>
          <a:bodyPr>
            <a:noAutofit/>
          </a:bodyPr>
          <a:lstStyle/>
          <a:p>
            <a:pPr lvl="0">
              <a:buClr>
                <a:srgbClr val="0067B4"/>
              </a:buClr>
            </a:pPr>
            <a:r>
              <a:rPr lang="ru-RU" sz="32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70C0"/>
                </a:solidFill>
              </a:rPr>
              <a:t>Чёткое понимание общих целей</a:t>
            </a:r>
          </a:p>
          <a:p>
            <a:pPr lvl="0"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</a:rPr>
              <a:t> Открытое общение и обратную связь</a:t>
            </a:r>
          </a:p>
          <a:p>
            <a:pPr lvl="0"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</a:rPr>
              <a:t> Совместное празднование успехов</a:t>
            </a:r>
          </a:p>
          <a:p>
            <a:pPr lvl="0"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</a:rPr>
              <a:t> Готовность к компромиссам</a:t>
            </a:r>
          </a:p>
          <a:p>
            <a:pPr lvl="0">
              <a:buClr>
                <a:srgbClr val="0067B4"/>
              </a:buClr>
            </a:pPr>
            <a:r>
              <a:rPr lang="ru-RU" sz="3200" dirty="0">
                <a:solidFill>
                  <a:srgbClr val="0070C0"/>
                </a:solidFill>
              </a:rPr>
              <a:t> Взаимное уважение мнений</a:t>
            </a:r>
          </a:p>
        </p:txBody>
      </p:sp>
    </p:spTree>
    <p:extLst>
      <p:ext uri="{BB962C8B-B14F-4D97-AF65-F5344CB8AC3E}">
        <p14:creationId xmlns:p14="http://schemas.microsoft.com/office/powerpoint/2010/main" val="4060727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0" y="416220"/>
            <a:ext cx="12192000" cy="1218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rgbClr val="0070C0"/>
                </a:solidFill>
              </a:rPr>
              <a:t>Белорецкий металлургический комбинат</a:t>
            </a:r>
          </a:p>
        </p:txBody>
      </p:sp>
      <p:pic>
        <p:nvPicPr>
          <p:cNvPr id="7170" name="Picture 2" descr="История промышленности России в фотографиях: АО «Белорецкий  металлургический комбинат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" y="1788796"/>
            <a:ext cx="558559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История промышленности России в фотографиях: АО «Белорецкий  металлургический комбинат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13" y="2617152"/>
            <a:ext cx="6191800" cy="359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828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0" y="343793"/>
            <a:ext cx="12192000" cy="1218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rgbClr val="0070C0"/>
                </a:solidFill>
              </a:rPr>
              <a:t>ПАО «ОДК-УМПО» </a:t>
            </a:r>
          </a:p>
          <a:p>
            <a:pPr algn="ctr"/>
            <a:r>
              <a:rPr lang="ru-RU" sz="4800" dirty="0">
                <a:solidFill>
                  <a:srgbClr val="0070C0"/>
                </a:solidFill>
              </a:rPr>
              <a:t>(Уфимское моторостроительное производственное объединение)</a:t>
            </a:r>
          </a:p>
        </p:txBody>
      </p:sp>
      <p:pic>
        <p:nvPicPr>
          <p:cNvPr id="5124" name="Picture 4" descr="История ПАО «ОДК-УМПО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74" y="1691172"/>
            <a:ext cx="4914331" cy="27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стория ПАО «ОДК-УМПО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2" y="1691172"/>
            <a:ext cx="5245100" cy="29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Ростех - Медиа - Новости - В ОДК-УМПО началась подготовка новой группы  мультиспециалист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46" y="3440329"/>
            <a:ext cx="4851854" cy="323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0041" y="5914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190" y="799721"/>
            <a:ext cx="5151205" cy="49887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A59802-7EA9-4BE3-ABE4-4882EC699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0960" y="1965820"/>
            <a:ext cx="6093160" cy="3257879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549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«В одиночку не одолеешь и кочку,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F549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артельно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549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— и через гору впору»</a:t>
            </a:r>
            <a:endParaRPr lang="ru-RU" sz="4400" b="1" i="0" u="none" strike="noStrike" baseline="0" dirty="0">
              <a:ln w="9525">
                <a:solidFill>
                  <a:schemeClr val="bg1"/>
                </a:solidFill>
                <a:prstDash val="solid"/>
              </a:ln>
              <a:solidFill>
                <a:srgbClr val="2F549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6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411892" y="343793"/>
            <a:ext cx="10824519" cy="1218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rgbClr val="0070C0"/>
                </a:solidFill>
              </a:rPr>
              <a:t>При каких условиях вся страна становится командой?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33" y="3431920"/>
            <a:ext cx="2705100" cy="1613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33" y="5109531"/>
            <a:ext cx="2705100" cy="1613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33" y="1668584"/>
            <a:ext cx="2705100" cy="1699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19" y="3512252"/>
            <a:ext cx="2971800" cy="1533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b="6136"/>
          <a:stretch/>
        </p:blipFill>
        <p:spPr>
          <a:xfrm>
            <a:off x="7424519" y="1657598"/>
            <a:ext cx="2971800" cy="1699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20" y="5109530"/>
            <a:ext cx="2971800" cy="1613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3C30D70-7054-4C91-A9AD-BFB3270EC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831" y="1668585"/>
            <a:ext cx="2442616" cy="50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8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586062" y="178589"/>
            <a:ext cx="4949764" cy="1950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rgbClr val="0070C0"/>
                </a:solidFill>
              </a:rPr>
              <a:t>Белорецкий металлургический комбинат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6270171" y="709128"/>
            <a:ext cx="4949764" cy="1138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0070C0"/>
                </a:solidFill>
              </a:rPr>
              <a:t>ПАО «ОДК-УМПО» 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</a:rPr>
              <a:t>(Уфимское моторостроительное производственное объединение)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36" y="2812289"/>
            <a:ext cx="3028950" cy="1514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58" y="2452364"/>
            <a:ext cx="2143125" cy="2143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46" y="5010257"/>
            <a:ext cx="3433982" cy="16826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164"/>
            <a:ext cx="2876550" cy="15906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63" y="4887193"/>
            <a:ext cx="3105664" cy="192878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0024" y="2023878"/>
            <a:ext cx="21820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rgbClr val="FDFFF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Стальные </a:t>
            </a:r>
          </a:p>
          <a:p>
            <a:pPr algn="ctr"/>
            <a:r>
              <a:rPr lang="ru-RU" sz="3200" b="1" cap="none" spc="0" dirty="0">
                <a:ln w="9525">
                  <a:solidFill>
                    <a:srgbClr val="FDFFF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канаты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82791" y="2420502"/>
            <a:ext cx="22166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Проволока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25617" y="2159977"/>
            <a:ext cx="33800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Двигатель М-105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627870" y="4094205"/>
            <a:ext cx="955589" cy="73316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136292" y="4003589"/>
            <a:ext cx="1264613" cy="96709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627870" y="4094205"/>
            <a:ext cx="3228335" cy="87647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847590" y="4016495"/>
            <a:ext cx="289184" cy="8492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8037939" y="4326764"/>
            <a:ext cx="611792" cy="68349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8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DF01AA-ECF5-4493-B651-88B98011A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520" y="1461829"/>
            <a:ext cx="7212960" cy="39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66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3008393" y="5366375"/>
            <a:ext cx="6508831" cy="1218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rgbClr val="0070C0"/>
                </a:solidFill>
              </a:rPr>
              <a:t>ЕДИНСТВО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57ED8F-A6AC-43D0-9F46-04123636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776" y="1462869"/>
            <a:ext cx="7212193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802 -0.7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-3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95130" y="2649894"/>
            <a:ext cx="10980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264A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считаете, ребята, можем мы наш класс назвать командой, или нам есть </a:t>
            </a:r>
            <a:r>
              <a:rPr lang="ru-RU" sz="4800" b="1" dirty="0" smtClean="0">
                <a:solidFill>
                  <a:srgbClr val="264A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еще, </a:t>
            </a:r>
            <a:r>
              <a:rPr lang="ru-RU" sz="4800" b="1" dirty="0">
                <a:solidFill>
                  <a:srgbClr val="264A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чем работать?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DD3371AE-EF48-45A4-BC96-BC67297AE56F}"/>
              </a:ext>
            </a:extLst>
          </p:cNvPr>
          <p:cNvSpPr txBox="1">
            <a:spLocks/>
          </p:cNvSpPr>
          <p:nvPr/>
        </p:nvSpPr>
        <p:spPr>
          <a:xfrm>
            <a:off x="8192277" y="1472519"/>
            <a:ext cx="3339497" cy="51972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r"/>
            <a:endParaRPr lang="ru-RU" sz="2400" dirty="0">
              <a:solidFill>
                <a:srgbClr val="264A9A"/>
              </a:solidFill>
            </a:endParaRPr>
          </a:p>
          <a:p>
            <a:r>
              <a:rPr lang="ru-RU" sz="2500" dirty="0">
                <a:solidFill>
                  <a:srgbClr val="264A9A"/>
                </a:solidFill>
              </a:rPr>
              <a:t>«Умение работать в команде и любовь к своему делу являются залогом успеха и достижения нужного результата»</a:t>
            </a:r>
            <a:r>
              <a:rPr lang="ru-RU" sz="2500" b="0" dirty="0">
                <a:solidFill>
                  <a:srgbClr val="264A9A"/>
                </a:solidFill>
              </a:rPr>
              <a:t>, - </a:t>
            </a:r>
          </a:p>
          <a:p>
            <a:r>
              <a:rPr lang="ru-RU" sz="2500" b="0" dirty="0">
                <a:solidFill>
                  <a:srgbClr val="264A9A"/>
                </a:solidFill>
              </a:rPr>
              <a:t>сказал Президент Российской Федерации </a:t>
            </a:r>
          </a:p>
          <a:p>
            <a:r>
              <a:rPr lang="ru-RU" sz="2500" b="0" dirty="0">
                <a:solidFill>
                  <a:srgbClr val="264A9A"/>
                </a:solidFill>
              </a:rPr>
              <a:t>Владимир Владимирович Путин</a:t>
            </a:r>
            <a:endParaRPr lang="ru-RU" sz="2500" dirty="0">
              <a:solidFill>
                <a:srgbClr val="264A9A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28070D-330C-482E-86E7-4863E7360B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225" y="1623527"/>
            <a:ext cx="6822925" cy="4348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689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EAD8DF4-F1C9-4883-A6AF-EF7DA3EC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441" y="2306670"/>
            <a:ext cx="5316070" cy="1723791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67B4"/>
                </a:solidFill>
              </a:rPr>
              <a:t>«Мы своих не бросаем»</a:t>
            </a:r>
            <a:r>
              <a:rPr lang="ru-RU" b="0" i="1" dirty="0">
                <a:solidFill>
                  <a:srgbClr val="0067B4"/>
                </a:solidFill>
              </a:rPr>
              <a:t>, — сказал Глава Республики Башкортостан</a:t>
            </a:r>
            <a:br>
              <a:rPr lang="ru-RU" b="0" i="1" dirty="0">
                <a:solidFill>
                  <a:srgbClr val="0067B4"/>
                </a:solidFill>
              </a:rPr>
            </a:br>
            <a:r>
              <a:rPr lang="ru-RU" b="0" i="1" dirty="0">
                <a:solidFill>
                  <a:srgbClr val="0067B4"/>
                </a:solidFill>
              </a:rPr>
              <a:t>Радий </a:t>
            </a:r>
            <a:r>
              <a:rPr lang="ru-RU" b="0" i="1" dirty="0" err="1">
                <a:solidFill>
                  <a:srgbClr val="0067B4"/>
                </a:solidFill>
              </a:rPr>
              <a:t>Фаритович</a:t>
            </a:r>
            <a:r>
              <a:rPr lang="ru-RU" b="0" i="1" dirty="0">
                <a:solidFill>
                  <a:srgbClr val="0067B4"/>
                </a:solidFill>
              </a:rPr>
              <a:t> Хабиров</a:t>
            </a:r>
            <a:endParaRPr lang="ru-RU" b="0" dirty="0">
              <a:solidFill>
                <a:srgbClr val="0067B4"/>
              </a:solidFill>
            </a:endParaRPr>
          </a:p>
        </p:txBody>
      </p:sp>
      <p:pic>
        <p:nvPicPr>
          <p:cNvPr id="1026" name="Picture 2" descr="Радий Хабиров, 2018 год">
            <a:extLst>
              <a:ext uri="{FF2B5EF4-FFF2-40B4-BE49-F238E27FC236}">
                <a16:creationId xmlns:a16="http://schemas.microsoft.com/office/drawing/2014/main" xmlns="" id="{044376FC-FB44-4DCA-8DFD-B41C8793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23" y="599545"/>
            <a:ext cx="4178685" cy="565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944A253-82BF-48FD-ABDC-670ECBA71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7464" y="895739"/>
            <a:ext cx="9009434" cy="510956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Берись дружно — не будет грузно.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По капле море, по былинке стог, по зернышку ворох.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Ручьи сольются — реки, люди соединятся — сила.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В коллективе большая сила.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В одиночку — слабы, вместе — сильны.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Веника не сломишь, а по </a:t>
            </a:r>
            <a:r>
              <a:rPr lang="ru-RU" sz="3200" dirty="0" err="1">
                <a:solidFill>
                  <a:srgbClr val="0067B4"/>
                </a:solidFill>
              </a:rPr>
              <a:t>пруточку</a:t>
            </a:r>
            <a:r>
              <a:rPr lang="ru-RU" sz="3200" dirty="0">
                <a:solidFill>
                  <a:srgbClr val="0067B4"/>
                </a:solidFill>
              </a:rPr>
              <a:t> весь переломаешь.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Возьмется народ — озеро перельет.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Один в поле не воин.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Одна пчела не много меду натаскает.</a:t>
            </a:r>
          </a:p>
          <a:p>
            <a:pPr>
              <a:buClr>
                <a:srgbClr val="0067B4"/>
              </a:buClr>
            </a:pPr>
            <a:r>
              <a:rPr lang="ru-RU" sz="3200" dirty="0">
                <a:solidFill>
                  <a:srgbClr val="0067B4"/>
                </a:solidFill>
              </a:rPr>
              <a:t>Что одному трудно, то сообща легко.</a:t>
            </a:r>
          </a:p>
        </p:txBody>
      </p:sp>
    </p:spTree>
    <p:extLst>
      <p:ext uri="{BB962C8B-B14F-4D97-AF65-F5344CB8AC3E}">
        <p14:creationId xmlns:p14="http://schemas.microsoft.com/office/powerpoint/2010/main" val="407167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D962EC-7B60-4885-B2C0-AEAFDF1C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EFB11B6-082D-42FE-8053-F61F530D1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67B4"/>
              </a:buClr>
            </a:pPr>
            <a:r>
              <a:rPr lang="ru-RU" sz="2800" b="1" dirty="0">
                <a:solidFill>
                  <a:srgbClr val="0067B4"/>
                </a:solidFill>
              </a:rPr>
              <a:t>Ике </a:t>
            </a:r>
            <a:r>
              <a:rPr lang="ru-RU" sz="2800" b="1" dirty="0" err="1">
                <a:solidFill>
                  <a:srgbClr val="0067B4"/>
                </a:solidFill>
              </a:rPr>
              <a:t>кеше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бер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булһа</a:t>
            </a:r>
            <a:r>
              <a:rPr lang="ru-RU" sz="2800" b="1" dirty="0">
                <a:solidFill>
                  <a:srgbClr val="0067B4"/>
                </a:solidFill>
              </a:rPr>
              <a:t>, </a:t>
            </a:r>
            <a:r>
              <a:rPr lang="ru-RU" sz="2800" b="1" dirty="0" err="1">
                <a:solidFill>
                  <a:srgbClr val="0067B4"/>
                </a:solidFill>
              </a:rPr>
              <a:t>илле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кеше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йөҙ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булыр</a:t>
            </a:r>
            <a:r>
              <a:rPr lang="ru-RU" sz="2800" dirty="0">
                <a:solidFill>
                  <a:srgbClr val="0067B4"/>
                </a:solidFill>
              </a:rPr>
              <a:t> — Если двое — одно, то и пятьдесят человек станут сотней</a:t>
            </a:r>
          </a:p>
          <a:p>
            <a:pPr>
              <a:buClr>
                <a:srgbClr val="0067B4"/>
              </a:buClr>
            </a:pPr>
            <a:r>
              <a:rPr lang="ru-RU" sz="2800" b="1" dirty="0" err="1">
                <a:solidFill>
                  <a:srgbClr val="0067B4"/>
                </a:solidFill>
              </a:rPr>
              <a:t>Берҙәмлек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булған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ерҙә</a:t>
            </a:r>
            <a:r>
              <a:rPr lang="ru-RU" sz="2800" b="1" dirty="0">
                <a:solidFill>
                  <a:srgbClr val="0067B4"/>
                </a:solidFill>
              </a:rPr>
              <a:t>, </a:t>
            </a:r>
            <a:r>
              <a:rPr lang="ru-RU" sz="2800" b="1" dirty="0" err="1">
                <a:solidFill>
                  <a:srgbClr val="0067B4"/>
                </a:solidFill>
              </a:rPr>
              <a:t>тереклек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була</a:t>
            </a:r>
            <a:r>
              <a:rPr lang="ru-RU" sz="2800" dirty="0">
                <a:solidFill>
                  <a:srgbClr val="0067B4"/>
                </a:solidFill>
              </a:rPr>
              <a:t> — Где есть единство, там есть жизнь</a:t>
            </a:r>
          </a:p>
          <a:p>
            <a:pPr>
              <a:buClr>
                <a:srgbClr val="0067B4"/>
              </a:buClr>
            </a:pPr>
            <a:r>
              <a:rPr lang="ru-RU" sz="2800" b="1" dirty="0" err="1">
                <a:solidFill>
                  <a:srgbClr val="0067B4"/>
                </a:solidFill>
              </a:rPr>
              <a:t>Күмәкләп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эшләгән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эш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тарҡалмаҫ</a:t>
            </a:r>
            <a:r>
              <a:rPr lang="ru-RU" sz="2800" dirty="0">
                <a:solidFill>
                  <a:srgbClr val="0067B4"/>
                </a:solidFill>
              </a:rPr>
              <a:t> — Работа, сделанная всем миром, не развалится</a:t>
            </a:r>
          </a:p>
          <a:p>
            <a:pPr>
              <a:buClr>
                <a:srgbClr val="0067B4"/>
              </a:buClr>
            </a:pPr>
            <a:r>
              <a:rPr lang="ru-RU" sz="2800" b="1" dirty="0" err="1">
                <a:solidFill>
                  <a:srgbClr val="0067B4"/>
                </a:solidFill>
              </a:rPr>
              <a:t>Бер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ҡул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менән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төйөн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сисеп</a:t>
            </a:r>
            <a:r>
              <a:rPr lang="ru-RU" sz="2800" b="1" dirty="0">
                <a:solidFill>
                  <a:srgbClr val="0067B4"/>
                </a:solidFill>
              </a:rPr>
              <a:t> </a:t>
            </a:r>
            <a:r>
              <a:rPr lang="ru-RU" sz="2800" b="1" dirty="0" err="1">
                <a:solidFill>
                  <a:srgbClr val="0067B4"/>
                </a:solidFill>
              </a:rPr>
              <a:t>булмай</a:t>
            </a:r>
            <a:r>
              <a:rPr lang="ru-RU" sz="2800" dirty="0">
                <a:solidFill>
                  <a:srgbClr val="0067B4"/>
                </a:solidFill>
              </a:rPr>
              <a:t> — Одной рукой узла не завяжешь</a:t>
            </a:r>
          </a:p>
          <a:p>
            <a:pPr>
              <a:buClr>
                <a:srgbClr val="0067B4"/>
              </a:buClr>
            </a:pPr>
            <a:endParaRPr lang="ru-RU" sz="2800" dirty="0">
              <a:solidFill>
                <a:srgbClr val="0067B4"/>
              </a:solidFill>
            </a:endParaRP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B5D753-3452-4C10-AEE4-2FDC437D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DDED4-D1FD-4390-9CE5-148C57EF1228}" type="datetime1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FBC42B-C68E-4553-8F32-6FE2E8E7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E90267-3B04-4E97-BEA1-D4FB6AC3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14C1-79DA-4D86-BA82-DA694923171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8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42CAC4-16DF-42F4-9A71-B538A8887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6913" y="2071396"/>
            <a:ext cx="9703837" cy="4030824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ru-RU" sz="2800" b="0" i="0" u="none" strike="noStrike" baseline="0" dirty="0">
                <a:solidFill>
                  <a:srgbClr val="2F5496"/>
                </a:solidFill>
                <a:latin typeface="Times New Roman" panose="02020603050405020304" pitchFamily="18" charset="0"/>
              </a:rPr>
              <a:t>	</a:t>
            </a:r>
            <a:r>
              <a:rPr lang="ru-RU" sz="3200" dirty="0">
                <a:solidFill>
                  <a:srgbClr val="2F5496"/>
                </a:solidFill>
                <a:latin typeface="Times New Roman" panose="02020603050405020304" pitchFamily="18" charset="0"/>
              </a:rPr>
              <a:t>Команда ― это группа лиц, объединённая общими мотивами, интересами, идеалами, действующая сообща. Участники команды объединены поддержкой друг друга и несут коллективную ответственность за результат деятельности всей команды</a:t>
            </a:r>
            <a:endParaRPr lang="ru-RU" sz="3200" b="0" i="0" u="none" strike="noStrike" baseline="0" dirty="0">
              <a:solidFill>
                <a:srgbClr val="2F549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81" y="213798"/>
            <a:ext cx="7507182" cy="127910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0070C0"/>
                </a:solidFill>
              </a:rPr>
              <a:t>Что такое команда?</a:t>
            </a:r>
          </a:p>
        </p:txBody>
      </p:sp>
    </p:spTree>
    <p:extLst>
      <p:ext uri="{BB962C8B-B14F-4D97-AF65-F5344CB8AC3E}">
        <p14:creationId xmlns:p14="http://schemas.microsoft.com/office/powerpoint/2010/main" val="115119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42CAC4-16DF-42F4-9A71-B538A8887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081" y="1628636"/>
            <a:ext cx="9603090" cy="39510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>
                <a:solidFill>
                  <a:srgbClr val="0070C0"/>
                </a:solidFill>
              </a:rPr>
              <a:t>      Сила команды</a:t>
            </a:r>
            <a:r>
              <a:rPr lang="ru-RU" sz="3200" dirty="0">
                <a:solidFill>
                  <a:srgbClr val="0070C0"/>
                </a:solidFill>
              </a:rPr>
              <a:t> — это синергия объединённых усилий, знаний и опыта каждого участника, где результат превосходит сумму индивидуальных достижений.</a:t>
            </a:r>
          </a:p>
          <a:p>
            <a:pPr marL="0" indent="0" algn="just">
              <a:buNone/>
            </a:pPr>
            <a:r>
              <a:rPr lang="ru-RU" sz="3200" dirty="0">
                <a:solidFill>
                  <a:srgbClr val="0070C0"/>
                </a:solidFill>
              </a:rPr>
              <a:t>      Когда совместные усилия дают более значимый результат, </a:t>
            </a:r>
            <a:r>
              <a:rPr lang="ru-RU" sz="3200" dirty="0" smtClean="0">
                <a:solidFill>
                  <a:srgbClr val="0070C0"/>
                </a:solidFill>
              </a:rPr>
              <a:t>чем </a:t>
            </a:r>
            <a:r>
              <a:rPr lang="ru-RU" sz="3200" dirty="0">
                <a:solidFill>
                  <a:srgbClr val="0070C0"/>
                </a:solidFill>
              </a:rPr>
              <a:t>если бы каждый действовал по </a:t>
            </a:r>
            <a:r>
              <a:rPr lang="ru-RU" sz="3200" dirty="0" smtClean="0">
                <a:solidFill>
                  <a:srgbClr val="0070C0"/>
                </a:solidFill>
              </a:rPr>
              <a:t>отдельности.</a:t>
            </a:r>
            <a:r>
              <a:rPr lang="ru-RU" sz="3200" dirty="0">
                <a:solidFill>
                  <a:srgbClr val="0070C0"/>
                </a:solidFill>
              </a:rPr>
              <a:t> 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ru-RU" sz="3200" b="0" i="0" u="none" strike="noStrike" baseline="0" dirty="0">
              <a:solidFill>
                <a:srgbClr val="2F549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9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Юрта: 1—тюркского типа; 2— монгольского типа Yurt: 1 – Turkic type; 2 – Mongol ty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5" y="273822"/>
            <a:ext cx="49149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78" y="-79611"/>
            <a:ext cx="3519273" cy="1030631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Бура </a:t>
            </a:r>
            <a:r>
              <a:rPr lang="ru-RU" sz="3200" dirty="0" err="1"/>
              <a:t>бурау</a:t>
            </a:r>
            <a:r>
              <a:rPr lang="ru-RU" sz="3200" dirty="0"/>
              <a:t> </a:t>
            </a:r>
            <a:r>
              <a:rPr lang="ru-RU" sz="3200" dirty="0" err="1"/>
              <a:t>өмәһе</a:t>
            </a:r>
            <a:endParaRPr lang="ru-RU" sz="32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6333902" y="-79612"/>
            <a:ext cx="4027448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Нигеҙ </a:t>
            </a:r>
            <a:r>
              <a:rPr lang="ru-RU" sz="3200" dirty="0" err="1"/>
              <a:t>һалыу</a:t>
            </a:r>
            <a:r>
              <a:rPr lang="ru-RU" sz="3200" dirty="0"/>
              <a:t> </a:t>
            </a:r>
            <a:r>
              <a:rPr lang="ru-RU" sz="3200" dirty="0" err="1"/>
              <a:t>өмәһе</a:t>
            </a:r>
            <a:endParaRPr lang="ru-RU" sz="32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583317" y="3300722"/>
            <a:ext cx="4580738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err="1"/>
              <a:t>Өй күтәреү йолаһы</a:t>
            </a:r>
            <a:endParaRPr lang="ru-RU" sz="32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6088927" y="3291334"/>
            <a:ext cx="4676931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err="1"/>
              <a:t>Мүк</a:t>
            </a:r>
            <a:r>
              <a:rPr lang="ru-RU" sz="3200" dirty="0"/>
              <a:t> </a:t>
            </a:r>
            <a:r>
              <a:rPr lang="ru-RU" sz="3200" dirty="0" err="1"/>
              <a:t>тығыу</a:t>
            </a:r>
            <a:r>
              <a:rPr lang="ru-RU" sz="3200" dirty="0"/>
              <a:t> </a:t>
            </a:r>
            <a:r>
              <a:rPr lang="ru-RU" sz="3200" dirty="0" err="1"/>
              <a:t>йолаһы</a:t>
            </a:r>
            <a:endParaRPr lang="ru-RU" sz="3200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8" end="1763.77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0964" y="3573106"/>
            <a:ext cx="609600" cy="6096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1" end="9298.77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498" y="117763"/>
            <a:ext cx="609600" cy="60960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3" end="6814.77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5244" y="171095"/>
            <a:ext cx="609600" cy="6096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81" end="4368.77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195" y="3582058"/>
            <a:ext cx="609600" cy="609600"/>
          </a:xfrm>
          <a:prstGeom prst="rect">
            <a:avLst/>
          </a:prstGeom>
        </p:spPr>
      </p:pic>
      <p:pic>
        <p:nvPicPr>
          <p:cNvPr id="1026" name="Picture 2" descr="https://avatars.mds.yandex.net/i?id=285ae5558f5849c1cdb592fdd0655fd625f2c1c9-5603028-images-thumbs&amp;n=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3009" r="2078" b="10873"/>
          <a:stretch/>
        </p:blipFill>
        <p:spPr bwMode="auto">
          <a:xfrm>
            <a:off x="934819" y="727363"/>
            <a:ext cx="3877734" cy="262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avatars.mds.yandex.net/i?id=50a3ec6189a2661a66254b049526c9eea95d71e4-4903956-images-thumbs&amp;n=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4"/>
          <a:stretch/>
        </p:blipFill>
        <p:spPr bwMode="auto">
          <a:xfrm>
            <a:off x="999659" y="4127249"/>
            <a:ext cx="3682468" cy="26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66" y="935772"/>
            <a:ext cx="6222056" cy="219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avatars.mds.yandex.net/i?id=e7119770c8473846715e94b391ba9a547ae48dce-3831708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03" y="4127249"/>
            <a:ext cx="3949975" cy="262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6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81" y="213798"/>
            <a:ext cx="7396936" cy="10306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0070C0"/>
                </a:solidFill>
              </a:rPr>
              <a:t>Бура </a:t>
            </a:r>
            <a:r>
              <a:rPr lang="ru-RU" sz="4800" dirty="0" err="1">
                <a:solidFill>
                  <a:srgbClr val="0070C0"/>
                </a:solidFill>
              </a:rPr>
              <a:t>бурау</a:t>
            </a:r>
            <a:r>
              <a:rPr lang="ru-RU" sz="4800" dirty="0">
                <a:solidFill>
                  <a:srgbClr val="0070C0"/>
                </a:solidFill>
              </a:rPr>
              <a:t> </a:t>
            </a:r>
            <a:r>
              <a:rPr lang="ru-RU" sz="4800" dirty="0" err="1">
                <a:solidFill>
                  <a:srgbClr val="0070C0"/>
                </a:solidFill>
              </a:rPr>
              <a:t>өмәһе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</a:rPr>
              <a:t>подготовка материала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53" y="2460280"/>
            <a:ext cx="7336293" cy="389798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2239347" y="1429650"/>
            <a:ext cx="6923314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Брёвна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6848475" y="1429649"/>
            <a:ext cx="4429125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endParaRPr lang="ru-RU" sz="3200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3234" y="5780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81" y="213798"/>
            <a:ext cx="7396936" cy="10306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0070C0"/>
                </a:solidFill>
              </a:rPr>
              <a:t>Бура </a:t>
            </a:r>
            <a:r>
              <a:rPr lang="ru-RU" sz="4800" dirty="0" err="1">
                <a:solidFill>
                  <a:srgbClr val="0070C0"/>
                </a:solidFill>
              </a:rPr>
              <a:t>бурау</a:t>
            </a:r>
            <a:r>
              <a:rPr lang="ru-RU" sz="4800" dirty="0">
                <a:solidFill>
                  <a:srgbClr val="0070C0"/>
                </a:solidFill>
              </a:rPr>
              <a:t> </a:t>
            </a:r>
            <a:r>
              <a:rPr lang="ru-RU" sz="4800" dirty="0" err="1">
                <a:solidFill>
                  <a:srgbClr val="0070C0"/>
                </a:solidFill>
              </a:rPr>
              <a:t>өмәһе</a:t>
            </a:r>
            <a:r>
              <a:rPr lang="ru-RU" sz="4800" dirty="0">
                <a:solidFill>
                  <a:srgbClr val="0070C0"/>
                </a:solidFill>
              </a:rPr>
              <a:t/>
            </a:r>
            <a:br>
              <a:rPr lang="ru-RU" sz="4800" dirty="0">
                <a:solidFill>
                  <a:srgbClr val="0070C0"/>
                </a:solidFill>
              </a:rPr>
            </a:br>
            <a:r>
              <a:rPr lang="ru-RU" sz="4800" dirty="0">
                <a:solidFill>
                  <a:srgbClr val="0070C0"/>
                </a:solidFill>
              </a:rPr>
              <a:t>подготовка материала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845493" y="1849526"/>
            <a:ext cx="4429125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Брёвна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5A5E71D-AD06-414E-AD57-68FBA77F2F21}"/>
              </a:ext>
            </a:extLst>
          </p:cNvPr>
          <p:cNvSpPr txBox="1">
            <a:spLocks/>
          </p:cNvSpPr>
          <p:nvPr/>
        </p:nvSpPr>
        <p:spPr>
          <a:xfrm>
            <a:off x="6613774" y="1905893"/>
            <a:ext cx="4429125" cy="103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/>
              <a:t>Мох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099940" y="2732497"/>
            <a:ext cx="9792978" cy="3824588"/>
            <a:chOff x="1301624" y="2645500"/>
            <a:chExt cx="8776450" cy="279076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1624" y="2645500"/>
              <a:ext cx="8776450" cy="246056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67111" y1="59556" x2="60889" y2="54222"/>
                          <a14:backgroundMark x1="52000" y1="57333" x2="61778" y2="50667"/>
                          <a14:backgroundMark x1="72444" y1="59111" x2="57778" y2="5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764337" y="3767800"/>
              <a:ext cx="1668463" cy="1668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413980"/>
      </p:ext>
    </p:extLst>
  </p:cSld>
  <p:clrMapOvr>
    <a:masterClrMapping/>
  </p:clrMapOvr>
</p:sld>
</file>

<file path=ppt/theme/theme1.xml><?xml version="1.0" encoding="utf-8"?>
<a:theme xmlns:a="http://schemas.openxmlformats.org/drawingml/2006/main" name="Financial_PitchDeck_MO-v6">
  <a:themeElements>
    <a:clrScheme name="Custom 23">
      <a:dk1>
        <a:srgbClr val="006F83"/>
      </a:dk1>
      <a:lt1>
        <a:srgbClr val="FFFFFF"/>
      </a:lt1>
      <a:dk2>
        <a:srgbClr val="4D4D4D"/>
      </a:dk2>
      <a:lt2>
        <a:srgbClr val="DED8A4"/>
      </a:lt2>
      <a:accent1>
        <a:srgbClr val="DED8A4"/>
      </a:accent1>
      <a:accent2>
        <a:srgbClr val="790000"/>
      </a:accent2>
      <a:accent3>
        <a:srgbClr val="969959"/>
      </a:accent3>
      <a:accent4>
        <a:srgbClr val="32A1A6"/>
      </a:accent4>
      <a:accent5>
        <a:srgbClr val="606032"/>
      </a:accent5>
      <a:accent6>
        <a:srgbClr val="3C8C41"/>
      </a:accent6>
      <a:hlink>
        <a:srgbClr val="006F83"/>
      </a:hlink>
      <a:folHlink>
        <a:srgbClr val="006F83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741377_TF78270744" id="{8AB15B00-F073-454C-89D3-13756BD63C12}" vid="{3DDC2A52-D17E-4FC4-871F-34B496AC87A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Финансовая презентация со слайдами</Template>
  <TotalTime>0</TotalTime>
  <Words>335</Words>
  <Application>Microsoft Office PowerPoint</Application>
  <PresentationFormat>Широкоэкранный</PresentationFormat>
  <Paragraphs>75</Paragraphs>
  <Slides>26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Tahoma</vt:lpstr>
      <vt:lpstr>Times New Roman</vt:lpstr>
      <vt:lpstr>Wingdings</vt:lpstr>
      <vt:lpstr>Financial_PitchDeck_MO-v6</vt:lpstr>
      <vt:lpstr>Что значит работать в команде?  Сила команды.  Ко Дню труда</vt:lpstr>
      <vt:lpstr>Презентация PowerPoint</vt:lpstr>
      <vt:lpstr>Презентация PowerPoint</vt:lpstr>
      <vt:lpstr>Презентация PowerPoint</vt:lpstr>
      <vt:lpstr>Что такое команда?</vt:lpstr>
      <vt:lpstr>Презентация PowerPoint</vt:lpstr>
      <vt:lpstr>Бура бурау өмәһе</vt:lpstr>
      <vt:lpstr>Бура бурау өмәһе подготовка материала</vt:lpstr>
      <vt:lpstr>Бура бурау өмәһе подготовка материала</vt:lpstr>
      <vt:lpstr>Презентация PowerPoint</vt:lpstr>
      <vt:lpstr>Нигеҙ һалыу өмәһе закладка  фундамента</vt:lpstr>
      <vt:lpstr>Өй күтәреү йолаһы возведение коробки дома</vt:lpstr>
      <vt:lpstr>Презентация PowerPoint</vt:lpstr>
      <vt:lpstr>Мүк тығыу йолаһы утепление мхом</vt:lpstr>
      <vt:lpstr>Работа в команде подразумевает:</vt:lpstr>
      <vt:lpstr>Преимущества командной работы:</vt:lpstr>
      <vt:lpstr>Командный дух формируется через: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«Мы своих не бросаем», — сказал Глава Республики Башкортостан Радий Фаритович Хабиров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2023-04-14T15:47:53Z</dcterms:created>
  <dcterms:modified xsi:type="dcterms:W3CDTF">2026-04-24T11:29:45Z</dcterms:modified>
</cp:coreProperties>
</file>