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88" r:id="rId3"/>
    <p:sldId id="291" r:id="rId4"/>
    <p:sldId id="300" r:id="rId5"/>
    <p:sldId id="310" r:id="rId6"/>
    <p:sldId id="298" r:id="rId7"/>
    <p:sldId id="299" r:id="rId8"/>
    <p:sldId id="308" r:id="rId9"/>
    <p:sldId id="301" r:id="rId10"/>
    <p:sldId id="302" r:id="rId11"/>
    <p:sldId id="303" r:id="rId12"/>
    <p:sldId id="304" r:id="rId13"/>
    <p:sldId id="307" r:id="rId14"/>
    <p:sldId id="309" r:id="rId15"/>
    <p:sldId id="306" r:id="rId16"/>
    <p:sldId id="312" r:id="rId17"/>
    <p:sldId id="314" r:id="rId18"/>
    <p:sldId id="315" r:id="rId19"/>
    <p:sldId id="316" r:id="rId20"/>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7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xmlns="" val="1"/>
      </p:ext>
    </p:extLst>
  </p:showPr>
  <p:clrMru>
    <a:srgbClr val="254061"/>
    <a:srgbClr val="1F49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p:restoredTop sz="90322"/>
  </p:normalViewPr>
  <p:slideViewPr>
    <p:cSldViewPr showGuides="1">
      <p:cViewPr varScale="1">
        <p:scale>
          <a:sx n="80" d="100"/>
          <a:sy n="80" d="100"/>
        </p:scale>
        <p:origin x="-114" y="-714"/>
      </p:cViewPr>
      <p:guideLst>
        <p:guide orient="horz" pos="2160"/>
        <p:guide pos="375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24CB1D9-9FFE-4C52-8586-F26FF7B76AE7}" type="datetimeFigureOut">
              <a:rPr kumimoji="0" lang="ru-RU"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22.05.2026</a:t>
            </a:fld>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Образец текста</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Второй уровень</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Третий уровень</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Четвертый уровень</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ru-RU" altLang="ru-RU" sz="1200" dirty="0">
                <a:latin typeface="Calibri" panose="020F0502020204030204" pitchFamily="34" charset="0"/>
              </a:rPr>
              <a:pPr lvl="0" algn="r" eaLnBrk="1" hangingPunct="1">
                <a:buNone/>
              </a:pPr>
              <a:t>‹#›</a:t>
            </a:fld>
            <a:endParaRPr lang="ru-RU" altLang="ru-RU"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10</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11</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12</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13</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14</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15</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16</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17</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18</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2</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3</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4</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5</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6</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7</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8</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0244"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cs typeface="Arial" panose="020B0604020202020204" pitchFamily="34" charset="0"/>
              </a:rPr>
              <a:pPr lvl="0" algn="r" eaLnBrk="1" hangingPunct="1">
                <a:spcBef>
                  <a:spcPct val="0"/>
                </a:spcBef>
              </a:pPr>
              <a:t>9</a:t>
            </a:fld>
            <a:endParaRPr lang="ru-RU" altLang="ru-RU" dirty="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41"/>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Замещающая 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Замещающая 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Замещающий 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Замещающий номер слайда 8"/>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Замещающая 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омер слайда 4"/>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Замещающая 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Замещающая 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41"/>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Замещающая 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Замещающая 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Замещающая 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Замещающий 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Замещающий номер слайда 8"/>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Замещающая 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омер слайда 4"/>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Замещающая 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Замещающая 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ru-RU" dirty="0"/>
              <a:t>Click to edit Master title style</a:t>
            </a:r>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lstStyle/>
          <a:p>
            <a:pPr lvl="0"/>
            <a:r>
              <a:rPr lang="en-US" altLang="ru-RU" dirty="0"/>
              <a:t>Click to edit Master text styles</a:t>
            </a:r>
          </a:p>
          <a:p>
            <a:pPr lvl="1"/>
            <a:r>
              <a:rPr lang="en-US" altLang="ru-RU" dirty="0"/>
              <a:t>Second level</a:t>
            </a:r>
          </a:p>
          <a:p>
            <a:pPr lvl="2"/>
            <a:r>
              <a:rPr lang="en-US" altLang="ru-RU" dirty="0"/>
              <a:t>Third level</a:t>
            </a:r>
          </a:p>
          <a:p>
            <a:pPr lvl="3"/>
            <a:r>
              <a:rPr lang="en-US" altLang="ru-RU" dirty="0"/>
              <a:t>Fourth level</a:t>
            </a:r>
          </a:p>
          <a:p>
            <a:pPr lvl="4"/>
            <a:r>
              <a:rPr lang="en-US" altLang="ru-RU"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ru-RU" dirty="0"/>
              <a:t>Click to edit Master title style</a:t>
            </a:r>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lstStyle/>
          <a:p>
            <a:pPr lvl="0"/>
            <a:r>
              <a:rPr lang="en-US" altLang="ru-RU" dirty="0"/>
              <a:t>Click to edit Master text styles</a:t>
            </a:r>
          </a:p>
          <a:p>
            <a:pPr lvl="1"/>
            <a:r>
              <a:rPr lang="en-US" altLang="ru-RU" dirty="0"/>
              <a:t>Second level</a:t>
            </a:r>
          </a:p>
          <a:p>
            <a:pPr lvl="2"/>
            <a:r>
              <a:rPr lang="en-US" altLang="ru-RU" dirty="0"/>
              <a:t>Third level</a:t>
            </a:r>
          </a:p>
          <a:p>
            <a:pPr lvl="3"/>
            <a:r>
              <a:rPr lang="en-US" altLang="ru-RU" dirty="0"/>
              <a:t>Fourth level</a:t>
            </a:r>
          </a:p>
          <a:p>
            <a:pPr lvl="4"/>
            <a:r>
              <a:rPr lang="en-US" altLang="ru-RU"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F15BAC1-98BE-4ADD-B56D-69D22AEBF7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5/22/2026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altLang="ru-RU" dirty="0"/>
              <a:pPr lvl="0" eaLnBrk="1" hangingPunct="1">
                <a:buNone/>
              </a:pPr>
              <a:t>‹#›</a:t>
            </a:fld>
            <a:endParaRPr lang="en-US"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3" name="Текстовое поле 2"/>
          <p:cNvSpPr txBox="1"/>
          <p:nvPr/>
        </p:nvSpPr>
        <p:spPr>
          <a:xfrm>
            <a:off x="1219200" y="1786255"/>
            <a:ext cx="9956800" cy="2306955"/>
          </a:xfrm>
          <a:prstGeom prst="rect">
            <a:avLst/>
          </a:prstGeom>
        </p:spPr>
        <p:txBody>
          <a:bodyPr wrap="square">
            <a:spAutoFit/>
          </a:bodyPr>
          <a:lstStyle/>
          <a:p>
            <a:pPr algn="ctr" defTabSz="266700"/>
            <a:r>
              <a:rPr lang="en-US" altLang="en-US" sz="3600" b="1">
                <a:solidFill>
                  <a:srgbClr val="002060"/>
                </a:solidFill>
                <a:latin typeface="Times New Roman" panose="02020603050405020304"/>
                <a:ea typeface="Calibri" panose="020F0502020204030204"/>
              </a:rPr>
              <a:t>Нейромоторная зрелость детей 5-7 лет как фундамент школьной успеваемости: профилактика трудностей письма, чтения и социальной адаптации в школе</a:t>
            </a:r>
          </a:p>
        </p:txBody>
      </p:sp>
      <p:sp>
        <p:nvSpPr>
          <p:cNvPr id="2" name="Текстовое поле 1"/>
          <p:cNvSpPr txBox="1"/>
          <p:nvPr/>
        </p:nvSpPr>
        <p:spPr>
          <a:xfrm>
            <a:off x="4325620" y="4724400"/>
            <a:ext cx="7104380" cy="1383665"/>
          </a:xfrm>
          <a:prstGeom prst="rect">
            <a:avLst/>
          </a:prstGeom>
          <a:noFill/>
        </p:spPr>
        <p:txBody>
          <a:bodyPr wrap="square" rtlCol="0" anchor="t">
            <a:spAutoFit/>
          </a:bodyPr>
          <a:lstStyle/>
          <a:p>
            <a:pPr marL="0" lvl="0" indent="0" algn="r">
              <a:spcBef>
                <a:spcPct val="0"/>
              </a:spcBef>
              <a:buFontTx/>
              <a:buNone/>
            </a:pPr>
            <a:r>
              <a:rPr lang="ru-RU" altLang="ru-RU" sz="2800" b="1" dirty="0">
                <a:solidFill>
                  <a:srgbClr val="254061"/>
                </a:solidFill>
                <a:latin typeface="Times New Roman" panose="02020603050405020304" pitchFamily="18" charset="0"/>
                <a:cs typeface="Times New Roman" panose="02020603050405020304" pitchFamily="18" charset="0"/>
                <a:sym typeface="+mn-ea"/>
              </a:rPr>
              <a:t>Жантасова Светлана Айратовна, доцент кафедры начального и дошкольного образования ГАУ ДПО ИРО РБ, к.ф.н.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685800" y="1143635"/>
            <a:ext cx="10266045" cy="583565"/>
          </a:xfrm>
          <a:prstGeom prst="rect">
            <a:avLst/>
          </a:prstGeom>
        </p:spPr>
        <p:txBody>
          <a:bodyPr wrap="square">
            <a:spAutoFit/>
          </a:bodyPr>
          <a:lstStyle/>
          <a:p>
            <a:pPr>
              <a:lnSpc>
                <a:spcPct val="100000"/>
              </a:lnSpc>
              <a:spcBef>
                <a:spcPts val="2400"/>
              </a:spcBef>
              <a:spcAft>
                <a:spcPts val="1200"/>
              </a:spcAft>
            </a:pPr>
            <a:r>
              <a:rPr sz="3200" b="1">
                <a:solidFill>
                  <a:srgbClr val="002060"/>
                </a:solidFill>
                <a:ea typeface="quote-cjk-patch"/>
                <a:cs typeface="Arial" panose="020B0604020202020204" pitchFamily="34" charset="0"/>
              </a:rPr>
              <a:t>3. Сенсорная интеграция (обработка сигналов)</a:t>
            </a:r>
          </a:p>
        </p:txBody>
      </p:sp>
      <p:sp>
        <p:nvSpPr>
          <p:cNvPr id="3" name="Текстовое поле 2"/>
          <p:cNvSpPr txBox="1"/>
          <p:nvPr/>
        </p:nvSpPr>
        <p:spPr>
          <a:xfrm>
            <a:off x="304800" y="2057400"/>
            <a:ext cx="8152765" cy="4707890"/>
          </a:xfrm>
          <a:prstGeom prst="rect">
            <a:avLst/>
          </a:prstGeom>
        </p:spPr>
        <p:txBody>
          <a:bodyPr wrap="square">
            <a:spAutoFit/>
          </a:bodyPr>
          <a:lstStyle/>
          <a:p>
            <a:pPr marL="0" indent="0" algn="l"/>
            <a:r>
              <a:rPr sz="2000" b="0" i="0">
                <a:solidFill>
                  <a:srgbClr val="002060"/>
                </a:solidFill>
                <a:ea typeface="-apple-system"/>
                <a:cs typeface="Arial" panose="020B0604020202020204" pitchFamily="34" charset="0"/>
              </a:rPr>
              <a:t>Готовность к школе подразумевает, что мозг умеет фильтровать лишние раздражители и объединять информацию от разных органов чувств.</a:t>
            </a:r>
          </a:p>
          <a:p>
            <a:pPr marL="0" indent="0" algn="l"/>
            <a:r>
              <a:rPr sz="2000" b="1" i="0">
                <a:solidFill>
                  <a:srgbClr val="002060"/>
                </a:solidFill>
                <a:ea typeface="-apple-system"/>
                <a:cs typeface="Arial" panose="020B0604020202020204" pitchFamily="34" charset="0"/>
              </a:rPr>
              <a:t>Зрительно-моторная координация:</a:t>
            </a:r>
          </a:p>
          <a:p>
            <a:pPr marL="0" indent="0" algn="l"/>
            <a:r>
              <a:rPr sz="2000" b="0" i="0">
                <a:solidFill>
                  <a:srgbClr val="002060"/>
                </a:solidFill>
                <a:ea typeface="-apple-system"/>
                <a:cs typeface="Arial" panose="020B0604020202020204" pitchFamily="34" charset="0"/>
              </a:rPr>
              <a:t>· Ребенок должен уверенно вести линию, не выходя за границы.</a:t>
            </a:r>
          </a:p>
          <a:p>
            <a:pPr marL="0" indent="0" algn="l"/>
            <a:r>
              <a:rPr sz="2000" b="0" i="0">
                <a:solidFill>
                  <a:srgbClr val="002060"/>
                </a:solidFill>
                <a:ea typeface="-apple-system"/>
                <a:cs typeface="Arial" panose="020B0604020202020204" pitchFamily="34" charset="0"/>
              </a:rPr>
              <a:t>· Срисовывать графические узоры, фигуры, печатные буквы без переворачивания (зеркальность) и с сохранением размера.</a:t>
            </a:r>
          </a:p>
          <a:p>
            <a:pPr marL="0" indent="0" algn="l"/>
            <a:r>
              <a:rPr sz="2000" b="0" i="0">
                <a:solidFill>
                  <a:srgbClr val="002060"/>
                </a:solidFill>
                <a:ea typeface="-apple-system"/>
                <a:cs typeface="Arial" panose="020B0604020202020204" pitchFamily="34" charset="0"/>
              </a:rPr>
              <a:t>· Ключевой навык: проходить лабиринты взглядом (сначала пальцем, потом только глазами).</a:t>
            </a:r>
          </a:p>
          <a:p>
            <a:pPr marL="0" indent="0" algn="l"/>
            <a:r>
              <a:rPr sz="2000" b="1" i="0">
                <a:solidFill>
                  <a:srgbClr val="002060"/>
                </a:solidFill>
                <a:ea typeface="-apple-system"/>
                <a:cs typeface="Arial" panose="020B0604020202020204" pitchFamily="34" charset="0"/>
              </a:rPr>
              <a:t>Слухо-моторная координация:</a:t>
            </a:r>
          </a:p>
          <a:p>
            <a:pPr marL="0" indent="0" algn="l"/>
            <a:r>
              <a:rPr sz="2000" b="0" i="0">
                <a:solidFill>
                  <a:srgbClr val="002060"/>
                </a:solidFill>
                <a:ea typeface="-apple-system"/>
                <a:cs typeface="Arial" panose="020B0604020202020204" pitchFamily="34" charset="0"/>
              </a:rPr>
              <a:t>· Выполнение многоступенчатых инструкций: «Встань, подойди к столу, возьми красный карандаш и принеси его мне» </a:t>
            </a:r>
            <a:r>
              <a:rPr lang="ru-RU" sz="2000" b="0" i="0">
                <a:solidFill>
                  <a:srgbClr val="002060"/>
                </a:solidFill>
                <a:ea typeface="-apple-system"/>
                <a:cs typeface="Arial" panose="020B0604020202020204" pitchFamily="34" charset="0"/>
              </a:rPr>
              <a:t>-</a:t>
            </a:r>
            <a:r>
              <a:rPr sz="2000" b="0" i="0">
                <a:solidFill>
                  <a:srgbClr val="002060"/>
                </a:solidFill>
                <a:ea typeface="-apple-system"/>
                <a:cs typeface="Arial" panose="020B0604020202020204" pitchFamily="34" charset="0"/>
              </a:rPr>
              <a:t> без повторения.</a:t>
            </a:r>
          </a:p>
          <a:p>
            <a:pPr marL="0" indent="0" algn="l"/>
            <a:r>
              <a:rPr sz="2000" b="0" i="0">
                <a:solidFill>
                  <a:srgbClr val="002060"/>
                </a:solidFill>
                <a:ea typeface="-apple-system"/>
                <a:cs typeface="Arial" panose="020B0604020202020204" pitchFamily="34" charset="0"/>
              </a:rPr>
              <a:t>· Ритмичность: умение отхлопывать/отстукивать простой ритмический рисунок за взрослым.</a:t>
            </a:r>
          </a:p>
        </p:txBody>
      </p:sp>
      <p:pic>
        <p:nvPicPr>
          <p:cNvPr id="4" name="Изображение 3" descr="12"/>
          <p:cNvPicPr>
            <a:picLocks noChangeAspect="1"/>
          </p:cNvPicPr>
          <p:nvPr/>
        </p:nvPicPr>
        <p:blipFill>
          <a:blip r:embed="rId5" cstate="print"/>
          <a:stretch>
            <a:fillRect/>
          </a:stretch>
        </p:blipFill>
        <p:spPr>
          <a:xfrm>
            <a:off x="8991600" y="1676400"/>
            <a:ext cx="2657475" cy="5114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381000" y="1022985"/>
            <a:ext cx="10476865" cy="1076325"/>
          </a:xfrm>
          <a:prstGeom prst="rect">
            <a:avLst/>
          </a:prstGeom>
        </p:spPr>
        <p:txBody>
          <a:bodyPr wrap="square">
            <a:spAutoFit/>
          </a:bodyPr>
          <a:lstStyle/>
          <a:p>
            <a:pPr>
              <a:lnSpc>
                <a:spcPct val="100000"/>
              </a:lnSpc>
              <a:spcBef>
                <a:spcPts val="0"/>
              </a:spcBef>
              <a:spcAft>
                <a:spcPts val="0"/>
              </a:spcAft>
            </a:pPr>
            <a:r>
              <a:rPr sz="3200" b="1">
                <a:solidFill>
                  <a:srgbClr val="002060"/>
                </a:solidFill>
                <a:ea typeface="quote-cjk-patch"/>
                <a:cs typeface="Arial" panose="020B0604020202020204" pitchFamily="34" charset="0"/>
              </a:rPr>
              <a:t>4. Межполушарное взаимодействие </a:t>
            </a:r>
          </a:p>
          <a:p>
            <a:pPr>
              <a:lnSpc>
                <a:spcPct val="100000"/>
              </a:lnSpc>
              <a:spcBef>
                <a:spcPts val="0"/>
              </a:spcBef>
              <a:spcAft>
                <a:spcPts val="0"/>
              </a:spcAft>
            </a:pPr>
            <a:r>
              <a:rPr sz="3200" b="1">
                <a:solidFill>
                  <a:srgbClr val="002060"/>
                </a:solidFill>
                <a:ea typeface="quote-cjk-patch"/>
                <a:cs typeface="Arial" panose="020B0604020202020204" pitchFamily="34" charset="0"/>
              </a:rPr>
              <a:t>(мозолистое тело)</a:t>
            </a:r>
          </a:p>
        </p:txBody>
      </p:sp>
      <p:sp>
        <p:nvSpPr>
          <p:cNvPr id="3" name="Текстовое поле 2"/>
          <p:cNvSpPr txBox="1"/>
          <p:nvPr/>
        </p:nvSpPr>
        <p:spPr>
          <a:xfrm>
            <a:off x="381000" y="1994535"/>
            <a:ext cx="7715250" cy="5015865"/>
          </a:xfrm>
          <a:prstGeom prst="rect">
            <a:avLst/>
          </a:prstGeom>
        </p:spPr>
        <p:txBody>
          <a:bodyPr wrap="square">
            <a:spAutoFit/>
          </a:bodyPr>
          <a:lstStyle/>
          <a:p>
            <a:pPr marL="0" indent="0" algn="l"/>
            <a:endParaRPr sz="2000" b="0" i="0">
              <a:solidFill>
                <a:srgbClr val="002060"/>
              </a:solidFill>
              <a:ea typeface="-apple-system"/>
              <a:cs typeface="Arial" panose="020B0604020202020204" pitchFamily="34" charset="0"/>
            </a:endParaRPr>
          </a:p>
          <a:p>
            <a:pPr marL="0" indent="0" algn="l"/>
            <a:r>
              <a:rPr sz="2000" b="0" i="0">
                <a:solidFill>
                  <a:srgbClr val="002060"/>
                </a:solidFill>
                <a:ea typeface="-apple-system"/>
                <a:cs typeface="Arial" panose="020B0604020202020204" pitchFamily="34" charset="0"/>
              </a:rPr>
              <a:t>Это самый важный критерий нейродвигательной зрелости. К 7 годам мозолистое тело (связка между полушариями) должно быть достаточно миелинизировано для быстрого обмена информацией.</a:t>
            </a:r>
          </a:p>
          <a:p>
            <a:pPr marL="0" indent="0" algn="l"/>
            <a:r>
              <a:rPr sz="2000" b="0" i="0">
                <a:solidFill>
                  <a:srgbClr val="002060"/>
                </a:solidFill>
                <a:ea typeface="-apple-system"/>
                <a:cs typeface="Arial" panose="020B0604020202020204" pitchFamily="34" charset="0"/>
              </a:rPr>
              <a:t>Диагностика (домашние тесты):</a:t>
            </a:r>
          </a:p>
          <a:p>
            <a:pPr marL="0" indent="0" algn="l"/>
            <a:r>
              <a:rPr sz="2000" b="1" i="0">
                <a:solidFill>
                  <a:srgbClr val="002060"/>
                </a:solidFill>
                <a:ea typeface="-apple-system"/>
                <a:cs typeface="Arial" panose="020B0604020202020204" pitchFamily="34" charset="0"/>
              </a:rPr>
              <a:t>1. Проба Хеда (перекрестные движения):</a:t>
            </a:r>
            <a:r>
              <a:rPr sz="2000" b="0" i="0">
                <a:solidFill>
                  <a:srgbClr val="002060"/>
                </a:solidFill>
                <a:ea typeface="-apple-system"/>
                <a:cs typeface="Arial" panose="020B0604020202020204" pitchFamily="34" charset="0"/>
              </a:rPr>
              <a:t> Попросите ребенка одной рукой дотронуться до противоположного уха (левая рука — правое ухо) или выполнить команду «Покажи левой рукой правый глаз». Если ребенок путается или выполняет движения медленно, зеркально — это признак незрелости.</a:t>
            </a:r>
          </a:p>
          <a:p>
            <a:pPr marL="0" indent="0" algn="l"/>
            <a:r>
              <a:rPr sz="2000" b="1" i="0">
                <a:solidFill>
                  <a:srgbClr val="002060"/>
                </a:solidFill>
                <a:ea typeface="-apple-system"/>
                <a:cs typeface="Arial" panose="020B0604020202020204" pitchFamily="34" charset="0"/>
              </a:rPr>
              <a:t>2. Доминантность: </a:t>
            </a:r>
            <a:r>
              <a:rPr sz="2000" b="0" i="0">
                <a:solidFill>
                  <a:srgbClr val="002060"/>
                </a:solidFill>
                <a:ea typeface="-apple-system"/>
                <a:cs typeface="Arial" panose="020B0604020202020204" pitchFamily="34" charset="0"/>
              </a:rPr>
              <a:t>К 6–7 годам должна определиться ведущая рука, глаз и ухо. Отсутствие четкой доминанты (амбидекстрия без сформированности) часто приводит к трудностям письма (дисграфия).</a:t>
            </a:r>
          </a:p>
        </p:txBody>
      </p:sp>
      <p:pic>
        <p:nvPicPr>
          <p:cNvPr id="4" name="Изображение 3" descr="1"/>
          <p:cNvPicPr>
            <a:picLocks noChangeAspect="1"/>
          </p:cNvPicPr>
          <p:nvPr/>
        </p:nvPicPr>
        <p:blipFill>
          <a:blip r:embed="rId5" cstate="print"/>
          <a:stretch>
            <a:fillRect/>
          </a:stretch>
        </p:blipFill>
        <p:spPr>
          <a:xfrm>
            <a:off x="8229600" y="2136140"/>
            <a:ext cx="3611880" cy="33953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228600" y="1073150"/>
            <a:ext cx="10792460" cy="1076325"/>
          </a:xfrm>
          <a:prstGeom prst="rect">
            <a:avLst/>
          </a:prstGeom>
        </p:spPr>
        <p:txBody>
          <a:bodyPr wrap="square">
            <a:spAutoFit/>
          </a:bodyPr>
          <a:lstStyle/>
          <a:p>
            <a:pPr>
              <a:lnSpc>
                <a:spcPct val="100000"/>
              </a:lnSpc>
              <a:spcBef>
                <a:spcPts val="2400"/>
              </a:spcBef>
              <a:spcAft>
                <a:spcPts val="1200"/>
              </a:spcAft>
            </a:pPr>
            <a:r>
              <a:rPr sz="3200" b="1">
                <a:solidFill>
                  <a:srgbClr val="002060"/>
                </a:solidFill>
                <a:ea typeface="quote-cjk-patch"/>
                <a:cs typeface="Arial" panose="020B0604020202020204" pitchFamily="34" charset="0"/>
              </a:rPr>
              <a:t>5. Сформированность автоматизмов (рефлексы новорожденных)</a:t>
            </a:r>
          </a:p>
        </p:txBody>
      </p:sp>
      <p:sp>
        <p:nvSpPr>
          <p:cNvPr id="3" name="Текстовое поле 2"/>
          <p:cNvSpPr txBox="1"/>
          <p:nvPr/>
        </p:nvSpPr>
        <p:spPr>
          <a:xfrm>
            <a:off x="304800" y="2362200"/>
            <a:ext cx="7331075" cy="4399915"/>
          </a:xfrm>
          <a:prstGeom prst="rect">
            <a:avLst/>
          </a:prstGeom>
        </p:spPr>
        <p:txBody>
          <a:bodyPr wrap="square">
            <a:spAutoFit/>
          </a:bodyPr>
          <a:lstStyle/>
          <a:p>
            <a:pPr marL="0" indent="0" algn="l"/>
            <a:r>
              <a:rPr sz="2000" b="0" i="0">
                <a:solidFill>
                  <a:srgbClr val="002060"/>
                </a:solidFill>
                <a:ea typeface="-apple-system"/>
                <a:cs typeface="Arial" panose="020B0604020202020204" pitchFamily="34" charset="0"/>
              </a:rPr>
              <a:t>Для успешной учебы все безусловные рефлексы (ATNR, TLR, рефлекс Моро и др.) должны быть погашены и интегрированы.</a:t>
            </a:r>
          </a:p>
          <a:p>
            <a:pPr marL="0" indent="0" algn="l"/>
            <a:r>
              <a:rPr sz="2000" b="0" i="0">
                <a:solidFill>
                  <a:srgbClr val="002060"/>
                </a:solidFill>
                <a:ea typeface="-apple-system"/>
                <a:cs typeface="Arial" panose="020B0604020202020204" pitchFamily="34" charset="0"/>
              </a:rPr>
              <a:t>· Если не погашен асимметричный шейный тонический рефлекс (АШТР): Ребенку трудно писать. При повороте головы рука непроизвольно сгибается/разгибается. Это вызывает «зеркальное» письмо, выход за строки и удержание ручки в кулаке.</a:t>
            </a:r>
          </a:p>
          <a:p>
            <a:pPr marL="0" indent="0" algn="l"/>
            <a:r>
              <a:rPr sz="2000" b="0" i="0">
                <a:solidFill>
                  <a:srgbClr val="002060"/>
                </a:solidFill>
                <a:ea typeface="-apple-system"/>
                <a:cs typeface="Arial" panose="020B0604020202020204" pitchFamily="34" charset="0"/>
              </a:rPr>
              <a:t>· Если активен рефлекс Галанта: Ребенок не может усидеть на месте, ерзает, так как прикосновение к спинке стула вызывает непроизвольное движение бедра.</a:t>
            </a:r>
          </a:p>
          <a:p>
            <a:pPr marL="0" indent="0" algn="l"/>
            <a:endParaRPr sz="2000" b="0" i="0">
              <a:solidFill>
                <a:srgbClr val="002060"/>
              </a:solidFill>
              <a:ea typeface="-apple-system"/>
              <a:cs typeface="Arial" panose="020B0604020202020204" pitchFamily="34" charset="0"/>
            </a:endParaRPr>
          </a:p>
          <a:p>
            <a:pPr marL="0" indent="0" algn="l"/>
            <a:r>
              <a:rPr sz="2000" b="0" i="0">
                <a:solidFill>
                  <a:srgbClr val="C00000"/>
                </a:solidFill>
                <a:ea typeface="-apple-system"/>
                <a:cs typeface="Arial" panose="020B0604020202020204" pitchFamily="34" charset="0"/>
              </a:rPr>
              <a:t>А вы замечали, что некоторые дети, которым трудно читать, раскачиваются в такт на стуле или качают головой?</a:t>
            </a:r>
          </a:p>
        </p:txBody>
      </p:sp>
      <p:pic>
        <p:nvPicPr>
          <p:cNvPr id="4" name="Изображение 3"/>
          <p:cNvPicPr>
            <a:picLocks noChangeAspect="1"/>
          </p:cNvPicPr>
          <p:nvPr/>
        </p:nvPicPr>
        <p:blipFill>
          <a:blip r:embed="rId5" cstate="print"/>
          <a:stretch>
            <a:fillRect/>
          </a:stretch>
        </p:blipFill>
        <p:spPr>
          <a:xfrm>
            <a:off x="8229600" y="1990725"/>
            <a:ext cx="3175000" cy="47713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7" name="Текстовое поле 6"/>
          <p:cNvSpPr txBox="1"/>
          <p:nvPr/>
        </p:nvSpPr>
        <p:spPr>
          <a:xfrm>
            <a:off x="838200" y="1341755"/>
            <a:ext cx="7224395" cy="583565"/>
          </a:xfrm>
          <a:prstGeom prst="rect">
            <a:avLst/>
          </a:prstGeom>
        </p:spPr>
        <p:txBody>
          <a:bodyPr wrap="square">
            <a:spAutoFit/>
          </a:bodyPr>
          <a:lstStyle/>
          <a:p>
            <a:pPr>
              <a:lnSpc>
                <a:spcPct val="100000"/>
              </a:lnSpc>
              <a:spcBef>
                <a:spcPts val="2400"/>
              </a:spcBef>
              <a:spcAft>
                <a:spcPts val="1200"/>
              </a:spcAft>
            </a:pPr>
            <a:r>
              <a:rPr sz="3200" b="1">
                <a:solidFill>
                  <a:srgbClr val="002060"/>
                </a:solidFill>
                <a:ea typeface="quote-cjk-patch"/>
                <a:cs typeface="Arial" panose="020B0604020202020204" pitchFamily="34" charset="0"/>
              </a:rPr>
              <a:t>6. Мелкая моторика и праксис</a:t>
            </a:r>
          </a:p>
        </p:txBody>
      </p:sp>
      <p:sp>
        <p:nvSpPr>
          <p:cNvPr id="2" name="Текстовое поле 1"/>
          <p:cNvSpPr txBox="1"/>
          <p:nvPr/>
        </p:nvSpPr>
        <p:spPr>
          <a:xfrm>
            <a:off x="457200" y="2057400"/>
            <a:ext cx="7747635" cy="4401205"/>
          </a:xfrm>
          <a:prstGeom prst="rect">
            <a:avLst/>
          </a:prstGeom>
          <a:noFill/>
          <a:ln>
            <a:noFill/>
          </a:ln>
        </p:spPr>
        <p:txBody>
          <a:bodyPr wrap="square">
            <a:spAutoFit/>
          </a:bodyPr>
          <a:lstStyle/>
          <a:p>
            <a:pPr marL="0" indent="0" algn="l"/>
            <a:r>
              <a:rPr lang="ru-RU" sz="2000" b="1" i="0" dirty="0">
                <a:solidFill>
                  <a:srgbClr val="002060"/>
                </a:solidFill>
                <a:ea typeface="-apple-system"/>
                <a:cs typeface="Arial" panose="020B0604020202020204" pitchFamily="34" charset="0"/>
              </a:rPr>
              <a:t>К</a:t>
            </a:r>
            <a:r>
              <a:rPr sz="2000" b="1" i="0" dirty="0" err="1">
                <a:solidFill>
                  <a:srgbClr val="002060"/>
                </a:solidFill>
                <a:ea typeface="-apple-system"/>
                <a:cs typeface="Arial" panose="020B0604020202020204" pitchFamily="34" charset="0"/>
              </a:rPr>
              <a:t>истевой</a:t>
            </a:r>
            <a:r>
              <a:rPr sz="2000" b="1"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праксис</a:t>
            </a:r>
            <a:r>
              <a:rPr sz="2000" b="1" i="0" dirty="0">
                <a:solidFill>
                  <a:srgbClr val="002060"/>
                </a:solidFill>
                <a:ea typeface="-apple-system"/>
                <a:cs typeface="Arial" panose="020B0604020202020204" pitchFamily="34" charset="0"/>
              </a:rPr>
              <a:t> и </a:t>
            </a:r>
            <a:r>
              <a:rPr sz="2000" b="1" i="0" dirty="0" err="1">
                <a:solidFill>
                  <a:srgbClr val="002060"/>
                </a:solidFill>
                <a:ea typeface="-apple-system"/>
                <a:cs typeface="Arial" panose="020B0604020202020204" pitchFamily="34" charset="0"/>
              </a:rPr>
              <a:t>моторика</a:t>
            </a:r>
            <a:r>
              <a:rPr sz="2000" b="1"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пальцев</a:t>
            </a:r>
            <a:r>
              <a:rPr sz="2000" b="1" i="0" dirty="0">
                <a:solidFill>
                  <a:srgbClr val="002060"/>
                </a:solidFill>
                <a:ea typeface="-apple-system"/>
                <a:cs typeface="Arial" panose="020B0604020202020204" pitchFamily="34" charset="0"/>
              </a:rPr>
              <a:t>. </a:t>
            </a:r>
          </a:p>
          <a:p>
            <a:pPr marL="0" indent="0" algn="l"/>
            <a:endParaRPr sz="2000" b="1" i="0" dirty="0">
              <a:solidFill>
                <a:srgbClr val="002060"/>
              </a:solidFill>
              <a:ea typeface="-apple-system"/>
              <a:cs typeface="Arial" panose="020B0604020202020204" pitchFamily="34" charset="0"/>
            </a:endParaRPr>
          </a:p>
          <a:p>
            <a:pPr marL="0" indent="0" algn="l"/>
            <a:r>
              <a:rPr sz="2000" i="0" dirty="0" err="1">
                <a:solidFill>
                  <a:srgbClr val="002060"/>
                </a:solidFill>
                <a:ea typeface="-apple-system"/>
                <a:cs typeface="Arial" panose="020B0604020202020204" pitchFamily="34" charset="0"/>
              </a:rPr>
              <a:t>Что</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должно</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быть</a:t>
            </a:r>
            <a:r>
              <a:rPr sz="2000" i="0" dirty="0">
                <a:solidFill>
                  <a:srgbClr val="002060"/>
                </a:solidFill>
                <a:ea typeface="-apple-system"/>
                <a:cs typeface="Arial" panose="020B0604020202020204" pitchFamily="34" charset="0"/>
              </a:rPr>
              <a:t>:</a:t>
            </a:r>
          </a:p>
          <a:p>
            <a:pPr marL="0" indent="0" algn="l"/>
            <a:r>
              <a:rPr sz="2000"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Графический</a:t>
            </a:r>
            <a:r>
              <a:rPr sz="2000" b="1"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навык</a:t>
            </a:r>
            <a:r>
              <a:rPr sz="2000" b="1"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Рисование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вертикальных</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горизонтальных</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линий</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кругов</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волн</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Копирование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простых</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фигур</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квадрат</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треугольник</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крест</a:t>
            </a:r>
            <a:r>
              <a:rPr sz="2000" i="0" dirty="0">
                <a:solidFill>
                  <a:srgbClr val="002060"/>
                </a:solidFill>
                <a:ea typeface="-apple-system"/>
                <a:cs typeface="Arial" panose="020B0604020202020204" pitchFamily="34" charset="0"/>
              </a:rPr>
              <a:t>) с </a:t>
            </a:r>
            <a:r>
              <a:rPr sz="2000" i="0" dirty="0" err="1">
                <a:solidFill>
                  <a:srgbClr val="002060"/>
                </a:solidFill>
                <a:ea typeface="-apple-system"/>
                <a:cs typeface="Arial" panose="020B0604020202020204" pitchFamily="34" charset="0"/>
              </a:rPr>
              <a:t>сохранением</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углов</a:t>
            </a:r>
            <a:r>
              <a:rPr sz="2000" i="0" dirty="0">
                <a:solidFill>
                  <a:srgbClr val="002060"/>
                </a:solidFill>
                <a:ea typeface="-apple-system"/>
                <a:cs typeface="Arial" panose="020B0604020202020204" pitchFamily="34" charset="0"/>
              </a:rPr>
              <a:t>.</a:t>
            </a:r>
          </a:p>
          <a:p>
            <a:pPr marL="0" indent="0" algn="l"/>
            <a:r>
              <a:rPr sz="2000"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Сомато-гнозис</a:t>
            </a:r>
            <a:r>
              <a:rPr sz="2000" b="1"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Узнавание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предмета</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на</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ощупь</a:t>
            </a:r>
            <a:r>
              <a:rPr sz="2000" i="0" dirty="0">
                <a:solidFill>
                  <a:srgbClr val="002060"/>
                </a:solidFill>
                <a:ea typeface="-apple-system"/>
                <a:cs typeface="Arial" panose="020B0604020202020204" pitchFamily="34" charset="0"/>
              </a:rPr>
              <a:t> (в «</a:t>
            </a:r>
            <a:r>
              <a:rPr sz="2000" i="0" dirty="0" err="1">
                <a:solidFill>
                  <a:srgbClr val="002060"/>
                </a:solidFill>
                <a:ea typeface="-apple-system"/>
                <a:cs typeface="Arial" panose="020B0604020202020204" pitchFamily="34" charset="0"/>
              </a:rPr>
              <a:t>волшебном</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мешочке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без</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зрительного</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контроля</a:t>
            </a:r>
            <a:r>
              <a:rPr sz="2000" i="0" dirty="0">
                <a:solidFill>
                  <a:srgbClr val="002060"/>
                </a:solidFill>
                <a:ea typeface="-apple-system"/>
                <a:cs typeface="Arial" panose="020B0604020202020204" pitchFamily="34" charset="0"/>
              </a:rPr>
              <a:t>.</a:t>
            </a:r>
          </a:p>
          <a:p>
            <a:pPr marL="0" indent="0" algn="l"/>
            <a:r>
              <a:rPr sz="2000"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Навыки</a:t>
            </a:r>
            <a:r>
              <a:rPr sz="2000" b="1" i="0" dirty="0">
                <a:solidFill>
                  <a:srgbClr val="002060"/>
                </a:solidFill>
                <a:ea typeface="-apple-system"/>
                <a:cs typeface="Arial" panose="020B0604020202020204" pitchFamily="34" charset="0"/>
              </a:rPr>
              <a:t> </a:t>
            </a:r>
            <a:r>
              <a:rPr sz="2000" b="1" i="0" dirty="0" err="1">
                <a:solidFill>
                  <a:srgbClr val="002060"/>
                </a:solidFill>
                <a:ea typeface="-apple-system"/>
                <a:cs typeface="Arial" panose="020B0604020202020204" pitchFamily="34" charset="0"/>
              </a:rPr>
              <a:t>самообслуживания</a:t>
            </a:r>
            <a:r>
              <a:rPr sz="2000" b="1"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Уверенное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завязывание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шнурков</a:t>
            </a:r>
            <a:r>
              <a:rPr sz="2000" i="0" dirty="0" smtClean="0">
                <a:solidFill>
                  <a:srgbClr val="002060"/>
                </a:solidFill>
                <a:ea typeface="-apple-system"/>
                <a:cs typeface="Arial" panose="020B0604020202020204" pitchFamily="34" charset="0"/>
              </a:rPr>
              <a:t>,</a:t>
            </a:r>
            <a:r>
              <a:rPr lang="ru-RU" sz="2000" i="0" dirty="0" smtClean="0">
                <a:solidFill>
                  <a:srgbClr val="002060"/>
                </a:solidFill>
                <a:ea typeface="-apple-system"/>
                <a:cs typeface="Arial" panose="020B0604020202020204" pitchFamily="34" charset="0"/>
              </a:rPr>
              <a:t> застегивание пуговиц,</a:t>
            </a:r>
            <a:r>
              <a:rPr sz="2000" i="0" dirty="0" smtClean="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работа</a:t>
            </a:r>
            <a:r>
              <a:rPr sz="2000" i="0" dirty="0">
                <a:solidFill>
                  <a:srgbClr val="002060"/>
                </a:solidFill>
                <a:ea typeface="-apple-system"/>
                <a:cs typeface="Arial" panose="020B0604020202020204" pitchFamily="34" charset="0"/>
              </a:rPr>
              <a:t> с </a:t>
            </a:r>
            <a:r>
              <a:rPr sz="2000" i="0" dirty="0" err="1">
                <a:solidFill>
                  <a:srgbClr val="002060"/>
                </a:solidFill>
                <a:ea typeface="-apple-system"/>
                <a:cs typeface="Arial" panose="020B0604020202020204" pitchFamily="34" charset="0"/>
              </a:rPr>
              <a:t>ножницами</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по</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сложному</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контуру</a:t>
            </a:r>
            <a:r>
              <a:rPr sz="2000" i="0" dirty="0" smtClean="0">
                <a:solidFill>
                  <a:srgbClr val="002060"/>
                </a:solidFill>
                <a:ea typeface="-apple-system"/>
                <a:cs typeface="Arial" panose="020B0604020202020204" pitchFamily="34" charset="0"/>
              </a:rPr>
              <a:t>.</a:t>
            </a:r>
            <a:endParaRPr lang="ru-RU" sz="2000" i="0" dirty="0" smtClean="0">
              <a:solidFill>
                <a:srgbClr val="002060"/>
              </a:solidFill>
              <a:ea typeface="-apple-system"/>
              <a:cs typeface="Arial" panose="020B0604020202020204" pitchFamily="34" charset="0"/>
            </a:endParaRPr>
          </a:p>
          <a:p>
            <a:pPr marL="0" indent="0" algn="l"/>
            <a:endParaRPr lang="ru-RU" sz="2000" dirty="0" smtClean="0">
              <a:solidFill>
                <a:srgbClr val="002060"/>
              </a:solidFill>
              <a:ea typeface="-apple-system"/>
              <a:cs typeface="Arial" panose="020B0604020202020204" pitchFamily="34" charset="0"/>
            </a:endParaRPr>
          </a:p>
          <a:p>
            <a:pPr marL="0" indent="0" algn="ctr"/>
            <a:r>
              <a:rPr sz="2000" i="0" dirty="0" err="1" smtClean="0">
                <a:solidFill>
                  <a:srgbClr val="002060"/>
                </a:solidFill>
                <a:ea typeface="-apple-system"/>
                <a:cs typeface="Arial" panose="020B0604020202020204" pitchFamily="34" charset="0"/>
              </a:rPr>
              <a:t>Осознанное</a:t>
            </a:r>
            <a:r>
              <a:rPr sz="2000" i="0" dirty="0" smtClean="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использование</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пальцев</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руки</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латерализация</a:t>
            </a:r>
            <a:r>
              <a:rPr sz="2000" i="0" dirty="0">
                <a:solidFill>
                  <a:srgbClr val="002060"/>
                </a:solidFill>
                <a:ea typeface="-apple-system"/>
                <a:cs typeface="Arial" panose="020B0604020202020204" pitchFamily="34" charset="0"/>
              </a:rPr>
              <a:t> </a:t>
            </a:r>
            <a:r>
              <a:rPr sz="2000" i="0" dirty="0" err="1">
                <a:solidFill>
                  <a:srgbClr val="002060"/>
                </a:solidFill>
                <a:ea typeface="-apple-system"/>
                <a:cs typeface="Arial" panose="020B0604020202020204" pitchFamily="34" charset="0"/>
              </a:rPr>
              <a:t>кистей</a:t>
            </a:r>
            <a:r>
              <a:rPr sz="2000" i="0" dirty="0">
                <a:solidFill>
                  <a:srgbClr val="002060"/>
                </a:solidFill>
                <a:ea typeface="-apple-system"/>
                <a:cs typeface="Arial" panose="020B0604020202020204" pitchFamily="34" charset="0"/>
              </a:rPr>
              <a:t> </a:t>
            </a:r>
            <a:r>
              <a:rPr sz="2000" i="0" dirty="0" err="1" smtClean="0">
                <a:solidFill>
                  <a:srgbClr val="002060"/>
                </a:solidFill>
                <a:ea typeface="-apple-system"/>
                <a:cs typeface="Arial" panose="020B0604020202020204" pitchFamily="34" charset="0"/>
              </a:rPr>
              <a:t>рук</a:t>
            </a:r>
            <a:endParaRPr sz="2000" i="0" dirty="0">
              <a:solidFill>
                <a:srgbClr val="002060"/>
              </a:solidFill>
              <a:ea typeface="-apple-system"/>
              <a:cs typeface="Arial" panose="020B0604020202020204" pitchFamily="34" charset="0"/>
            </a:endParaRPr>
          </a:p>
        </p:txBody>
      </p:sp>
      <p:pic>
        <p:nvPicPr>
          <p:cNvPr id="3" name="Изображение 2"/>
          <p:cNvPicPr>
            <a:picLocks noChangeAspect="1"/>
          </p:cNvPicPr>
          <p:nvPr/>
        </p:nvPicPr>
        <p:blipFill>
          <a:blip r:embed="rId5" cstate="print"/>
          <a:stretch>
            <a:fillRect/>
          </a:stretch>
        </p:blipFill>
        <p:spPr>
          <a:xfrm>
            <a:off x="9448800" y="1219200"/>
            <a:ext cx="2470150" cy="3294380"/>
          </a:xfrm>
          <a:prstGeom prst="rect">
            <a:avLst/>
          </a:prstGeom>
        </p:spPr>
      </p:pic>
      <p:pic>
        <p:nvPicPr>
          <p:cNvPr id="5" name="Изображение 4"/>
          <p:cNvPicPr>
            <a:picLocks noChangeAspect="1"/>
          </p:cNvPicPr>
          <p:nvPr/>
        </p:nvPicPr>
        <p:blipFill>
          <a:blip r:embed="rId6" cstate="print"/>
          <a:stretch>
            <a:fillRect/>
          </a:stretch>
        </p:blipFill>
        <p:spPr>
          <a:xfrm>
            <a:off x="8153400" y="4724400"/>
            <a:ext cx="3650615" cy="19843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10" name="Текстовое поле 9"/>
          <p:cNvSpPr txBox="1"/>
          <p:nvPr/>
        </p:nvSpPr>
        <p:spPr>
          <a:xfrm>
            <a:off x="381000" y="1104265"/>
            <a:ext cx="6096000" cy="583565"/>
          </a:xfrm>
          <a:prstGeom prst="rect">
            <a:avLst/>
          </a:prstGeom>
          <a:noFill/>
        </p:spPr>
        <p:txBody>
          <a:bodyPr wrap="square" rtlCol="0" anchor="t">
            <a:spAutoFit/>
          </a:bodyPr>
          <a:lstStyle/>
          <a:p>
            <a:pPr marL="0" indent="0" algn="l"/>
            <a:r>
              <a:rPr lang="ru-RU" sz="3200" b="1" dirty="0">
                <a:solidFill>
                  <a:srgbClr val="002060"/>
                </a:solidFill>
                <a:ea typeface="-apple-system"/>
                <a:cs typeface="Arial" panose="020B0604020202020204" pitchFamily="34" charset="0"/>
                <a:sym typeface="+mn-ea"/>
              </a:rPr>
              <a:t>7</a:t>
            </a:r>
            <a:r>
              <a:rPr sz="3200" b="1" dirty="0">
                <a:solidFill>
                  <a:srgbClr val="002060"/>
                </a:solidFill>
                <a:ea typeface="-apple-system"/>
                <a:cs typeface="Arial" panose="020B0604020202020204" pitchFamily="34" charset="0"/>
                <a:sym typeface="+mn-ea"/>
              </a:rPr>
              <a:t>. </a:t>
            </a:r>
            <a:r>
              <a:rPr sz="3200" b="1" dirty="0" err="1">
                <a:solidFill>
                  <a:srgbClr val="002060"/>
                </a:solidFill>
                <a:ea typeface="-apple-system"/>
                <a:cs typeface="Arial" panose="020B0604020202020204" pitchFamily="34" charset="0"/>
                <a:sym typeface="+mn-ea"/>
              </a:rPr>
              <a:t>Речь</a:t>
            </a:r>
            <a:r>
              <a:rPr sz="3200" b="1" dirty="0">
                <a:solidFill>
                  <a:srgbClr val="002060"/>
                </a:solidFill>
                <a:ea typeface="-apple-system"/>
                <a:cs typeface="Arial" panose="020B0604020202020204" pitchFamily="34" charset="0"/>
                <a:sym typeface="+mn-ea"/>
              </a:rPr>
              <a:t> и </a:t>
            </a:r>
            <a:r>
              <a:rPr sz="3200" b="1" dirty="0" err="1">
                <a:solidFill>
                  <a:srgbClr val="002060"/>
                </a:solidFill>
                <a:ea typeface="-apple-system"/>
                <a:cs typeface="Arial" panose="020B0604020202020204" pitchFamily="34" charset="0"/>
                <a:sym typeface="+mn-ea"/>
              </a:rPr>
              <a:t>оральный</a:t>
            </a:r>
            <a:r>
              <a:rPr sz="3200" b="1" dirty="0">
                <a:solidFill>
                  <a:srgbClr val="002060"/>
                </a:solidFill>
                <a:ea typeface="-apple-system"/>
                <a:cs typeface="Arial" panose="020B0604020202020204" pitchFamily="34" charset="0"/>
                <a:sym typeface="+mn-ea"/>
              </a:rPr>
              <a:t> </a:t>
            </a:r>
            <a:r>
              <a:rPr sz="3200" b="1" dirty="0" err="1">
                <a:solidFill>
                  <a:srgbClr val="002060"/>
                </a:solidFill>
                <a:ea typeface="-apple-system"/>
                <a:cs typeface="Arial" panose="020B0604020202020204" pitchFamily="34" charset="0"/>
                <a:sym typeface="+mn-ea"/>
              </a:rPr>
              <a:t>праксис</a:t>
            </a:r>
            <a:endParaRPr lang="ru-RU" altLang="en-US" sz="3200" b="1" dirty="0">
              <a:solidFill>
                <a:srgbClr val="002060"/>
              </a:solidFill>
              <a:ea typeface="-apple-system"/>
              <a:cs typeface="Arial" panose="020B0604020202020204" pitchFamily="34" charset="0"/>
              <a:sym typeface="+mn-ea"/>
            </a:endParaRPr>
          </a:p>
        </p:txBody>
      </p:sp>
      <p:sp>
        <p:nvSpPr>
          <p:cNvPr id="2" name="Текстовое поле 1"/>
          <p:cNvSpPr txBox="1"/>
          <p:nvPr/>
        </p:nvSpPr>
        <p:spPr>
          <a:xfrm>
            <a:off x="6705600" y="1143000"/>
            <a:ext cx="5640070" cy="1322070"/>
          </a:xfrm>
          <a:prstGeom prst="rect">
            <a:avLst/>
          </a:prstGeom>
          <a:ln>
            <a:solidFill>
              <a:srgbClr val="002060"/>
            </a:solidFill>
          </a:ln>
        </p:spPr>
        <p:txBody>
          <a:bodyPr wrap="square">
            <a:spAutoFit/>
          </a:bodyPr>
          <a:lstStyle/>
          <a:p>
            <a:pPr marL="0" indent="0"/>
            <a:r>
              <a:rPr sz="1600" b="0" i="0" dirty="0" err="1">
                <a:solidFill>
                  <a:srgbClr val="002060"/>
                </a:solidFill>
                <a:latin typeface="quote-cjk-patch"/>
                <a:ea typeface="quote-cjk-patch"/>
              </a:rPr>
              <a:t>Что</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это</a:t>
            </a:r>
            <a:r>
              <a:rPr sz="1600" b="0" i="0" dirty="0">
                <a:solidFill>
                  <a:srgbClr val="002060"/>
                </a:solidFill>
                <a:latin typeface="quote-cjk-patch"/>
                <a:ea typeface="quote-cjk-patch"/>
              </a:rPr>
              <a:t> в </a:t>
            </a:r>
            <a:r>
              <a:rPr sz="1600" b="0" i="0" dirty="0" err="1">
                <a:solidFill>
                  <a:srgbClr val="002060"/>
                </a:solidFill>
                <a:latin typeface="quote-cjk-patch"/>
                <a:ea typeface="quote-cjk-patch"/>
              </a:rPr>
              <a:t>реальности</a:t>
            </a:r>
            <a:r>
              <a:rPr sz="1600" b="0" i="0" dirty="0">
                <a:solidFill>
                  <a:srgbClr val="002060"/>
                </a:solidFill>
                <a:latin typeface="quote-cjk-patch"/>
                <a:ea typeface="quote-cjk-patch"/>
              </a:rPr>
              <a:t>:</a:t>
            </a:r>
          </a:p>
          <a:p>
            <a:pPr marL="0" indent="0"/>
            <a:r>
              <a:rPr sz="1600" b="0" i="0" dirty="0" err="1">
                <a:solidFill>
                  <a:srgbClr val="002060"/>
                </a:solidFill>
                <a:latin typeface="quote-cjk-patch"/>
                <a:ea typeface="quote-cjk-patch"/>
              </a:rPr>
              <a:t>Плавность</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речи</a:t>
            </a:r>
            <a:r>
              <a:rPr sz="1600" b="0" i="0" dirty="0">
                <a:solidFill>
                  <a:srgbClr val="002060"/>
                </a:solidFill>
                <a:latin typeface="quote-cjk-patch"/>
                <a:ea typeface="quote-cjk-patch"/>
              </a:rPr>
              <a:t> + </a:t>
            </a:r>
            <a:r>
              <a:rPr sz="1600" b="0" i="0" dirty="0" err="1">
                <a:solidFill>
                  <a:srgbClr val="002060"/>
                </a:solidFill>
                <a:latin typeface="quote-cjk-patch"/>
                <a:ea typeface="quote-cjk-patch"/>
              </a:rPr>
              <a:t>фонематический</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слух</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различение</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звуков</a:t>
            </a:r>
            <a:r>
              <a:rPr sz="1600" b="0" i="0" dirty="0">
                <a:solidFill>
                  <a:srgbClr val="002060"/>
                </a:solidFill>
                <a:latin typeface="quote-cjk-patch"/>
                <a:ea typeface="quote-cjk-patch"/>
              </a:rPr>
              <a:t>).</a:t>
            </a:r>
          </a:p>
          <a:p>
            <a:pPr marL="0" indent="0"/>
            <a:r>
              <a:rPr sz="1600" b="0" i="0" dirty="0" err="1">
                <a:solidFill>
                  <a:srgbClr val="002060"/>
                </a:solidFill>
                <a:latin typeface="quote-cjk-patch"/>
                <a:ea typeface="quote-cjk-patch"/>
              </a:rPr>
              <a:t>Прямая</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связь</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оральный</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праксис</a:t>
            </a:r>
            <a:r>
              <a:rPr sz="1600" b="0" i="0" dirty="0">
                <a:solidFill>
                  <a:srgbClr val="002060"/>
                </a:solidFill>
                <a:latin typeface="quote-cjk-patch"/>
                <a:ea typeface="quote-cjk-patch"/>
              </a:rPr>
              <a:t> → </a:t>
            </a:r>
            <a:r>
              <a:rPr sz="1600" b="0" i="0" dirty="0" err="1">
                <a:solidFill>
                  <a:srgbClr val="002060"/>
                </a:solidFill>
                <a:latin typeface="quote-cjk-patch"/>
                <a:ea typeface="quote-cjk-patch"/>
              </a:rPr>
              <a:t>мелкая</a:t>
            </a:r>
            <a:r>
              <a:rPr sz="1600" b="0" i="0" dirty="0">
                <a:solidFill>
                  <a:srgbClr val="002060"/>
                </a:solidFill>
                <a:latin typeface="quote-cjk-patch"/>
                <a:ea typeface="quote-cjk-patch"/>
              </a:rPr>
              <a:t> </a:t>
            </a:r>
            <a:r>
              <a:rPr sz="1600" b="0" i="0" dirty="0" err="1">
                <a:solidFill>
                  <a:srgbClr val="002060"/>
                </a:solidFill>
                <a:latin typeface="quote-cjk-patch"/>
                <a:ea typeface="quote-cjk-patch"/>
              </a:rPr>
              <a:t>моторика</a:t>
            </a:r>
            <a:r>
              <a:rPr sz="1600" b="0" i="0" dirty="0">
                <a:solidFill>
                  <a:srgbClr val="002060"/>
                </a:solidFill>
                <a:latin typeface="quote-cjk-patch"/>
                <a:ea typeface="quote-cjk-patch"/>
              </a:rPr>
              <a:t> → </a:t>
            </a:r>
            <a:r>
              <a:rPr sz="1600" b="0" i="0" dirty="0" err="1">
                <a:solidFill>
                  <a:srgbClr val="002060"/>
                </a:solidFill>
                <a:latin typeface="quote-cjk-patch"/>
                <a:ea typeface="quote-cjk-patch"/>
              </a:rPr>
              <a:t>письмо</a:t>
            </a:r>
            <a:r>
              <a:rPr sz="1600" b="0" i="0" dirty="0">
                <a:solidFill>
                  <a:srgbClr val="002060"/>
                </a:solidFill>
                <a:latin typeface="quote-cjk-patch"/>
                <a:ea typeface="quote-cjk-patch"/>
              </a:rPr>
              <a:t>.</a:t>
            </a:r>
          </a:p>
        </p:txBody>
      </p:sp>
      <p:graphicFrame>
        <p:nvGraphicFramePr>
          <p:cNvPr id="3" name="Таблица 2"/>
          <p:cNvGraphicFramePr/>
          <p:nvPr/>
        </p:nvGraphicFramePr>
        <p:xfrm>
          <a:off x="716280" y="2514600"/>
          <a:ext cx="10485120" cy="4333870"/>
        </p:xfrm>
        <a:graphic>
          <a:graphicData uri="http://schemas.openxmlformats.org/drawingml/2006/table">
            <a:tbl>
              <a:tblPr/>
              <a:tblGrid>
                <a:gridCol w="5242560"/>
                <a:gridCol w="5242560"/>
              </a:tblGrid>
              <a:tr h="287020">
                <a:tc>
                  <a:txBody>
                    <a:bodyPr/>
                    <a:lstStyle/>
                    <a:p>
                      <a:pPr algn="l">
                        <a:lnSpc>
                          <a:spcPts val="1875"/>
                        </a:lnSpc>
                      </a:pPr>
                      <a:r>
                        <a:rPr sz="1800" b="0" i="0" dirty="0" err="1">
                          <a:solidFill>
                            <a:srgbClr val="002060"/>
                          </a:solidFill>
                          <a:uFillTx/>
                          <a:latin typeface="Times New Roman" panose="02020603050405020304" pitchFamily="18" charset="0"/>
                          <a:ea typeface="quote-cjk-patch"/>
                        </a:rPr>
                        <a:t>Компонент</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нейромоторной</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зрелости</a:t>
                      </a:r>
                      <a:endParaRPr sz="1800" b="0" i="0" dirty="0">
                        <a:solidFill>
                          <a:srgbClr val="002060"/>
                        </a:solidFill>
                        <a:uFillTx/>
                        <a:latin typeface="Times New Roman" panose="02020603050405020304" pitchFamily="18" charset="0"/>
                        <a:ea typeface="quote-cjk-patch"/>
                      </a:endParaRPr>
                    </a:p>
                  </a:txBody>
                  <a:tcPr marL="0" marR="152717" marT="95567" marB="95567" anchor="ctr">
                    <a:lnL>
                      <a:noFill/>
                    </a:lnL>
                    <a:lnR>
                      <a:noFill/>
                    </a:lnR>
                    <a:lnT w="9525" cap="flat" cmpd="sng">
                      <a:solidFill>
                        <a:srgbClr val="000000"/>
                      </a:solidFill>
                      <a:prstDash val="solid"/>
                      <a:headEnd type="none" w="med" len="med"/>
                      <a:tailEnd type="none" w="med" len="med"/>
                    </a:lnT>
                    <a:lnB>
                      <a:noFill/>
                    </a:lnB>
                    <a:noFill/>
                  </a:tcPr>
                </a:tc>
                <a:tc>
                  <a:txBody>
                    <a:bodyPr/>
                    <a:lstStyle/>
                    <a:p>
                      <a:pPr algn="l">
                        <a:lnSpc>
                          <a:spcPts val="1875"/>
                        </a:lnSpc>
                      </a:pPr>
                      <a:r>
                        <a:rPr sz="1800" b="0" i="0" dirty="0" err="1">
                          <a:solidFill>
                            <a:srgbClr val="002060"/>
                          </a:solidFill>
                          <a:uFillTx/>
                          <a:latin typeface="Times New Roman" panose="02020603050405020304" pitchFamily="18" charset="0"/>
                          <a:ea typeface="quote-cjk-patch"/>
                        </a:rPr>
                        <a:t>Влияние</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на</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речь</a:t>
                      </a:r>
                      <a:r>
                        <a:rPr sz="1800" b="0" i="0" dirty="0">
                          <a:solidFill>
                            <a:srgbClr val="002060"/>
                          </a:solidFill>
                          <a:uFillTx/>
                          <a:latin typeface="Times New Roman" panose="02020603050405020304" pitchFamily="18" charset="0"/>
                          <a:ea typeface="quote-cjk-patch"/>
                        </a:rPr>
                        <a:t> и </a:t>
                      </a:r>
                      <a:r>
                        <a:rPr sz="1800" b="0" i="0" dirty="0" err="1">
                          <a:solidFill>
                            <a:srgbClr val="002060"/>
                          </a:solidFill>
                          <a:uFillTx/>
                          <a:latin typeface="Times New Roman" panose="02020603050405020304" pitchFamily="18" charset="0"/>
                          <a:ea typeface="quote-cjk-patch"/>
                        </a:rPr>
                        <a:t>оральный</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праксис</a:t>
                      </a:r>
                      <a:endParaRPr sz="1800" b="0" i="0" dirty="0">
                        <a:solidFill>
                          <a:srgbClr val="002060"/>
                        </a:solidFill>
                        <a:uFillTx/>
                        <a:latin typeface="Times New Roman" panose="02020603050405020304" pitchFamily="18" charset="0"/>
                        <a:ea typeface="quote-cjk-patch"/>
                      </a:endParaRPr>
                    </a:p>
                  </a:txBody>
                  <a:tcPr marL="152717" marR="152717" marT="95567" marB="95567" anchor="ctr">
                    <a:lnL>
                      <a:noFill/>
                    </a:lnL>
                    <a:lnR>
                      <a:noFill/>
                    </a:lnR>
                    <a:lnT w="9525" cap="flat" cmpd="sng">
                      <a:solidFill>
                        <a:srgbClr val="000000"/>
                      </a:solidFill>
                      <a:prstDash val="solid"/>
                      <a:headEnd type="none" w="med" len="med"/>
                      <a:tailEnd type="none" w="med" len="med"/>
                    </a:lnT>
                    <a:lnB>
                      <a:noFill/>
                    </a:lnB>
                    <a:noFill/>
                  </a:tcPr>
                </a:tc>
              </a:tr>
              <a:tr h="0">
                <a:tc>
                  <a:txBody>
                    <a:bodyPr/>
                    <a:lstStyle/>
                    <a:p>
                      <a:pPr>
                        <a:lnSpc>
                          <a:spcPts val="1875"/>
                        </a:lnSpc>
                      </a:pPr>
                      <a:r>
                        <a:rPr sz="1800" b="0" i="0">
                          <a:solidFill>
                            <a:srgbClr val="002060"/>
                          </a:solidFill>
                          <a:uFillTx/>
                          <a:latin typeface="Times New Roman" panose="02020603050405020304" pitchFamily="18" charset="0"/>
                          <a:ea typeface="quote-cjk-patch"/>
                        </a:rPr>
                        <a:t>Вестибулярная система</a:t>
                      </a:r>
                    </a:p>
                  </a:txBody>
                  <a:tcPr marL="0" marR="152717" marT="95567" marB="95567" anchor="ctr">
                    <a:lnL>
                      <a:noFill/>
                    </a:lnL>
                    <a:lnR>
                      <a:noFill/>
                    </a:lnR>
                    <a:lnT>
                      <a:noFill/>
                    </a:lnT>
                    <a:lnB>
                      <a:noFill/>
                    </a:lnB>
                    <a:noFill/>
                  </a:tcPr>
                </a:tc>
                <a:tc>
                  <a:txBody>
                    <a:bodyPr/>
                    <a:lstStyle/>
                    <a:p>
                      <a:pPr>
                        <a:lnSpc>
                          <a:spcPts val="1875"/>
                        </a:lnSpc>
                      </a:pPr>
                      <a:r>
                        <a:rPr sz="1800" b="0" i="0">
                          <a:solidFill>
                            <a:srgbClr val="002060"/>
                          </a:solidFill>
                          <a:uFillTx/>
                          <a:latin typeface="Times New Roman" panose="02020603050405020304" pitchFamily="18" charset="0"/>
                          <a:ea typeface="quote-cjk-patch"/>
                        </a:rPr>
                        <a:t>Организует ритм речи, модуляцию голоса, плавность высказывания. При её слабости </a:t>
                      </a:r>
                      <a:r>
                        <a:rPr lang="en-US" sz="1800" b="0" i="0">
                          <a:solidFill>
                            <a:srgbClr val="002060"/>
                          </a:solidFill>
                          <a:uFillTx/>
                          <a:latin typeface="Times New Roman" panose="02020603050405020304" pitchFamily="18" charset="0"/>
                          <a:ea typeface="quote-cjk-patch"/>
                        </a:rPr>
                        <a:t>-</a:t>
                      </a:r>
                      <a:r>
                        <a:rPr sz="1800" b="0" i="0">
                          <a:solidFill>
                            <a:srgbClr val="002060"/>
                          </a:solidFill>
                          <a:uFillTx/>
                          <a:latin typeface="Times New Roman" panose="02020603050405020304" pitchFamily="18" charset="0"/>
                          <a:ea typeface="quote-cjk-patch"/>
                        </a:rPr>
                        <a:t> речь монотонная, скандированная, «рваная».</a:t>
                      </a:r>
                    </a:p>
                  </a:txBody>
                  <a:tcPr marL="152717" marR="0" marT="95567" marB="95567" anchor="ctr">
                    <a:lnL>
                      <a:noFill/>
                    </a:lnL>
                    <a:lnR>
                      <a:noFill/>
                    </a:lnR>
                    <a:lnT>
                      <a:noFill/>
                    </a:lnT>
                    <a:lnB>
                      <a:noFill/>
                    </a:lnB>
                    <a:noFill/>
                  </a:tcPr>
                </a:tc>
              </a:tr>
              <a:tr h="0">
                <a:tc>
                  <a:txBody>
                    <a:bodyPr/>
                    <a:lstStyle/>
                    <a:p>
                      <a:pPr>
                        <a:lnSpc>
                          <a:spcPts val="1875"/>
                        </a:lnSpc>
                      </a:pPr>
                      <a:r>
                        <a:rPr sz="1800" b="0" i="0" dirty="0" err="1">
                          <a:solidFill>
                            <a:srgbClr val="002060"/>
                          </a:solidFill>
                          <a:uFillTx/>
                          <a:latin typeface="Times New Roman" panose="02020603050405020304" pitchFamily="18" charset="0"/>
                          <a:ea typeface="quote-cjk-patch"/>
                        </a:rPr>
                        <a:t>Статический</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баланс</a:t>
                      </a:r>
                      <a:endParaRPr sz="1800" b="0" i="0" dirty="0">
                        <a:solidFill>
                          <a:srgbClr val="002060"/>
                        </a:solidFill>
                        <a:uFillTx/>
                        <a:latin typeface="Times New Roman" panose="02020603050405020304" pitchFamily="18" charset="0"/>
                        <a:ea typeface="quote-cjk-patch"/>
                      </a:endParaRPr>
                    </a:p>
                  </a:txBody>
                  <a:tcPr marL="0" marR="152717" marT="95567" marB="95567" anchor="ctr">
                    <a:lnL>
                      <a:noFill/>
                    </a:lnL>
                    <a:lnR>
                      <a:noFill/>
                    </a:lnR>
                    <a:lnT>
                      <a:noFill/>
                    </a:lnT>
                    <a:lnB>
                      <a:noFill/>
                    </a:lnB>
                    <a:noFill/>
                  </a:tcPr>
                </a:tc>
                <a:tc>
                  <a:txBody>
                    <a:bodyPr/>
                    <a:lstStyle/>
                    <a:p>
                      <a:pPr>
                        <a:lnSpc>
                          <a:spcPts val="1875"/>
                        </a:lnSpc>
                      </a:pPr>
                      <a:r>
                        <a:rPr sz="1800" b="0" i="0">
                          <a:solidFill>
                            <a:srgbClr val="002060"/>
                          </a:solidFill>
                          <a:uFillTx/>
                          <a:latin typeface="Times New Roman" panose="02020603050405020304" pitchFamily="18" charset="0"/>
                          <a:ea typeface="quote-cjk-patch"/>
                        </a:rPr>
                        <a:t>Ребёнок не может сидеть спокойно → мышцы шеи и челюсти зажаты → артикуляция скованная, звуки смазанные.</a:t>
                      </a:r>
                    </a:p>
                  </a:txBody>
                  <a:tcPr marL="152717" marR="0" marT="95567" marB="95567" anchor="ctr">
                    <a:lnL>
                      <a:noFill/>
                    </a:lnL>
                    <a:lnR>
                      <a:noFill/>
                    </a:lnR>
                    <a:lnT>
                      <a:noFill/>
                    </a:lnT>
                    <a:lnB>
                      <a:noFill/>
                    </a:lnB>
                    <a:noFill/>
                  </a:tcPr>
                </a:tc>
              </a:tr>
              <a:tr h="0">
                <a:tc>
                  <a:txBody>
                    <a:bodyPr/>
                    <a:lstStyle/>
                    <a:p>
                      <a:pPr>
                        <a:lnSpc>
                          <a:spcPts val="1875"/>
                        </a:lnSpc>
                      </a:pPr>
                      <a:r>
                        <a:rPr sz="1800" b="0" i="0">
                          <a:solidFill>
                            <a:srgbClr val="002060"/>
                          </a:solidFill>
                          <a:uFillTx/>
                          <a:latin typeface="Times New Roman" panose="02020603050405020304" pitchFamily="18" charset="0"/>
                          <a:ea typeface="quote-cjk-patch"/>
                        </a:rPr>
                        <a:t>Проприоцепция</a:t>
                      </a:r>
                    </a:p>
                  </a:txBody>
                  <a:tcPr marL="0" marR="152717" marT="95567" marB="95567" anchor="ctr">
                    <a:lnL>
                      <a:noFill/>
                    </a:lnL>
                    <a:lnR>
                      <a:noFill/>
                    </a:lnR>
                    <a:lnT>
                      <a:noFill/>
                    </a:lnT>
                    <a:lnB>
                      <a:noFill/>
                    </a:lnB>
                    <a:noFill/>
                  </a:tcPr>
                </a:tc>
                <a:tc>
                  <a:txBody>
                    <a:bodyPr/>
                    <a:lstStyle/>
                    <a:p>
                      <a:pPr>
                        <a:lnSpc>
                          <a:spcPts val="1875"/>
                        </a:lnSpc>
                      </a:pPr>
                      <a:r>
                        <a:rPr sz="1800" b="0" i="0">
                          <a:solidFill>
                            <a:srgbClr val="002060"/>
                          </a:solidFill>
                          <a:uFillTx/>
                          <a:latin typeface="Times New Roman" panose="02020603050405020304" pitchFamily="18" charset="0"/>
                          <a:ea typeface="quote-cjk-patch"/>
                        </a:rPr>
                        <a:t>Без чувства собственного тела язык «не чувствует» положения во рту → неправильная артикуляция (межзубный сигматизм, боковое произношение).</a:t>
                      </a:r>
                    </a:p>
                  </a:txBody>
                  <a:tcPr marL="152717" marR="0" marT="95567" marB="95567" anchor="ctr">
                    <a:lnL>
                      <a:noFill/>
                    </a:lnL>
                    <a:lnR>
                      <a:noFill/>
                    </a:lnR>
                    <a:lnT>
                      <a:noFill/>
                    </a:lnT>
                    <a:lnB>
                      <a:noFill/>
                    </a:lnB>
                    <a:noFill/>
                  </a:tcPr>
                </a:tc>
              </a:tr>
              <a:tr h="0">
                <a:tc>
                  <a:txBody>
                    <a:bodyPr/>
                    <a:lstStyle/>
                    <a:p>
                      <a:pPr>
                        <a:lnSpc>
                          <a:spcPts val="1875"/>
                        </a:lnSpc>
                      </a:pPr>
                      <a:r>
                        <a:rPr sz="1800" b="0" i="0">
                          <a:solidFill>
                            <a:srgbClr val="002060"/>
                          </a:solidFill>
                          <a:uFillTx/>
                          <a:latin typeface="Times New Roman" panose="02020603050405020304" pitchFamily="18" charset="0"/>
                          <a:ea typeface="quote-cjk-patch"/>
                        </a:rPr>
                        <a:t>Межполушарные связи</a:t>
                      </a:r>
                    </a:p>
                  </a:txBody>
                  <a:tcPr marL="0" marR="152717" marT="95567" marB="95567" anchor="ctr">
                    <a:lnL>
                      <a:noFill/>
                    </a:lnL>
                    <a:lnR>
                      <a:noFill/>
                    </a:lnR>
                    <a:lnT>
                      <a:noFill/>
                    </a:lnT>
                    <a:lnB>
                      <a:noFill/>
                    </a:lnB>
                    <a:noFill/>
                  </a:tcPr>
                </a:tc>
                <a:tc>
                  <a:txBody>
                    <a:bodyPr/>
                    <a:lstStyle/>
                    <a:p>
                      <a:pPr>
                        <a:lnSpc>
                          <a:spcPts val="1875"/>
                        </a:lnSpc>
                      </a:pPr>
                      <a:r>
                        <a:rPr sz="1800" b="0" i="0" dirty="0" err="1">
                          <a:solidFill>
                            <a:srgbClr val="002060"/>
                          </a:solidFill>
                          <a:uFillTx/>
                          <a:latin typeface="Times New Roman" panose="02020603050405020304" pitchFamily="18" charset="0"/>
                          <a:ea typeface="quote-cjk-patch"/>
                        </a:rPr>
                        <a:t>Речь</a:t>
                      </a:r>
                      <a:r>
                        <a:rPr sz="1800" b="0" i="0" dirty="0">
                          <a:solidFill>
                            <a:srgbClr val="002060"/>
                          </a:solidFill>
                          <a:uFillTx/>
                          <a:latin typeface="Times New Roman" panose="02020603050405020304" pitchFamily="18" charset="0"/>
                          <a:ea typeface="quote-cjk-patch"/>
                        </a:rPr>
                        <a:t> </a:t>
                      </a:r>
                      <a:r>
                        <a:rPr lang="en-US" sz="1800" b="0" i="0" dirty="0">
                          <a:solidFill>
                            <a:srgbClr val="002060"/>
                          </a:solidFill>
                          <a:uFillTx/>
                          <a:latin typeface="Times New Roman" panose="02020603050405020304" pitchFamily="18" charset="0"/>
                          <a:ea typeface="quote-cjk-patch"/>
                        </a:rPr>
                        <a:t>-</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функция</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левого</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полушария</a:t>
                      </a:r>
                      <a:r>
                        <a:rPr sz="1800" b="0" i="0" dirty="0">
                          <a:solidFill>
                            <a:srgbClr val="002060"/>
                          </a:solidFill>
                          <a:uFillTx/>
                          <a:latin typeface="Times New Roman" panose="02020603050405020304" pitchFamily="18" charset="0"/>
                          <a:ea typeface="quote-cjk-patch"/>
                        </a:rPr>
                        <a:t>, а </a:t>
                      </a:r>
                      <a:r>
                        <a:rPr sz="1800" b="0" i="0" dirty="0" err="1">
                          <a:solidFill>
                            <a:srgbClr val="002060"/>
                          </a:solidFill>
                          <a:uFillTx/>
                          <a:latin typeface="Times New Roman" panose="02020603050405020304" pitchFamily="18" charset="0"/>
                          <a:ea typeface="quote-cjk-patch"/>
                        </a:rPr>
                        <a:t>интонация</a:t>
                      </a:r>
                      <a:r>
                        <a:rPr sz="1800" b="0" i="0" dirty="0">
                          <a:solidFill>
                            <a:srgbClr val="002060"/>
                          </a:solidFill>
                          <a:uFillTx/>
                          <a:latin typeface="Times New Roman" panose="02020603050405020304" pitchFamily="18" charset="0"/>
                          <a:ea typeface="quote-cjk-patch"/>
                        </a:rPr>
                        <a:t> и </a:t>
                      </a:r>
                      <a:r>
                        <a:rPr sz="1800" b="0" i="0" dirty="0" err="1">
                          <a:solidFill>
                            <a:srgbClr val="002060"/>
                          </a:solidFill>
                          <a:uFillTx/>
                          <a:latin typeface="Times New Roman" panose="02020603050405020304" pitchFamily="18" charset="0"/>
                          <a:ea typeface="quote-cjk-patch"/>
                        </a:rPr>
                        <a:t>просодика</a:t>
                      </a:r>
                      <a:r>
                        <a:rPr sz="1800" b="0" i="0" dirty="0">
                          <a:solidFill>
                            <a:srgbClr val="002060"/>
                          </a:solidFill>
                          <a:uFillTx/>
                          <a:latin typeface="Times New Roman" panose="02020603050405020304" pitchFamily="18" charset="0"/>
                          <a:ea typeface="quote-cjk-patch"/>
                        </a:rPr>
                        <a:t> </a:t>
                      </a:r>
                      <a:r>
                        <a:rPr lang="en-US" sz="1800" b="0" i="0" dirty="0">
                          <a:solidFill>
                            <a:srgbClr val="002060"/>
                          </a:solidFill>
                          <a:uFillTx/>
                          <a:latin typeface="Times New Roman" panose="02020603050405020304" pitchFamily="18" charset="0"/>
                          <a:ea typeface="quote-cjk-patch"/>
                        </a:rPr>
                        <a:t>-</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правого</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Без</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синхронизации</a:t>
                      </a:r>
                      <a:r>
                        <a:rPr lang="en-US" sz="1800" b="0" i="0" dirty="0">
                          <a:solidFill>
                            <a:srgbClr val="002060"/>
                          </a:solidFill>
                          <a:uFillTx/>
                          <a:latin typeface="Times New Roman" panose="02020603050405020304" pitchFamily="18" charset="0"/>
                          <a:ea typeface="quote-cjk-patch"/>
                        </a:rPr>
                        <a:t> -</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речь</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бедная</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без</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эмоций</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трудности</a:t>
                      </a:r>
                      <a:r>
                        <a:rPr sz="1800" b="0" i="0" dirty="0">
                          <a:solidFill>
                            <a:srgbClr val="002060"/>
                          </a:solidFill>
                          <a:uFillTx/>
                          <a:latin typeface="Times New Roman" panose="02020603050405020304" pitchFamily="18" charset="0"/>
                          <a:ea typeface="quote-cjk-patch"/>
                        </a:rPr>
                        <a:t> с </a:t>
                      </a:r>
                      <a:r>
                        <a:rPr sz="1800" b="0" i="0" dirty="0" err="1">
                          <a:solidFill>
                            <a:srgbClr val="002060"/>
                          </a:solidFill>
                          <a:uFillTx/>
                          <a:latin typeface="Times New Roman" panose="02020603050405020304" pitchFamily="18" charset="0"/>
                          <a:ea typeface="quote-cjk-patch"/>
                        </a:rPr>
                        <a:t>пониманием</a:t>
                      </a:r>
                      <a:r>
                        <a:rPr sz="1800" b="0" i="0" dirty="0">
                          <a:solidFill>
                            <a:srgbClr val="002060"/>
                          </a:solidFill>
                          <a:uFillTx/>
                          <a:latin typeface="Times New Roman" panose="02020603050405020304" pitchFamily="18" charset="0"/>
                          <a:ea typeface="quote-cjk-patch"/>
                        </a:rPr>
                        <a:t> </a:t>
                      </a:r>
                      <a:r>
                        <a:rPr sz="1800" b="0" i="0" dirty="0" err="1">
                          <a:solidFill>
                            <a:srgbClr val="002060"/>
                          </a:solidFill>
                          <a:uFillTx/>
                          <a:latin typeface="Times New Roman" panose="02020603050405020304" pitchFamily="18" charset="0"/>
                          <a:ea typeface="quote-cjk-patch"/>
                        </a:rPr>
                        <a:t>подтекста</a:t>
                      </a:r>
                      <a:r>
                        <a:rPr sz="1800" b="0" i="0" dirty="0">
                          <a:solidFill>
                            <a:srgbClr val="002060"/>
                          </a:solidFill>
                          <a:uFillTx/>
                          <a:latin typeface="Times New Roman" panose="02020603050405020304" pitchFamily="18" charset="0"/>
                          <a:ea typeface="quote-cjk-patch"/>
                        </a:rPr>
                        <a:t>.</a:t>
                      </a:r>
                    </a:p>
                  </a:txBody>
                  <a:tcPr marL="152717" marR="0" marT="95567" marB="95567" anchor="ctr">
                    <a:lnL>
                      <a:noFill/>
                    </a:lnL>
                    <a:lnR>
                      <a:noFill/>
                    </a:lnR>
                    <a:lnT>
                      <a:noFill/>
                    </a:lnT>
                    <a:lnB>
                      <a:noFill/>
                    </a:lnB>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11" name="Текстовое поле 10"/>
          <p:cNvSpPr txBox="1"/>
          <p:nvPr/>
        </p:nvSpPr>
        <p:spPr>
          <a:xfrm>
            <a:off x="609600" y="1341755"/>
            <a:ext cx="6096000" cy="583565"/>
          </a:xfrm>
          <a:prstGeom prst="rect">
            <a:avLst/>
          </a:prstGeom>
          <a:noFill/>
        </p:spPr>
        <p:txBody>
          <a:bodyPr wrap="square" rtlCol="0" anchor="t">
            <a:spAutoFit/>
          </a:bodyPr>
          <a:lstStyle/>
          <a:p>
            <a:pPr marL="0" indent="0" algn="l"/>
            <a:r>
              <a:rPr lang="ru-RU" sz="3200" b="1">
                <a:solidFill>
                  <a:srgbClr val="002060"/>
                </a:solidFill>
                <a:ea typeface="-apple-system"/>
                <a:cs typeface="Arial" panose="020B0604020202020204" pitchFamily="34" charset="0"/>
                <a:sym typeface="+mn-ea"/>
              </a:rPr>
              <a:t>8</a:t>
            </a:r>
            <a:r>
              <a:rPr sz="3200" b="1">
                <a:solidFill>
                  <a:srgbClr val="002060"/>
                </a:solidFill>
                <a:ea typeface="-apple-system"/>
                <a:cs typeface="Arial" panose="020B0604020202020204" pitchFamily="34" charset="0"/>
                <a:sym typeface="+mn-ea"/>
              </a:rPr>
              <a:t>. Внимание и поведение</a:t>
            </a:r>
            <a:endParaRPr lang="ru-RU" altLang="en-US" sz="3200" b="1">
              <a:solidFill>
                <a:srgbClr val="002060"/>
              </a:solidFill>
              <a:ea typeface="-apple-system"/>
              <a:cs typeface="Arial" panose="020B0604020202020204" pitchFamily="34" charset="0"/>
              <a:sym typeface="+mn-ea"/>
            </a:endParaRPr>
          </a:p>
        </p:txBody>
      </p:sp>
      <p:sp>
        <p:nvSpPr>
          <p:cNvPr id="2" name="Текстовое поле 1"/>
          <p:cNvSpPr txBox="1"/>
          <p:nvPr/>
        </p:nvSpPr>
        <p:spPr>
          <a:xfrm>
            <a:off x="914400" y="2057400"/>
            <a:ext cx="8684260" cy="4495800"/>
          </a:xfrm>
          <a:prstGeom prst="rect">
            <a:avLst/>
          </a:prstGeom>
          <a:ln>
            <a:solidFill>
              <a:srgbClr val="002060"/>
            </a:solidFill>
          </a:ln>
        </p:spPr>
        <p:txBody>
          <a:bodyPr>
            <a:noAutofit/>
          </a:bodyPr>
          <a:lstStyle/>
          <a:p>
            <a:pPr marL="0" indent="0" algn="ctr">
              <a:lnSpc>
                <a:spcPts val="2400"/>
              </a:lnSpc>
              <a:spcBef>
                <a:spcPts val="2400"/>
              </a:spcBef>
              <a:spcAft>
                <a:spcPts val="1200"/>
              </a:spcAft>
            </a:pPr>
            <a:r>
              <a:rPr sz="2800" b="1" dirty="0" err="1">
                <a:solidFill>
                  <a:srgbClr val="0F1115"/>
                </a:solidFill>
                <a:uFillTx/>
                <a:ea typeface="quote-cjk-patch"/>
              </a:rPr>
              <a:t>Поведение</a:t>
            </a:r>
            <a:r>
              <a:rPr sz="2800" b="1" dirty="0">
                <a:solidFill>
                  <a:srgbClr val="0F1115"/>
                </a:solidFill>
                <a:uFillTx/>
                <a:ea typeface="quote-cjk-patch"/>
              </a:rPr>
              <a:t> = </a:t>
            </a:r>
            <a:r>
              <a:rPr sz="2800" b="1" dirty="0" err="1">
                <a:solidFill>
                  <a:srgbClr val="0F1115"/>
                </a:solidFill>
                <a:uFillTx/>
                <a:ea typeface="quote-cjk-patch"/>
              </a:rPr>
              <a:t>работа</a:t>
            </a:r>
            <a:r>
              <a:rPr sz="2800" b="1" dirty="0">
                <a:solidFill>
                  <a:srgbClr val="0F1115"/>
                </a:solidFill>
                <a:uFillTx/>
                <a:ea typeface="quote-cjk-patch"/>
              </a:rPr>
              <a:t> </a:t>
            </a:r>
            <a:r>
              <a:rPr sz="2800" b="1" dirty="0" err="1">
                <a:solidFill>
                  <a:srgbClr val="0F1115"/>
                </a:solidFill>
                <a:uFillTx/>
                <a:ea typeface="quote-cjk-patch"/>
              </a:rPr>
              <a:t>мозга</a:t>
            </a:r>
            <a:r>
              <a:rPr sz="2800" b="1" dirty="0">
                <a:solidFill>
                  <a:srgbClr val="0F1115"/>
                </a:solidFill>
                <a:uFillTx/>
                <a:ea typeface="quote-cjk-patch"/>
              </a:rPr>
              <a:t>, а </a:t>
            </a:r>
            <a:r>
              <a:rPr sz="2800" b="1" dirty="0" err="1">
                <a:solidFill>
                  <a:srgbClr val="0F1115"/>
                </a:solidFill>
                <a:uFillTx/>
                <a:ea typeface="quote-cjk-patch"/>
              </a:rPr>
              <a:t>не</a:t>
            </a:r>
            <a:r>
              <a:rPr sz="2800" b="1" dirty="0">
                <a:solidFill>
                  <a:srgbClr val="0F1115"/>
                </a:solidFill>
                <a:uFillTx/>
                <a:ea typeface="quote-cjk-patch"/>
              </a:rPr>
              <a:t> </a:t>
            </a:r>
            <a:r>
              <a:rPr sz="2800" b="1" dirty="0" err="1">
                <a:solidFill>
                  <a:srgbClr val="0F1115"/>
                </a:solidFill>
                <a:uFillTx/>
                <a:ea typeface="quote-cjk-patch"/>
              </a:rPr>
              <a:t>характер</a:t>
            </a:r>
            <a:endParaRPr sz="2800" b="1" dirty="0">
              <a:solidFill>
                <a:srgbClr val="0F1115"/>
              </a:solidFill>
              <a:uFillTx/>
              <a:ea typeface="quote-cjk-patch"/>
            </a:endParaRPr>
          </a:p>
          <a:p>
            <a:pPr marL="0" indent="0" algn="ctr">
              <a:spcBef>
                <a:spcPts val="1200"/>
              </a:spcBef>
              <a:spcAft>
                <a:spcPts val="1200"/>
              </a:spcAft>
            </a:pPr>
            <a:r>
              <a:rPr sz="2800" b="0" i="0" dirty="0" err="1">
                <a:solidFill>
                  <a:srgbClr val="0F1115"/>
                </a:solidFill>
                <a:uFillTx/>
                <a:ea typeface="quote-cjk-patch"/>
              </a:rPr>
              <a:t>Нейромоторно</a:t>
            </a:r>
            <a:r>
              <a:rPr sz="2800" b="0" i="0" dirty="0">
                <a:solidFill>
                  <a:srgbClr val="0F1115"/>
                </a:solidFill>
                <a:uFillTx/>
                <a:ea typeface="quote-cjk-patch"/>
              </a:rPr>
              <a:t> </a:t>
            </a:r>
            <a:r>
              <a:rPr sz="2800" b="0" i="0" dirty="0" err="1">
                <a:solidFill>
                  <a:srgbClr val="0F1115"/>
                </a:solidFill>
                <a:uFillTx/>
                <a:ea typeface="quote-cjk-patch"/>
              </a:rPr>
              <a:t>незрелый</a:t>
            </a:r>
            <a:r>
              <a:rPr sz="2800" b="0" i="0" dirty="0">
                <a:solidFill>
                  <a:srgbClr val="0F1115"/>
                </a:solidFill>
                <a:uFillTx/>
                <a:ea typeface="quote-cjk-patch"/>
              </a:rPr>
              <a:t> </a:t>
            </a:r>
            <a:r>
              <a:rPr sz="2800" b="0" i="0" dirty="0" err="1">
                <a:solidFill>
                  <a:srgbClr val="0F1115"/>
                </a:solidFill>
                <a:uFillTx/>
                <a:ea typeface="quote-cjk-patch"/>
              </a:rPr>
              <a:t>мозг</a:t>
            </a:r>
            <a:r>
              <a:rPr sz="2800" b="0" i="0" dirty="0">
                <a:solidFill>
                  <a:srgbClr val="0F1115"/>
                </a:solidFill>
                <a:uFillTx/>
                <a:ea typeface="quote-cjk-patch"/>
              </a:rPr>
              <a:t> </a:t>
            </a:r>
            <a:r>
              <a:rPr sz="2800" b="0" i="0" dirty="0" err="1">
                <a:solidFill>
                  <a:srgbClr val="0F1115"/>
                </a:solidFill>
                <a:uFillTx/>
                <a:ea typeface="quote-cjk-patch"/>
              </a:rPr>
              <a:t>тратит</a:t>
            </a:r>
            <a:r>
              <a:rPr sz="2800" b="0" i="0" dirty="0">
                <a:solidFill>
                  <a:srgbClr val="0F1115"/>
                </a:solidFill>
                <a:uFillTx/>
                <a:ea typeface="quote-cjk-patch"/>
              </a:rPr>
              <a:t> 90% </a:t>
            </a:r>
            <a:r>
              <a:rPr sz="2800" b="0" i="0" dirty="0" err="1">
                <a:solidFill>
                  <a:srgbClr val="0F1115"/>
                </a:solidFill>
                <a:uFillTx/>
                <a:ea typeface="quote-cjk-patch"/>
              </a:rPr>
              <a:t>энергии</a:t>
            </a:r>
            <a:r>
              <a:rPr sz="2800" b="0" i="0" dirty="0">
                <a:solidFill>
                  <a:srgbClr val="0F1115"/>
                </a:solidFill>
                <a:uFillTx/>
                <a:ea typeface="quote-cjk-patch"/>
              </a:rPr>
              <a:t> </a:t>
            </a:r>
            <a:r>
              <a:rPr sz="2800" b="0" i="0" dirty="0" err="1">
                <a:solidFill>
                  <a:srgbClr val="0F1115"/>
                </a:solidFill>
                <a:uFillTx/>
                <a:ea typeface="quote-cjk-patch"/>
              </a:rPr>
              <a:t>на</a:t>
            </a:r>
            <a:r>
              <a:rPr sz="2800" b="0" i="0" dirty="0">
                <a:solidFill>
                  <a:srgbClr val="0F1115"/>
                </a:solidFill>
                <a:uFillTx/>
                <a:ea typeface="quote-cjk-patch"/>
              </a:rPr>
              <a:t> </a:t>
            </a:r>
            <a:r>
              <a:rPr sz="2800" b="0" i="0" dirty="0" err="1">
                <a:solidFill>
                  <a:srgbClr val="0F1115"/>
                </a:solidFill>
                <a:uFillTx/>
                <a:ea typeface="quote-cjk-patch"/>
              </a:rPr>
              <a:t>удержание</a:t>
            </a:r>
            <a:r>
              <a:rPr sz="2800" b="0" i="0" dirty="0">
                <a:solidFill>
                  <a:srgbClr val="0F1115"/>
                </a:solidFill>
                <a:uFillTx/>
                <a:ea typeface="quote-cjk-patch"/>
              </a:rPr>
              <a:t> </a:t>
            </a:r>
            <a:r>
              <a:rPr sz="2800" b="0" i="0" dirty="0" err="1">
                <a:solidFill>
                  <a:srgbClr val="0F1115"/>
                </a:solidFill>
                <a:uFillTx/>
                <a:ea typeface="quote-cjk-patch"/>
              </a:rPr>
              <a:t>позы</a:t>
            </a:r>
            <a:r>
              <a:rPr sz="2800" b="0" i="0" dirty="0">
                <a:solidFill>
                  <a:srgbClr val="0F1115"/>
                </a:solidFill>
                <a:uFillTx/>
                <a:ea typeface="quote-cjk-patch"/>
              </a:rPr>
              <a:t>, </a:t>
            </a:r>
            <a:r>
              <a:rPr sz="2800" b="0" i="0" dirty="0" err="1">
                <a:solidFill>
                  <a:srgbClr val="0F1115"/>
                </a:solidFill>
                <a:uFillTx/>
                <a:ea typeface="quote-cjk-patch"/>
              </a:rPr>
              <a:t>дыхание</a:t>
            </a:r>
            <a:r>
              <a:rPr sz="2800" b="0" i="0" dirty="0">
                <a:solidFill>
                  <a:srgbClr val="0F1115"/>
                </a:solidFill>
                <a:uFillTx/>
                <a:ea typeface="quote-cjk-patch"/>
              </a:rPr>
              <a:t>, </a:t>
            </a:r>
            <a:r>
              <a:rPr sz="2800" b="0" i="0" dirty="0" err="1">
                <a:solidFill>
                  <a:srgbClr val="0F1115"/>
                </a:solidFill>
                <a:uFillTx/>
                <a:ea typeface="quote-cjk-patch"/>
              </a:rPr>
              <a:t>подавление</a:t>
            </a:r>
            <a:r>
              <a:rPr sz="2800" b="0" i="0" dirty="0">
                <a:solidFill>
                  <a:srgbClr val="0F1115"/>
                </a:solidFill>
                <a:uFillTx/>
                <a:ea typeface="quote-cjk-patch"/>
              </a:rPr>
              <a:t> </a:t>
            </a:r>
            <a:r>
              <a:rPr sz="2800" b="0" i="0" dirty="0" err="1">
                <a:solidFill>
                  <a:srgbClr val="0F1115"/>
                </a:solidFill>
                <a:uFillTx/>
                <a:ea typeface="quote-cjk-patch"/>
              </a:rPr>
              <a:t>лишних</a:t>
            </a:r>
            <a:r>
              <a:rPr sz="2800" b="0" i="0" dirty="0">
                <a:solidFill>
                  <a:srgbClr val="0F1115"/>
                </a:solidFill>
                <a:uFillTx/>
                <a:ea typeface="quote-cjk-patch"/>
              </a:rPr>
              <a:t> </a:t>
            </a:r>
            <a:r>
              <a:rPr sz="2800" b="0" i="0" dirty="0" err="1">
                <a:solidFill>
                  <a:srgbClr val="0F1115"/>
                </a:solidFill>
                <a:uFillTx/>
                <a:ea typeface="quote-cjk-patch"/>
              </a:rPr>
              <a:t>движений</a:t>
            </a:r>
            <a:r>
              <a:rPr sz="2800" b="0" i="0" dirty="0">
                <a:solidFill>
                  <a:srgbClr val="0F1115"/>
                </a:solidFill>
                <a:uFillTx/>
                <a:ea typeface="quote-cjk-patch"/>
              </a:rPr>
              <a:t> и </a:t>
            </a:r>
            <a:r>
              <a:rPr sz="2800" b="0" i="0" dirty="0" err="1">
                <a:solidFill>
                  <a:srgbClr val="0F1115"/>
                </a:solidFill>
                <a:uFillTx/>
                <a:ea typeface="quote-cjk-patch"/>
              </a:rPr>
              <a:t>обработку</a:t>
            </a:r>
            <a:r>
              <a:rPr sz="2800" b="0" i="0" dirty="0">
                <a:solidFill>
                  <a:srgbClr val="0F1115"/>
                </a:solidFill>
                <a:uFillTx/>
                <a:ea typeface="quote-cjk-patch"/>
              </a:rPr>
              <a:t> </a:t>
            </a:r>
            <a:r>
              <a:rPr sz="2800" b="0" i="0" dirty="0" err="1">
                <a:solidFill>
                  <a:srgbClr val="0F1115"/>
                </a:solidFill>
                <a:uFillTx/>
                <a:ea typeface="quote-cjk-patch"/>
              </a:rPr>
              <a:t>сенсорных</a:t>
            </a:r>
            <a:r>
              <a:rPr sz="2800" b="0" i="0" dirty="0">
                <a:solidFill>
                  <a:srgbClr val="0F1115"/>
                </a:solidFill>
                <a:uFillTx/>
                <a:ea typeface="quote-cjk-patch"/>
              </a:rPr>
              <a:t> </a:t>
            </a:r>
            <a:r>
              <a:rPr sz="2800" b="0" i="0" dirty="0" err="1">
                <a:solidFill>
                  <a:srgbClr val="0F1115"/>
                </a:solidFill>
                <a:uFillTx/>
                <a:ea typeface="quote-cjk-patch"/>
              </a:rPr>
              <a:t>сигналов</a:t>
            </a:r>
            <a:r>
              <a:rPr sz="2800" b="0" i="0" dirty="0">
                <a:solidFill>
                  <a:srgbClr val="0F1115"/>
                </a:solidFill>
                <a:uFillTx/>
                <a:ea typeface="quote-cjk-patch"/>
              </a:rPr>
              <a:t>. </a:t>
            </a:r>
            <a:r>
              <a:rPr sz="2800" b="0" i="0" dirty="0" err="1">
                <a:solidFill>
                  <a:srgbClr val="0F1115"/>
                </a:solidFill>
                <a:uFillTx/>
                <a:ea typeface="quote-cjk-patch"/>
              </a:rPr>
              <a:t>На</a:t>
            </a:r>
            <a:r>
              <a:rPr sz="2800" b="0" i="0" dirty="0">
                <a:solidFill>
                  <a:srgbClr val="0F1115"/>
                </a:solidFill>
                <a:uFillTx/>
                <a:ea typeface="quote-cjk-patch"/>
              </a:rPr>
              <a:t> </a:t>
            </a:r>
            <a:r>
              <a:rPr sz="2800" b="0" i="0" dirty="0" err="1">
                <a:solidFill>
                  <a:srgbClr val="0F1115"/>
                </a:solidFill>
                <a:uFillTx/>
                <a:ea typeface="quote-cjk-patch"/>
              </a:rPr>
              <a:t>произвольное</a:t>
            </a:r>
            <a:r>
              <a:rPr sz="2800" b="0" i="0" dirty="0">
                <a:solidFill>
                  <a:srgbClr val="0F1115"/>
                </a:solidFill>
                <a:uFillTx/>
                <a:ea typeface="quote-cjk-patch"/>
              </a:rPr>
              <a:t> </a:t>
            </a:r>
            <a:r>
              <a:rPr sz="2800" b="0" i="0" dirty="0" err="1">
                <a:solidFill>
                  <a:srgbClr val="0F1115"/>
                </a:solidFill>
                <a:uFillTx/>
                <a:ea typeface="quote-cjk-patch"/>
              </a:rPr>
              <a:t>внимание</a:t>
            </a:r>
            <a:r>
              <a:rPr sz="2800" b="0" i="0" dirty="0">
                <a:solidFill>
                  <a:srgbClr val="0F1115"/>
                </a:solidFill>
                <a:uFillTx/>
                <a:ea typeface="quote-cjk-patch"/>
              </a:rPr>
              <a:t> и </a:t>
            </a:r>
            <a:r>
              <a:rPr sz="2800" b="0" i="0" dirty="0" err="1">
                <a:solidFill>
                  <a:srgbClr val="0F1115"/>
                </a:solidFill>
                <a:uFillTx/>
                <a:ea typeface="quote-cjk-patch"/>
              </a:rPr>
              <a:t>контроль</a:t>
            </a:r>
            <a:r>
              <a:rPr sz="2800" b="0" i="0" dirty="0">
                <a:solidFill>
                  <a:srgbClr val="0F1115"/>
                </a:solidFill>
                <a:uFillTx/>
                <a:ea typeface="quote-cjk-patch"/>
              </a:rPr>
              <a:t> </a:t>
            </a:r>
            <a:r>
              <a:rPr sz="2800" b="0" i="0" dirty="0" err="1">
                <a:solidFill>
                  <a:srgbClr val="0F1115"/>
                </a:solidFill>
                <a:uFillTx/>
                <a:ea typeface="quote-cjk-patch"/>
              </a:rPr>
              <a:t>поведения</a:t>
            </a:r>
            <a:r>
              <a:rPr sz="2800" b="0" i="0" dirty="0">
                <a:solidFill>
                  <a:srgbClr val="0F1115"/>
                </a:solidFill>
                <a:uFillTx/>
                <a:ea typeface="quote-cjk-patch"/>
              </a:rPr>
              <a:t> </a:t>
            </a:r>
            <a:r>
              <a:rPr sz="2800" b="0" i="0" dirty="0" err="1">
                <a:solidFill>
                  <a:srgbClr val="0F1115"/>
                </a:solidFill>
                <a:uFillTx/>
                <a:ea typeface="quote-cjk-patch"/>
              </a:rPr>
              <a:t>просто</a:t>
            </a:r>
            <a:r>
              <a:rPr sz="2800" b="0" i="0" dirty="0">
                <a:solidFill>
                  <a:srgbClr val="0F1115"/>
                </a:solidFill>
                <a:uFillTx/>
                <a:ea typeface="quote-cjk-patch"/>
              </a:rPr>
              <a:t> </a:t>
            </a:r>
            <a:r>
              <a:rPr sz="2800" b="0" i="0" dirty="0" err="1">
                <a:solidFill>
                  <a:srgbClr val="0F1115"/>
                </a:solidFill>
                <a:uFillTx/>
                <a:ea typeface="quote-cjk-patch"/>
              </a:rPr>
              <a:t>не</a:t>
            </a:r>
            <a:r>
              <a:rPr sz="2800" b="0" i="0" dirty="0">
                <a:solidFill>
                  <a:srgbClr val="0F1115"/>
                </a:solidFill>
                <a:uFillTx/>
                <a:ea typeface="quote-cjk-patch"/>
              </a:rPr>
              <a:t> </a:t>
            </a:r>
            <a:r>
              <a:rPr sz="2800" b="0" i="0" dirty="0" err="1">
                <a:solidFill>
                  <a:srgbClr val="0F1115"/>
                </a:solidFill>
                <a:uFillTx/>
                <a:ea typeface="quote-cjk-patch"/>
              </a:rPr>
              <a:t>остаётся</a:t>
            </a:r>
            <a:r>
              <a:rPr sz="2800" b="0" i="0" dirty="0">
                <a:solidFill>
                  <a:srgbClr val="0F1115"/>
                </a:solidFill>
                <a:uFillTx/>
                <a:ea typeface="quote-cjk-patch"/>
              </a:rPr>
              <a:t> </a:t>
            </a:r>
            <a:r>
              <a:rPr sz="2800" b="0" i="0" dirty="0" err="1">
                <a:solidFill>
                  <a:srgbClr val="0F1115"/>
                </a:solidFill>
                <a:uFillTx/>
                <a:ea typeface="quote-cjk-patch"/>
              </a:rPr>
              <a:t>ресурсов</a:t>
            </a:r>
            <a:r>
              <a:rPr sz="2800" b="0" i="0" dirty="0">
                <a:solidFill>
                  <a:srgbClr val="0F1115"/>
                </a:solidFill>
                <a:uFillTx/>
                <a:ea typeface="quote-cjk-patch"/>
              </a:rPr>
              <a:t>.</a:t>
            </a:r>
          </a:p>
          <a:p>
            <a:pPr marL="0" indent="0" algn="ctr">
              <a:spcBef>
                <a:spcPct val="0"/>
              </a:spcBef>
              <a:spcAft>
                <a:spcPct val="0"/>
              </a:spcAft>
            </a:pPr>
            <a:r>
              <a:rPr sz="2800" b="0" i="0" dirty="0" err="1">
                <a:solidFill>
                  <a:srgbClr val="0F1115"/>
                </a:solidFill>
                <a:uFillTx/>
                <a:ea typeface="quote-cjk-patch"/>
              </a:rPr>
              <a:t>Ребёнок</a:t>
            </a:r>
            <a:r>
              <a:rPr sz="2800" b="0" i="0" dirty="0">
                <a:solidFill>
                  <a:srgbClr val="0F1115"/>
                </a:solidFill>
                <a:uFillTx/>
                <a:ea typeface="quote-cjk-patch"/>
              </a:rPr>
              <a:t> </a:t>
            </a:r>
            <a:r>
              <a:rPr sz="2800" b="0" i="0" dirty="0" err="1">
                <a:solidFill>
                  <a:srgbClr val="0F1115"/>
                </a:solidFill>
                <a:uFillTx/>
                <a:ea typeface="quote-cjk-patch"/>
              </a:rPr>
              <a:t>не</a:t>
            </a:r>
            <a:r>
              <a:rPr sz="2800" b="0" i="0" dirty="0">
                <a:solidFill>
                  <a:srgbClr val="0F1115"/>
                </a:solidFill>
                <a:uFillTx/>
                <a:ea typeface="quote-cjk-patch"/>
              </a:rPr>
              <a:t> «</a:t>
            </a:r>
            <a:r>
              <a:rPr sz="2800" b="0" i="0" dirty="0" err="1">
                <a:solidFill>
                  <a:srgbClr val="0F1115"/>
                </a:solidFill>
                <a:uFillTx/>
                <a:ea typeface="quote-cjk-patch"/>
              </a:rPr>
              <a:t>балуется</a:t>
            </a:r>
            <a:r>
              <a:rPr sz="2800" b="0" i="0" dirty="0">
                <a:solidFill>
                  <a:srgbClr val="0F1115"/>
                </a:solidFill>
                <a:uFillTx/>
                <a:ea typeface="quote-cjk-patch"/>
              </a:rPr>
              <a:t>» — </a:t>
            </a:r>
            <a:r>
              <a:rPr sz="2800" b="0" i="0" dirty="0" err="1">
                <a:solidFill>
                  <a:srgbClr val="0F1115"/>
                </a:solidFill>
                <a:uFillTx/>
                <a:ea typeface="quote-cjk-patch"/>
              </a:rPr>
              <a:t>его</a:t>
            </a:r>
            <a:r>
              <a:rPr sz="2800" b="0" i="0" dirty="0">
                <a:solidFill>
                  <a:srgbClr val="0F1115"/>
                </a:solidFill>
                <a:uFillTx/>
                <a:ea typeface="quote-cjk-patch"/>
              </a:rPr>
              <a:t> </a:t>
            </a:r>
            <a:r>
              <a:rPr sz="2800" b="0" i="0" dirty="0" err="1">
                <a:solidFill>
                  <a:srgbClr val="0F1115"/>
                </a:solidFill>
                <a:uFillTx/>
                <a:ea typeface="quote-cjk-patch"/>
              </a:rPr>
              <a:t>мозг</a:t>
            </a:r>
            <a:r>
              <a:rPr sz="2800" b="0" i="0" dirty="0">
                <a:solidFill>
                  <a:srgbClr val="0F1115"/>
                </a:solidFill>
                <a:uFillTx/>
                <a:ea typeface="quote-cjk-patch"/>
              </a:rPr>
              <a:t> </a:t>
            </a:r>
            <a:r>
              <a:rPr sz="2800" b="0" i="0" dirty="0" err="1">
                <a:solidFill>
                  <a:srgbClr val="0F1115"/>
                </a:solidFill>
                <a:uFillTx/>
                <a:ea typeface="quote-cjk-patch"/>
              </a:rPr>
              <a:t>вынужден</a:t>
            </a:r>
            <a:r>
              <a:rPr sz="2800" b="0" i="0" dirty="0">
                <a:solidFill>
                  <a:srgbClr val="0F1115"/>
                </a:solidFill>
                <a:uFillTx/>
                <a:ea typeface="quote-cjk-patch"/>
              </a:rPr>
              <a:t> </a:t>
            </a:r>
            <a:r>
              <a:rPr sz="2800" b="0" i="0" dirty="0" err="1">
                <a:solidFill>
                  <a:srgbClr val="0F1115"/>
                </a:solidFill>
                <a:uFillTx/>
                <a:ea typeface="quote-cjk-patch"/>
              </a:rPr>
              <a:t>постоянно</a:t>
            </a:r>
            <a:r>
              <a:rPr sz="2800" b="0" i="0" dirty="0">
                <a:solidFill>
                  <a:srgbClr val="0F1115"/>
                </a:solidFill>
                <a:uFillTx/>
                <a:ea typeface="quote-cjk-patch"/>
              </a:rPr>
              <a:t> </a:t>
            </a:r>
            <a:r>
              <a:rPr sz="2800" b="0" i="0" dirty="0" err="1">
                <a:solidFill>
                  <a:srgbClr val="0F1115"/>
                </a:solidFill>
                <a:uFillTx/>
                <a:ea typeface="quote-cjk-patch"/>
              </a:rPr>
              <a:t>двигаться</a:t>
            </a:r>
            <a:r>
              <a:rPr sz="2800" b="0" i="0" dirty="0">
                <a:solidFill>
                  <a:srgbClr val="0F1115"/>
                </a:solidFill>
                <a:uFillTx/>
                <a:ea typeface="quote-cjk-patch"/>
              </a:rPr>
              <a:t>, </a:t>
            </a:r>
            <a:r>
              <a:rPr sz="2800" b="0" i="0" dirty="0" err="1">
                <a:solidFill>
                  <a:srgbClr val="0F1115"/>
                </a:solidFill>
                <a:uFillTx/>
                <a:ea typeface="quote-cjk-patch"/>
              </a:rPr>
              <a:t>чтобы</a:t>
            </a:r>
            <a:r>
              <a:rPr sz="2800" b="0" i="0" dirty="0">
                <a:solidFill>
                  <a:srgbClr val="0F1115"/>
                </a:solidFill>
                <a:uFillTx/>
                <a:ea typeface="quote-cjk-patch"/>
              </a:rPr>
              <a:t> </a:t>
            </a:r>
            <a:r>
              <a:rPr sz="2800" b="0" i="0" dirty="0" err="1">
                <a:solidFill>
                  <a:srgbClr val="0F1115"/>
                </a:solidFill>
                <a:uFillTx/>
                <a:ea typeface="quote-cjk-patch"/>
              </a:rPr>
              <a:t>не</a:t>
            </a:r>
            <a:r>
              <a:rPr sz="2800" b="0" i="0" dirty="0">
                <a:solidFill>
                  <a:srgbClr val="0F1115"/>
                </a:solidFill>
                <a:uFillTx/>
                <a:ea typeface="quote-cjk-patch"/>
              </a:rPr>
              <a:t> «</a:t>
            </a:r>
            <a:r>
              <a:rPr sz="2800" b="0" i="0" dirty="0" err="1">
                <a:solidFill>
                  <a:srgbClr val="0F1115"/>
                </a:solidFill>
                <a:uFillTx/>
                <a:ea typeface="quote-cjk-patch"/>
              </a:rPr>
              <a:t>заснуть</a:t>
            </a:r>
            <a:r>
              <a:rPr sz="2800" b="0" i="0" dirty="0">
                <a:solidFill>
                  <a:srgbClr val="0F1115"/>
                </a:solidFill>
                <a:uFillTx/>
                <a:ea typeface="quote-cjk-patch"/>
              </a:rPr>
              <a:t>» (</a:t>
            </a:r>
            <a:r>
              <a:rPr sz="2800" b="0" i="0" dirty="0" err="1">
                <a:solidFill>
                  <a:srgbClr val="0F1115"/>
                </a:solidFill>
                <a:uFillTx/>
                <a:ea typeface="quote-cjk-patch"/>
              </a:rPr>
              <a:t>или</a:t>
            </a:r>
            <a:r>
              <a:rPr sz="2800" b="0" i="0" dirty="0">
                <a:solidFill>
                  <a:srgbClr val="0F1115"/>
                </a:solidFill>
                <a:uFillTx/>
                <a:ea typeface="quote-cjk-patch"/>
              </a:rPr>
              <a:t> </a:t>
            </a:r>
            <a:r>
              <a:rPr sz="2800" b="0" i="0" dirty="0" err="1">
                <a:solidFill>
                  <a:srgbClr val="0F1115"/>
                </a:solidFill>
                <a:uFillTx/>
                <a:ea typeface="quote-cjk-patch"/>
              </a:rPr>
              <a:t>наоборот</a:t>
            </a:r>
            <a:r>
              <a:rPr sz="2800" b="0" i="0" dirty="0">
                <a:solidFill>
                  <a:srgbClr val="0F1115"/>
                </a:solidFill>
                <a:uFillTx/>
                <a:ea typeface="quote-cjk-patch"/>
              </a:rPr>
              <a:t> — </a:t>
            </a:r>
            <a:r>
              <a:rPr sz="2800" b="0" i="0" dirty="0" err="1">
                <a:solidFill>
                  <a:srgbClr val="0F1115"/>
                </a:solidFill>
                <a:uFillTx/>
                <a:ea typeface="quote-cjk-patch"/>
              </a:rPr>
              <a:t>замирает</a:t>
            </a:r>
            <a:r>
              <a:rPr sz="2800" b="0" i="0" dirty="0">
                <a:solidFill>
                  <a:srgbClr val="0F1115"/>
                </a:solidFill>
                <a:uFillTx/>
                <a:ea typeface="quote-cjk-patch"/>
              </a:rPr>
              <a:t>, </a:t>
            </a:r>
            <a:r>
              <a:rPr sz="2800" b="0" i="0" dirty="0" err="1">
                <a:solidFill>
                  <a:srgbClr val="0F1115"/>
                </a:solidFill>
                <a:uFillTx/>
                <a:ea typeface="quote-cjk-patch"/>
              </a:rPr>
              <a:t>чтобы</a:t>
            </a:r>
            <a:r>
              <a:rPr sz="2800" b="0" i="0" dirty="0">
                <a:solidFill>
                  <a:srgbClr val="0F1115"/>
                </a:solidFill>
                <a:uFillTx/>
                <a:ea typeface="quote-cjk-patch"/>
              </a:rPr>
              <a:t> </a:t>
            </a:r>
            <a:r>
              <a:rPr sz="2800" b="0" i="0" dirty="0" err="1">
                <a:solidFill>
                  <a:srgbClr val="0F1115"/>
                </a:solidFill>
                <a:uFillTx/>
                <a:ea typeface="quote-cjk-patch"/>
              </a:rPr>
              <a:t>не</a:t>
            </a:r>
            <a:r>
              <a:rPr sz="2800" b="0" i="0" dirty="0">
                <a:solidFill>
                  <a:srgbClr val="0F1115"/>
                </a:solidFill>
                <a:uFillTx/>
                <a:ea typeface="quote-cjk-patch"/>
              </a:rPr>
              <a:t> </a:t>
            </a:r>
            <a:r>
              <a:rPr sz="2800" b="0" i="0" dirty="0" err="1">
                <a:solidFill>
                  <a:srgbClr val="0F1115"/>
                </a:solidFill>
                <a:uFillTx/>
                <a:ea typeface="quote-cjk-patch"/>
              </a:rPr>
              <a:t>перевозбудиться</a:t>
            </a:r>
            <a:r>
              <a:rPr sz="2800" b="0" i="0" dirty="0">
                <a:solidFill>
                  <a:srgbClr val="0F1115"/>
                </a:solidFill>
                <a:uFillTx/>
                <a:ea typeface="quote-cjk-patch"/>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3" name="Текстовое поле 2"/>
          <p:cNvSpPr txBox="1"/>
          <p:nvPr/>
        </p:nvSpPr>
        <p:spPr>
          <a:xfrm>
            <a:off x="457200" y="1341755"/>
            <a:ext cx="10342880" cy="3107690"/>
          </a:xfrm>
          <a:prstGeom prst="rect">
            <a:avLst/>
          </a:prstGeom>
        </p:spPr>
        <p:txBody>
          <a:bodyPr wrap="square">
            <a:spAutoFit/>
          </a:bodyPr>
          <a:lstStyle/>
          <a:p>
            <a:pPr algn="ctr"/>
            <a:r>
              <a:rPr sz="2800" b="0" i="0" dirty="0" err="1">
                <a:solidFill>
                  <a:srgbClr val="002060"/>
                </a:solidFill>
                <a:uFillTx/>
                <a:ea typeface="quote-cjk-patch"/>
              </a:rPr>
              <a:t>Нейромоторная</a:t>
            </a:r>
            <a:r>
              <a:rPr sz="2800" b="0" i="0" dirty="0">
                <a:solidFill>
                  <a:srgbClr val="002060"/>
                </a:solidFill>
                <a:uFillTx/>
                <a:ea typeface="quote-cjk-patch"/>
              </a:rPr>
              <a:t> </a:t>
            </a:r>
            <a:r>
              <a:rPr sz="2800" b="0" i="0" dirty="0" err="1">
                <a:solidFill>
                  <a:srgbClr val="002060"/>
                </a:solidFill>
                <a:uFillTx/>
                <a:ea typeface="quote-cjk-patch"/>
              </a:rPr>
              <a:t>незрелость</a:t>
            </a:r>
            <a:r>
              <a:rPr sz="2800" b="0" i="0" dirty="0">
                <a:solidFill>
                  <a:srgbClr val="002060"/>
                </a:solidFill>
                <a:uFillTx/>
                <a:ea typeface="quote-cjk-patch"/>
              </a:rPr>
              <a:t> у </a:t>
            </a:r>
            <a:r>
              <a:rPr sz="2800" b="0" i="0" dirty="0" err="1">
                <a:solidFill>
                  <a:srgbClr val="002060"/>
                </a:solidFill>
                <a:uFillTx/>
                <a:ea typeface="quote-cjk-patch"/>
              </a:rPr>
              <a:t>детей</a:t>
            </a:r>
            <a:r>
              <a:rPr sz="2800" b="0" i="0" dirty="0">
                <a:solidFill>
                  <a:srgbClr val="002060"/>
                </a:solidFill>
                <a:uFillTx/>
                <a:ea typeface="quote-cjk-patch"/>
              </a:rPr>
              <a:t> с </a:t>
            </a:r>
            <a:r>
              <a:rPr sz="2800" b="0" i="0" dirty="0" err="1">
                <a:solidFill>
                  <a:srgbClr val="002060"/>
                </a:solidFill>
                <a:uFillTx/>
                <a:ea typeface="quote-cjk-patch"/>
              </a:rPr>
              <a:t>особыми</a:t>
            </a:r>
            <a:r>
              <a:rPr sz="2800" b="0" i="0" dirty="0">
                <a:solidFill>
                  <a:srgbClr val="002060"/>
                </a:solidFill>
                <a:uFillTx/>
                <a:ea typeface="quote-cjk-patch"/>
              </a:rPr>
              <a:t> </a:t>
            </a:r>
            <a:r>
              <a:rPr sz="2800" b="0" i="0" dirty="0" err="1">
                <a:solidFill>
                  <a:srgbClr val="002060"/>
                </a:solidFill>
                <a:uFillTx/>
                <a:ea typeface="quote-cjk-patch"/>
              </a:rPr>
              <a:t>образовательными</a:t>
            </a:r>
            <a:r>
              <a:rPr sz="2800" b="0" i="0" dirty="0">
                <a:solidFill>
                  <a:srgbClr val="002060"/>
                </a:solidFill>
                <a:uFillTx/>
                <a:ea typeface="quote-cjk-patch"/>
              </a:rPr>
              <a:t> </a:t>
            </a:r>
            <a:r>
              <a:rPr sz="2800" b="0" i="0" dirty="0" err="1" smtClean="0">
                <a:solidFill>
                  <a:srgbClr val="002060"/>
                </a:solidFill>
                <a:uFillTx/>
                <a:ea typeface="quote-cjk-patch"/>
              </a:rPr>
              <a:t>потребностями</a:t>
            </a:r>
            <a:r>
              <a:rPr sz="2800" b="0" i="0" dirty="0" smtClean="0">
                <a:solidFill>
                  <a:srgbClr val="002060"/>
                </a:solidFill>
                <a:uFillTx/>
                <a:ea typeface="quote-cjk-patch"/>
              </a:rPr>
              <a:t> </a:t>
            </a:r>
            <a:r>
              <a:rPr lang="ru-RU" sz="2800" dirty="0" smtClean="0">
                <a:solidFill>
                  <a:srgbClr val="002060"/>
                </a:solidFill>
                <a:ea typeface="quote-cjk-patch"/>
              </a:rPr>
              <a:t>-</a:t>
            </a:r>
            <a:r>
              <a:rPr sz="2800" b="0" i="0" dirty="0" smtClean="0">
                <a:solidFill>
                  <a:srgbClr val="002060"/>
                </a:solidFill>
                <a:uFillTx/>
                <a:ea typeface="quote-cjk-patch"/>
              </a:rPr>
              <a:t> </a:t>
            </a:r>
            <a:r>
              <a:rPr sz="2800" b="0" i="0" dirty="0" err="1">
                <a:solidFill>
                  <a:srgbClr val="002060"/>
                </a:solidFill>
                <a:uFillTx/>
                <a:ea typeface="quote-cjk-patch"/>
              </a:rPr>
              <a:t>это</a:t>
            </a:r>
            <a:r>
              <a:rPr sz="2800" b="0" i="0" dirty="0">
                <a:solidFill>
                  <a:srgbClr val="002060"/>
                </a:solidFill>
                <a:uFillTx/>
                <a:ea typeface="quote-cjk-patch"/>
              </a:rPr>
              <a:t> </a:t>
            </a:r>
            <a:r>
              <a:rPr sz="2800" b="0" i="0" dirty="0" err="1">
                <a:solidFill>
                  <a:srgbClr val="002060"/>
                </a:solidFill>
                <a:uFillTx/>
                <a:ea typeface="quote-cjk-patch"/>
              </a:rPr>
              <a:t>не</a:t>
            </a:r>
            <a:r>
              <a:rPr sz="2800" b="0" i="0" dirty="0">
                <a:solidFill>
                  <a:srgbClr val="002060"/>
                </a:solidFill>
                <a:uFillTx/>
                <a:ea typeface="quote-cjk-patch"/>
              </a:rPr>
              <a:t> </a:t>
            </a:r>
            <a:r>
              <a:rPr sz="2800" b="0" i="0" dirty="0" err="1">
                <a:solidFill>
                  <a:srgbClr val="002060"/>
                </a:solidFill>
                <a:uFillTx/>
                <a:ea typeface="quote-cjk-patch"/>
              </a:rPr>
              <a:t>просто</a:t>
            </a:r>
            <a:r>
              <a:rPr sz="2800" b="0" i="0" dirty="0">
                <a:solidFill>
                  <a:srgbClr val="002060"/>
                </a:solidFill>
                <a:uFillTx/>
                <a:ea typeface="quote-cjk-patch"/>
              </a:rPr>
              <a:t> «</a:t>
            </a:r>
            <a:r>
              <a:rPr sz="2800" b="0" i="0" dirty="0" err="1">
                <a:solidFill>
                  <a:srgbClr val="002060"/>
                </a:solidFill>
                <a:uFillTx/>
                <a:ea typeface="quote-cjk-patch"/>
              </a:rPr>
              <a:t>задержка</a:t>
            </a:r>
            <a:r>
              <a:rPr sz="2800" b="0" i="0" dirty="0">
                <a:solidFill>
                  <a:srgbClr val="002060"/>
                </a:solidFill>
                <a:uFillTx/>
                <a:ea typeface="quote-cjk-patch"/>
              </a:rPr>
              <a:t> </a:t>
            </a:r>
            <a:r>
              <a:rPr sz="2800" b="0" i="0" dirty="0" err="1">
                <a:solidFill>
                  <a:srgbClr val="002060"/>
                </a:solidFill>
                <a:uFillTx/>
                <a:ea typeface="quote-cjk-patch"/>
              </a:rPr>
              <a:t>развития</a:t>
            </a:r>
            <a:r>
              <a:rPr sz="2800" b="0" i="0" dirty="0">
                <a:solidFill>
                  <a:srgbClr val="002060"/>
                </a:solidFill>
                <a:uFillTx/>
                <a:ea typeface="quote-cjk-patch"/>
              </a:rPr>
              <a:t>», а </a:t>
            </a:r>
            <a:r>
              <a:rPr sz="2800" b="0" i="0" dirty="0" err="1">
                <a:solidFill>
                  <a:srgbClr val="002060"/>
                </a:solidFill>
                <a:uFillTx/>
                <a:ea typeface="quote-cjk-patch"/>
              </a:rPr>
              <a:t>системное</a:t>
            </a:r>
            <a:r>
              <a:rPr sz="2800" b="0" i="0" dirty="0">
                <a:solidFill>
                  <a:srgbClr val="002060"/>
                </a:solidFill>
                <a:uFillTx/>
                <a:ea typeface="quote-cjk-patch"/>
              </a:rPr>
              <a:t> </a:t>
            </a:r>
            <a:r>
              <a:rPr sz="2800" b="0" i="0" dirty="0" err="1">
                <a:solidFill>
                  <a:srgbClr val="002060"/>
                </a:solidFill>
                <a:uFillTx/>
                <a:ea typeface="quote-cjk-patch"/>
              </a:rPr>
              <a:t>отставание</a:t>
            </a:r>
            <a:r>
              <a:rPr sz="2800" b="0" i="0" dirty="0">
                <a:solidFill>
                  <a:srgbClr val="002060"/>
                </a:solidFill>
                <a:uFillTx/>
                <a:ea typeface="quote-cjk-patch"/>
              </a:rPr>
              <a:t> в </a:t>
            </a:r>
            <a:r>
              <a:rPr sz="2800" b="0" i="0" dirty="0" err="1">
                <a:solidFill>
                  <a:srgbClr val="002060"/>
                </a:solidFill>
                <a:uFillTx/>
                <a:ea typeface="quote-cjk-patch"/>
              </a:rPr>
              <a:t>созревании</a:t>
            </a:r>
            <a:r>
              <a:rPr sz="2800" b="0" i="0" dirty="0">
                <a:solidFill>
                  <a:srgbClr val="002060"/>
                </a:solidFill>
                <a:uFillTx/>
                <a:ea typeface="quote-cjk-patch"/>
              </a:rPr>
              <a:t> </a:t>
            </a:r>
            <a:r>
              <a:rPr sz="2800" b="0" i="0" dirty="0" err="1">
                <a:solidFill>
                  <a:srgbClr val="002060"/>
                </a:solidFill>
                <a:uFillTx/>
                <a:ea typeface="quote-cjk-patch"/>
              </a:rPr>
              <a:t>мозговых</a:t>
            </a:r>
            <a:r>
              <a:rPr sz="2800" b="0" i="0" dirty="0">
                <a:solidFill>
                  <a:srgbClr val="002060"/>
                </a:solidFill>
                <a:uFillTx/>
                <a:ea typeface="quote-cjk-patch"/>
              </a:rPr>
              <a:t> </a:t>
            </a:r>
            <a:r>
              <a:rPr sz="2800" b="0" i="0" dirty="0" err="1">
                <a:solidFill>
                  <a:srgbClr val="002060"/>
                </a:solidFill>
                <a:uFillTx/>
                <a:ea typeface="quote-cjk-patch"/>
              </a:rPr>
              <a:t>структур</a:t>
            </a:r>
            <a:r>
              <a:rPr sz="2800" b="0" i="0" dirty="0">
                <a:solidFill>
                  <a:srgbClr val="002060"/>
                </a:solidFill>
                <a:uFillTx/>
                <a:ea typeface="quote-cjk-patch"/>
              </a:rPr>
              <a:t> и </a:t>
            </a:r>
            <a:r>
              <a:rPr sz="2800" b="0" i="0" dirty="0" err="1">
                <a:solidFill>
                  <a:srgbClr val="002060"/>
                </a:solidFill>
                <a:uFillTx/>
                <a:ea typeface="quote-cjk-patch"/>
              </a:rPr>
              <a:t>связей</a:t>
            </a:r>
            <a:r>
              <a:rPr sz="2800" b="0" i="0" dirty="0">
                <a:solidFill>
                  <a:srgbClr val="002060"/>
                </a:solidFill>
                <a:uFillTx/>
                <a:ea typeface="quote-cjk-patch"/>
              </a:rPr>
              <a:t> </a:t>
            </a:r>
            <a:r>
              <a:rPr sz="2800" b="0" i="0" dirty="0" err="1">
                <a:solidFill>
                  <a:srgbClr val="002060"/>
                </a:solidFill>
                <a:uFillTx/>
                <a:ea typeface="quote-cjk-patch"/>
              </a:rPr>
              <a:t>между</a:t>
            </a:r>
            <a:r>
              <a:rPr sz="2800" b="0" i="0" dirty="0">
                <a:solidFill>
                  <a:srgbClr val="002060"/>
                </a:solidFill>
                <a:uFillTx/>
                <a:ea typeface="quote-cjk-patch"/>
              </a:rPr>
              <a:t> </a:t>
            </a:r>
            <a:r>
              <a:rPr sz="2800" b="0" i="0" dirty="0" err="1">
                <a:solidFill>
                  <a:srgbClr val="002060"/>
                </a:solidFill>
                <a:uFillTx/>
                <a:ea typeface="quote-cjk-patch"/>
              </a:rPr>
              <a:t>ними</a:t>
            </a:r>
            <a:r>
              <a:rPr sz="2800" b="0" i="0" dirty="0">
                <a:solidFill>
                  <a:srgbClr val="002060"/>
                </a:solidFill>
                <a:uFillTx/>
                <a:ea typeface="quote-cjk-patch"/>
              </a:rPr>
              <a:t>. У </a:t>
            </a:r>
            <a:r>
              <a:rPr sz="2800" b="0" i="0" dirty="0" err="1">
                <a:solidFill>
                  <a:srgbClr val="002060"/>
                </a:solidFill>
                <a:uFillTx/>
                <a:ea typeface="quote-cjk-patch"/>
              </a:rPr>
              <a:t>таких</a:t>
            </a:r>
            <a:r>
              <a:rPr sz="2800" b="0" i="0" dirty="0">
                <a:solidFill>
                  <a:srgbClr val="002060"/>
                </a:solidFill>
                <a:uFillTx/>
                <a:ea typeface="quote-cjk-patch"/>
              </a:rPr>
              <a:t> </a:t>
            </a:r>
            <a:r>
              <a:rPr sz="2800" b="0" i="0" dirty="0" err="1">
                <a:solidFill>
                  <a:srgbClr val="002060"/>
                </a:solidFill>
                <a:uFillTx/>
                <a:ea typeface="quote-cjk-patch"/>
              </a:rPr>
              <a:t>детей</a:t>
            </a:r>
            <a:r>
              <a:rPr sz="2800" b="0" i="0" dirty="0">
                <a:solidFill>
                  <a:srgbClr val="002060"/>
                </a:solidFill>
                <a:uFillTx/>
                <a:ea typeface="quote-cjk-patch"/>
              </a:rPr>
              <a:t> </a:t>
            </a:r>
            <a:r>
              <a:rPr sz="2800" b="0" i="0" dirty="0" err="1">
                <a:solidFill>
                  <a:srgbClr val="002060"/>
                </a:solidFill>
                <a:uFillTx/>
                <a:ea typeface="quote-cjk-patch"/>
              </a:rPr>
              <a:t>она</a:t>
            </a:r>
            <a:r>
              <a:rPr sz="2800" b="0" i="0" dirty="0">
                <a:solidFill>
                  <a:srgbClr val="002060"/>
                </a:solidFill>
                <a:uFillTx/>
                <a:ea typeface="quote-cjk-patch"/>
              </a:rPr>
              <a:t> </a:t>
            </a:r>
            <a:r>
              <a:rPr sz="2800" b="0" i="0" dirty="0" err="1">
                <a:solidFill>
                  <a:srgbClr val="002060"/>
                </a:solidFill>
                <a:uFillTx/>
                <a:ea typeface="quote-cjk-patch"/>
              </a:rPr>
              <a:t>проявляется</a:t>
            </a:r>
            <a:r>
              <a:rPr sz="2800" b="0" i="0" dirty="0">
                <a:solidFill>
                  <a:srgbClr val="002060"/>
                </a:solidFill>
                <a:uFillTx/>
                <a:ea typeface="quote-cjk-patch"/>
              </a:rPr>
              <a:t> </a:t>
            </a:r>
            <a:r>
              <a:rPr sz="2800" b="0" i="0" dirty="0" err="1">
                <a:solidFill>
                  <a:srgbClr val="002060"/>
                </a:solidFill>
                <a:uFillTx/>
                <a:ea typeface="quote-cjk-patch"/>
              </a:rPr>
              <a:t>значительно</a:t>
            </a:r>
            <a:r>
              <a:rPr sz="2800" b="0" i="0" dirty="0">
                <a:solidFill>
                  <a:srgbClr val="002060"/>
                </a:solidFill>
                <a:uFillTx/>
                <a:ea typeface="quote-cjk-patch"/>
              </a:rPr>
              <a:t> </a:t>
            </a:r>
            <a:r>
              <a:rPr sz="2800" b="0" i="0" dirty="0" err="1">
                <a:solidFill>
                  <a:srgbClr val="002060"/>
                </a:solidFill>
                <a:uFillTx/>
                <a:ea typeface="quote-cjk-patch"/>
              </a:rPr>
              <a:t>глубже</a:t>
            </a:r>
            <a:r>
              <a:rPr sz="2800" b="0" i="0" dirty="0">
                <a:solidFill>
                  <a:srgbClr val="002060"/>
                </a:solidFill>
                <a:uFillTx/>
                <a:ea typeface="quote-cjk-patch"/>
              </a:rPr>
              <a:t> и </a:t>
            </a:r>
            <a:r>
              <a:rPr sz="2800" b="0" i="0" dirty="0" err="1">
                <a:solidFill>
                  <a:srgbClr val="002060"/>
                </a:solidFill>
                <a:uFillTx/>
                <a:ea typeface="quote-cjk-patch"/>
              </a:rPr>
              <a:t>требует</a:t>
            </a:r>
            <a:r>
              <a:rPr sz="2800" b="0" i="0" dirty="0">
                <a:solidFill>
                  <a:srgbClr val="002060"/>
                </a:solidFill>
                <a:uFillTx/>
                <a:ea typeface="quote-cjk-patch"/>
              </a:rPr>
              <a:t> </a:t>
            </a:r>
            <a:r>
              <a:rPr sz="2800" b="0" i="0" dirty="0" err="1">
                <a:solidFill>
                  <a:srgbClr val="002060"/>
                </a:solidFill>
                <a:uFillTx/>
                <a:ea typeface="quote-cjk-patch"/>
              </a:rPr>
              <a:t>не</a:t>
            </a:r>
            <a:r>
              <a:rPr sz="2800" b="0" i="0" dirty="0">
                <a:solidFill>
                  <a:srgbClr val="002060"/>
                </a:solidFill>
                <a:uFillTx/>
                <a:ea typeface="quote-cjk-patch"/>
              </a:rPr>
              <a:t> </a:t>
            </a:r>
            <a:r>
              <a:rPr sz="2800" b="0" i="0" dirty="0" err="1">
                <a:solidFill>
                  <a:srgbClr val="002060"/>
                </a:solidFill>
                <a:uFillTx/>
                <a:ea typeface="quote-cjk-patch"/>
              </a:rPr>
              <a:t>общеразвивающих</a:t>
            </a:r>
            <a:r>
              <a:rPr sz="2800" b="0" i="0" dirty="0">
                <a:solidFill>
                  <a:srgbClr val="002060"/>
                </a:solidFill>
                <a:uFillTx/>
                <a:ea typeface="quote-cjk-patch"/>
              </a:rPr>
              <a:t>, а </a:t>
            </a:r>
            <a:r>
              <a:rPr sz="2800" b="0" i="0" dirty="0" err="1">
                <a:solidFill>
                  <a:srgbClr val="002060"/>
                </a:solidFill>
                <a:uFillTx/>
                <a:ea typeface="quote-cjk-patch"/>
              </a:rPr>
              <a:t>специальных</a:t>
            </a:r>
            <a:r>
              <a:rPr sz="2800" b="0" i="0" dirty="0">
                <a:solidFill>
                  <a:srgbClr val="002060"/>
                </a:solidFill>
                <a:uFillTx/>
                <a:ea typeface="quote-cjk-patch"/>
              </a:rPr>
              <a:t> </a:t>
            </a:r>
            <a:r>
              <a:rPr sz="2800" b="0" i="0" dirty="0" err="1">
                <a:solidFill>
                  <a:srgbClr val="002060"/>
                </a:solidFill>
                <a:uFillTx/>
                <a:ea typeface="quote-cjk-patch"/>
              </a:rPr>
              <a:t>коррекционных</a:t>
            </a:r>
            <a:r>
              <a:rPr sz="2800" b="0" i="0" dirty="0">
                <a:solidFill>
                  <a:srgbClr val="002060"/>
                </a:solidFill>
                <a:uFillTx/>
                <a:ea typeface="quote-cjk-patch"/>
              </a:rPr>
              <a:t> </a:t>
            </a:r>
            <a:r>
              <a:rPr sz="2800" b="0" i="0" dirty="0" err="1">
                <a:solidFill>
                  <a:srgbClr val="002060"/>
                </a:solidFill>
                <a:uFillTx/>
                <a:ea typeface="quote-cjk-patch"/>
              </a:rPr>
              <a:t>подходов</a:t>
            </a:r>
            <a:r>
              <a:rPr sz="2800" b="0" i="0" dirty="0">
                <a:solidFill>
                  <a:srgbClr val="002060"/>
                </a:solidFill>
                <a:uFillTx/>
                <a:ea typeface="quote-cjk-patch"/>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443865" y="1524000"/>
            <a:ext cx="11369675" cy="5280933"/>
          </a:xfrm>
          <a:prstGeom prst="rect">
            <a:avLst/>
          </a:prstGeom>
        </p:spPr>
        <p:txBody>
          <a:bodyPr wrap="square">
            <a:spAutoFit/>
          </a:bodyPr>
          <a:lstStyle/>
          <a:p>
            <a:pPr marL="0" indent="0">
              <a:lnSpc>
                <a:spcPts val="2250"/>
              </a:lnSpc>
              <a:spcBef>
                <a:spcPts val="2400"/>
              </a:spcBef>
              <a:spcAft>
                <a:spcPts val="1200"/>
              </a:spcAft>
            </a:pPr>
            <a:r>
              <a:rPr sz="2400" b="1" dirty="0" err="1">
                <a:solidFill>
                  <a:srgbClr val="002060"/>
                </a:solidFill>
                <a:uFillTx/>
                <a:ea typeface="quote-cjk-patch"/>
              </a:rPr>
              <a:t>Почему</a:t>
            </a:r>
            <a:r>
              <a:rPr sz="2400" b="1" dirty="0">
                <a:solidFill>
                  <a:srgbClr val="002060"/>
                </a:solidFill>
                <a:uFillTx/>
                <a:ea typeface="quote-cjk-patch"/>
              </a:rPr>
              <a:t> </a:t>
            </a:r>
            <a:r>
              <a:rPr sz="2400" b="1" dirty="0" err="1">
                <a:solidFill>
                  <a:srgbClr val="002060"/>
                </a:solidFill>
                <a:uFillTx/>
                <a:ea typeface="quote-cjk-patch"/>
              </a:rPr>
              <a:t>нейромоторная</a:t>
            </a:r>
            <a:r>
              <a:rPr sz="2400" b="1" dirty="0">
                <a:solidFill>
                  <a:srgbClr val="002060"/>
                </a:solidFill>
                <a:uFillTx/>
                <a:ea typeface="quote-cjk-patch"/>
              </a:rPr>
              <a:t> </a:t>
            </a:r>
            <a:r>
              <a:rPr sz="2400" b="1" dirty="0" err="1">
                <a:solidFill>
                  <a:srgbClr val="002060"/>
                </a:solidFill>
                <a:uFillTx/>
                <a:ea typeface="quote-cjk-patch"/>
              </a:rPr>
              <a:t>незрелость</a:t>
            </a:r>
            <a:r>
              <a:rPr sz="2400" b="1" dirty="0">
                <a:solidFill>
                  <a:srgbClr val="002060"/>
                </a:solidFill>
                <a:uFillTx/>
                <a:ea typeface="quote-cjk-patch"/>
              </a:rPr>
              <a:t> у </a:t>
            </a:r>
            <a:r>
              <a:rPr sz="2400" b="1" dirty="0" err="1">
                <a:solidFill>
                  <a:srgbClr val="002060"/>
                </a:solidFill>
                <a:uFillTx/>
                <a:ea typeface="quote-cjk-patch"/>
              </a:rPr>
              <a:t>детей</a:t>
            </a:r>
            <a:r>
              <a:rPr sz="2400" b="1" dirty="0">
                <a:solidFill>
                  <a:srgbClr val="002060"/>
                </a:solidFill>
                <a:uFillTx/>
                <a:ea typeface="quote-cjk-patch"/>
              </a:rPr>
              <a:t> с ОВЗ — </a:t>
            </a:r>
            <a:r>
              <a:rPr sz="2400" b="1" dirty="0" err="1">
                <a:solidFill>
                  <a:srgbClr val="002060"/>
                </a:solidFill>
                <a:uFillTx/>
                <a:ea typeface="quote-cjk-patch"/>
              </a:rPr>
              <a:t>это</a:t>
            </a:r>
            <a:r>
              <a:rPr sz="2400" b="1" dirty="0">
                <a:solidFill>
                  <a:srgbClr val="002060"/>
                </a:solidFill>
                <a:uFillTx/>
                <a:ea typeface="quote-cjk-patch"/>
              </a:rPr>
              <a:t> </a:t>
            </a:r>
            <a:r>
              <a:rPr sz="2400" b="1" dirty="0" err="1">
                <a:solidFill>
                  <a:srgbClr val="002060"/>
                </a:solidFill>
                <a:uFillTx/>
                <a:ea typeface="quote-cjk-patch"/>
              </a:rPr>
              <a:t>особый</a:t>
            </a:r>
            <a:r>
              <a:rPr sz="2400" b="1" dirty="0">
                <a:solidFill>
                  <a:srgbClr val="002060"/>
                </a:solidFill>
                <a:uFillTx/>
                <a:ea typeface="quote-cjk-patch"/>
              </a:rPr>
              <a:t> </a:t>
            </a:r>
            <a:r>
              <a:rPr sz="2400" b="1" dirty="0" err="1">
                <a:solidFill>
                  <a:srgbClr val="002060"/>
                </a:solidFill>
                <a:uFillTx/>
                <a:ea typeface="quote-cjk-patch"/>
              </a:rPr>
              <a:t>случай</a:t>
            </a:r>
            <a:r>
              <a:rPr sz="2400" b="1" dirty="0">
                <a:solidFill>
                  <a:srgbClr val="002060"/>
                </a:solidFill>
                <a:uFillTx/>
                <a:ea typeface="quote-cjk-patch"/>
              </a:rPr>
              <a:t>?</a:t>
            </a:r>
          </a:p>
          <a:p>
            <a:pPr marL="0" indent="0">
              <a:spcBef>
                <a:spcPts val="1200"/>
              </a:spcBef>
              <a:spcAft>
                <a:spcPts val="1200"/>
              </a:spcAft>
            </a:pPr>
            <a:r>
              <a:rPr sz="2400" b="0" i="0" dirty="0">
                <a:solidFill>
                  <a:srgbClr val="002060"/>
                </a:solidFill>
                <a:uFillTx/>
                <a:ea typeface="quote-cjk-patch"/>
              </a:rPr>
              <a:t>У </a:t>
            </a:r>
            <a:r>
              <a:rPr sz="2400" b="0" i="0" dirty="0" err="1">
                <a:solidFill>
                  <a:srgbClr val="002060"/>
                </a:solidFill>
                <a:uFillTx/>
                <a:ea typeface="quote-cjk-patch"/>
              </a:rPr>
              <a:t>здоровых</a:t>
            </a:r>
            <a:r>
              <a:rPr sz="2400" b="0" i="0" dirty="0">
                <a:solidFill>
                  <a:srgbClr val="002060"/>
                </a:solidFill>
                <a:uFillTx/>
                <a:ea typeface="quote-cjk-patch"/>
              </a:rPr>
              <a:t> </a:t>
            </a:r>
            <a:r>
              <a:rPr sz="2400" b="0" i="0" dirty="0" err="1">
                <a:solidFill>
                  <a:srgbClr val="002060"/>
                </a:solidFill>
                <a:uFillTx/>
                <a:ea typeface="quote-cjk-patch"/>
              </a:rPr>
              <a:t>детей</a:t>
            </a:r>
            <a:r>
              <a:rPr sz="2400" b="0" i="0" dirty="0">
                <a:solidFill>
                  <a:srgbClr val="002060"/>
                </a:solidFill>
                <a:uFillTx/>
                <a:ea typeface="quote-cjk-patch"/>
              </a:rPr>
              <a:t> </a:t>
            </a:r>
            <a:r>
              <a:rPr sz="2400" b="0" i="0" dirty="0" err="1">
                <a:solidFill>
                  <a:srgbClr val="002060"/>
                </a:solidFill>
                <a:uFillTx/>
                <a:ea typeface="quote-cjk-patch"/>
              </a:rPr>
              <a:t>моторная</a:t>
            </a:r>
            <a:r>
              <a:rPr sz="2400" b="0" i="0" dirty="0">
                <a:solidFill>
                  <a:srgbClr val="002060"/>
                </a:solidFill>
                <a:uFillTx/>
                <a:ea typeface="quote-cjk-patch"/>
              </a:rPr>
              <a:t> </a:t>
            </a:r>
            <a:r>
              <a:rPr sz="2400" b="0" i="0" dirty="0" err="1">
                <a:solidFill>
                  <a:srgbClr val="002060"/>
                </a:solidFill>
                <a:uFillTx/>
                <a:ea typeface="quote-cjk-patch"/>
              </a:rPr>
              <a:t>незрелость</a:t>
            </a:r>
            <a:r>
              <a:rPr sz="2400" b="0" i="0" dirty="0">
                <a:solidFill>
                  <a:srgbClr val="002060"/>
                </a:solidFill>
                <a:uFillTx/>
                <a:ea typeface="quote-cjk-patch"/>
              </a:rPr>
              <a:t> </a:t>
            </a:r>
            <a:r>
              <a:rPr sz="2400" b="0" i="0" dirty="0" err="1">
                <a:solidFill>
                  <a:srgbClr val="002060"/>
                </a:solidFill>
                <a:uFillTx/>
                <a:ea typeface="quote-cjk-patch"/>
              </a:rPr>
              <a:t>часто</a:t>
            </a:r>
            <a:r>
              <a:rPr sz="2400" b="0" i="0" dirty="0">
                <a:solidFill>
                  <a:srgbClr val="002060"/>
                </a:solidFill>
                <a:uFillTx/>
                <a:ea typeface="quote-cjk-patch"/>
              </a:rPr>
              <a:t> </a:t>
            </a:r>
            <a:r>
              <a:rPr sz="2400" b="0" i="0" dirty="0" err="1">
                <a:solidFill>
                  <a:srgbClr val="002060"/>
                </a:solidFill>
                <a:uFillTx/>
                <a:ea typeface="quote-cjk-patch"/>
              </a:rPr>
              <a:t>компенсируется</a:t>
            </a:r>
            <a:r>
              <a:rPr sz="2400" b="0" i="0" dirty="0">
                <a:solidFill>
                  <a:srgbClr val="002060"/>
                </a:solidFill>
                <a:uFillTx/>
                <a:ea typeface="quote-cjk-patch"/>
              </a:rPr>
              <a:t> </a:t>
            </a:r>
            <a:r>
              <a:rPr sz="2400" b="0" i="0" dirty="0" err="1">
                <a:solidFill>
                  <a:srgbClr val="002060"/>
                </a:solidFill>
                <a:uFillTx/>
                <a:ea typeface="quote-cjk-patch"/>
              </a:rPr>
              <a:t>естественным</a:t>
            </a:r>
            <a:r>
              <a:rPr sz="2400" b="0" i="0" dirty="0">
                <a:solidFill>
                  <a:srgbClr val="002060"/>
                </a:solidFill>
                <a:uFillTx/>
                <a:ea typeface="quote-cjk-patch"/>
              </a:rPr>
              <a:t> </a:t>
            </a:r>
            <a:r>
              <a:rPr sz="2400" b="0" i="0" dirty="0" err="1">
                <a:solidFill>
                  <a:srgbClr val="002060"/>
                </a:solidFill>
                <a:uFillTx/>
                <a:ea typeface="quote-cjk-patch"/>
              </a:rPr>
              <a:t>развитием</a:t>
            </a:r>
            <a:r>
              <a:rPr sz="2400" b="0" i="0" dirty="0">
                <a:solidFill>
                  <a:srgbClr val="002060"/>
                </a:solidFill>
                <a:uFillTx/>
                <a:ea typeface="quote-cjk-patch"/>
              </a:rPr>
              <a:t> </a:t>
            </a:r>
            <a:r>
              <a:rPr sz="2400" b="0" i="0" dirty="0" err="1">
                <a:solidFill>
                  <a:srgbClr val="002060"/>
                </a:solidFill>
                <a:uFillTx/>
                <a:ea typeface="quote-cjk-patch"/>
              </a:rPr>
              <a:t>или</a:t>
            </a:r>
            <a:r>
              <a:rPr sz="2400" b="0" i="0" dirty="0">
                <a:solidFill>
                  <a:srgbClr val="002060"/>
                </a:solidFill>
                <a:uFillTx/>
                <a:ea typeface="quote-cjk-patch"/>
              </a:rPr>
              <a:t> </a:t>
            </a:r>
            <a:r>
              <a:rPr sz="2400" b="0" i="0" dirty="0" err="1">
                <a:solidFill>
                  <a:srgbClr val="002060"/>
                </a:solidFill>
                <a:uFillTx/>
                <a:ea typeface="quote-cjk-patch"/>
              </a:rPr>
              <a:t>легкой</a:t>
            </a:r>
            <a:r>
              <a:rPr sz="2400" b="0" i="0" dirty="0">
                <a:solidFill>
                  <a:srgbClr val="002060"/>
                </a:solidFill>
                <a:uFillTx/>
                <a:ea typeface="quote-cjk-patch"/>
              </a:rPr>
              <a:t> </a:t>
            </a:r>
            <a:r>
              <a:rPr sz="2400" b="0" i="0" dirty="0" err="1">
                <a:solidFill>
                  <a:srgbClr val="002060"/>
                </a:solidFill>
                <a:uFillTx/>
                <a:ea typeface="quote-cjk-patch"/>
              </a:rPr>
              <a:t>стимуляцией</a:t>
            </a:r>
            <a:r>
              <a:rPr sz="2400" b="0" i="0" dirty="0">
                <a:solidFill>
                  <a:srgbClr val="002060"/>
                </a:solidFill>
                <a:uFillTx/>
                <a:ea typeface="quote-cjk-patch"/>
              </a:rPr>
              <a:t>. У </a:t>
            </a:r>
            <a:r>
              <a:rPr sz="2400" b="0" i="0" dirty="0" err="1">
                <a:solidFill>
                  <a:srgbClr val="002060"/>
                </a:solidFill>
                <a:uFillTx/>
                <a:ea typeface="quote-cjk-patch"/>
              </a:rPr>
              <a:t>детей</a:t>
            </a:r>
            <a:r>
              <a:rPr sz="2400" b="0" i="0" dirty="0">
                <a:solidFill>
                  <a:srgbClr val="002060"/>
                </a:solidFill>
                <a:uFillTx/>
                <a:ea typeface="quote-cjk-patch"/>
              </a:rPr>
              <a:t> с ОВЗ </a:t>
            </a:r>
            <a:r>
              <a:rPr sz="2400" b="0" i="0" dirty="0" err="1">
                <a:solidFill>
                  <a:srgbClr val="002060"/>
                </a:solidFill>
                <a:uFillTx/>
                <a:ea typeface="quote-cjk-patch"/>
              </a:rPr>
              <a:t>ситуация</a:t>
            </a:r>
            <a:r>
              <a:rPr sz="2400" b="0" i="0" dirty="0">
                <a:solidFill>
                  <a:srgbClr val="002060"/>
                </a:solidFill>
                <a:uFillTx/>
                <a:ea typeface="quote-cjk-patch"/>
              </a:rPr>
              <a:t> </a:t>
            </a:r>
            <a:r>
              <a:rPr sz="2400" b="0" i="0" dirty="0" err="1">
                <a:solidFill>
                  <a:srgbClr val="002060"/>
                </a:solidFill>
                <a:uFillTx/>
                <a:ea typeface="quote-cjk-patch"/>
              </a:rPr>
              <a:t>иная</a:t>
            </a:r>
            <a:r>
              <a:rPr sz="2400" b="0" i="0" dirty="0">
                <a:solidFill>
                  <a:srgbClr val="002060"/>
                </a:solidFill>
                <a:uFillTx/>
                <a:ea typeface="quote-cjk-patch"/>
              </a:rPr>
              <a:t>:</a:t>
            </a:r>
          </a:p>
          <a:p>
            <a:pPr marL="0" indent="0">
              <a:spcBef>
                <a:spcPct val="0"/>
              </a:spcBef>
              <a:spcAft>
                <a:spcPct val="0"/>
              </a:spcAft>
              <a:buFont typeface="Arial" panose="020B0604020202020204"/>
              <a:buChar char="•"/>
            </a:pPr>
            <a:r>
              <a:rPr sz="2400" b="1" i="0" dirty="0" err="1">
                <a:solidFill>
                  <a:srgbClr val="002060"/>
                </a:solidFill>
                <a:uFillTx/>
                <a:ea typeface="quote-cjk-patch"/>
              </a:rPr>
              <a:t>Органическая</a:t>
            </a:r>
            <a:r>
              <a:rPr sz="2400" b="1" i="0" dirty="0">
                <a:solidFill>
                  <a:srgbClr val="002060"/>
                </a:solidFill>
                <a:uFillTx/>
                <a:ea typeface="quote-cjk-patch"/>
              </a:rPr>
              <a:t> </a:t>
            </a:r>
            <a:r>
              <a:rPr sz="2400" b="1" i="0" dirty="0" err="1">
                <a:solidFill>
                  <a:srgbClr val="002060"/>
                </a:solidFill>
                <a:uFillTx/>
                <a:ea typeface="quote-cjk-patch"/>
              </a:rPr>
              <a:t>основа</a:t>
            </a:r>
            <a:r>
              <a:rPr sz="2400" b="1" i="0" dirty="0">
                <a:solidFill>
                  <a:srgbClr val="002060"/>
                </a:solidFill>
                <a:uFillTx/>
                <a:ea typeface="quote-cjk-patch"/>
              </a:rPr>
              <a:t>: </a:t>
            </a:r>
            <a:r>
              <a:rPr sz="2400" b="0" i="0" dirty="0" err="1">
                <a:solidFill>
                  <a:srgbClr val="002060"/>
                </a:solidFill>
                <a:uFillTx/>
                <a:ea typeface="quote-cjk-patch"/>
              </a:rPr>
              <a:t>Нарушения</a:t>
            </a:r>
            <a:r>
              <a:rPr sz="2400" b="0" i="0" dirty="0">
                <a:solidFill>
                  <a:srgbClr val="002060"/>
                </a:solidFill>
                <a:uFillTx/>
                <a:ea typeface="quote-cjk-patch"/>
              </a:rPr>
              <a:t> </a:t>
            </a:r>
            <a:r>
              <a:rPr sz="2400" b="0" i="0" dirty="0" err="1">
                <a:solidFill>
                  <a:srgbClr val="002060"/>
                </a:solidFill>
                <a:uFillTx/>
                <a:ea typeface="quote-cjk-patch"/>
              </a:rPr>
              <a:t>часто</a:t>
            </a:r>
            <a:r>
              <a:rPr sz="2400" b="0" i="0" dirty="0">
                <a:solidFill>
                  <a:srgbClr val="002060"/>
                </a:solidFill>
                <a:uFillTx/>
                <a:ea typeface="quote-cjk-patch"/>
              </a:rPr>
              <a:t> </a:t>
            </a:r>
            <a:r>
              <a:rPr sz="2400" b="0" i="0" dirty="0" err="1">
                <a:solidFill>
                  <a:srgbClr val="002060"/>
                </a:solidFill>
                <a:uFillTx/>
                <a:ea typeface="quote-cjk-patch"/>
              </a:rPr>
              <a:t>связаны</a:t>
            </a:r>
            <a:r>
              <a:rPr sz="2400" b="0" i="0" dirty="0">
                <a:solidFill>
                  <a:srgbClr val="002060"/>
                </a:solidFill>
                <a:uFillTx/>
                <a:ea typeface="quote-cjk-patch"/>
              </a:rPr>
              <a:t> с </a:t>
            </a:r>
            <a:r>
              <a:rPr sz="2400" b="0" i="0" dirty="0" err="1">
                <a:solidFill>
                  <a:srgbClr val="002060"/>
                </a:solidFill>
                <a:uFillTx/>
                <a:ea typeface="quote-cjk-patch"/>
              </a:rPr>
              <a:t>минимальной</a:t>
            </a:r>
            <a:r>
              <a:rPr sz="2400" b="0" i="0" dirty="0">
                <a:solidFill>
                  <a:srgbClr val="002060"/>
                </a:solidFill>
                <a:uFillTx/>
                <a:ea typeface="quote-cjk-patch"/>
              </a:rPr>
              <a:t> </a:t>
            </a:r>
            <a:r>
              <a:rPr sz="2400" b="0" i="0" dirty="0" err="1">
                <a:solidFill>
                  <a:srgbClr val="002060"/>
                </a:solidFill>
                <a:uFillTx/>
                <a:ea typeface="quote-cjk-patch"/>
              </a:rPr>
              <a:t>мозговой</a:t>
            </a:r>
            <a:r>
              <a:rPr sz="2400" b="0" i="0" dirty="0">
                <a:solidFill>
                  <a:srgbClr val="002060"/>
                </a:solidFill>
                <a:uFillTx/>
                <a:ea typeface="quote-cjk-patch"/>
              </a:rPr>
              <a:t> </a:t>
            </a:r>
            <a:r>
              <a:rPr sz="2400" b="0" i="0" dirty="0" err="1">
                <a:solidFill>
                  <a:srgbClr val="002060"/>
                </a:solidFill>
                <a:uFillTx/>
                <a:ea typeface="quote-cjk-patch"/>
              </a:rPr>
              <a:t>дисфункцией</a:t>
            </a:r>
            <a:r>
              <a:rPr sz="2400" b="0" i="0" dirty="0">
                <a:solidFill>
                  <a:srgbClr val="002060"/>
                </a:solidFill>
                <a:uFillTx/>
                <a:ea typeface="quote-cjk-patch"/>
              </a:rPr>
              <a:t>, </a:t>
            </a:r>
            <a:r>
              <a:rPr sz="2400" b="0" i="0" dirty="0" err="1">
                <a:solidFill>
                  <a:srgbClr val="002060"/>
                </a:solidFill>
                <a:uFillTx/>
                <a:ea typeface="quote-cjk-patch"/>
              </a:rPr>
              <a:t>повреждением</a:t>
            </a:r>
            <a:r>
              <a:rPr sz="2400" b="0" i="0" dirty="0">
                <a:solidFill>
                  <a:srgbClr val="002060"/>
                </a:solidFill>
                <a:uFillTx/>
                <a:ea typeface="quote-cjk-patch"/>
              </a:rPr>
              <a:t> </a:t>
            </a:r>
            <a:r>
              <a:rPr sz="2400" b="0" i="0" dirty="0" err="1">
                <a:solidFill>
                  <a:srgbClr val="002060"/>
                </a:solidFill>
                <a:uFillTx/>
                <a:ea typeface="quote-cjk-patch"/>
              </a:rPr>
              <a:t>или</a:t>
            </a:r>
            <a:r>
              <a:rPr sz="2400" b="0" i="0" dirty="0">
                <a:solidFill>
                  <a:srgbClr val="002060"/>
                </a:solidFill>
                <a:uFillTx/>
                <a:ea typeface="quote-cjk-patch"/>
              </a:rPr>
              <a:t> </a:t>
            </a:r>
            <a:r>
              <a:rPr sz="2400" b="0" i="0" dirty="0" err="1">
                <a:solidFill>
                  <a:srgbClr val="002060"/>
                </a:solidFill>
                <a:uFillTx/>
                <a:ea typeface="quote-cjk-patch"/>
              </a:rPr>
              <a:t>несформированностью</a:t>
            </a:r>
            <a:r>
              <a:rPr sz="2400" b="0" i="0" dirty="0">
                <a:solidFill>
                  <a:srgbClr val="002060"/>
                </a:solidFill>
                <a:uFillTx/>
                <a:ea typeface="quote-cjk-patch"/>
              </a:rPr>
              <a:t> </a:t>
            </a:r>
            <a:r>
              <a:rPr sz="2400" b="0" i="0" dirty="0" err="1">
                <a:solidFill>
                  <a:srgbClr val="002060"/>
                </a:solidFill>
                <a:uFillTx/>
                <a:ea typeface="quote-cjk-patch"/>
              </a:rPr>
              <a:t>определенных</a:t>
            </a:r>
            <a:r>
              <a:rPr sz="2400" b="0" i="0" dirty="0">
                <a:solidFill>
                  <a:srgbClr val="002060"/>
                </a:solidFill>
                <a:uFillTx/>
                <a:ea typeface="quote-cjk-patch"/>
              </a:rPr>
              <a:t> </a:t>
            </a:r>
            <a:r>
              <a:rPr sz="2400" b="0" i="0" dirty="0" err="1">
                <a:solidFill>
                  <a:srgbClr val="002060"/>
                </a:solidFill>
                <a:uFillTx/>
                <a:ea typeface="quote-cjk-patch"/>
              </a:rPr>
              <a:t>отделов</a:t>
            </a:r>
            <a:r>
              <a:rPr sz="2400" b="0" i="0" dirty="0">
                <a:solidFill>
                  <a:srgbClr val="002060"/>
                </a:solidFill>
                <a:uFillTx/>
                <a:ea typeface="quote-cjk-patch"/>
              </a:rPr>
              <a:t> ЦНС (</a:t>
            </a:r>
            <a:r>
              <a:rPr sz="2400" b="0" i="0" dirty="0" err="1">
                <a:solidFill>
                  <a:srgbClr val="002060"/>
                </a:solidFill>
                <a:uFillTx/>
                <a:ea typeface="quote-cjk-patch"/>
              </a:rPr>
              <a:t>например</a:t>
            </a:r>
            <a:r>
              <a:rPr sz="2400" b="0" i="0" dirty="0">
                <a:solidFill>
                  <a:srgbClr val="002060"/>
                </a:solidFill>
                <a:uFillTx/>
                <a:ea typeface="quote-cjk-patch"/>
              </a:rPr>
              <a:t>, </a:t>
            </a:r>
            <a:r>
              <a:rPr sz="2400" b="0" i="0" dirty="0" err="1">
                <a:solidFill>
                  <a:srgbClr val="002060"/>
                </a:solidFill>
                <a:uFillTx/>
                <a:ea typeface="quote-cjk-patch"/>
              </a:rPr>
              <a:t>при</a:t>
            </a:r>
            <a:r>
              <a:rPr sz="2400" b="0" i="0" dirty="0">
                <a:solidFill>
                  <a:srgbClr val="002060"/>
                </a:solidFill>
                <a:uFillTx/>
                <a:ea typeface="quote-cjk-patch"/>
              </a:rPr>
              <a:t> ДЦП, ЗПР </a:t>
            </a:r>
            <a:r>
              <a:rPr sz="2400" b="0" i="0" dirty="0" err="1">
                <a:solidFill>
                  <a:srgbClr val="002060"/>
                </a:solidFill>
                <a:uFillTx/>
                <a:ea typeface="quote-cjk-patch"/>
              </a:rPr>
              <a:t>органического</a:t>
            </a:r>
            <a:r>
              <a:rPr sz="2400" b="0" i="0" dirty="0">
                <a:solidFill>
                  <a:srgbClr val="002060"/>
                </a:solidFill>
                <a:uFillTx/>
                <a:ea typeface="quote-cjk-patch"/>
              </a:rPr>
              <a:t> </a:t>
            </a:r>
            <a:r>
              <a:rPr sz="2400" b="0" i="0" dirty="0" err="1">
                <a:solidFill>
                  <a:srgbClr val="002060"/>
                </a:solidFill>
                <a:uFillTx/>
                <a:ea typeface="quote-cjk-patch"/>
              </a:rPr>
              <a:t>генеза</a:t>
            </a:r>
            <a:r>
              <a:rPr sz="2400" b="0" i="0" dirty="0">
                <a:solidFill>
                  <a:srgbClr val="002060"/>
                </a:solidFill>
                <a:uFillTx/>
                <a:ea typeface="quote-cjk-patch"/>
              </a:rPr>
              <a:t>, РАС) .</a:t>
            </a:r>
          </a:p>
          <a:p>
            <a:pPr marL="0" indent="0">
              <a:spcBef>
                <a:spcPct val="0"/>
              </a:spcBef>
              <a:spcAft>
                <a:spcPct val="0"/>
              </a:spcAft>
              <a:buFont typeface="Arial" panose="020B0604020202020204"/>
              <a:buChar char="•"/>
            </a:pPr>
            <a:r>
              <a:rPr sz="2400" b="1" i="0" dirty="0" err="1">
                <a:solidFill>
                  <a:srgbClr val="002060"/>
                </a:solidFill>
                <a:uFillTx/>
                <a:ea typeface="quote-cjk-patch"/>
              </a:rPr>
              <a:t>Первичность</a:t>
            </a:r>
            <a:r>
              <a:rPr sz="2400" b="1" i="0" dirty="0">
                <a:solidFill>
                  <a:srgbClr val="002060"/>
                </a:solidFill>
                <a:uFillTx/>
                <a:ea typeface="quote-cjk-patch"/>
              </a:rPr>
              <a:t> </a:t>
            </a:r>
            <a:r>
              <a:rPr sz="2400" b="1" i="0" dirty="0" err="1">
                <a:solidFill>
                  <a:srgbClr val="002060"/>
                </a:solidFill>
                <a:uFillTx/>
                <a:ea typeface="quote-cjk-patch"/>
              </a:rPr>
              <a:t>двигательного</a:t>
            </a:r>
            <a:r>
              <a:rPr sz="2400" b="1" i="0" dirty="0">
                <a:solidFill>
                  <a:srgbClr val="002060"/>
                </a:solidFill>
                <a:uFillTx/>
                <a:ea typeface="quote-cjk-patch"/>
              </a:rPr>
              <a:t> </a:t>
            </a:r>
            <a:r>
              <a:rPr sz="2400" b="1" i="0" dirty="0" err="1">
                <a:solidFill>
                  <a:srgbClr val="002060"/>
                </a:solidFill>
                <a:uFillTx/>
                <a:ea typeface="quote-cjk-patch"/>
              </a:rPr>
              <a:t>дефекта</a:t>
            </a:r>
            <a:r>
              <a:rPr sz="2400" b="1" i="0" dirty="0">
                <a:solidFill>
                  <a:srgbClr val="002060"/>
                </a:solidFill>
                <a:uFillTx/>
                <a:ea typeface="quote-cjk-patch"/>
              </a:rPr>
              <a:t>:</a:t>
            </a:r>
            <a:r>
              <a:rPr sz="2400" b="0" i="0" dirty="0">
                <a:solidFill>
                  <a:srgbClr val="002060"/>
                </a:solidFill>
                <a:uFillTx/>
                <a:ea typeface="quote-cjk-patch"/>
              </a:rPr>
              <a:t> В </a:t>
            </a:r>
            <a:r>
              <a:rPr sz="2400" b="0" i="0" dirty="0" err="1">
                <a:solidFill>
                  <a:srgbClr val="002060"/>
                </a:solidFill>
                <a:uFillTx/>
                <a:ea typeface="quote-cjk-patch"/>
              </a:rPr>
              <a:t>основе</a:t>
            </a:r>
            <a:r>
              <a:rPr sz="2400" b="0" i="0" dirty="0">
                <a:solidFill>
                  <a:srgbClr val="002060"/>
                </a:solidFill>
                <a:uFillTx/>
                <a:ea typeface="quote-cjk-patch"/>
              </a:rPr>
              <a:t> </a:t>
            </a:r>
            <a:r>
              <a:rPr sz="2400" b="0" i="0" dirty="0" err="1">
                <a:solidFill>
                  <a:srgbClr val="002060"/>
                </a:solidFill>
                <a:uFillTx/>
                <a:ea typeface="quote-cjk-patch"/>
              </a:rPr>
              <a:t>многих</a:t>
            </a:r>
            <a:r>
              <a:rPr sz="2400" b="0" i="0" dirty="0">
                <a:solidFill>
                  <a:srgbClr val="002060"/>
                </a:solidFill>
                <a:uFillTx/>
                <a:ea typeface="quote-cjk-patch"/>
              </a:rPr>
              <a:t> </a:t>
            </a:r>
            <a:r>
              <a:rPr sz="2400" b="0" i="0" dirty="0" err="1">
                <a:solidFill>
                  <a:srgbClr val="002060"/>
                </a:solidFill>
                <a:uFillTx/>
                <a:ea typeface="quote-cjk-patch"/>
              </a:rPr>
              <a:t>когнитивных</a:t>
            </a:r>
            <a:r>
              <a:rPr sz="2400" b="0" i="0" dirty="0">
                <a:solidFill>
                  <a:srgbClr val="002060"/>
                </a:solidFill>
                <a:uFillTx/>
                <a:ea typeface="quote-cjk-patch"/>
              </a:rPr>
              <a:t> и </a:t>
            </a:r>
            <a:r>
              <a:rPr sz="2400" b="0" i="0" dirty="0" err="1">
                <a:solidFill>
                  <a:srgbClr val="002060"/>
                </a:solidFill>
                <a:uFillTx/>
                <a:ea typeface="quote-cjk-patch"/>
              </a:rPr>
              <a:t>речевых</a:t>
            </a:r>
            <a:r>
              <a:rPr sz="2400" b="0" i="0" dirty="0">
                <a:solidFill>
                  <a:srgbClr val="002060"/>
                </a:solidFill>
                <a:uFillTx/>
                <a:ea typeface="quote-cjk-patch"/>
              </a:rPr>
              <a:t> </a:t>
            </a:r>
            <a:r>
              <a:rPr sz="2400" b="0" i="0" dirty="0" err="1">
                <a:solidFill>
                  <a:srgbClr val="002060"/>
                </a:solidFill>
                <a:uFillTx/>
                <a:ea typeface="quote-cjk-patch"/>
              </a:rPr>
              <a:t>проблем</a:t>
            </a:r>
            <a:r>
              <a:rPr sz="2400" b="0" i="0" dirty="0">
                <a:solidFill>
                  <a:srgbClr val="002060"/>
                </a:solidFill>
                <a:uFillTx/>
                <a:ea typeface="quote-cjk-patch"/>
              </a:rPr>
              <a:t> </a:t>
            </a:r>
            <a:r>
              <a:rPr sz="2400" b="0" i="0" dirty="0" err="1">
                <a:solidFill>
                  <a:srgbClr val="002060"/>
                </a:solidFill>
                <a:uFillTx/>
                <a:ea typeface="quote-cjk-patch"/>
              </a:rPr>
              <a:t>лежит</a:t>
            </a:r>
            <a:r>
              <a:rPr sz="2400" b="0" i="0" dirty="0">
                <a:solidFill>
                  <a:srgbClr val="002060"/>
                </a:solidFill>
                <a:uFillTx/>
                <a:ea typeface="quote-cjk-patch"/>
              </a:rPr>
              <a:t> </a:t>
            </a:r>
            <a:r>
              <a:rPr sz="2400" b="0" i="0" dirty="0" err="1">
                <a:solidFill>
                  <a:srgbClr val="002060"/>
                </a:solidFill>
                <a:uFillTx/>
                <a:ea typeface="quote-cjk-patch"/>
              </a:rPr>
              <a:t>именно</a:t>
            </a:r>
            <a:r>
              <a:rPr sz="2400" b="0" i="0" dirty="0">
                <a:solidFill>
                  <a:srgbClr val="002060"/>
                </a:solidFill>
                <a:uFillTx/>
                <a:ea typeface="quote-cjk-patch"/>
              </a:rPr>
              <a:t> </a:t>
            </a:r>
            <a:r>
              <a:rPr sz="2400" b="0" i="0" dirty="0" err="1">
                <a:solidFill>
                  <a:srgbClr val="002060"/>
                </a:solidFill>
                <a:uFillTx/>
                <a:ea typeface="quote-cjk-patch"/>
              </a:rPr>
              <a:t>незрелость</a:t>
            </a:r>
            <a:r>
              <a:rPr sz="2400" b="0" i="0" dirty="0">
                <a:solidFill>
                  <a:srgbClr val="002060"/>
                </a:solidFill>
                <a:uFillTx/>
                <a:ea typeface="quote-cjk-patch"/>
              </a:rPr>
              <a:t> </a:t>
            </a:r>
            <a:r>
              <a:rPr sz="2400" b="0" i="0" dirty="0" err="1">
                <a:solidFill>
                  <a:srgbClr val="002060"/>
                </a:solidFill>
                <a:uFillTx/>
                <a:ea typeface="quote-cjk-patch"/>
              </a:rPr>
              <a:t>сенсомоторного</a:t>
            </a:r>
            <a:r>
              <a:rPr sz="2400" b="0" i="0" dirty="0">
                <a:solidFill>
                  <a:srgbClr val="002060"/>
                </a:solidFill>
                <a:uFillTx/>
                <a:ea typeface="quote-cjk-patch"/>
              </a:rPr>
              <a:t> </a:t>
            </a:r>
            <a:r>
              <a:rPr sz="2400" b="0" i="0" dirty="0" err="1">
                <a:solidFill>
                  <a:srgbClr val="002060"/>
                </a:solidFill>
                <a:uFillTx/>
                <a:ea typeface="quote-cjk-patch"/>
              </a:rPr>
              <a:t>базиса</a:t>
            </a:r>
            <a:r>
              <a:rPr sz="2400" b="0" i="0" dirty="0">
                <a:solidFill>
                  <a:srgbClr val="002060"/>
                </a:solidFill>
                <a:uFillTx/>
                <a:ea typeface="quote-cjk-patch"/>
              </a:rPr>
              <a:t>. </a:t>
            </a:r>
            <a:r>
              <a:rPr sz="2400" b="0" i="0" dirty="0" err="1">
                <a:solidFill>
                  <a:srgbClr val="002060"/>
                </a:solidFill>
                <a:uFillTx/>
                <a:ea typeface="quote-cjk-patch"/>
              </a:rPr>
              <a:t>Если</a:t>
            </a:r>
            <a:r>
              <a:rPr sz="2400" b="0" i="0" dirty="0">
                <a:solidFill>
                  <a:srgbClr val="002060"/>
                </a:solidFill>
                <a:uFillTx/>
                <a:ea typeface="quote-cjk-patch"/>
              </a:rPr>
              <a:t> у </a:t>
            </a:r>
            <a:r>
              <a:rPr sz="2400" b="0" i="0" dirty="0" err="1">
                <a:solidFill>
                  <a:srgbClr val="002060"/>
                </a:solidFill>
                <a:uFillTx/>
                <a:ea typeface="quote-cjk-patch"/>
              </a:rPr>
              <a:t>здорового</a:t>
            </a:r>
            <a:r>
              <a:rPr sz="2400" b="0" i="0" dirty="0">
                <a:solidFill>
                  <a:srgbClr val="002060"/>
                </a:solidFill>
                <a:uFillTx/>
                <a:ea typeface="quote-cjk-patch"/>
              </a:rPr>
              <a:t> </a:t>
            </a:r>
            <a:r>
              <a:rPr sz="2400" b="0" i="0" dirty="0" err="1">
                <a:solidFill>
                  <a:srgbClr val="002060"/>
                </a:solidFill>
                <a:uFillTx/>
                <a:ea typeface="quote-cjk-patch"/>
              </a:rPr>
              <a:t>ребенка</a:t>
            </a:r>
            <a:r>
              <a:rPr sz="2400" b="0" i="0" dirty="0">
                <a:solidFill>
                  <a:srgbClr val="002060"/>
                </a:solidFill>
                <a:uFillTx/>
                <a:ea typeface="quote-cjk-patch"/>
              </a:rPr>
              <a:t> «</a:t>
            </a:r>
            <a:r>
              <a:rPr sz="2400" b="0" i="0" dirty="0" err="1">
                <a:solidFill>
                  <a:srgbClr val="002060"/>
                </a:solidFill>
                <a:uFillTx/>
                <a:ea typeface="quote-cjk-patch"/>
              </a:rPr>
              <a:t>рука</a:t>
            </a:r>
            <a:r>
              <a:rPr sz="2400" b="0" i="0" dirty="0">
                <a:solidFill>
                  <a:srgbClr val="002060"/>
                </a:solidFill>
                <a:uFillTx/>
                <a:ea typeface="quote-cjk-patch"/>
              </a:rPr>
              <a:t> </a:t>
            </a:r>
            <a:r>
              <a:rPr sz="2400" b="0" i="0" dirty="0" err="1">
                <a:solidFill>
                  <a:srgbClr val="002060"/>
                </a:solidFill>
                <a:uFillTx/>
                <a:ea typeface="quote-cjk-patch"/>
              </a:rPr>
              <a:t>ведет</a:t>
            </a:r>
            <a:r>
              <a:rPr sz="2400" b="0" i="0" dirty="0">
                <a:solidFill>
                  <a:srgbClr val="002060"/>
                </a:solidFill>
                <a:uFillTx/>
                <a:ea typeface="quote-cjk-patch"/>
              </a:rPr>
              <a:t> </a:t>
            </a:r>
            <a:r>
              <a:rPr sz="2400" b="0" i="0" dirty="0" err="1">
                <a:solidFill>
                  <a:srgbClr val="002060"/>
                </a:solidFill>
                <a:uFillTx/>
                <a:ea typeface="quote-cjk-patch"/>
              </a:rPr>
              <a:t>мозг</a:t>
            </a:r>
            <a:r>
              <a:rPr sz="2400" b="0" i="0" dirty="0">
                <a:solidFill>
                  <a:srgbClr val="002060"/>
                </a:solidFill>
                <a:uFillTx/>
                <a:ea typeface="quote-cjk-patch"/>
              </a:rPr>
              <a:t>», </a:t>
            </a:r>
            <a:r>
              <a:rPr sz="2400" b="0" i="0" dirty="0" err="1">
                <a:solidFill>
                  <a:srgbClr val="002060"/>
                </a:solidFill>
                <a:uFillTx/>
                <a:ea typeface="quote-cjk-patch"/>
              </a:rPr>
              <a:t>то</a:t>
            </a:r>
            <a:r>
              <a:rPr sz="2400" b="0" i="0" dirty="0">
                <a:solidFill>
                  <a:srgbClr val="002060"/>
                </a:solidFill>
                <a:uFillTx/>
                <a:ea typeface="quote-cjk-patch"/>
              </a:rPr>
              <a:t> у </a:t>
            </a:r>
            <a:r>
              <a:rPr sz="2400" b="0" i="0" dirty="0" err="1">
                <a:solidFill>
                  <a:srgbClr val="002060"/>
                </a:solidFill>
                <a:uFillTx/>
                <a:ea typeface="quote-cjk-patch"/>
              </a:rPr>
              <a:t>ребенка</a:t>
            </a:r>
            <a:r>
              <a:rPr sz="2400" b="0" i="0" dirty="0">
                <a:solidFill>
                  <a:srgbClr val="002060"/>
                </a:solidFill>
                <a:uFillTx/>
                <a:ea typeface="quote-cjk-patch"/>
              </a:rPr>
              <a:t> с ОВЗ </a:t>
            </a:r>
            <a:r>
              <a:rPr sz="2400" b="0" i="0" dirty="0" err="1">
                <a:solidFill>
                  <a:srgbClr val="002060"/>
                </a:solidFill>
                <a:uFillTx/>
                <a:ea typeface="quote-cjk-patch"/>
              </a:rPr>
              <a:t>эта</a:t>
            </a:r>
            <a:r>
              <a:rPr sz="2400" b="0" i="0" dirty="0">
                <a:solidFill>
                  <a:srgbClr val="002060"/>
                </a:solidFill>
                <a:uFillTx/>
                <a:ea typeface="quote-cjk-patch"/>
              </a:rPr>
              <a:t> </a:t>
            </a:r>
            <a:r>
              <a:rPr sz="2400" b="0" i="0" dirty="0" err="1">
                <a:solidFill>
                  <a:srgbClr val="002060"/>
                </a:solidFill>
                <a:uFillTx/>
                <a:ea typeface="quote-cjk-patch"/>
              </a:rPr>
              <a:t>связь</a:t>
            </a:r>
            <a:r>
              <a:rPr sz="2400" b="0" i="0" dirty="0">
                <a:solidFill>
                  <a:srgbClr val="002060"/>
                </a:solidFill>
                <a:uFillTx/>
                <a:ea typeface="quote-cjk-patch"/>
              </a:rPr>
              <a:t> </a:t>
            </a:r>
            <a:r>
              <a:rPr sz="2400" b="0" i="0" dirty="0" err="1">
                <a:solidFill>
                  <a:srgbClr val="002060"/>
                </a:solidFill>
                <a:uFillTx/>
                <a:ea typeface="quote-cjk-patch"/>
              </a:rPr>
              <a:t>нарушена</a:t>
            </a:r>
            <a:r>
              <a:rPr sz="2400" b="0" i="0" dirty="0">
                <a:solidFill>
                  <a:srgbClr val="002060"/>
                </a:solidFill>
                <a:uFillTx/>
                <a:ea typeface="quote-cjk-patch"/>
              </a:rPr>
              <a:t> </a:t>
            </a:r>
            <a:r>
              <a:rPr sz="2400" b="0" i="0" dirty="0" err="1">
                <a:solidFill>
                  <a:srgbClr val="002060"/>
                </a:solidFill>
                <a:uFillTx/>
                <a:ea typeface="quote-cjk-patch"/>
              </a:rPr>
              <a:t>изначально</a:t>
            </a:r>
            <a:r>
              <a:rPr sz="2400" b="0" i="0" dirty="0">
                <a:solidFill>
                  <a:srgbClr val="002060"/>
                </a:solidFill>
                <a:uFillTx/>
                <a:ea typeface="quote-cjk-patch"/>
              </a:rPr>
              <a:t> .</a:t>
            </a:r>
          </a:p>
          <a:p>
            <a:pPr marL="0" indent="0">
              <a:spcBef>
                <a:spcPct val="0"/>
              </a:spcBef>
              <a:spcAft>
                <a:spcPct val="0"/>
              </a:spcAft>
              <a:buFont typeface="Arial" panose="020B0604020202020204"/>
              <a:buChar char="•"/>
            </a:pPr>
            <a:r>
              <a:rPr sz="2400" b="1" i="0" dirty="0" err="1">
                <a:solidFill>
                  <a:srgbClr val="002060"/>
                </a:solidFill>
                <a:uFillTx/>
                <a:ea typeface="quote-cjk-patch"/>
              </a:rPr>
              <a:t>Сопутствующие</a:t>
            </a:r>
            <a:r>
              <a:rPr sz="2400" b="1" i="0" dirty="0">
                <a:solidFill>
                  <a:srgbClr val="002060"/>
                </a:solidFill>
                <a:uFillTx/>
                <a:ea typeface="quote-cjk-patch"/>
              </a:rPr>
              <a:t> </a:t>
            </a:r>
            <a:r>
              <a:rPr sz="2400" b="1" i="0" dirty="0" err="1">
                <a:solidFill>
                  <a:srgbClr val="002060"/>
                </a:solidFill>
                <a:uFillTx/>
                <a:ea typeface="quote-cjk-patch"/>
              </a:rPr>
              <a:t>нарушения</a:t>
            </a:r>
            <a:r>
              <a:rPr sz="2400" b="1" i="0" dirty="0">
                <a:solidFill>
                  <a:srgbClr val="002060"/>
                </a:solidFill>
                <a:uFillTx/>
                <a:ea typeface="quote-cjk-patch"/>
              </a:rPr>
              <a:t>: </a:t>
            </a:r>
            <a:r>
              <a:rPr sz="2400" b="0" i="0" dirty="0" err="1">
                <a:solidFill>
                  <a:srgbClr val="002060"/>
                </a:solidFill>
                <a:uFillTx/>
                <a:ea typeface="quote-cjk-patch"/>
              </a:rPr>
              <a:t>Часто</a:t>
            </a:r>
            <a:r>
              <a:rPr sz="2400" b="0" i="0" dirty="0">
                <a:solidFill>
                  <a:srgbClr val="002060"/>
                </a:solidFill>
                <a:uFillTx/>
                <a:ea typeface="quote-cjk-patch"/>
              </a:rPr>
              <a:t> </a:t>
            </a:r>
            <a:r>
              <a:rPr sz="2400" b="0" i="0" dirty="0" err="1">
                <a:solidFill>
                  <a:srgbClr val="002060"/>
                </a:solidFill>
                <a:uFillTx/>
                <a:ea typeface="quote-cjk-patch"/>
              </a:rPr>
              <a:t>сочетается</a:t>
            </a:r>
            <a:r>
              <a:rPr sz="2400" b="0" i="0" dirty="0">
                <a:solidFill>
                  <a:srgbClr val="002060"/>
                </a:solidFill>
                <a:uFillTx/>
                <a:ea typeface="quote-cjk-patch"/>
              </a:rPr>
              <a:t> с </a:t>
            </a:r>
            <a:r>
              <a:rPr sz="2400" b="0" i="0" dirty="0" err="1">
                <a:solidFill>
                  <a:srgbClr val="002060"/>
                </a:solidFill>
                <a:uFillTx/>
                <a:ea typeface="quote-cjk-patch"/>
              </a:rPr>
              <a:t>сенсорными</a:t>
            </a:r>
            <a:r>
              <a:rPr sz="2400" b="0" i="0" dirty="0">
                <a:solidFill>
                  <a:srgbClr val="002060"/>
                </a:solidFill>
                <a:uFillTx/>
                <a:ea typeface="quote-cjk-patch"/>
              </a:rPr>
              <a:t> (</a:t>
            </a:r>
            <a:r>
              <a:rPr sz="2400" b="0" i="0" dirty="0" err="1">
                <a:solidFill>
                  <a:srgbClr val="002060"/>
                </a:solidFill>
                <a:uFillTx/>
                <a:ea typeface="quote-cjk-patch"/>
              </a:rPr>
              <a:t>слух</a:t>
            </a:r>
            <a:r>
              <a:rPr sz="2400" b="0" i="0" dirty="0">
                <a:solidFill>
                  <a:srgbClr val="002060"/>
                </a:solidFill>
                <a:uFillTx/>
                <a:ea typeface="quote-cjk-patch"/>
              </a:rPr>
              <a:t>, </a:t>
            </a:r>
            <a:r>
              <a:rPr sz="2400" b="0" i="0" dirty="0" err="1">
                <a:solidFill>
                  <a:srgbClr val="002060"/>
                </a:solidFill>
                <a:uFillTx/>
                <a:ea typeface="quote-cjk-patch"/>
              </a:rPr>
              <a:t>зрение</a:t>
            </a:r>
            <a:r>
              <a:rPr sz="2400" b="0" i="0" dirty="0">
                <a:solidFill>
                  <a:srgbClr val="002060"/>
                </a:solidFill>
                <a:uFillTx/>
                <a:ea typeface="quote-cjk-patch"/>
              </a:rPr>
              <a:t>), </a:t>
            </a:r>
            <a:r>
              <a:rPr sz="2400" b="0" i="0" dirty="0" err="1">
                <a:solidFill>
                  <a:srgbClr val="002060"/>
                </a:solidFill>
                <a:uFillTx/>
                <a:ea typeface="quote-cjk-patch"/>
              </a:rPr>
              <a:t>речевыми</a:t>
            </a:r>
            <a:r>
              <a:rPr sz="2400" b="0" i="0" dirty="0">
                <a:solidFill>
                  <a:srgbClr val="002060"/>
                </a:solidFill>
                <a:uFillTx/>
                <a:ea typeface="quote-cjk-patch"/>
              </a:rPr>
              <a:t> (</a:t>
            </a:r>
            <a:r>
              <a:rPr sz="2400" b="0" i="0" dirty="0" err="1">
                <a:solidFill>
                  <a:srgbClr val="002060"/>
                </a:solidFill>
                <a:uFillTx/>
                <a:ea typeface="quote-cjk-patch"/>
              </a:rPr>
              <a:t>алалия</a:t>
            </a:r>
            <a:r>
              <a:rPr sz="2400" b="0" i="0" dirty="0">
                <a:solidFill>
                  <a:srgbClr val="002060"/>
                </a:solidFill>
                <a:uFillTx/>
                <a:ea typeface="quote-cjk-patch"/>
              </a:rPr>
              <a:t>, </a:t>
            </a:r>
            <a:r>
              <a:rPr sz="2400" b="0" i="0" dirty="0" err="1">
                <a:solidFill>
                  <a:srgbClr val="002060"/>
                </a:solidFill>
                <a:uFillTx/>
                <a:ea typeface="quote-cjk-patch"/>
              </a:rPr>
              <a:t>дизартрия</a:t>
            </a:r>
            <a:r>
              <a:rPr sz="2400" b="0" i="0" dirty="0">
                <a:solidFill>
                  <a:srgbClr val="002060"/>
                </a:solidFill>
                <a:uFillTx/>
                <a:ea typeface="quote-cjk-patch"/>
              </a:rPr>
              <a:t>) и </a:t>
            </a:r>
            <a:r>
              <a:rPr sz="2400" b="0" i="0" dirty="0" err="1">
                <a:solidFill>
                  <a:srgbClr val="002060"/>
                </a:solidFill>
                <a:uFillTx/>
                <a:ea typeface="quote-cjk-patch"/>
              </a:rPr>
              <a:t>эмоционально-волевыми</a:t>
            </a:r>
            <a:r>
              <a:rPr sz="2400" b="0" i="0" dirty="0">
                <a:solidFill>
                  <a:srgbClr val="002060"/>
                </a:solidFill>
                <a:uFillTx/>
                <a:ea typeface="quote-cjk-patch"/>
              </a:rPr>
              <a:t> </a:t>
            </a:r>
            <a:r>
              <a:rPr sz="2400" b="0" i="0" dirty="0" err="1">
                <a:solidFill>
                  <a:srgbClr val="002060"/>
                </a:solidFill>
                <a:uFillTx/>
                <a:ea typeface="quote-cjk-patch"/>
              </a:rPr>
              <a:t>расстройствами</a:t>
            </a:r>
            <a:r>
              <a:rPr sz="2400" b="0" i="0" dirty="0">
                <a:solidFill>
                  <a:srgbClr val="002060"/>
                </a:solidFill>
                <a:uFillTx/>
                <a:ea typeface="quote-cjk-patch"/>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049" name="Rectangle 1"/>
          <p:cNvSpPr>
            <a:spLocks noChangeArrowheads="1"/>
          </p:cNvSpPr>
          <p:nvPr/>
        </p:nvSpPr>
        <p:spPr bwMode="auto">
          <a:xfrm>
            <a:off x="1752600" y="838200"/>
            <a:ext cx="8305800" cy="1292516"/>
          </a:xfrm>
          <a:prstGeom prst="rect">
            <a:avLst/>
          </a:prstGeom>
          <a:noFill/>
          <a:ln w="9525">
            <a:noFill/>
            <a:miter lim="800000"/>
            <a:headEnd/>
            <a:tailEnd/>
          </a:ln>
          <a:effectLst/>
        </p:spPr>
        <p:txBody>
          <a:bodyPr vert="horz" wrap="square" lIns="91440" tIns="304704" rIns="91440" bIns="15235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rgbClr val="002060"/>
                </a:solidFill>
                <a:effectLst/>
                <a:ea typeface="Segoe UI" pitchFamily="34" charset="0"/>
                <a:cs typeface="Arial" pitchFamily="34" charset="0"/>
              </a:rPr>
              <a:t>Специфика работы с разными категориями детей с ОВЗ</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02060"/>
                </a:solidFill>
                <a:effectLst/>
                <a:ea typeface="Segoe UI" pitchFamily="34" charset="0"/>
                <a:cs typeface="Arial" pitchFamily="34" charset="0"/>
              </a:rPr>
              <a:t>Универсального подхода нет. Методика выстраивается в зависимости от первичного дефекта</a:t>
            </a:r>
            <a:r>
              <a:rPr kumimoji="0" lang="en-US" altLang="zh-CN" b="0" i="0" u="none" strike="noStrike" cap="none" normalizeH="0" baseline="0" dirty="0" smtClean="0">
                <a:ln>
                  <a:noFill/>
                </a:ln>
                <a:solidFill>
                  <a:srgbClr val="002060"/>
                </a:solidFill>
                <a:effectLst/>
                <a:ea typeface="Segoe UI" pitchFamily="34" charset="0"/>
                <a:cs typeface="Arial" pitchFamily="34" charset="0"/>
              </a:rPr>
              <a:t> </a:t>
            </a:r>
            <a:r>
              <a:rPr kumimoji="0" lang="ru-RU" altLang="zh-CN" b="0" i="0" u="none" strike="noStrike" cap="none" normalizeH="0" baseline="0" dirty="0" smtClean="0">
                <a:ln>
                  <a:noFill/>
                </a:ln>
                <a:solidFill>
                  <a:srgbClr val="002060"/>
                </a:solidFill>
                <a:effectLst/>
                <a:ea typeface="Segoe UI" pitchFamily="34" charset="0"/>
                <a:cs typeface="Arial" pitchFamily="34" charset="0"/>
              </a:rPr>
              <a:t>.</a:t>
            </a:r>
            <a:endParaRPr kumimoji="0" lang="ru-RU" altLang="zh-CN" b="0" i="0" u="none" strike="noStrike" cap="none" normalizeH="0" baseline="0" dirty="0" smtClean="0">
              <a:ln>
                <a:noFill/>
              </a:ln>
              <a:solidFill>
                <a:srgbClr val="002060"/>
              </a:solidFill>
              <a:effectLst/>
              <a:cs typeface="Arial" pitchFamily="34" charset="0"/>
            </a:endParaRPr>
          </a:p>
        </p:txBody>
      </p:sp>
      <p:sp>
        <p:nvSpPr>
          <p:cNvPr id="2050" name="Rectangle 2"/>
          <p:cNvSpPr>
            <a:spLocks noChangeArrowheads="1"/>
          </p:cNvSpPr>
          <p:nvPr/>
        </p:nvSpPr>
        <p:spPr bwMode="auto">
          <a:xfrm>
            <a:off x="533400" y="2056686"/>
            <a:ext cx="11125200" cy="4801314"/>
          </a:xfrm>
          <a:prstGeom prst="rect">
            <a:avLst/>
          </a:prstGeom>
          <a:no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rgbClr val="0F1115"/>
                </a:solidFill>
                <a:effectLst/>
                <a:ea typeface="Segoe UI" pitchFamily="34" charset="0"/>
                <a:cs typeface="Arial" pitchFamily="34" charset="0"/>
              </a:rPr>
              <a:t>Пример</a:t>
            </a:r>
          </a:p>
          <a:p>
            <a:pPr marL="0" marR="0" lvl="0" indent="0" algn="l" defTabSz="914400" rtl="0" eaLnBrk="1" fontAlgn="base" latinLnBrk="0" hangingPunct="1">
              <a:lnSpc>
                <a:spcPct val="100000"/>
              </a:lnSpc>
              <a:spcBef>
                <a:spcPct val="0"/>
              </a:spcBef>
              <a:spcAft>
                <a:spcPct val="0"/>
              </a:spcAft>
              <a:buClrTx/>
              <a:buSzTx/>
              <a:buFontTx/>
              <a:buNone/>
              <a:tabLst/>
            </a:pPr>
            <a:r>
              <a:rPr lang="ru-RU" altLang="zh-CN" b="1" dirty="0" smtClean="0">
                <a:solidFill>
                  <a:srgbClr val="0F1115"/>
                </a:solidFill>
                <a:ea typeface="Segoe UI" pitchFamily="34" charset="0"/>
                <a:cs typeface="Arial" pitchFamily="34" charset="0"/>
              </a:rPr>
              <a:t>Задержка психического развития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b="1" i="0" u="none" strike="noStrike" cap="none" normalizeH="0" baseline="0" dirty="0" smtClean="0">
              <a:ln>
                <a:noFill/>
              </a:ln>
              <a:solidFill>
                <a:srgbClr val="0F1115"/>
              </a:solidFill>
              <a:effectLst/>
              <a:ea typeface="Segoe U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rgbClr val="0F1115"/>
                </a:solidFill>
                <a:effectLst/>
                <a:ea typeface="Segoe UI" pitchFamily="34" charset="0"/>
                <a:cs typeface="Arial" pitchFamily="34" charset="0"/>
              </a:rPr>
              <a:t>Основная проблема:</a:t>
            </a:r>
            <a:r>
              <a:rPr kumimoji="0" lang="en-US" altLang="zh-CN" b="0" i="0" u="none" strike="noStrike" cap="none" normalizeH="0" baseline="0" dirty="0" smtClean="0">
                <a:ln>
                  <a:noFill/>
                </a:ln>
                <a:solidFill>
                  <a:srgbClr val="0F1115"/>
                </a:solidFill>
                <a:effectLst/>
                <a:ea typeface="Segoe UI" pitchFamily="34" charset="0"/>
                <a:cs typeface="Arial" pitchFamily="34" charset="0"/>
              </a:rPr>
              <a:t> </a:t>
            </a:r>
            <a:r>
              <a:rPr kumimoji="0" lang="ru-RU" altLang="zh-CN" b="0" i="0" u="none" strike="noStrike" cap="none" normalizeH="0" baseline="0" dirty="0" smtClean="0">
                <a:ln>
                  <a:noFill/>
                </a:ln>
                <a:solidFill>
                  <a:srgbClr val="0F1115"/>
                </a:solidFill>
                <a:effectLst/>
                <a:ea typeface="Segoe UI" pitchFamily="34" charset="0"/>
                <a:cs typeface="Arial" pitchFamily="34" charset="0"/>
              </a:rPr>
              <a:t>Сниженный темп деятельности, быстрая истощаемость, слабость пространственных представлений, трудности переключения.</a:t>
            </a:r>
            <a:endParaRPr kumimoji="0" lang="en-US" altLang="zh-CN" b="0" i="0" u="none" strike="noStrike" cap="none" normalizeH="0" baseline="0" dirty="0" smtClean="0">
              <a:ln>
                <a:noFill/>
              </a:ln>
              <a:solidFill>
                <a:schemeClr val="tx1"/>
              </a:solidFill>
              <a:effectLst/>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b="1" i="0" u="none" strike="noStrike" cap="none" normalizeH="0" baseline="0" dirty="0" smtClean="0">
              <a:ln>
                <a:noFill/>
              </a:ln>
              <a:solidFill>
                <a:srgbClr val="0F1115"/>
              </a:solidFill>
              <a:effectLst/>
              <a:ea typeface="Segoe U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err="1" smtClean="0">
                <a:ln>
                  <a:noFill/>
                </a:ln>
                <a:solidFill>
                  <a:srgbClr val="0F1115"/>
                </a:solidFill>
                <a:effectLst/>
                <a:ea typeface="Segoe UI" pitchFamily="34" charset="0"/>
                <a:cs typeface="Arial" pitchFamily="34" charset="0"/>
              </a:rPr>
              <a:t>Особенности</a:t>
            </a:r>
            <a:r>
              <a:rPr kumimoji="0" lang="en-US" altLang="zh-CN" b="1" i="0" u="none" strike="noStrike" cap="none" normalizeH="0" baseline="0" dirty="0" smtClean="0">
                <a:ln>
                  <a:noFill/>
                </a:ln>
                <a:solidFill>
                  <a:srgbClr val="0F1115"/>
                </a:solidFill>
                <a:effectLst/>
                <a:ea typeface="Segoe UI" pitchFamily="34" charset="0"/>
                <a:cs typeface="Arial" pitchFamily="34" charset="0"/>
              </a:rPr>
              <a:t> </a:t>
            </a:r>
            <a:r>
              <a:rPr kumimoji="0" lang="en-US" altLang="zh-CN" b="1" i="0" u="none" strike="noStrike" cap="none" normalizeH="0" baseline="0" dirty="0" err="1" smtClean="0">
                <a:ln>
                  <a:noFill/>
                </a:ln>
                <a:solidFill>
                  <a:srgbClr val="0F1115"/>
                </a:solidFill>
                <a:effectLst/>
                <a:ea typeface="Segoe UI" pitchFamily="34" charset="0"/>
                <a:cs typeface="Arial" pitchFamily="34" charset="0"/>
              </a:rPr>
              <a:t>коррекции</a:t>
            </a:r>
            <a:r>
              <a:rPr kumimoji="0" lang="en-US" altLang="zh-CN" b="1" i="0" u="none" strike="noStrike" cap="none" normalizeH="0" baseline="0" dirty="0" smtClean="0">
                <a:ln>
                  <a:noFill/>
                </a:ln>
                <a:solidFill>
                  <a:srgbClr val="0F1115"/>
                </a:solidFill>
                <a:effectLst/>
                <a:ea typeface="Segoe UI" pitchFamily="34" charset="0"/>
                <a:cs typeface="Arial" pitchFamily="34" charset="0"/>
              </a:rPr>
              <a:t>:</a:t>
            </a:r>
            <a:endParaRPr kumimoji="0" lang="ru-RU" altLang="zh-CN" b="1" i="0" u="none" strike="noStrike" cap="none" normalizeH="0" baseline="0" dirty="0" smtClean="0">
              <a:ln>
                <a:noFill/>
              </a:ln>
              <a:solidFill>
                <a:srgbClr val="0F1115"/>
              </a:solidFill>
              <a:effectLst/>
              <a:ea typeface="Segoe U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rgbClr val="0F1115"/>
                </a:solidFill>
                <a:effectLst/>
                <a:ea typeface="Segoe UI" pitchFamily="34" charset="0"/>
                <a:cs typeface="Arial" pitchFamily="34" charset="0"/>
              </a:rPr>
              <a:t>«От тела - к мозгу»:</a:t>
            </a:r>
            <a:r>
              <a:rPr kumimoji="0" lang="en-US" altLang="zh-CN" b="0" i="0" u="none" strike="noStrike" cap="none" normalizeH="0" baseline="0" dirty="0" smtClean="0">
                <a:ln>
                  <a:noFill/>
                </a:ln>
                <a:solidFill>
                  <a:srgbClr val="0F1115"/>
                </a:solidFill>
                <a:effectLst/>
                <a:ea typeface="Segoe UI" pitchFamily="34" charset="0"/>
                <a:cs typeface="Arial" pitchFamily="34" charset="0"/>
              </a:rPr>
              <a:t> </a:t>
            </a:r>
            <a:r>
              <a:rPr kumimoji="0" lang="ru-RU" altLang="zh-CN" b="0" i="0" u="none" strike="noStrike" cap="none" normalizeH="0" baseline="0" dirty="0" smtClean="0">
                <a:ln>
                  <a:noFill/>
                </a:ln>
                <a:solidFill>
                  <a:srgbClr val="0F1115"/>
                </a:solidFill>
                <a:effectLst/>
                <a:ea typeface="Segoe UI" pitchFamily="34" charset="0"/>
                <a:cs typeface="Arial" pitchFamily="34" charset="0"/>
              </a:rPr>
              <a:t>Начинать работу обязательно с телесно-ориентированных практик. Ползание, растяжки, тактильные игры помогают ребенку с ЗПР лучше ощутить границы тела в пространстве</a:t>
            </a:r>
            <a:r>
              <a:rPr kumimoji="0" lang="en-US" altLang="zh-CN" b="0" i="0" u="none" strike="noStrike" cap="none" normalizeH="0" baseline="0" dirty="0" smtClean="0">
                <a:ln>
                  <a:noFill/>
                </a:ln>
                <a:solidFill>
                  <a:srgbClr val="0F1115"/>
                </a:solidFill>
                <a:effectLst/>
                <a:ea typeface="Segoe UI" pitchFamily="34" charset="0"/>
                <a:cs typeface="Arial" pitchFamily="34" charset="0"/>
              </a:rPr>
              <a:t> </a:t>
            </a:r>
            <a:r>
              <a:rPr kumimoji="0" lang="ru-RU" altLang="zh-CN" b="0" i="0" u="none" strike="noStrike" cap="none" normalizeH="0" baseline="0" dirty="0" smtClean="0">
                <a:ln>
                  <a:noFill/>
                </a:ln>
                <a:solidFill>
                  <a:srgbClr val="0F1115"/>
                </a:solidFill>
                <a:effectLst/>
                <a:ea typeface="Segoe UI" pitchFamily="34" charset="0"/>
                <a:cs typeface="Arial" pitchFamily="34" charset="0"/>
              </a:rPr>
              <a:t>.</a:t>
            </a:r>
            <a:endParaRPr kumimoji="0" lang="en-US" altLang="zh-CN" b="0" i="0" u="none" strike="noStrike" cap="none" normalizeH="0" baseline="0" dirty="0" smtClean="0">
              <a:ln>
                <a:noFill/>
              </a:ln>
              <a:solidFill>
                <a:schemeClr val="tx1"/>
              </a:solidFill>
              <a:effectLst/>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b="1" i="0" u="none" strike="noStrike" cap="none" normalizeH="0" baseline="0" dirty="0" smtClean="0">
              <a:ln>
                <a:noFill/>
              </a:ln>
              <a:solidFill>
                <a:srgbClr val="0F1115"/>
              </a:solidFill>
              <a:effectLst/>
              <a:ea typeface="Segoe U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rgbClr val="0F1115"/>
                </a:solidFill>
                <a:effectLst/>
                <a:ea typeface="Segoe UI" pitchFamily="34" charset="0"/>
                <a:cs typeface="Arial" pitchFamily="34" charset="0"/>
              </a:rPr>
              <a:t>Дробление задач:</a:t>
            </a:r>
            <a:r>
              <a:rPr kumimoji="0" lang="en-US" altLang="zh-CN" b="0" i="0" u="none" strike="noStrike" cap="none" normalizeH="0" baseline="0" dirty="0" smtClean="0">
                <a:ln>
                  <a:noFill/>
                </a:ln>
                <a:solidFill>
                  <a:srgbClr val="0F1115"/>
                </a:solidFill>
                <a:effectLst/>
                <a:ea typeface="Segoe UI" pitchFamily="34" charset="0"/>
                <a:cs typeface="Arial" pitchFamily="34" charset="0"/>
              </a:rPr>
              <a:t> </a:t>
            </a:r>
            <a:r>
              <a:rPr kumimoji="0" lang="ru-RU" altLang="zh-CN" b="0" i="0" u="none" strike="noStrike" cap="none" normalizeH="0" baseline="0" dirty="0" smtClean="0">
                <a:ln>
                  <a:noFill/>
                </a:ln>
                <a:solidFill>
                  <a:srgbClr val="0F1115"/>
                </a:solidFill>
                <a:effectLst/>
                <a:ea typeface="Segoe UI" pitchFamily="34" charset="0"/>
                <a:cs typeface="Arial" pitchFamily="34" charset="0"/>
              </a:rPr>
              <a:t>Любое объемное задание нужно разбивать на 2-3 простых этапа, давая паузы для отдыха</a:t>
            </a:r>
            <a:r>
              <a:rPr kumimoji="0" lang="en-US" altLang="zh-CN" b="0" i="0" u="none" strike="noStrike" cap="none" normalizeH="0" baseline="0" dirty="0" smtClean="0">
                <a:ln>
                  <a:noFill/>
                </a:ln>
                <a:solidFill>
                  <a:srgbClr val="0F1115"/>
                </a:solidFill>
                <a:effectLst/>
                <a:ea typeface="Segoe UI" pitchFamily="34" charset="0"/>
                <a:cs typeface="Arial" pitchFamily="34" charset="0"/>
              </a:rPr>
              <a:t> </a:t>
            </a:r>
            <a:r>
              <a:rPr kumimoji="0" lang="ru-RU" altLang="zh-CN" b="0" i="0" u="none" strike="noStrike" cap="none" normalizeH="0" baseline="0" dirty="0" smtClean="0">
                <a:ln>
                  <a:noFill/>
                </a:ln>
                <a:solidFill>
                  <a:srgbClr val="0F1115"/>
                </a:solidFill>
                <a:effectLst/>
                <a:ea typeface="Segoe UI" pitchFamily="34" charset="0"/>
                <a:cs typeface="Arial" pitchFamily="34" charset="0"/>
              </a:rPr>
              <a:t>. Постепенное усложнение инструкций и задач как на двигательном плане, так и учебные задачи</a:t>
            </a:r>
            <a:endParaRPr kumimoji="0" lang="en-US" altLang="zh-CN" b="0" i="0" u="none" strike="noStrike" cap="none" normalizeH="0" baseline="0" dirty="0" smtClean="0">
              <a:ln>
                <a:noFill/>
              </a:ln>
              <a:solidFill>
                <a:schemeClr val="tx1"/>
              </a:solidFill>
              <a:effectLst/>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b="1" i="0" u="none" strike="noStrike" cap="none" normalizeH="0" baseline="0" dirty="0" smtClean="0">
              <a:ln>
                <a:noFill/>
              </a:ln>
              <a:solidFill>
                <a:srgbClr val="0F1115"/>
              </a:solidFill>
              <a:effectLst/>
              <a:ea typeface="Segoe U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rgbClr val="0F1115"/>
                </a:solidFill>
                <a:effectLst/>
                <a:ea typeface="Segoe UI" pitchFamily="34" charset="0"/>
                <a:cs typeface="Arial" pitchFamily="34" charset="0"/>
              </a:rPr>
              <a:t>Двуручная </a:t>
            </a:r>
            <a:r>
              <a:rPr kumimoji="0" lang="ru-RU" altLang="zh-CN" b="1" i="0" u="none" strike="noStrike" cap="none" normalizeH="0" baseline="0" dirty="0" err="1" smtClean="0">
                <a:ln>
                  <a:noFill/>
                </a:ln>
                <a:solidFill>
                  <a:srgbClr val="0F1115"/>
                </a:solidFill>
                <a:effectLst/>
                <a:ea typeface="Segoe UI" pitchFamily="34" charset="0"/>
                <a:cs typeface="Arial" pitchFamily="34" charset="0"/>
              </a:rPr>
              <a:t>работа:</a:t>
            </a:r>
            <a:r>
              <a:rPr kumimoji="0" lang="ru-RU" altLang="zh-CN" b="0" i="0" u="none" strike="noStrike" cap="none" normalizeH="0" baseline="0" dirty="0" err="1" smtClean="0">
                <a:ln>
                  <a:noFill/>
                </a:ln>
                <a:solidFill>
                  <a:srgbClr val="0F1115"/>
                </a:solidFill>
                <a:effectLst/>
                <a:ea typeface="Segoe UI" pitchFamily="34" charset="0"/>
                <a:cs typeface="Arial" pitchFamily="34" charset="0"/>
              </a:rPr>
              <a:t>выполнение</a:t>
            </a:r>
            <a:r>
              <a:rPr kumimoji="0" lang="ru-RU" altLang="zh-CN" b="0" i="0" u="none" strike="noStrike" cap="none" normalizeH="0" baseline="0" dirty="0" smtClean="0">
                <a:ln>
                  <a:noFill/>
                </a:ln>
                <a:solidFill>
                  <a:srgbClr val="0F1115"/>
                </a:solidFill>
                <a:effectLst/>
                <a:ea typeface="Segoe UI" pitchFamily="34" charset="0"/>
                <a:cs typeface="Arial" pitchFamily="34" charset="0"/>
              </a:rPr>
              <a:t> заданий двумя руками одновременно, синхронные и асинхронные движения конечностями - ключ к развитию межполушарных связей, которые при ЗПР часто запаздывают</a:t>
            </a:r>
            <a:r>
              <a:rPr kumimoji="0" lang="en-US" altLang="zh-CN" b="0" i="0" u="none" strike="noStrike" cap="none" normalizeH="0" baseline="0" dirty="0" smtClean="0">
                <a:ln>
                  <a:noFill/>
                </a:ln>
                <a:solidFill>
                  <a:srgbClr val="0F1115"/>
                </a:solidFill>
                <a:effectLst/>
                <a:ea typeface="Segoe UI" pitchFamily="34" charset="0"/>
                <a:cs typeface="Arial" pitchFamily="34" charset="0"/>
              </a:rPr>
              <a:t> </a:t>
            </a:r>
            <a:r>
              <a:rPr kumimoji="0" lang="ru-RU" altLang="zh-CN" b="0" i="0" u="none" strike="noStrike" cap="none" normalizeH="0" baseline="0" dirty="0" smtClean="0">
                <a:ln>
                  <a:noFill/>
                </a:ln>
                <a:solidFill>
                  <a:srgbClr val="0F1115"/>
                </a:solidFill>
                <a:effectLst/>
                <a:ea typeface="Segoe UI" pitchFamily="34" charset="0"/>
                <a:cs typeface="Arial" pitchFamily="34" charset="0"/>
              </a:rPr>
              <a:t> и т.д.</a:t>
            </a:r>
            <a:endParaRPr kumimoji="0" lang="ru-RU" altLang="zh-CN"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304800" y="1286510"/>
            <a:ext cx="11024870" cy="3811270"/>
          </a:xfrm>
          <a:prstGeom prst="rect">
            <a:avLst/>
          </a:prstGeom>
        </p:spPr>
        <p:txBody>
          <a:bodyPr wrap="square">
            <a:noAutofit/>
          </a:bodyPr>
          <a:lstStyle/>
          <a:p>
            <a:pPr algn="ctr">
              <a:lnSpc>
                <a:spcPct val="100000"/>
              </a:lnSpc>
              <a:spcBef>
                <a:spcPts val="2400"/>
              </a:spcBef>
              <a:spcAft>
                <a:spcPts val="1200"/>
              </a:spcAft>
            </a:pPr>
            <a:r>
              <a:rPr lang="en-US" altLang="zh-CN" sz="3200" b="1" dirty="0" err="1">
                <a:solidFill>
                  <a:srgbClr val="002060"/>
                </a:solidFill>
                <a:ea typeface="quote-cjk-patch"/>
                <a:cs typeface="Arial" panose="020B0604020202020204" pitchFamily="34" charset="0"/>
              </a:rPr>
              <a:t>Что</a:t>
            </a:r>
            <a:r>
              <a:rPr lang="en-US" altLang="zh-CN" sz="3200" b="1" dirty="0">
                <a:solidFill>
                  <a:srgbClr val="002060"/>
                </a:solidFill>
                <a:ea typeface="quote-cjk-patch"/>
                <a:cs typeface="Arial" panose="020B0604020202020204" pitchFamily="34" charset="0"/>
              </a:rPr>
              <a:t> </a:t>
            </a:r>
            <a:r>
              <a:rPr lang="en-US" altLang="zh-CN" sz="3200" b="1" dirty="0" err="1">
                <a:solidFill>
                  <a:srgbClr val="002060"/>
                </a:solidFill>
                <a:ea typeface="quote-cjk-patch"/>
                <a:cs typeface="Arial" panose="020B0604020202020204" pitchFamily="34" charset="0"/>
              </a:rPr>
              <a:t>такое</a:t>
            </a:r>
            <a:r>
              <a:rPr lang="en-US" altLang="zh-CN" sz="3200" b="1" dirty="0">
                <a:solidFill>
                  <a:srgbClr val="002060"/>
                </a:solidFill>
                <a:ea typeface="quote-cjk-patch"/>
                <a:cs typeface="Arial" panose="020B0604020202020204" pitchFamily="34" charset="0"/>
              </a:rPr>
              <a:t> </a:t>
            </a:r>
            <a:r>
              <a:rPr lang="en-US" altLang="zh-CN" sz="3200" b="1" dirty="0" err="1">
                <a:solidFill>
                  <a:srgbClr val="002060"/>
                </a:solidFill>
                <a:ea typeface="quote-cjk-patch"/>
                <a:cs typeface="Arial" panose="020B0604020202020204" pitchFamily="34" charset="0"/>
              </a:rPr>
              <a:t>нейромоторная</a:t>
            </a:r>
            <a:r>
              <a:rPr lang="en-US" altLang="zh-CN" sz="3200" b="1" dirty="0">
                <a:solidFill>
                  <a:srgbClr val="002060"/>
                </a:solidFill>
                <a:ea typeface="quote-cjk-patch"/>
                <a:cs typeface="Arial" panose="020B0604020202020204" pitchFamily="34" charset="0"/>
              </a:rPr>
              <a:t> </a:t>
            </a:r>
            <a:r>
              <a:rPr lang="en-US" altLang="zh-CN" sz="3200" b="1" dirty="0" err="1">
                <a:solidFill>
                  <a:srgbClr val="002060"/>
                </a:solidFill>
                <a:ea typeface="quote-cjk-patch"/>
                <a:cs typeface="Arial" panose="020B0604020202020204" pitchFamily="34" charset="0"/>
              </a:rPr>
              <a:t>зрелость</a:t>
            </a:r>
            <a:r>
              <a:rPr lang="ru-RU" altLang="en-US" sz="3200" b="1" dirty="0">
                <a:solidFill>
                  <a:srgbClr val="002060"/>
                </a:solidFill>
                <a:ea typeface="quote-cjk-patch"/>
                <a:cs typeface="Arial" panose="020B0604020202020204" pitchFamily="34" charset="0"/>
              </a:rPr>
              <a:t> с точки зрения школьной успеваемости</a:t>
            </a:r>
            <a:r>
              <a:rPr lang="en-US" altLang="zh-CN" sz="3200" b="1" dirty="0">
                <a:solidFill>
                  <a:srgbClr val="002060"/>
                </a:solidFill>
                <a:ea typeface="quote-cjk-patch"/>
                <a:cs typeface="Arial" panose="020B0604020202020204" pitchFamily="34" charset="0"/>
              </a:rPr>
              <a:t>?</a:t>
            </a:r>
          </a:p>
          <a:p>
            <a:pPr marL="0" indent="0" algn="ctr">
              <a:spcBef>
                <a:spcPts val="1200"/>
              </a:spcBef>
              <a:spcAft>
                <a:spcPts val="1200"/>
              </a:spcAft>
            </a:pPr>
            <a:r>
              <a:rPr lang="en-US" altLang="zh-CN" sz="2800" b="0" i="0" dirty="0" err="1">
                <a:solidFill>
                  <a:srgbClr val="002060"/>
                </a:solidFill>
                <a:ea typeface="quote-cjk-patch"/>
                <a:cs typeface="Arial" panose="020B0604020202020204" pitchFamily="34" charset="0"/>
              </a:rPr>
              <a:t>Это</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степень</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созревания</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нервной</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системы</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позволяющая</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ребенку</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контролировать</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свои</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движения</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удерживать</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позу</a:t>
            </a:r>
            <a:r>
              <a:rPr lang="en-US" altLang="zh-CN" sz="2800" b="0" i="0" dirty="0">
                <a:solidFill>
                  <a:srgbClr val="002060"/>
                </a:solidFill>
                <a:ea typeface="quote-cjk-patch"/>
                <a:cs typeface="Arial" panose="020B0604020202020204" pitchFamily="34" charset="0"/>
              </a:rPr>
              <a:t> и </a:t>
            </a:r>
            <a:r>
              <a:rPr lang="en-US" altLang="zh-CN" sz="2800" b="0" i="0" dirty="0" err="1">
                <a:solidFill>
                  <a:srgbClr val="002060"/>
                </a:solidFill>
                <a:ea typeface="quote-cjk-patch"/>
                <a:cs typeface="Arial" panose="020B0604020202020204" pitchFamily="34" charset="0"/>
              </a:rPr>
              <a:t>регулировать</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мышечный</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тонус</a:t>
            </a:r>
            <a:r>
              <a:rPr lang="en-US" altLang="zh-CN" sz="2800" b="0" i="0" dirty="0">
                <a:solidFill>
                  <a:srgbClr val="002060"/>
                </a:solidFill>
                <a:ea typeface="quote-cjk-patch"/>
                <a:cs typeface="Arial" panose="020B0604020202020204" pitchFamily="34" charset="0"/>
              </a:rPr>
              <a:t> в </a:t>
            </a:r>
            <a:r>
              <a:rPr lang="en-US" altLang="zh-CN" sz="2800" b="0" i="0" dirty="0" err="1">
                <a:solidFill>
                  <a:srgbClr val="002060"/>
                </a:solidFill>
                <a:ea typeface="quote-cjk-patch"/>
                <a:cs typeface="Arial" panose="020B0604020202020204" pitchFamily="34" charset="0"/>
              </a:rPr>
              <a:t>соответствии</a:t>
            </a:r>
            <a:r>
              <a:rPr lang="en-US" altLang="zh-CN" sz="2800" b="0" i="0" dirty="0">
                <a:solidFill>
                  <a:srgbClr val="002060"/>
                </a:solidFill>
                <a:ea typeface="quote-cjk-patch"/>
                <a:cs typeface="Arial" panose="020B0604020202020204" pitchFamily="34" charset="0"/>
              </a:rPr>
              <a:t> с </a:t>
            </a:r>
            <a:r>
              <a:rPr lang="en-US" altLang="zh-CN" sz="2800" b="0" i="0" dirty="0" err="1">
                <a:solidFill>
                  <a:srgbClr val="002060"/>
                </a:solidFill>
                <a:ea typeface="quote-cjk-patch"/>
                <a:cs typeface="Arial" panose="020B0604020202020204" pitchFamily="34" charset="0"/>
              </a:rPr>
              <a:t>задачей</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Важно</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понимать</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ребенок</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не</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ленится</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писать</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криво</a:t>
            </a:r>
            <a:r>
              <a:rPr lang="en-US" altLang="zh-CN" sz="2800" b="0" i="0" dirty="0">
                <a:solidFill>
                  <a:srgbClr val="002060"/>
                </a:solidFill>
                <a:ea typeface="quote-cjk-patch"/>
                <a:cs typeface="Arial" panose="020B0604020202020204" pitchFamily="34" charset="0"/>
              </a:rPr>
              <a:t>, а </a:t>
            </a:r>
            <a:r>
              <a:rPr lang="en-US" altLang="zh-CN" sz="2800" b="0" i="0" dirty="0" err="1">
                <a:solidFill>
                  <a:srgbClr val="002060"/>
                </a:solidFill>
                <a:ea typeface="quote-cjk-patch"/>
                <a:cs typeface="Arial" panose="020B0604020202020204" pitchFamily="34" charset="0"/>
              </a:rPr>
              <a:t>его</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мозг</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еще</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не</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создал</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прочных</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связей</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между</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замыслом</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зрением</a:t>
            </a:r>
            <a:r>
              <a:rPr lang="en-US" altLang="zh-CN" sz="2800" b="0" i="0" dirty="0">
                <a:solidFill>
                  <a:srgbClr val="002060"/>
                </a:solidFill>
                <a:ea typeface="quote-cjk-patch"/>
                <a:cs typeface="Arial" panose="020B0604020202020204" pitchFamily="34" charset="0"/>
              </a:rPr>
              <a:t> и </a:t>
            </a:r>
            <a:r>
              <a:rPr lang="en-US" altLang="zh-CN" sz="2800" b="0" i="0" dirty="0" err="1">
                <a:solidFill>
                  <a:srgbClr val="002060"/>
                </a:solidFill>
                <a:ea typeface="quote-cjk-patch"/>
                <a:cs typeface="Arial" panose="020B0604020202020204" pitchFamily="34" charset="0"/>
              </a:rPr>
              <a:t>движением</a:t>
            </a:r>
            <a:r>
              <a:rPr lang="ru-RU" altLang="en-US" sz="2800" b="0" i="0" dirty="0">
                <a:solidFill>
                  <a:srgbClr val="002060"/>
                </a:solidFill>
                <a:ea typeface="quote-cjk-patch"/>
                <a:cs typeface="Arial" panose="020B0604020202020204" pitchFamily="34" charset="0"/>
              </a:rPr>
              <a:t>.</a:t>
            </a:r>
            <a:r>
              <a:rPr lang="en-US" altLang="zh-CN" sz="2800" b="0" i="0" dirty="0">
                <a:solidFill>
                  <a:srgbClr val="002060"/>
                </a:solidFill>
                <a:ea typeface="quote-cjk-patch"/>
                <a:cs typeface="Arial" panose="020B0604020202020204" pitchFamily="34" charset="0"/>
              </a:rPr>
              <a:t> </a:t>
            </a:r>
            <a:r>
              <a:rPr lang="en-US" altLang="zh-CN" sz="2800" b="0" i="0" dirty="0" err="1">
                <a:solidFill>
                  <a:srgbClr val="002060"/>
                </a:solidFill>
                <a:ea typeface="quote-cjk-patch"/>
                <a:cs typeface="Arial" panose="020B0604020202020204" pitchFamily="34" charset="0"/>
              </a:rPr>
              <a:t>руки</a:t>
            </a:r>
            <a:r>
              <a:rPr lang="en-US" altLang="zh-CN" sz="2800" b="0" i="0" dirty="0">
                <a:solidFill>
                  <a:srgbClr val="002060"/>
                </a:solidFill>
                <a:ea typeface="quote-cjk-patch"/>
                <a:cs typeface="Arial" panose="020B0604020202020204" pitchFamily="34" charset="0"/>
              </a:rPr>
              <a:t>.</a:t>
            </a:r>
          </a:p>
        </p:txBody>
      </p:sp>
      <p:pic>
        <p:nvPicPr>
          <p:cNvPr id="4" name="Изображение 3"/>
          <p:cNvPicPr>
            <a:picLocks noChangeAspect="1"/>
          </p:cNvPicPr>
          <p:nvPr/>
        </p:nvPicPr>
        <p:blipFill>
          <a:blip r:embed="rId5" cstate="print"/>
          <a:stretch>
            <a:fillRect/>
          </a:stretch>
        </p:blipFill>
        <p:spPr>
          <a:xfrm>
            <a:off x="2667000" y="4876800"/>
            <a:ext cx="6496050" cy="2040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838200" y="2133600"/>
            <a:ext cx="5080000" cy="668020"/>
          </a:xfrm>
          <a:prstGeom prst="rect">
            <a:avLst/>
          </a:prstGeom>
        </p:spPr>
        <p:txBody>
          <a:bodyPr>
            <a:spAutoFit/>
          </a:bodyPr>
          <a:lstStyle/>
          <a:p>
            <a:pPr marL="0" indent="0">
              <a:lnSpc>
                <a:spcPts val="2250"/>
              </a:lnSpc>
              <a:spcBef>
                <a:spcPts val="2400"/>
              </a:spcBef>
              <a:spcAft>
                <a:spcPts val="1200"/>
              </a:spcAft>
            </a:pPr>
            <a:r>
              <a:rPr sz="2000" b="1" dirty="0">
                <a:solidFill>
                  <a:srgbClr val="002060"/>
                </a:solidFill>
                <a:latin typeface="quote-cjk-patch"/>
                <a:ea typeface="quote-cjk-patch"/>
              </a:rPr>
              <a:t>1. </a:t>
            </a:r>
            <a:r>
              <a:rPr sz="2000" b="1" dirty="0" err="1">
                <a:solidFill>
                  <a:srgbClr val="002060"/>
                </a:solidFill>
                <a:latin typeface="quote-cjk-patch"/>
                <a:ea typeface="quote-cjk-patch"/>
              </a:rPr>
              <a:t>Проприоцептивная</a:t>
            </a:r>
            <a:r>
              <a:rPr sz="2000" b="1" dirty="0">
                <a:solidFill>
                  <a:srgbClr val="002060"/>
                </a:solidFill>
                <a:latin typeface="quote-cjk-patch"/>
                <a:ea typeface="quote-cjk-patch"/>
              </a:rPr>
              <a:t> </a:t>
            </a:r>
            <a:r>
              <a:rPr sz="2000" b="1" dirty="0" err="1">
                <a:solidFill>
                  <a:srgbClr val="002060"/>
                </a:solidFill>
                <a:latin typeface="quote-cjk-patch"/>
                <a:ea typeface="quote-cjk-patch"/>
              </a:rPr>
              <a:t>система</a:t>
            </a:r>
            <a:r>
              <a:rPr sz="2000" b="1" dirty="0">
                <a:solidFill>
                  <a:srgbClr val="002060"/>
                </a:solidFill>
                <a:latin typeface="quote-cjk-patch"/>
                <a:ea typeface="quote-cjk-patch"/>
              </a:rPr>
              <a:t> (</a:t>
            </a:r>
            <a:r>
              <a:rPr sz="2000" b="1" dirty="0" err="1">
                <a:solidFill>
                  <a:srgbClr val="002060"/>
                </a:solidFill>
                <a:latin typeface="quote-cjk-patch"/>
                <a:ea typeface="quote-cjk-patch"/>
              </a:rPr>
              <a:t>ощущение</a:t>
            </a:r>
            <a:r>
              <a:rPr sz="2000" b="1" dirty="0">
                <a:solidFill>
                  <a:srgbClr val="002060"/>
                </a:solidFill>
                <a:latin typeface="quote-cjk-patch"/>
                <a:ea typeface="quote-cjk-patch"/>
              </a:rPr>
              <a:t> </a:t>
            </a:r>
            <a:r>
              <a:rPr sz="2000" b="1" dirty="0" err="1">
                <a:solidFill>
                  <a:srgbClr val="002060"/>
                </a:solidFill>
                <a:latin typeface="quote-cjk-patch"/>
                <a:ea typeface="quote-cjk-patch"/>
              </a:rPr>
              <a:t>тела</a:t>
            </a:r>
            <a:r>
              <a:rPr sz="2000" b="1" dirty="0" smtClean="0">
                <a:solidFill>
                  <a:srgbClr val="002060"/>
                </a:solidFill>
                <a:latin typeface="quote-cjk-patch"/>
                <a:ea typeface="quote-cjk-patch"/>
              </a:rPr>
              <a:t>)</a:t>
            </a:r>
            <a:endParaRPr sz="2000" b="1" dirty="0">
              <a:solidFill>
                <a:srgbClr val="002060"/>
              </a:solidFill>
              <a:latin typeface="quote-cjk-patch"/>
              <a:ea typeface="quote-cjk-patch"/>
            </a:endParaRPr>
          </a:p>
        </p:txBody>
      </p:sp>
      <p:sp>
        <p:nvSpPr>
          <p:cNvPr id="3" name="Текстовое поле 2"/>
          <p:cNvSpPr txBox="1"/>
          <p:nvPr/>
        </p:nvSpPr>
        <p:spPr>
          <a:xfrm>
            <a:off x="762000" y="2971800"/>
            <a:ext cx="5320665" cy="668020"/>
          </a:xfrm>
          <a:prstGeom prst="rect">
            <a:avLst/>
          </a:prstGeom>
        </p:spPr>
        <p:txBody>
          <a:bodyPr wrap="square">
            <a:spAutoFit/>
          </a:bodyPr>
          <a:lstStyle/>
          <a:p>
            <a:pPr marL="0" indent="0">
              <a:lnSpc>
                <a:spcPts val="2250"/>
              </a:lnSpc>
              <a:spcBef>
                <a:spcPts val="2400"/>
              </a:spcBef>
              <a:spcAft>
                <a:spcPts val="1200"/>
              </a:spcAft>
            </a:pPr>
            <a:r>
              <a:rPr sz="2000" b="1" dirty="0">
                <a:solidFill>
                  <a:srgbClr val="002060"/>
                </a:solidFill>
                <a:latin typeface="quote-cjk-patch"/>
                <a:ea typeface="quote-cjk-patch"/>
              </a:rPr>
              <a:t>2. </a:t>
            </a:r>
            <a:r>
              <a:rPr sz="2000" b="1" dirty="0" err="1">
                <a:solidFill>
                  <a:srgbClr val="002060"/>
                </a:solidFill>
                <a:latin typeface="quote-cjk-patch"/>
                <a:ea typeface="quote-cjk-patch"/>
              </a:rPr>
              <a:t>Вестибулярная</a:t>
            </a:r>
            <a:r>
              <a:rPr sz="2000" b="1" dirty="0">
                <a:solidFill>
                  <a:srgbClr val="002060"/>
                </a:solidFill>
                <a:latin typeface="quote-cjk-patch"/>
                <a:ea typeface="quote-cjk-patch"/>
              </a:rPr>
              <a:t> </a:t>
            </a:r>
            <a:r>
              <a:rPr sz="2000" b="1" dirty="0" err="1">
                <a:solidFill>
                  <a:srgbClr val="002060"/>
                </a:solidFill>
                <a:latin typeface="quote-cjk-patch"/>
                <a:ea typeface="quote-cjk-patch"/>
              </a:rPr>
              <a:t>система</a:t>
            </a:r>
            <a:r>
              <a:rPr sz="2000" b="1" dirty="0">
                <a:solidFill>
                  <a:srgbClr val="002060"/>
                </a:solidFill>
                <a:latin typeface="quote-cjk-patch"/>
                <a:ea typeface="quote-cjk-patch"/>
              </a:rPr>
              <a:t> (</a:t>
            </a:r>
            <a:r>
              <a:rPr sz="2000" b="1" dirty="0" err="1">
                <a:solidFill>
                  <a:srgbClr val="002060"/>
                </a:solidFill>
                <a:latin typeface="quote-cjk-patch"/>
                <a:ea typeface="quote-cjk-patch"/>
              </a:rPr>
              <a:t>равновесие</a:t>
            </a:r>
            <a:r>
              <a:rPr sz="2000" b="1" dirty="0">
                <a:solidFill>
                  <a:srgbClr val="002060"/>
                </a:solidFill>
                <a:latin typeface="quote-cjk-patch"/>
                <a:ea typeface="quote-cjk-patch"/>
              </a:rPr>
              <a:t> и </a:t>
            </a:r>
            <a:r>
              <a:rPr sz="2000" b="1" dirty="0" err="1">
                <a:solidFill>
                  <a:srgbClr val="002060"/>
                </a:solidFill>
                <a:latin typeface="quote-cjk-patch"/>
                <a:ea typeface="quote-cjk-patch"/>
              </a:rPr>
              <a:t>гравитация</a:t>
            </a:r>
            <a:r>
              <a:rPr sz="2000" b="1" dirty="0">
                <a:solidFill>
                  <a:srgbClr val="002060"/>
                </a:solidFill>
                <a:latin typeface="quote-cjk-patch"/>
                <a:ea typeface="quote-cjk-patch"/>
              </a:rPr>
              <a:t>)</a:t>
            </a:r>
          </a:p>
        </p:txBody>
      </p:sp>
      <p:sp>
        <p:nvSpPr>
          <p:cNvPr id="4" name="Текстовое поле 3"/>
          <p:cNvSpPr txBox="1"/>
          <p:nvPr/>
        </p:nvSpPr>
        <p:spPr>
          <a:xfrm>
            <a:off x="762000" y="3962400"/>
            <a:ext cx="5334000" cy="668020"/>
          </a:xfrm>
          <a:prstGeom prst="rect">
            <a:avLst/>
          </a:prstGeom>
        </p:spPr>
        <p:txBody>
          <a:bodyPr wrap="square">
            <a:spAutoFit/>
          </a:bodyPr>
          <a:lstStyle/>
          <a:p>
            <a:pPr marL="0" indent="0">
              <a:lnSpc>
                <a:spcPts val="2250"/>
              </a:lnSpc>
              <a:spcBef>
                <a:spcPts val="2400"/>
              </a:spcBef>
              <a:spcAft>
                <a:spcPts val="1200"/>
              </a:spcAft>
            </a:pPr>
            <a:r>
              <a:rPr sz="2000" b="1">
                <a:solidFill>
                  <a:srgbClr val="002060"/>
                </a:solidFill>
                <a:latin typeface="quote-cjk-patch"/>
                <a:ea typeface="quote-cjk-patch"/>
              </a:rPr>
              <a:t>3. Сенсорная интеграция (обработка сигналов)</a:t>
            </a:r>
          </a:p>
        </p:txBody>
      </p:sp>
      <p:sp>
        <p:nvSpPr>
          <p:cNvPr id="5" name="Текстовое поле 4"/>
          <p:cNvSpPr txBox="1"/>
          <p:nvPr/>
        </p:nvSpPr>
        <p:spPr>
          <a:xfrm>
            <a:off x="6629400" y="2133600"/>
            <a:ext cx="5080000" cy="668020"/>
          </a:xfrm>
          <a:prstGeom prst="rect">
            <a:avLst/>
          </a:prstGeom>
        </p:spPr>
        <p:txBody>
          <a:bodyPr>
            <a:spAutoFit/>
          </a:bodyPr>
          <a:lstStyle/>
          <a:p>
            <a:pPr marL="0" indent="0">
              <a:lnSpc>
                <a:spcPts val="2250"/>
              </a:lnSpc>
              <a:spcBef>
                <a:spcPts val="2400"/>
              </a:spcBef>
              <a:spcAft>
                <a:spcPts val="1200"/>
              </a:spcAft>
            </a:pPr>
            <a:r>
              <a:rPr sz="2000" b="1" dirty="0">
                <a:solidFill>
                  <a:srgbClr val="002060"/>
                </a:solidFill>
                <a:latin typeface="quote-cjk-patch"/>
                <a:ea typeface="quote-cjk-patch"/>
              </a:rPr>
              <a:t>4. </a:t>
            </a:r>
            <a:r>
              <a:rPr sz="2000" b="1" dirty="0" err="1">
                <a:solidFill>
                  <a:srgbClr val="002060"/>
                </a:solidFill>
                <a:latin typeface="quote-cjk-patch"/>
                <a:ea typeface="quote-cjk-patch"/>
              </a:rPr>
              <a:t>Межполушарное</a:t>
            </a:r>
            <a:r>
              <a:rPr sz="2000" b="1" dirty="0">
                <a:solidFill>
                  <a:srgbClr val="002060"/>
                </a:solidFill>
                <a:latin typeface="quote-cjk-patch"/>
                <a:ea typeface="quote-cjk-patch"/>
              </a:rPr>
              <a:t> </a:t>
            </a:r>
            <a:r>
              <a:rPr sz="2000" b="1" dirty="0" err="1">
                <a:solidFill>
                  <a:srgbClr val="002060"/>
                </a:solidFill>
                <a:latin typeface="quote-cjk-patch"/>
                <a:ea typeface="quote-cjk-patch"/>
              </a:rPr>
              <a:t>взаимодействие</a:t>
            </a:r>
            <a:r>
              <a:rPr sz="2000" b="1" dirty="0">
                <a:solidFill>
                  <a:srgbClr val="002060"/>
                </a:solidFill>
                <a:latin typeface="quote-cjk-patch"/>
                <a:ea typeface="quote-cjk-patch"/>
              </a:rPr>
              <a:t> (</a:t>
            </a:r>
            <a:r>
              <a:rPr sz="2000" b="1" dirty="0" err="1">
                <a:solidFill>
                  <a:srgbClr val="002060"/>
                </a:solidFill>
                <a:latin typeface="quote-cjk-patch"/>
                <a:ea typeface="quote-cjk-patch"/>
              </a:rPr>
              <a:t>мозолистое</a:t>
            </a:r>
            <a:r>
              <a:rPr sz="2000" b="1" dirty="0">
                <a:solidFill>
                  <a:srgbClr val="002060"/>
                </a:solidFill>
                <a:latin typeface="quote-cjk-patch"/>
                <a:ea typeface="quote-cjk-patch"/>
              </a:rPr>
              <a:t> </a:t>
            </a:r>
            <a:r>
              <a:rPr sz="2000" b="1" dirty="0" err="1">
                <a:solidFill>
                  <a:srgbClr val="002060"/>
                </a:solidFill>
                <a:latin typeface="quote-cjk-patch"/>
                <a:ea typeface="quote-cjk-patch"/>
              </a:rPr>
              <a:t>тело</a:t>
            </a:r>
            <a:r>
              <a:rPr sz="2000" b="1" dirty="0">
                <a:solidFill>
                  <a:srgbClr val="002060"/>
                </a:solidFill>
                <a:latin typeface="quote-cjk-patch"/>
                <a:ea typeface="quote-cjk-patch"/>
              </a:rPr>
              <a:t>)</a:t>
            </a:r>
          </a:p>
        </p:txBody>
      </p:sp>
      <p:sp>
        <p:nvSpPr>
          <p:cNvPr id="6" name="Текстовое поле 5"/>
          <p:cNvSpPr txBox="1"/>
          <p:nvPr/>
        </p:nvSpPr>
        <p:spPr>
          <a:xfrm>
            <a:off x="6629400" y="2971800"/>
            <a:ext cx="5400040" cy="668020"/>
          </a:xfrm>
          <a:prstGeom prst="rect">
            <a:avLst/>
          </a:prstGeom>
        </p:spPr>
        <p:txBody>
          <a:bodyPr wrap="square">
            <a:spAutoFit/>
          </a:bodyPr>
          <a:lstStyle/>
          <a:p>
            <a:pPr marL="0" indent="0">
              <a:lnSpc>
                <a:spcPts val="2250"/>
              </a:lnSpc>
              <a:spcBef>
                <a:spcPts val="2400"/>
              </a:spcBef>
              <a:spcAft>
                <a:spcPts val="1200"/>
              </a:spcAft>
            </a:pPr>
            <a:r>
              <a:rPr sz="2000" b="1" dirty="0">
                <a:solidFill>
                  <a:srgbClr val="002060"/>
                </a:solidFill>
                <a:latin typeface="quote-cjk-patch"/>
                <a:ea typeface="quote-cjk-patch"/>
              </a:rPr>
              <a:t>5. </a:t>
            </a:r>
            <a:r>
              <a:rPr sz="2000" b="1" dirty="0" err="1">
                <a:solidFill>
                  <a:srgbClr val="002060"/>
                </a:solidFill>
                <a:latin typeface="quote-cjk-patch"/>
                <a:ea typeface="quote-cjk-patch"/>
              </a:rPr>
              <a:t>Сформированность</a:t>
            </a:r>
            <a:r>
              <a:rPr sz="2000" b="1" dirty="0">
                <a:solidFill>
                  <a:srgbClr val="002060"/>
                </a:solidFill>
                <a:latin typeface="quote-cjk-patch"/>
                <a:ea typeface="quote-cjk-patch"/>
              </a:rPr>
              <a:t> </a:t>
            </a:r>
            <a:r>
              <a:rPr sz="2000" b="1" dirty="0" err="1">
                <a:solidFill>
                  <a:srgbClr val="002060"/>
                </a:solidFill>
                <a:latin typeface="quote-cjk-patch"/>
                <a:ea typeface="quote-cjk-patch"/>
              </a:rPr>
              <a:t>автоматизмов</a:t>
            </a:r>
            <a:r>
              <a:rPr sz="2000" b="1" dirty="0">
                <a:solidFill>
                  <a:srgbClr val="002060"/>
                </a:solidFill>
                <a:latin typeface="quote-cjk-patch"/>
                <a:ea typeface="quote-cjk-patch"/>
              </a:rPr>
              <a:t> (</a:t>
            </a:r>
            <a:r>
              <a:rPr sz="2000" b="1" dirty="0" err="1">
                <a:solidFill>
                  <a:srgbClr val="002060"/>
                </a:solidFill>
                <a:latin typeface="quote-cjk-patch"/>
                <a:ea typeface="quote-cjk-patch"/>
              </a:rPr>
              <a:t>рефлексы</a:t>
            </a:r>
            <a:r>
              <a:rPr sz="2000" b="1" dirty="0">
                <a:solidFill>
                  <a:srgbClr val="002060"/>
                </a:solidFill>
                <a:latin typeface="quote-cjk-patch"/>
                <a:ea typeface="quote-cjk-patch"/>
              </a:rPr>
              <a:t> </a:t>
            </a:r>
            <a:r>
              <a:rPr sz="2000" b="1" dirty="0" err="1">
                <a:solidFill>
                  <a:srgbClr val="002060"/>
                </a:solidFill>
                <a:latin typeface="quote-cjk-patch"/>
                <a:ea typeface="quote-cjk-patch"/>
              </a:rPr>
              <a:t>новорожденных</a:t>
            </a:r>
            <a:r>
              <a:rPr sz="2000" b="1" dirty="0">
                <a:solidFill>
                  <a:srgbClr val="002060"/>
                </a:solidFill>
                <a:latin typeface="quote-cjk-patch"/>
                <a:ea typeface="quote-cjk-patch"/>
              </a:rPr>
              <a:t>)</a:t>
            </a:r>
          </a:p>
        </p:txBody>
      </p:sp>
      <p:sp>
        <p:nvSpPr>
          <p:cNvPr id="7" name="Текстовое поле 6"/>
          <p:cNvSpPr txBox="1"/>
          <p:nvPr/>
        </p:nvSpPr>
        <p:spPr>
          <a:xfrm>
            <a:off x="6705600" y="4038600"/>
            <a:ext cx="5080000" cy="379730"/>
          </a:xfrm>
          <a:prstGeom prst="rect">
            <a:avLst/>
          </a:prstGeom>
        </p:spPr>
        <p:txBody>
          <a:bodyPr>
            <a:spAutoFit/>
          </a:bodyPr>
          <a:lstStyle/>
          <a:p>
            <a:pPr marL="0" indent="0">
              <a:lnSpc>
                <a:spcPts val="2250"/>
              </a:lnSpc>
              <a:spcBef>
                <a:spcPts val="2400"/>
              </a:spcBef>
              <a:spcAft>
                <a:spcPts val="1200"/>
              </a:spcAft>
            </a:pPr>
            <a:r>
              <a:rPr sz="2000" b="1">
                <a:solidFill>
                  <a:srgbClr val="002060"/>
                </a:solidFill>
                <a:latin typeface="quote-cjk-patch"/>
                <a:ea typeface="quote-cjk-patch"/>
              </a:rPr>
              <a:t>6. Мелкая моторика и праксис</a:t>
            </a:r>
          </a:p>
        </p:txBody>
      </p:sp>
      <p:sp>
        <p:nvSpPr>
          <p:cNvPr id="10" name="Текстовое поле 9"/>
          <p:cNvSpPr txBox="1"/>
          <p:nvPr/>
        </p:nvSpPr>
        <p:spPr>
          <a:xfrm>
            <a:off x="3657600" y="5181600"/>
            <a:ext cx="6096000" cy="398780"/>
          </a:xfrm>
          <a:prstGeom prst="rect">
            <a:avLst/>
          </a:prstGeom>
          <a:noFill/>
        </p:spPr>
        <p:txBody>
          <a:bodyPr wrap="square" rtlCol="0" anchor="t">
            <a:spAutoFit/>
          </a:bodyPr>
          <a:lstStyle/>
          <a:p>
            <a:pPr marL="0" indent="0" algn="l"/>
            <a:r>
              <a:rPr lang="ru-RU" sz="2000" b="1">
                <a:solidFill>
                  <a:srgbClr val="002060"/>
                </a:solidFill>
                <a:latin typeface="-apple-system"/>
                <a:ea typeface="-apple-system"/>
                <a:sym typeface="+mn-ea"/>
              </a:rPr>
              <a:t>7</a:t>
            </a:r>
            <a:r>
              <a:rPr sz="2000" b="1">
                <a:solidFill>
                  <a:srgbClr val="002060"/>
                </a:solidFill>
                <a:latin typeface="-apple-system"/>
                <a:ea typeface="-apple-system"/>
                <a:sym typeface="+mn-ea"/>
              </a:rPr>
              <a:t>. Речь и оральный праксис</a:t>
            </a:r>
            <a:endParaRPr lang="ru-RU" altLang="en-US" sz="2000" b="1">
              <a:solidFill>
                <a:srgbClr val="002060"/>
              </a:solidFill>
              <a:latin typeface="-apple-system"/>
              <a:ea typeface="-apple-system"/>
              <a:sym typeface="+mn-ea"/>
            </a:endParaRPr>
          </a:p>
        </p:txBody>
      </p:sp>
      <p:sp>
        <p:nvSpPr>
          <p:cNvPr id="11" name="Текстовое поле 10"/>
          <p:cNvSpPr txBox="1"/>
          <p:nvPr/>
        </p:nvSpPr>
        <p:spPr>
          <a:xfrm>
            <a:off x="3657600" y="5715000"/>
            <a:ext cx="6096000" cy="398780"/>
          </a:xfrm>
          <a:prstGeom prst="rect">
            <a:avLst/>
          </a:prstGeom>
          <a:noFill/>
        </p:spPr>
        <p:txBody>
          <a:bodyPr wrap="square" rtlCol="0" anchor="t">
            <a:spAutoFit/>
          </a:bodyPr>
          <a:lstStyle/>
          <a:p>
            <a:pPr marL="0" indent="0" algn="l"/>
            <a:r>
              <a:rPr lang="ru-RU" sz="2000" b="1">
                <a:solidFill>
                  <a:srgbClr val="002060"/>
                </a:solidFill>
                <a:latin typeface="-apple-system"/>
                <a:ea typeface="-apple-system"/>
                <a:sym typeface="+mn-ea"/>
              </a:rPr>
              <a:t>8</a:t>
            </a:r>
            <a:r>
              <a:rPr sz="2000" b="1">
                <a:solidFill>
                  <a:srgbClr val="002060"/>
                </a:solidFill>
                <a:latin typeface="-apple-system"/>
                <a:ea typeface="-apple-system"/>
                <a:sym typeface="+mn-ea"/>
              </a:rPr>
              <a:t>. Внимание и поведение</a:t>
            </a:r>
            <a:endParaRPr lang="ru-RU" altLang="en-US" sz="2000" b="1">
              <a:solidFill>
                <a:srgbClr val="002060"/>
              </a:solidFill>
              <a:latin typeface="-apple-system"/>
              <a:ea typeface="-apple-system"/>
              <a:sym typeface="+mn-ea"/>
            </a:endParaRPr>
          </a:p>
        </p:txBody>
      </p:sp>
      <p:sp>
        <p:nvSpPr>
          <p:cNvPr id="15" name="Прямоугольник 14"/>
          <p:cNvSpPr/>
          <p:nvPr/>
        </p:nvSpPr>
        <p:spPr>
          <a:xfrm>
            <a:off x="2438400" y="1219200"/>
            <a:ext cx="7081875" cy="523220"/>
          </a:xfrm>
          <a:prstGeom prst="rect">
            <a:avLst/>
          </a:prstGeom>
        </p:spPr>
        <p:txBody>
          <a:bodyPr wrap="none">
            <a:spAutoFit/>
          </a:bodyPr>
          <a:lstStyle/>
          <a:p>
            <a:r>
              <a:rPr lang="ru-RU" altLang="zh-CN" sz="2800" b="1" dirty="0" smtClean="0">
                <a:solidFill>
                  <a:srgbClr val="002060"/>
                </a:solidFill>
                <a:ea typeface="quote-cjk-patch"/>
                <a:cs typeface="Arial" panose="020B0604020202020204" pitchFamily="34" charset="0"/>
              </a:rPr>
              <a:t>Компоненты </a:t>
            </a:r>
            <a:r>
              <a:rPr lang="en-US" altLang="zh-CN" sz="2800" b="1" dirty="0" err="1" smtClean="0">
                <a:solidFill>
                  <a:srgbClr val="002060"/>
                </a:solidFill>
                <a:ea typeface="quote-cjk-patch"/>
                <a:cs typeface="Arial" panose="020B0604020202020204" pitchFamily="34" charset="0"/>
              </a:rPr>
              <a:t>нейромоторн</a:t>
            </a:r>
            <a:r>
              <a:rPr lang="ru-RU" altLang="zh-CN" sz="2800" b="1" dirty="0" smtClean="0">
                <a:solidFill>
                  <a:srgbClr val="002060"/>
                </a:solidFill>
                <a:ea typeface="quote-cjk-patch"/>
                <a:cs typeface="Arial" panose="020B0604020202020204" pitchFamily="34" charset="0"/>
              </a:rPr>
              <a:t>ой</a:t>
            </a:r>
            <a:r>
              <a:rPr lang="en-US" altLang="zh-CN" sz="2800" b="1" dirty="0" smtClean="0">
                <a:solidFill>
                  <a:srgbClr val="002060"/>
                </a:solidFill>
                <a:ea typeface="quote-cjk-patch"/>
                <a:cs typeface="Arial" panose="020B0604020202020204" pitchFamily="34" charset="0"/>
              </a:rPr>
              <a:t> </a:t>
            </a:r>
            <a:r>
              <a:rPr lang="en-US" altLang="zh-CN" sz="2800" b="1" dirty="0" err="1" smtClean="0">
                <a:solidFill>
                  <a:srgbClr val="002060"/>
                </a:solidFill>
                <a:ea typeface="quote-cjk-patch"/>
                <a:cs typeface="Arial" panose="020B0604020202020204" pitchFamily="34" charset="0"/>
              </a:rPr>
              <a:t>зрелост</a:t>
            </a:r>
            <a:r>
              <a:rPr lang="ru-RU" altLang="zh-CN" sz="2800" b="1" dirty="0" smtClean="0">
                <a:solidFill>
                  <a:srgbClr val="002060"/>
                </a:solidFill>
                <a:ea typeface="quote-cjk-patch"/>
                <a:cs typeface="Arial" panose="020B0604020202020204" pitchFamily="34" charset="0"/>
              </a:rPr>
              <a:t>и</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4"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5"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516255" y="1143635"/>
            <a:ext cx="9804400" cy="1426210"/>
          </a:xfrm>
          <a:prstGeom prst="rect">
            <a:avLst/>
          </a:prstGeom>
          <a:ln>
            <a:solidFill>
              <a:srgbClr val="002060"/>
            </a:solidFill>
          </a:ln>
        </p:spPr>
        <p:txBody>
          <a:bodyPr wrap="square">
            <a:spAutoFit/>
          </a:bodyPr>
          <a:lstStyle/>
          <a:p>
            <a:pPr marL="0" indent="0">
              <a:lnSpc>
                <a:spcPts val="2250"/>
              </a:lnSpc>
              <a:spcBef>
                <a:spcPts val="2400"/>
              </a:spcBef>
              <a:spcAft>
                <a:spcPts val="1200"/>
              </a:spcAft>
            </a:pPr>
            <a:r>
              <a:rPr lang="en-US" altLang="zh-CN" sz="2400" b="1" dirty="0" err="1">
                <a:solidFill>
                  <a:srgbClr val="002060"/>
                </a:solidFill>
                <a:ea typeface="quote-cjk-patch"/>
                <a:cs typeface="Arial" panose="020B0604020202020204" pitchFamily="34" charset="0"/>
              </a:rPr>
              <a:t>Как</a:t>
            </a:r>
            <a:r>
              <a:rPr lang="en-US" altLang="zh-CN" sz="2400" b="1" dirty="0">
                <a:solidFill>
                  <a:srgbClr val="002060"/>
                </a:solidFill>
                <a:ea typeface="quote-cjk-patch"/>
                <a:cs typeface="Arial" panose="020B0604020202020204" pitchFamily="34" charset="0"/>
              </a:rPr>
              <a:t> </a:t>
            </a:r>
            <a:r>
              <a:rPr lang="en-US" altLang="zh-CN" sz="2400" b="1" dirty="0" err="1">
                <a:solidFill>
                  <a:srgbClr val="002060"/>
                </a:solidFill>
                <a:ea typeface="quote-cjk-patch"/>
                <a:cs typeface="Arial" panose="020B0604020202020204" pitchFamily="34" charset="0"/>
              </a:rPr>
              <a:t>нейромоторная</a:t>
            </a:r>
            <a:r>
              <a:rPr lang="en-US" altLang="zh-CN" sz="2400" b="1" dirty="0">
                <a:solidFill>
                  <a:srgbClr val="002060"/>
                </a:solidFill>
                <a:ea typeface="quote-cjk-patch"/>
                <a:cs typeface="Arial" panose="020B0604020202020204" pitchFamily="34" charset="0"/>
              </a:rPr>
              <a:t> </a:t>
            </a:r>
            <a:r>
              <a:rPr lang="en-US" altLang="zh-CN" sz="2400" b="1" dirty="0" err="1">
                <a:solidFill>
                  <a:srgbClr val="002060"/>
                </a:solidFill>
                <a:ea typeface="quote-cjk-patch"/>
                <a:cs typeface="Arial" panose="020B0604020202020204" pitchFamily="34" charset="0"/>
              </a:rPr>
              <a:t>незрелость</a:t>
            </a:r>
            <a:r>
              <a:rPr lang="en-US" altLang="zh-CN" sz="2400" b="1" dirty="0">
                <a:solidFill>
                  <a:srgbClr val="002060"/>
                </a:solidFill>
                <a:ea typeface="quote-cjk-patch"/>
                <a:cs typeface="Arial" panose="020B0604020202020204" pitchFamily="34" charset="0"/>
              </a:rPr>
              <a:t> </a:t>
            </a:r>
            <a:r>
              <a:rPr lang="en-US" altLang="zh-CN" sz="2400" b="1" dirty="0" err="1">
                <a:solidFill>
                  <a:srgbClr val="002060"/>
                </a:solidFill>
                <a:ea typeface="quote-cjk-patch"/>
                <a:cs typeface="Arial" panose="020B0604020202020204" pitchFamily="34" charset="0"/>
              </a:rPr>
              <a:t>влияет</a:t>
            </a:r>
            <a:r>
              <a:rPr lang="en-US" altLang="zh-CN" sz="2400" b="1" dirty="0">
                <a:solidFill>
                  <a:srgbClr val="002060"/>
                </a:solidFill>
                <a:ea typeface="quote-cjk-patch"/>
                <a:cs typeface="Arial" panose="020B0604020202020204" pitchFamily="34" charset="0"/>
              </a:rPr>
              <a:t> </a:t>
            </a:r>
            <a:r>
              <a:rPr lang="en-US" altLang="zh-CN" sz="2400" b="1" dirty="0" err="1">
                <a:solidFill>
                  <a:srgbClr val="002060"/>
                </a:solidFill>
                <a:ea typeface="quote-cjk-patch"/>
                <a:cs typeface="Arial" panose="020B0604020202020204" pitchFamily="34" charset="0"/>
              </a:rPr>
              <a:t>на</a:t>
            </a:r>
            <a:r>
              <a:rPr lang="en-US" altLang="zh-CN" sz="2400" b="1" dirty="0">
                <a:solidFill>
                  <a:srgbClr val="002060"/>
                </a:solidFill>
                <a:ea typeface="quote-cjk-patch"/>
                <a:cs typeface="Arial" panose="020B0604020202020204" pitchFamily="34" charset="0"/>
              </a:rPr>
              <a:t> </a:t>
            </a:r>
            <a:r>
              <a:rPr lang="en-US" altLang="zh-CN" sz="2400" b="1" dirty="0" err="1">
                <a:solidFill>
                  <a:srgbClr val="002060"/>
                </a:solidFill>
                <a:ea typeface="quote-cjk-patch"/>
                <a:cs typeface="Arial" panose="020B0604020202020204" pitchFamily="34" charset="0"/>
              </a:rPr>
              <a:t>успеваемость</a:t>
            </a:r>
            <a:r>
              <a:rPr lang="en-US" altLang="zh-CN" sz="2400" b="1" dirty="0">
                <a:solidFill>
                  <a:srgbClr val="002060"/>
                </a:solidFill>
                <a:ea typeface="quote-cjk-patch"/>
                <a:cs typeface="Arial" panose="020B0604020202020204" pitchFamily="34" charset="0"/>
              </a:rPr>
              <a:t>?</a:t>
            </a:r>
          </a:p>
          <a:p>
            <a:pPr marL="0" indent="0">
              <a:spcBef>
                <a:spcPts val="1200"/>
              </a:spcBef>
              <a:spcAft>
                <a:spcPts val="1200"/>
              </a:spcAft>
            </a:pPr>
            <a:r>
              <a:rPr lang="en-US" altLang="zh-CN" sz="2400" b="0" i="0" dirty="0" err="1">
                <a:solidFill>
                  <a:srgbClr val="002060"/>
                </a:solidFill>
                <a:ea typeface="quote-cjk-patch"/>
                <a:cs typeface="Arial" panose="020B0604020202020204" pitchFamily="34" charset="0"/>
              </a:rPr>
              <a:t>Многие</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трудности</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списывают</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на</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невнимательность</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или</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характер</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хотя</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корень</a:t>
            </a:r>
            <a:r>
              <a:rPr lang="en-US" altLang="zh-CN" sz="2400" b="0" i="0" dirty="0">
                <a:solidFill>
                  <a:srgbClr val="002060"/>
                </a:solidFill>
                <a:ea typeface="quote-cjk-patch"/>
                <a:cs typeface="Arial" panose="020B0604020202020204" pitchFamily="34" charset="0"/>
              </a:rPr>
              <a:t> </a:t>
            </a:r>
            <a:r>
              <a:rPr lang="en-US" altLang="zh-CN" sz="2400" b="0" i="0" dirty="0" err="1">
                <a:solidFill>
                  <a:srgbClr val="002060"/>
                </a:solidFill>
                <a:ea typeface="quote-cjk-patch"/>
                <a:cs typeface="Arial" panose="020B0604020202020204" pitchFamily="34" charset="0"/>
              </a:rPr>
              <a:t>лежит</a:t>
            </a:r>
            <a:r>
              <a:rPr lang="en-US" altLang="zh-CN" sz="2400" b="0" i="0" dirty="0">
                <a:solidFill>
                  <a:srgbClr val="002060"/>
                </a:solidFill>
                <a:ea typeface="quote-cjk-patch"/>
                <a:cs typeface="Arial" panose="020B0604020202020204" pitchFamily="34" charset="0"/>
              </a:rPr>
              <a:t> в </a:t>
            </a:r>
            <a:r>
              <a:rPr lang="en-US" altLang="zh-CN" sz="2400" b="0" i="0" dirty="0" err="1">
                <a:solidFill>
                  <a:srgbClr val="002060"/>
                </a:solidFill>
                <a:ea typeface="quote-cjk-patch"/>
                <a:cs typeface="Arial" panose="020B0604020202020204" pitchFamily="34" charset="0"/>
              </a:rPr>
              <a:t>неврологии</a:t>
            </a:r>
            <a:r>
              <a:rPr lang="en-US" altLang="zh-CN" sz="2400" b="0" i="0" dirty="0">
                <a:solidFill>
                  <a:srgbClr val="002060"/>
                </a:solidFill>
                <a:ea typeface="quote-cjk-patch"/>
                <a:cs typeface="Arial" panose="020B0604020202020204" pitchFamily="34" charset="0"/>
              </a:rPr>
              <a:t>.</a:t>
            </a:r>
          </a:p>
        </p:txBody>
      </p:sp>
      <p:graphicFrame>
        <p:nvGraphicFramePr>
          <p:cNvPr id="3" name="Таблица 2"/>
          <p:cNvGraphicFramePr/>
          <p:nvPr>
            <p:custDataLst>
              <p:tags r:id="rId1"/>
            </p:custDataLst>
          </p:nvPr>
        </p:nvGraphicFramePr>
        <p:xfrm>
          <a:off x="381000" y="2802255"/>
          <a:ext cx="11319510" cy="4066540"/>
        </p:xfrm>
        <a:graphic>
          <a:graphicData uri="http://schemas.openxmlformats.org/drawingml/2006/table">
            <a:tbl>
              <a:tblPr/>
              <a:tblGrid>
                <a:gridCol w="2971800"/>
                <a:gridCol w="4114800"/>
                <a:gridCol w="4232910"/>
              </a:tblGrid>
              <a:tr h="554355">
                <a:tc>
                  <a:txBody>
                    <a:bodyPr/>
                    <a:lstStyle/>
                    <a:p>
                      <a:pPr algn="l">
                        <a:lnSpc>
                          <a:spcPts val="1875"/>
                        </a:lnSpc>
                      </a:pPr>
                      <a:r>
                        <a:rPr lang="en-US" altLang="zh-CN" sz="1800" b="0" dirty="0" err="1">
                          <a:solidFill>
                            <a:srgbClr val="002060"/>
                          </a:solidFill>
                          <a:latin typeface="Arial" panose="020B0604020202020204" pitchFamily="34" charset="0"/>
                          <a:ea typeface="quote-cjk-patch"/>
                          <a:cs typeface="Arial" panose="020B0604020202020204" pitchFamily="34" charset="0"/>
                        </a:rPr>
                        <a:t>Сфера</a:t>
                      </a:r>
                      <a:endParaRPr lang="en-US" altLang="zh-CN" sz="1800" b="0" dirty="0">
                        <a:solidFill>
                          <a:srgbClr val="002060"/>
                        </a:solidFill>
                        <a:latin typeface="Arial" panose="020B0604020202020204" pitchFamily="34" charset="0"/>
                        <a:ea typeface="quote-cjk-patch"/>
                        <a:cs typeface="Arial" panose="020B0604020202020204" pitchFamily="34" charset="0"/>
                      </a:endParaRPr>
                    </a:p>
                  </a:txBody>
                  <a:tcPr marL="0" marR="152717" marT="95567" marB="95567"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noFill/>
                  </a:tcPr>
                </a:tc>
                <a:tc>
                  <a:txBody>
                    <a:bodyPr/>
                    <a:lstStyle/>
                    <a:p>
                      <a:pPr algn="l">
                        <a:lnSpc>
                          <a:spcPts val="1875"/>
                        </a:lnSpc>
                      </a:pPr>
                      <a:r>
                        <a:rPr lang="en-US" altLang="zh-CN" sz="1800" b="0" dirty="0" err="1">
                          <a:solidFill>
                            <a:srgbClr val="002060"/>
                          </a:solidFill>
                          <a:latin typeface="Arial" panose="020B0604020202020204" pitchFamily="34" charset="0"/>
                          <a:ea typeface="quote-cjk-patch"/>
                          <a:cs typeface="Arial" panose="020B0604020202020204" pitchFamily="34" charset="0"/>
                        </a:rPr>
                        <a:t>Проявление</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незрелости</a:t>
                      </a:r>
                      <a:endParaRPr lang="en-US" altLang="zh-CN" sz="1800" b="0" dirty="0">
                        <a:solidFill>
                          <a:srgbClr val="002060"/>
                        </a:solidFill>
                        <a:latin typeface="Arial" panose="020B0604020202020204" pitchFamily="34" charset="0"/>
                        <a:ea typeface="quote-cjk-patch"/>
                        <a:cs typeface="Arial" panose="020B0604020202020204" pitchFamily="34" charset="0"/>
                      </a:endParaRPr>
                    </a:p>
                  </a:txBody>
                  <a:tcPr marL="152717" marR="152717" marT="95567" marB="95567"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noFill/>
                  </a:tcPr>
                </a:tc>
                <a:tc>
                  <a:txBody>
                    <a:bodyPr/>
                    <a:lstStyle/>
                    <a:p>
                      <a:pPr algn="l">
                        <a:lnSpc>
                          <a:spcPts val="1875"/>
                        </a:lnSpc>
                      </a:pPr>
                      <a:r>
                        <a:rPr lang="en-US" altLang="zh-CN" sz="1800" b="0">
                          <a:solidFill>
                            <a:srgbClr val="002060"/>
                          </a:solidFill>
                          <a:latin typeface="Arial" panose="020B0604020202020204" pitchFamily="34" charset="0"/>
                          <a:ea typeface="quote-cjk-patch"/>
                          <a:cs typeface="Arial" panose="020B0604020202020204" pitchFamily="34" charset="0"/>
                        </a:rPr>
                        <a:t>Механизм</a:t>
                      </a:r>
                    </a:p>
                  </a:txBody>
                  <a:tcPr marL="152717" marR="152717" marT="95567" marB="95567"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noFill/>
                  </a:tcPr>
                </a:tc>
              </a:tr>
              <a:tr h="1170940">
                <a:tc>
                  <a:txBody>
                    <a:bodyPr/>
                    <a:lstStyle/>
                    <a:p>
                      <a:pPr>
                        <a:lnSpc>
                          <a:spcPts val="1875"/>
                        </a:lnSpc>
                      </a:pPr>
                      <a:r>
                        <a:rPr lang="en-US" altLang="zh-CN" sz="1800" b="0" dirty="0" err="1">
                          <a:solidFill>
                            <a:srgbClr val="002060"/>
                          </a:solidFill>
                          <a:latin typeface="Arial" panose="020B0604020202020204" pitchFamily="34" charset="0"/>
                          <a:ea typeface="quote-cjk-patch"/>
                          <a:cs typeface="Arial" panose="020B0604020202020204" pitchFamily="34" charset="0"/>
                        </a:rPr>
                        <a:t>Письмо</a:t>
                      </a:r>
                      <a:endParaRPr lang="en-US" altLang="zh-CN" sz="1800" b="0" dirty="0">
                        <a:solidFill>
                          <a:srgbClr val="002060"/>
                        </a:solidFill>
                        <a:latin typeface="Arial" panose="020B0604020202020204" pitchFamily="34" charset="0"/>
                        <a:ea typeface="quote-cjk-patch"/>
                        <a:cs typeface="Arial" panose="020B0604020202020204" pitchFamily="34" charset="0"/>
                      </a:endParaRPr>
                    </a:p>
                  </a:txBody>
                  <a:tcPr marL="0" marR="152717"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nSpc>
                          <a:spcPts val="1875"/>
                        </a:lnSpc>
                      </a:pPr>
                      <a:r>
                        <a:rPr lang="en-US" altLang="zh-CN" sz="1800" b="0">
                          <a:solidFill>
                            <a:srgbClr val="002060"/>
                          </a:solidFill>
                          <a:latin typeface="Arial" panose="020B0604020202020204" pitchFamily="34" charset="0"/>
                          <a:ea typeface="quote-cjk-patch"/>
                          <a:cs typeface="Arial" panose="020B0604020202020204" pitchFamily="34" charset="0"/>
                        </a:rPr>
                        <a:t>Зеркальное письмо (б и д), тремор (дрожание), выход за строки, сильный нажим (рука быстро устает).</a:t>
                      </a:r>
                    </a:p>
                  </a:txBody>
                  <a:tcPr marL="152717" marR="152717"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nSpc>
                          <a:spcPts val="1875"/>
                        </a:lnSpc>
                      </a:pPr>
                      <a:r>
                        <a:rPr lang="en-US" altLang="zh-CN" sz="1800" b="0" dirty="0" err="1">
                          <a:solidFill>
                            <a:srgbClr val="002060"/>
                          </a:solidFill>
                          <a:latin typeface="Arial" panose="020B0604020202020204" pitchFamily="34" charset="0"/>
                          <a:ea typeface="quote-cjk-patch"/>
                          <a:cs typeface="Arial" panose="020B0604020202020204" pitchFamily="34" charset="0"/>
                        </a:rPr>
                        <a:t>Незрелость</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мозжечковой</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системы</a:t>
                      </a:r>
                      <a:r>
                        <a:rPr lang="en-US" altLang="zh-CN" sz="1800" b="0" dirty="0">
                          <a:solidFill>
                            <a:srgbClr val="002060"/>
                          </a:solidFill>
                          <a:latin typeface="Arial" panose="020B0604020202020204" pitchFamily="34" charset="0"/>
                          <a:ea typeface="quote-cjk-patch"/>
                          <a:cs typeface="Arial" panose="020B0604020202020204" pitchFamily="34" charset="0"/>
                        </a:rPr>
                        <a:t> и </a:t>
                      </a:r>
                      <a:r>
                        <a:rPr lang="en-US" altLang="zh-CN" sz="1800" b="0" dirty="0" err="1">
                          <a:solidFill>
                            <a:srgbClr val="002060"/>
                          </a:solidFill>
                          <a:latin typeface="Arial" panose="020B0604020202020204" pitchFamily="34" charset="0"/>
                          <a:ea typeface="quote-cjk-patch"/>
                          <a:cs typeface="Arial" panose="020B0604020202020204" pitchFamily="34" charset="0"/>
                        </a:rPr>
                        <a:t>мозолистого</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тела</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связь</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полушарий</a:t>
                      </a:r>
                      <a:r>
                        <a:rPr lang="en-US" altLang="zh-CN" sz="1800" b="0" dirty="0" smtClean="0">
                          <a:solidFill>
                            <a:srgbClr val="002060"/>
                          </a:solidFill>
                          <a:latin typeface="Arial" panose="020B0604020202020204" pitchFamily="34" charset="0"/>
                          <a:ea typeface="quote-cjk-patch"/>
                          <a:cs typeface="Arial" panose="020B0604020202020204" pitchFamily="34" charset="0"/>
                        </a:rPr>
                        <a:t>).</a:t>
                      </a:r>
                      <a:r>
                        <a:rPr lang="ru-RU" altLang="zh-CN" sz="1800" b="0" dirty="0" smtClean="0">
                          <a:solidFill>
                            <a:srgbClr val="002060"/>
                          </a:solidFill>
                          <a:latin typeface="Arial" panose="020B0604020202020204" pitchFamily="34" charset="0"/>
                          <a:ea typeface="quote-cjk-patch"/>
                          <a:cs typeface="Arial" panose="020B0604020202020204" pitchFamily="34" charset="0"/>
                        </a:rPr>
                        <a:t> Зрительно-пространственные представления</a:t>
                      </a:r>
                      <a:endParaRPr lang="en-US" altLang="zh-CN" sz="1800" b="0" dirty="0">
                        <a:solidFill>
                          <a:srgbClr val="002060"/>
                        </a:solidFill>
                        <a:latin typeface="Arial" panose="020B0604020202020204" pitchFamily="34" charset="0"/>
                        <a:ea typeface="quote-cjk-patch"/>
                        <a:cs typeface="Arial" panose="020B0604020202020204" pitchFamily="34" charset="0"/>
                      </a:endParaRPr>
                    </a:p>
                  </a:txBody>
                  <a:tcPr marL="152717" marR="0"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170305">
                <a:tc>
                  <a:txBody>
                    <a:bodyPr/>
                    <a:lstStyle/>
                    <a:p>
                      <a:pPr>
                        <a:lnSpc>
                          <a:spcPts val="1875"/>
                        </a:lnSpc>
                      </a:pPr>
                      <a:r>
                        <a:rPr lang="en-US" altLang="zh-CN" sz="1800" b="0">
                          <a:solidFill>
                            <a:srgbClr val="002060"/>
                          </a:solidFill>
                          <a:latin typeface="Arial" panose="020B0604020202020204" pitchFamily="34" charset="0"/>
                          <a:ea typeface="quote-cjk-patch"/>
                          <a:cs typeface="Arial" panose="020B0604020202020204" pitchFamily="34" charset="0"/>
                        </a:rPr>
                        <a:t>Чтение</a:t>
                      </a:r>
                    </a:p>
                  </a:txBody>
                  <a:tcPr marL="0" marR="152717"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nSpc>
                          <a:spcPts val="1875"/>
                        </a:lnSpc>
                      </a:pPr>
                      <a:r>
                        <a:rPr lang="en-US" altLang="zh-CN" sz="1800" b="0">
                          <a:solidFill>
                            <a:srgbClr val="002060"/>
                          </a:solidFill>
                          <a:latin typeface="Arial" panose="020B0604020202020204" pitchFamily="34" charset="0"/>
                          <a:ea typeface="quote-cjk-patch"/>
                          <a:cs typeface="Arial" panose="020B0604020202020204" pitchFamily="34" charset="0"/>
                        </a:rPr>
                        <a:t>«Глотание» окончаний, перестановка слогов, потеря строки, быстрая утомляемость.</a:t>
                      </a:r>
                    </a:p>
                  </a:txBody>
                  <a:tcPr marL="152717" marR="152717"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nSpc>
                          <a:spcPts val="1875"/>
                        </a:lnSpc>
                      </a:pPr>
                      <a:r>
                        <a:rPr lang="en-US" altLang="zh-CN" sz="1800" b="0" dirty="0" err="1">
                          <a:solidFill>
                            <a:srgbClr val="002060"/>
                          </a:solidFill>
                          <a:latin typeface="Arial" panose="020B0604020202020204" pitchFamily="34" charset="0"/>
                          <a:ea typeface="quote-cjk-patch"/>
                          <a:cs typeface="Arial" panose="020B0604020202020204" pitchFamily="34" charset="0"/>
                        </a:rPr>
                        <a:t>Несформированность</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саккад</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плавного</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движения</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глаз</a:t>
                      </a:r>
                      <a:r>
                        <a:rPr lang="en-US" altLang="zh-CN" sz="1800" b="0" dirty="0">
                          <a:solidFill>
                            <a:srgbClr val="002060"/>
                          </a:solidFill>
                          <a:latin typeface="Arial" panose="020B0604020202020204" pitchFamily="34" charset="0"/>
                          <a:ea typeface="quote-cjk-patch"/>
                          <a:cs typeface="Arial" panose="020B0604020202020204" pitchFamily="34" charset="0"/>
                        </a:rPr>
                        <a:t>) и </a:t>
                      </a:r>
                      <a:r>
                        <a:rPr lang="en-US" altLang="zh-CN" sz="1800" b="0" dirty="0" err="1">
                          <a:solidFill>
                            <a:srgbClr val="002060"/>
                          </a:solidFill>
                          <a:latin typeface="Arial" panose="020B0604020202020204" pitchFamily="34" charset="0"/>
                          <a:ea typeface="quote-cjk-patch"/>
                          <a:cs typeface="Arial" panose="020B0604020202020204" pitchFamily="34" charset="0"/>
                        </a:rPr>
                        <a:t>слабая</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проприоцепция</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ощущение</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тела</a:t>
                      </a:r>
                      <a:r>
                        <a:rPr lang="en-US" altLang="zh-CN" sz="1800" b="0" dirty="0">
                          <a:solidFill>
                            <a:srgbClr val="002060"/>
                          </a:solidFill>
                          <a:latin typeface="Arial" panose="020B0604020202020204" pitchFamily="34" charset="0"/>
                          <a:ea typeface="quote-cjk-patch"/>
                          <a:cs typeface="Arial" panose="020B0604020202020204" pitchFamily="34" charset="0"/>
                        </a:rPr>
                        <a:t> в </a:t>
                      </a:r>
                      <a:r>
                        <a:rPr lang="en-US" altLang="zh-CN" sz="1800" b="0" dirty="0" err="1">
                          <a:solidFill>
                            <a:srgbClr val="002060"/>
                          </a:solidFill>
                          <a:latin typeface="Arial" panose="020B0604020202020204" pitchFamily="34" charset="0"/>
                          <a:ea typeface="quote-cjk-patch"/>
                          <a:cs typeface="Arial" panose="020B0604020202020204" pitchFamily="34" charset="0"/>
                        </a:rPr>
                        <a:t>пространстве</a:t>
                      </a:r>
                      <a:r>
                        <a:rPr lang="en-US" altLang="zh-CN" sz="1800" b="0" dirty="0" smtClean="0">
                          <a:solidFill>
                            <a:srgbClr val="002060"/>
                          </a:solidFill>
                          <a:latin typeface="Arial" panose="020B0604020202020204" pitchFamily="34" charset="0"/>
                          <a:ea typeface="quote-cjk-patch"/>
                          <a:cs typeface="Arial" panose="020B0604020202020204" pitchFamily="34" charset="0"/>
                        </a:rPr>
                        <a:t>).</a:t>
                      </a:r>
                      <a:r>
                        <a:rPr lang="ru-RU" altLang="zh-CN" sz="1800" b="0" dirty="0" smtClean="0">
                          <a:solidFill>
                            <a:srgbClr val="002060"/>
                          </a:solidFill>
                          <a:latin typeface="Arial" panose="020B0604020202020204" pitchFamily="34" charset="0"/>
                          <a:ea typeface="quote-cjk-patch"/>
                          <a:cs typeface="Arial" panose="020B0604020202020204" pitchFamily="34" charset="0"/>
                        </a:rPr>
                        <a:t> Нарушение</a:t>
                      </a:r>
                      <a:r>
                        <a:rPr lang="ru-RU" altLang="zh-CN" sz="1800" b="0" baseline="0" dirty="0" smtClean="0">
                          <a:solidFill>
                            <a:srgbClr val="002060"/>
                          </a:solidFill>
                          <a:latin typeface="Arial" panose="020B0604020202020204" pitchFamily="34" charset="0"/>
                          <a:ea typeface="quote-cjk-patch"/>
                          <a:cs typeface="Arial" panose="020B0604020202020204" pitchFamily="34" charset="0"/>
                        </a:rPr>
                        <a:t> дыхания</a:t>
                      </a:r>
                      <a:endParaRPr lang="en-US" altLang="zh-CN" sz="1800" b="0" dirty="0">
                        <a:solidFill>
                          <a:srgbClr val="002060"/>
                        </a:solidFill>
                        <a:latin typeface="Arial" panose="020B0604020202020204" pitchFamily="34" charset="0"/>
                        <a:ea typeface="quote-cjk-patch"/>
                        <a:cs typeface="Arial" panose="020B0604020202020204" pitchFamily="34" charset="0"/>
                      </a:endParaRPr>
                    </a:p>
                  </a:txBody>
                  <a:tcPr marL="152717" marR="0"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170940">
                <a:tc>
                  <a:txBody>
                    <a:bodyPr/>
                    <a:lstStyle/>
                    <a:p>
                      <a:pPr>
                        <a:lnSpc>
                          <a:spcPts val="1875"/>
                        </a:lnSpc>
                      </a:pPr>
                      <a:r>
                        <a:rPr lang="en-US" altLang="zh-CN" sz="1800" b="0">
                          <a:solidFill>
                            <a:srgbClr val="002060"/>
                          </a:solidFill>
                          <a:latin typeface="Arial" panose="020B0604020202020204" pitchFamily="34" charset="0"/>
                          <a:ea typeface="quote-cjk-patch"/>
                          <a:cs typeface="Arial" panose="020B0604020202020204" pitchFamily="34" charset="0"/>
                        </a:rPr>
                        <a:t>Социальная адаптация</a:t>
                      </a:r>
                    </a:p>
                  </a:txBody>
                  <a:tcPr marL="0" marR="152717"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nSpc>
                          <a:spcPts val="1875"/>
                        </a:lnSpc>
                      </a:pPr>
                      <a:r>
                        <a:rPr lang="en-US" altLang="zh-CN" sz="1800" b="0">
                          <a:solidFill>
                            <a:srgbClr val="002060"/>
                          </a:solidFill>
                          <a:latin typeface="Arial" panose="020B0604020202020204" pitchFamily="34" charset="0"/>
                          <a:ea typeface="quote-cjk-patch"/>
                          <a:cs typeface="Arial" panose="020B0604020202020204" pitchFamily="34" charset="0"/>
                        </a:rPr>
                        <a:t>Неловкость в играх (мяч летит мимо), неспособность стоять в очереди спокойно, случайные удары соседа.</a:t>
                      </a:r>
                    </a:p>
                  </a:txBody>
                  <a:tcPr marL="152717" marR="152717"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nSpc>
                          <a:spcPts val="1875"/>
                        </a:lnSpc>
                      </a:pPr>
                      <a:r>
                        <a:rPr lang="en-US" altLang="zh-CN" sz="1800" b="0" dirty="0" err="1">
                          <a:solidFill>
                            <a:srgbClr val="002060"/>
                          </a:solidFill>
                          <a:latin typeface="Arial" panose="020B0604020202020204" pitchFamily="34" charset="0"/>
                          <a:ea typeface="quote-cjk-patch"/>
                          <a:cs typeface="Arial" panose="020B0604020202020204" pitchFamily="34" charset="0"/>
                        </a:rPr>
                        <a:t>Дисфункция</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вестибулярного</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аппарата</a:t>
                      </a:r>
                      <a:r>
                        <a:rPr lang="en-US" altLang="zh-CN" sz="1800" b="0" dirty="0">
                          <a:solidFill>
                            <a:srgbClr val="002060"/>
                          </a:solidFill>
                          <a:latin typeface="Arial" panose="020B0604020202020204" pitchFamily="34" charset="0"/>
                          <a:ea typeface="quote-cjk-patch"/>
                          <a:cs typeface="Arial" panose="020B0604020202020204" pitchFamily="34" charset="0"/>
                        </a:rPr>
                        <a:t> и </a:t>
                      </a:r>
                      <a:r>
                        <a:rPr lang="en-US" altLang="zh-CN" sz="1800" b="0" dirty="0" err="1">
                          <a:solidFill>
                            <a:srgbClr val="002060"/>
                          </a:solidFill>
                          <a:latin typeface="Arial" panose="020B0604020202020204" pitchFamily="34" charset="0"/>
                          <a:ea typeface="quote-cjk-patch"/>
                          <a:cs typeface="Arial" panose="020B0604020202020204" pitchFamily="34" charset="0"/>
                        </a:rPr>
                        <a:t>нарушение</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схемы</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тела</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ребенок</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не</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чувствует</a:t>
                      </a:r>
                      <a:r>
                        <a:rPr lang="en-US" altLang="zh-CN" sz="1800" b="0" dirty="0">
                          <a:solidFill>
                            <a:srgbClr val="002060"/>
                          </a:solidFill>
                          <a:latin typeface="Arial" panose="020B0604020202020204" pitchFamily="34" charset="0"/>
                          <a:ea typeface="quote-cjk-patch"/>
                          <a:cs typeface="Arial" panose="020B0604020202020204" pitchFamily="34" charset="0"/>
                        </a:rPr>
                        <a:t> </a:t>
                      </a:r>
                      <a:r>
                        <a:rPr lang="en-US" altLang="zh-CN" sz="1800" b="0" dirty="0" err="1">
                          <a:solidFill>
                            <a:srgbClr val="002060"/>
                          </a:solidFill>
                          <a:latin typeface="Arial" panose="020B0604020202020204" pitchFamily="34" charset="0"/>
                          <a:ea typeface="quote-cjk-patch"/>
                          <a:cs typeface="Arial" panose="020B0604020202020204" pitchFamily="34" charset="0"/>
                        </a:rPr>
                        <a:t>границ</a:t>
                      </a:r>
                      <a:r>
                        <a:rPr lang="en-US" altLang="zh-CN" sz="1800" b="0" dirty="0">
                          <a:solidFill>
                            <a:srgbClr val="002060"/>
                          </a:solidFill>
                          <a:latin typeface="Arial" panose="020B0604020202020204" pitchFamily="34" charset="0"/>
                          <a:ea typeface="quote-cjk-patch"/>
                          <a:cs typeface="Arial" panose="020B0604020202020204" pitchFamily="34" charset="0"/>
                        </a:rPr>
                        <a:t>).</a:t>
                      </a:r>
                    </a:p>
                  </a:txBody>
                  <a:tcPr marL="152717" marR="0" marT="95567" marB="95567"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sp>
        <p:nvSpPr>
          <p:cNvPr id="3" name="Текстовое поле 2"/>
          <p:cNvSpPr txBox="1"/>
          <p:nvPr/>
        </p:nvSpPr>
        <p:spPr>
          <a:xfrm>
            <a:off x="228600" y="1371600"/>
            <a:ext cx="11555095" cy="5333365"/>
          </a:xfrm>
          <a:prstGeom prst="rect">
            <a:avLst/>
          </a:prstGeom>
        </p:spPr>
        <p:txBody>
          <a:bodyPr>
            <a:noAutofit/>
          </a:bodyPr>
          <a:lstStyle/>
          <a:p>
            <a:pPr marL="0" indent="0" algn="l"/>
            <a:r>
              <a:rPr sz="2200" b="1" i="0">
                <a:solidFill>
                  <a:srgbClr val="002060"/>
                </a:solidFill>
                <a:ea typeface="-apple-system"/>
                <a:cs typeface="Arial" panose="020B0604020202020204" pitchFamily="34" charset="0"/>
              </a:rPr>
              <a:t>1. Мелкая моторика и графомоторные навыки</a:t>
            </a:r>
          </a:p>
          <a:p>
            <a:pPr marL="0" indent="0" algn="l"/>
            <a:r>
              <a:rPr sz="2200" b="0" i="0">
                <a:solidFill>
                  <a:srgbClr val="002060"/>
                </a:solidFill>
                <a:ea typeface="-apple-system"/>
                <a:cs typeface="Arial" panose="020B0604020202020204" pitchFamily="34" charset="0"/>
              </a:rPr>
              <a:t>· Неуклюже держит карандаш (кулаком, слишком сильно давит, ломает грифель, пальцы держат не карандаш, а друг друга, захват ненормативный).</a:t>
            </a:r>
          </a:p>
          <a:p>
            <a:pPr marL="0" indent="0" algn="l"/>
            <a:r>
              <a:rPr sz="2200" b="0" i="0">
                <a:solidFill>
                  <a:srgbClr val="002060"/>
                </a:solidFill>
                <a:ea typeface="-apple-system"/>
                <a:cs typeface="Arial" panose="020B0604020202020204" pitchFamily="34" charset="0"/>
              </a:rPr>
              <a:t>· Рисунки примитивны для возраста (не может скопировать квадрат, треугольник, застегнуть пуговицы, нанизать бисер).</a:t>
            </a:r>
          </a:p>
          <a:p>
            <a:pPr marL="0" indent="0" algn="l"/>
            <a:r>
              <a:rPr sz="2200" b="0" i="0">
                <a:solidFill>
                  <a:srgbClr val="002060"/>
                </a:solidFill>
                <a:ea typeface="-apple-system"/>
                <a:cs typeface="Arial" panose="020B0604020202020204" pitchFamily="34" charset="0"/>
              </a:rPr>
              <a:t>· Рисует линии с остановками, «дрожащие», выходит за границы при штриховке, не дорисовывает элементы.</a:t>
            </a:r>
          </a:p>
          <a:p>
            <a:pPr marL="0" indent="0" algn="l"/>
            <a:r>
              <a:rPr sz="2200" b="0" i="0">
                <a:solidFill>
                  <a:srgbClr val="002060"/>
                </a:solidFill>
                <a:ea typeface="-apple-system"/>
                <a:cs typeface="Arial" panose="020B0604020202020204" pitchFamily="34" charset="0"/>
              </a:rPr>
              <a:t>· При письме или рисовании быстро устает, жалуется на руку.</a:t>
            </a:r>
          </a:p>
          <a:p>
            <a:pPr marL="0" indent="0" algn="l"/>
            <a:r>
              <a:rPr sz="2200" b="1" i="0">
                <a:solidFill>
                  <a:srgbClr val="002060"/>
                </a:solidFill>
                <a:ea typeface="-apple-system"/>
                <a:cs typeface="Arial" panose="020B0604020202020204" pitchFamily="34" charset="0"/>
              </a:rPr>
              <a:t>2. Крупная моторика и равновесие</a:t>
            </a:r>
          </a:p>
          <a:p>
            <a:pPr marL="0" indent="0" algn="l"/>
            <a:r>
              <a:rPr sz="2200" b="0" i="0">
                <a:solidFill>
                  <a:srgbClr val="002060"/>
                </a:solidFill>
                <a:ea typeface="-apple-system"/>
                <a:cs typeface="Arial" panose="020B0604020202020204" pitchFamily="34" charset="0"/>
              </a:rPr>
              <a:t>· Не может прыгать на одной ноге или на двух с продвижением.</a:t>
            </a:r>
          </a:p>
          <a:p>
            <a:pPr marL="0" indent="0" algn="l"/>
            <a:r>
              <a:rPr sz="2200" b="0" i="0">
                <a:solidFill>
                  <a:srgbClr val="002060"/>
                </a:solidFill>
                <a:ea typeface="-apple-system"/>
                <a:cs typeface="Arial" panose="020B0604020202020204" pitchFamily="34" charset="0"/>
              </a:rPr>
              <a:t>· Плохо ловит/бросает мяч, часто спотыкается о ровный пол.</a:t>
            </a:r>
          </a:p>
          <a:p>
            <a:pPr marL="0" indent="0" algn="l"/>
            <a:r>
              <a:rPr sz="2200" b="0" i="0">
                <a:solidFill>
                  <a:srgbClr val="002060"/>
                </a:solidFill>
                <a:ea typeface="-apple-system"/>
                <a:cs typeface="Arial" panose="020B0604020202020204" pitchFamily="34" charset="0"/>
              </a:rPr>
              <a:t>· Избегает качелей, горок, лестниц — или, наоборот, ищет экстремальные движения.</a:t>
            </a:r>
          </a:p>
          <a:p>
            <a:pPr marL="0" indent="0" algn="l"/>
            <a:r>
              <a:rPr sz="2200" b="0" i="0">
                <a:solidFill>
                  <a:srgbClr val="002060"/>
                </a:solidFill>
                <a:ea typeface="-apple-system"/>
                <a:cs typeface="Arial" panose="020B0604020202020204" pitchFamily="34" charset="0"/>
              </a:rPr>
              <a:t>· С трудом стоит на одной ноге с закрытыми глазами (после 5–5,5 лет).</a:t>
            </a:r>
          </a:p>
          <a:p>
            <a:pPr marL="0" indent="0" algn="l"/>
            <a:r>
              <a:rPr sz="2200" b="0" i="0">
                <a:solidFill>
                  <a:srgbClr val="002060"/>
                </a:solidFill>
                <a:ea typeface="-apple-system"/>
                <a:cs typeface="Arial" panose="020B0604020202020204" pitchFamily="34" charset="0"/>
              </a:rPr>
              <a:t>- Не хочет/ не любит кататься на велосипеде.</a:t>
            </a:r>
          </a:p>
          <a:p>
            <a:pPr marL="0" indent="0" algn="l"/>
            <a:r>
              <a:rPr sz="2200" b="0" i="0">
                <a:solidFill>
                  <a:srgbClr val="002060"/>
                </a:solidFill>
                <a:ea typeface="-apple-system"/>
                <a:cs typeface="Arial" panose="020B0604020202020204" pitchFamily="34" charset="0"/>
              </a:rPr>
              <a:t>- Не может ровно сидеть, ноги подсовывает под себя, держит рукой голову, ищет постоянно позу</a:t>
            </a:r>
          </a:p>
          <a:p>
            <a:pPr marL="0" indent="0" algn="l"/>
            <a:endParaRPr sz="2200" b="0" i="0">
              <a:solidFill>
                <a:srgbClr val="002060"/>
              </a:solidFill>
              <a:ea typeface="-apple-system"/>
              <a:cs typeface="Arial" panose="020B0604020202020204" pitchFamily="34" charset="0"/>
            </a:endParaRPr>
          </a:p>
        </p:txBody>
      </p:sp>
      <p:sp>
        <p:nvSpPr>
          <p:cNvPr id="4" name="Текстовое поле 3"/>
          <p:cNvSpPr txBox="1"/>
          <p:nvPr/>
        </p:nvSpPr>
        <p:spPr>
          <a:xfrm>
            <a:off x="381000" y="381000"/>
            <a:ext cx="10693400" cy="1076325"/>
          </a:xfrm>
          <a:prstGeom prst="rect">
            <a:avLst/>
          </a:prstGeom>
          <a:noFill/>
        </p:spPr>
        <p:txBody>
          <a:bodyPr wrap="square" rtlCol="0" anchor="t">
            <a:spAutoFit/>
          </a:bodyPr>
          <a:lstStyle/>
          <a:p>
            <a:pPr marL="0" indent="0" algn="l"/>
            <a:r>
              <a:rPr sz="3200">
                <a:solidFill>
                  <a:srgbClr val="C00000"/>
                </a:solidFill>
                <a:latin typeface="Times New Roman" panose="02020603050405020304" pitchFamily="18" charset="0"/>
                <a:ea typeface="-apple-system"/>
                <a:cs typeface="Times New Roman" panose="02020603050405020304" pitchFamily="18" charset="0"/>
                <a:sym typeface="+mn-ea"/>
              </a:rPr>
              <a:t>Красные флаги нейродвигательных нарушений у детей 5–7 лет (перед школой):</a:t>
            </a:r>
            <a:endParaRPr lang="ru-RU" altLang="en-US" sz="3200">
              <a:solidFill>
                <a:srgbClr val="C00000"/>
              </a:solidFill>
              <a:latin typeface="Times New Roman" panose="02020603050405020304" pitchFamily="18" charset="0"/>
              <a:ea typeface="-apple-system"/>
              <a:cs typeface="Times New Roman" panose="02020603050405020304" pitchFamily="18"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3" name="Текстовое поле 2"/>
          <p:cNvSpPr txBox="1"/>
          <p:nvPr/>
        </p:nvSpPr>
        <p:spPr>
          <a:xfrm>
            <a:off x="732790" y="1167130"/>
            <a:ext cx="10845800" cy="4492625"/>
          </a:xfrm>
          <a:prstGeom prst="rect">
            <a:avLst/>
          </a:prstGeom>
          <a:noFill/>
        </p:spPr>
        <p:txBody>
          <a:bodyPr wrap="square" rtlCol="0" anchor="t">
            <a:spAutoFit/>
          </a:bodyPr>
          <a:lstStyle/>
          <a:p>
            <a:pPr marL="0" indent="0" algn="l"/>
            <a:r>
              <a:rPr sz="2200" b="1">
                <a:solidFill>
                  <a:srgbClr val="002060"/>
                </a:solidFill>
                <a:ea typeface="-apple-system"/>
                <a:cs typeface="Arial" panose="020B0604020202020204" pitchFamily="34" charset="0"/>
                <a:sym typeface="+mn-ea"/>
              </a:rPr>
              <a:t>3. Зрительно-моторная координация</a:t>
            </a:r>
            <a:endParaRPr sz="2200" b="1"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Не попадает в цель (не может кинуть мелкий предмет в коробку).</a:t>
            </a:r>
            <a:endParaRPr sz="220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Путает правую и левую сторону (после 5–6 лет это должно быть стабильно).</a:t>
            </a:r>
            <a:endParaRPr sz="220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Трудности с копированием фигур из точек или пересекающихся линий.</a:t>
            </a:r>
            <a:endParaRPr sz="220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На подготовке в школе не видит строку.</a:t>
            </a:r>
          </a:p>
          <a:p>
            <a:pPr marL="0" indent="0" algn="l"/>
            <a:endParaRPr sz="2200" i="0">
              <a:solidFill>
                <a:srgbClr val="002060"/>
              </a:solidFill>
              <a:ea typeface="-apple-system"/>
              <a:cs typeface="Arial" panose="020B0604020202020204" pitchFamily="34" charset="0"/>
            </a:endParaRPr>
          </a:p>
          <a:p>
            <a:pPr marL="0" indent="0" algn="l"/>
            <a:r>
              <a:rPr sz="2200" b="1">
                <a:solidFill>
                  <a:srgbClr val="002060"/>
                </a:solidFill>
                <a:ea typeface="-apple-system"/>
                <a:cs typeface="Arial" panose="020B0604020202020204" pitchFamily="34" charset="0"/>
                <a:sym typeface="+mn-ea"/>
              </a:rPr>
              <a:t>4. Сенсорная обработка и праксис</a:t>
            </a:r>
            <a:endParaRPr sz="2200" b="1"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Не переносит чистку зубов, стрижку ногтей, брезгует песком/клеем.</a:t>
            </a:r>
            <a:endParaRPr sz="220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Постоянно что-то жует (воротник, рукав), трогает все подряд — или, наоборот, не замечает грязи на лице, ударов.</a:t>
            </a:r>
            <a:endParaRPr sz="220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Грызёт ногти.</a:t>
            </a:r>
            <a:endParaRPr sz="220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Не может выполнить последовательность движений (например, «руки вверх, в стороны, на пояс») без зрительного образца.</a:t>
            </a:r>
            <a:endParaRPr lang="ru-RU" altLang="en-US" sz="2200">
              <a:solidFill>
                <a:srgbClr val="002060"/>
              </a:solidFill>
              <a:ea typeface="-apple-system"/>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3" name="Текстовое поле 2"/>
          <p:cNvSpPr txBox="1"/>
          <p:nvPr/>
        </p:nvSpPr>
        <p:spPr>
          <a:xfrm>
            <a:off x="725170" y="1447800"/>
            <a:ext cx="10354310" cy="5169535"/>
          </a:xfrm>
          <a:prstGeom prst="rect">
            <a:avLst/>
          </a:prstGeom>
          <a:noFill/>
        </p:spPr>
        <p:txBody>
          <a:bodyPr wrap="square" rtlCol="0" anchor="t">
            <a:spAutoFit/>
          </a:bodyPr>
          <a:lstStyle/>
          <a:p>
            <a:pPr marL="0" indent="0" algn="l"/>
            <a:r>
              <a:rPr sz="2200" b="1">
                <a:solidFill>
                  <a:srgbClr val="002060"/>
                </a:solidFill>
                <a:ea typeface="-apple-system"/>
                <a:cs typeface="Arial" panose="020B0604020202020204" pitchFamily="34" charset="0"/>
                <a:sym typeface="+mn-ea"/>
              </a:rPr>
              <a:t>5. Речь и оральный праксис</a:t>
            </a:r>
            <a:endParaRPr sz="2200" b="1"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Нечеткая дикция, смазанные окончания (дизартрия), сложно повторить длинное слово с сочетаниями согласных.</a:t>
            </a:r>
            <a:endParaRPr sz="2200" b="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Трудно переключать артикуляцию (быстро «па-ба-ка»).</a:t>
            </a:r>
            <a:endParaRPr sz="2200" b="0" i="0">
              <a:solidFill>
                <a:srgbClr val="002060"/>
              </a:solidFill>
              <a:ea typeface="-apple-system"/>
              <a:cs typeface="Arial" panose="020B0604020202020204" pitchFamily="34" charset="0"/>
            </a:endParaRPr>
          </a:p>
          <a:p>
            <a:pPr marL="0" indent="0" algn="l"/>
            <a:r>
              <a:rPr sz="2200" b="1">
                <a:solidFill>
                  <a:srgbClr val="002060"/>
                </a:solidFill>
                <a:ea typeface="-apple-system"/>
                <a:cs typeface="Arial" panose="020B0604020202020204" pitchFamily="34" charset="0"/>
                <a:sym typeface="+mn-ea"/>
              </a:rPr>
              <a:t>6. Внимание и поведение</a:t>
            </a:r>
            <a:endParaRPr sz="2200" b="1"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Быстро истощается при любой графической деятельности.</a:t>
            </a:r>
            <a:endParaRPr sz="2200" b="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Сильно раскачивается на стуле, соскальзывает, опирается головой на стол.</a:t>
            </a:r>
            <a:endParaRPr sz="2200" b="0" i="0">
              <a:solidFill>
                <a:srgbClr val="002060"/>
              </a:solidFill>
              <a:ea typeface="-apple-system"/>
              <a:cs typeface="Arial" panose="020B0604020202020204" pitchFamily="34" charset="0"/>
            </a:endParaRPr>
          </a:p>
          <a:p>
            <a:pPr marL="0" indent="0" algn="l"/>
            <a:r>
              <a:rPr sz="2200">
                <a:solidFill>
                  <a:srgbClr val="002060"/>
                </a:solidFill>
                <a:ea typeface="-apple-system"/>
                <a:cs typeface="Arial" panose="020B0604020202020204" pitchFamily="34" charset="0"/>
                <a:sym typeface="+mn-ea"/>
              </a:rPr>
              <a:t>· Не может завязать шнурки.</a:t>
            </a:r>
          </a:p>
          <a:p>
            <a:pPr marL="0" indent="0" algn="l"/>
            <a:r>
              <a:rPr lang="ru-RU" altLang="en-US" sz="2200" b="1">
                <a:solidFill>
                  <a:srgbClr val="002060"/>
                </a:solidFill>
                <a:ea typeface="-apple-system"/>
                <a:cs typeface="Arial" panose="020B0604020202020204" pitchFamily="34" charset="0"/>
                <a:sym typeface="+mn-ea"/>
              </a:rPr>
              <a:t>7. Миофункциональные нарушения</a:t>
            </a:r>
          </a:p>
          <a:p>
            <a:pPr marL="0" indent="0" algn="l"/>
            <a:r>
              <a:rPr sz="2200">
                <a:solidFill>
                  <a:srgbClr val="002060"/>
                </a:solidFill>
                <a:ea typeface="-apple-system"/>
                <a:cs typeface="Arial" panose="020B0604020202020204" pitchFamily="34" charset="0"/>
                <a:sym typeface="+mn-ea"/>
              </a:rPr>
              <a:t>· </a:t>
            </a:r>
            <a:r>
              <a:rPr lang="ru-RU" altLang="en-US" sz="2200">
                <a:solidFill>
                  <a:srgbClr val="002060"/>
                </a:solidFill>
                <a:ea typeface="-apple-system"/>
                <a:cs typeface="Arial" panose="020B0604020202020204" pitchFamily="34" charset="0"/>
                <a:sym typeface="+mn-ea"/>
              </a:rPr>
              <a:t>Дышит ртом, дыхание поверхностное</a:t>
            </a:r>
          </a:p>
          <a:p>
            <a:pPr marL="0" indent="0" algn="l"/>
            <a:r>
              <a:rPr sz="2200">
                <a:solidFill>
                  <a:srgbClr val="002060"/>
                </a:solidFill>
                <a:ea typeface="-apple-system"/>
                <a:cs typeface="Arial" panose="020B0604020202020204" pitchFamily="34" charset="0"/>
                <a:sym typeface="+mn-ea"/>
              </a:rPr>
              <a:t>· </a:t>
            </a:r>
            <a:r>
              <a:rPr lang="ru-RU" altLang="en-US" sz="2200">
                <a:solidFill>
                  <a:srgbClr val="002060"/>
                </a:solidFill>
                <a:ea typeface="-apple-system"/>
                <a:cs typeface="Arial" panose="020B0604020202020204" pitchFamily="34" charset="0"/>
                <a:sym typeface="+mn-ea"/>
              </a:rPr>
              <a:t>Тяжело фокусируется и переключает внимание.</a:t>
            </a:r>
          </a:p>
          <a:p>
            <a:pPr marL="0" indent="0" algn="l"/>
            <a:r>
              <a:rPr sz="2200">
                <a:solidFill>
                  <a:srgbClr val="002060"/>
                </a:solidFill>
                <a:ea typeface="-apple-system"/>
                <a:cs typeface="Arial" panose="020B0604020202020204" pitchFamily="34" charset="0"/>
                <a:sym typeface="+mn-ea"/>
              </a:rPr>
              <a:t>· Не может надуть щеки, высунуть язык вверх, цокать, дуть с силой.</a:t>
            </a:r>
          </a:p>
          <a:p>
            <a:pPr marL="0" indent="0" algn="l"/>
            <a:r>
              <a:rPr sz="2200">
                <a:solidFill>
                  <a:srgbClr val="002060"/>
                </a:solidFill>
                <a:ea typeface="-apple-system"/>
                <a:cs typeface="Arial" panose="020B0604020202020204" pitchFamily="34" charset="0"/>
                <a:sym typeface="+mn-ea"/>
              </a:rPr>
              <a:t>· </a:t>
            </a:r>
            <a:r>
              <a:rPr lang="ru-RU" sz="2200">
                <a:solidFill>
                  <a:srgbClr val="002060"/>
                </a:solidFill>
                <a:ea typeface="-apple-system"/>
                <a:cs typeface="Arial" panose="020B0604020202020204" pitchFamily="34" charset="0"/>
                <a:sym typeface="+mn-ea"/>
              </a:rPr>
              <a:t>Снижен энергоресурс</a:t>
            </a:r>
            <a:endParaRPr sz="2200" b="0" i="0">
              <a:solidFill>
                <a:srgbClr val="002060"/>
              </a:solidFill>
              <a:ea typeface="-apple-system"/>
              <a:cs typeface="Arial" panose="020B0604020202020204" pitchFamily="34" charset="0"/>
            </a:endParaRPr>
          </a:p>
          <a:p>
            <a:pPr marL="0" indent="0" algn="l"/>
            <a:endParaRPr lang="ru-RU" altLang="en-US" sz="2200">
              <a:solidFill>
                <a:srgbClr val="002060"/>
              </a:solidFill>
              <a:ea typeface="-apple-system"/>
              <a:cs typeface="Arial" panose="020B0604020202020204" pitchFamily="34" charset="0"/>
              <a:sym typeface="+mn-ea"/>
            </a:endParaRPr>
          </a:p>
          <a:p>
            <a:pPr marL="0" indent="0" algn="l"/>
            <a:endParaRPr lang="ru-RU" altLang="en-US" sz="2200">
              <a:solidFill>
                <a:srgbClr val="002060"/>
              </a:solidFill>
              <a:ea typeface="-apple-system"/>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sp>
        <p:nvSpPr>
          <p:cNvPr id="2" name="Текстовое поле 1"/>
          <p:cNvSpPr txBox="1"/>
          <p:nvPr/>
        </p:nvSpPr>
        <p:spPr>
          <a:xfrm>
            <a:off x="381000" y="381000"/>
            <a:ext cx="10830560" cy="583565"/>
          </a:xfrm>
          <a:prstGeom prst="rect">
            <a:avLst/>
          </a:prstGeom>
        </p:spPr>
        <p:txBody>
          <a:bodyPr wrap="square">
            <a:spAutoFit/>
          </a:bodyPr>
          <a:lstStyle/>
          <a:p>
            <a:pPr>
              <a:lnSpc>
                <a:spcPct val="100000"/>
              </a:lnSpc>
              <a:spcBef>
                <a:spcPts val="2400"/>
              </a:spcBef>
              <a:spcAft>
                <a:spcPts val="1200"/>
              </a:spcAft>
            </a:pPr>
            <a:r>
              <a:rPr sz="3200" b="1">
                <a:solidFill>
                  <a:srgbClr val="002060"/>
                </a:solidFill>
                <a:ea typeface="quote-cjk-patch"/>
                <a:cs typeface="Arial" panose="020B0604020202020204" pitchFamily="34" charset="0"/>
              </a:rPr>
              <a:t>1. Проприоцептивная система (ощущение тела)</a:t>
            </a:r>
          </a:p>
        </p:txBody>
      </p:sp>
      <p:sp>
        <p:nvSpPr>
          <p:cNvPr id="3" name="Текстовое поле 2"/>
          <p:cNvSpPr txBox="1"/>
          <p:nvPr/>
        </p:nvSpPr>
        <p:spPr>
          <a:xfrm>
            <a:off x="381000" y="1151255"/>
            <a:ext cx="7875905" cy="5631180"/>
          </a:xfrm>
          <a:prstGeom prst="rect">
            <a:avLst/>
          </a:prstGeom>
        </p:spPr>
        <p:txBody>
          <a:bodyPr wrap="square">
            <a:spAutoFit/>
          </a:bodyPr>
          <a:lstStyle/>
          <a:p>
            <a:pPr marL="0" indent="0" algn="l"/>
            <a:r>
              <a:rPr sz="2000" b="0" i="0">
                <a:solidFill>
                  <a:srgbClr val="002060"/>
                </a:solidFill>
                <a:ea typeface="-apple-system"/>
                <a:cs typeface="Arial" panose="020B0604020202020204" pitchFamily="34" charset="0"/>
              </a:rPr>
              <a:t>Это способность мозга чувствовать положение частей тела в пространстве без опоры на зрение.</a:t>
            </a:r>
          </a:p>
          <a:p>
            <a:pPr marL="0" indent="0" algn="l"/>
            <a:r>
              <a:rPr sz="2000" b="0" i="0">
                <a:solidFill>
                  <a:srgbClr val="002060"/>
                </a:solidFill>
                <a:ea typeface="-apple-system"/>
                <a:cs typeface="Arial" panose="020B0604020202020204" pitchFamily="34" charset="0"/>
              </a:rPr>
              <a:t>Что должно быть сформировано:</a:t>
            </a:r>
          </a:p>
          <a:p>
            <a:pPr marL="0" indent="0" algn="l"/>
            <a:r>
              <a:rPr sz="2000" b="1" i="0">
                <a:solidFill>
                  <a:srgbClr val="002060"/>
                </a:solidFill>
                <a:ea typeface="-apple-system"/>
                <a:cs typeface="Arial" panose="020B0604020202020204" pitchFamily="34" charset="0"/>
              </a:rPr>
              <a:t>· Статическая выносливость: </a:t>
            </a:r>
            <a:r>
              <a:rPr sz="2000" b="0" i="0">
                <a:solidFill>
                  <a:srgbClr val="002060"/>
                </a:solidFill>
                <a:ea typeface="-apple-system"/>
                <a:cs typeface="Arial" panose="020B0604020202020204" pitchFamily="34" charset="0"/>
              </a:rPr>
              <a:t>Ребенок может сидеть неподвижно (или с минимальными микродвижениями) за столом не менее 15–20 минут, не облокачиваясь на стол всем корпусом и не свешиваясь со стула.</a:t>
            </a:r>
          </a:p>
          <a:p>
            <a:pPr marL="0" indent="0" algn="l"/>
            <a:r>
              <a:rPr sz="2000" b="0" i="0">
                <a:solidFill>
                  <a:srgbClr val="002060"/>
                </a:solidFill>
                <a:ea typeface="-apple-system"/>
                <a:cs typeface="Arial" panose="020B0604020202020204" pitchFamily="34" charset="0"/>
              </a:rPr>
              <a:t>·</a:t>
            </a:r>
            <a:r>
              <a:rPr sz="2000" b="1" i="0">
                <a:solidFill>
                  <a:srgbClr val="002060"/>
                </a:solidFill>
                <a:ea typeface="-apple-system"/>
                <a:cs typeface="Arial" panose="020B0604020202020204" pitchFamily="34" charset="0"/>
              </a:rPr>
              <a:t> Динамическая организация: </a:t>
            </a:r>
            <a:r>
              <a:rPr sz="2000" b="0" i="0">
                <a:solidFill>
                  <a:srgbClr val="002060"/>
                </a:solidFill>
                <a:ea typeface="-apple-system"/>
                <a:cs typeface="Arial" panose="020B0604020202020204" pitchFamily="34" charset="0"/>
              </a:rPr>
              <a:t>Умение выполнять действия по инструкции, не глядя на свои руки (например, застегивать пуговицы под столом или рисовать, глядя на доску, а не на руку).</a:t>
            </a:r>
          </a:p>
          <a:p>
            <a:pPr marL="0" indent="0" algn="l"/>
            <a:r>
              <a:rPr sz="2000" b="1" i="0">
                <a:solidFill>
                  <a:srgbClr val="002060"/>
                </a:solidFill>
                <a:ea typeface="-apple-system"/>
                <a:cs typeface="Arial" panose="020B0604020202020204" pitchFamily="34" charset="0"/>
              </a:rPr>
              <a:t>· Мышечный тонус: </a:t>
            </a:r>
            <a:r>
              <a:rPr sz="2000" b="0" i="0">
                <a:solidFill>
                  <a:srgbClr val="002060"/>
                </a:solidFill>
                <a:ea typeface="-apple-system"/>
                <a:cs typeface="Arial" panose="020B0604020202020204" pitchFamily="34" charset="0"/>
              </a:rPr>
              <a:t>Отсутствие гипертонуса (сжатость) или гипотонуса (вялость, «разваливание» на стуле).</a:t>
            </a:r>
          </a:p>
          <a:p>
            <a:pPr marL="0" indent="0" algn="l"/>
            <a:r>
              <a:rPr sz="2000" b="0" i="0">
                <a:solidFill>
                  <a:srgbClr val="FF0000"/>
                </a:solidFill>
                <a:ea typeface="-apple-system"/>
                <a:cs typeface="Arial" panose="020B0604020202020204" pitchFamily="34" charset="0"/>
              </a:rPr>
              <a:t>Тревожные звоночки: </a:t>
            </a:r>
            <a:r>
              <a:rPr sz="2000" b="0" i="0">
                <a:solidFill>
                  <a:srgbClr val="002060"/>
                </a:solidFill>
                <a:ea typeface="-apple-system"/>
                <a:cs typeface="Arial" panose="020B0604020202020204" pitchFamily="34" charset="0"/>
              </a:rPr>
              <a:t>Ребенок постоянно меняет позу, «соскальзывает» со стула, опирается грудью на стол, быстро устает, держит ручку «мертвой хваткой» (сжимает слишком сильно), поджимает ноги под себя, ложится на стол, опирается головой на руку и тд.</a:t>
            </a:r>
          </a:p>
        </p:txBody>
      </p:sp>
      <p:pic>
        <p:nvPicPr>
          <p:cNvPr id="4" name="Изображение 3"/>
          <p:cNvPicPr>
            <a:picLocks noChangeAspect="1"/>
          </p:cNvPicPr>
          <p:nvPr/>
        </p:nvPicPr>
        <p:blipFill>
          <a:blip r:embed="rId4" cstate="print"/>
          <a:stretch>
            <a:fillRect/>
          </a:stretch>
        </p:blipFill>
        <p:spPr>
          <a:xfrm>
            <a:off x="8686800" y="1981200"/>
            <a:ext cx="3100705" cy="31007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8"/>
          <p:cNvPicPr>
            <a:picLocks noChangeAspect="1"/>
          </p:cNvPicPr>
          <p:nvPr/>
        </p:nvPicPr>
        <p:blipFill>
          <a:blip r:embed="rId3" cstate="print"/>
          <a:stretch>
            <a:fillRect/>
          </a:stretch>
        </p:blipFill>
        <p:spPr>
          <a:xfrm>
            <a:off x="0" y="0"/>
            <a:ext cx="12192000" cy="7010400"/>
          </a:xfrm>
          <a:prstGeom prst="rect">
            <a:avLst/>
          </a:prstGeom>
          <a:noFill/>
          <a:ln w="9525">
            <a:noFill/>
          </a:ln>
        </p:spPr>
      </p:pic>
      <p:cxnSp>
        <p:nvCxnSpPr>
          <p:cNvPr id="8" name="Прямая соединительная линия 7"/>
          <p:cNvCxnSpPr/>
          <p:nvPr/>
        </p:nvCxnSpPr>
        <p:spPr>
          <a:xfrm flipV="1">
            <a:off x="2011392" y="948045"/>
            <a:ext cx="8732808" cy="38075"/>
          </a:xfrm>
          <a:prstGeom prst="line">
            <a:avLst/>
          </a:prstGeom>
          <a:ln w="19050">
            <a:gradFill flip="none" rotWithShape="1">
              <a:gsLst>
                <a:gs pos="50000">
                  <a:srgbClr val="0070C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011392" y="1043459"/>
            <a:ext cx="8732808" cy="43274"/>
          </a:xfrm>
          <a:prstGeom prst="line">
            <a:avLst/>
          </a:prstGeom>
          <a:ln w="19050">
            <a:gradFill flip="none" rotWithShape="1">
              <a:gsLst>
                <a:gs pos="50000">
                  <a:srgbClr val="2B953F"/>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222" name="Рисунок 14"/>
          <p:cNvPicPr>
            <a:picLocks noChangeAspect="1"/>
          </p:cNvPicPr>
          <p:nvPr/>
        </p:nvPicPr>
        <p:blipFill>
          <a:blip r:embed="rId4" cstate="print"/>
          <a:stretch>
            <a:fillRect/>
          </a:stretch>
        </p:blipFill>
        <p:spPr>
          <a:xfrm>
            <a:off x="9328150" y="25400"/>
            <a:ext cx="1416050" cy="885825"/>
          </a:xfrm>
          <a:prstGeom prst="rect">
            <a:avLst/>
          </a:prstGeom>
          <a:noFill/>
          <a:ln w="9525">
            <a:noFill/>
          </a:ln>
        </p:spPr>
      </p:pic>
      <p:sp>
        <p:nvSpPr>
          <p:cNvPr id="9223" name="TextBox 18"/>
          <p:cNvSpPr txBox="1"/>
          <p:nvPr/>
        </p:nvSpPr>
        <p:spPr>
          <a:xfrm>
            <a:off x="2286000" y="222250"/>
            <a:ext cx="734536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ru-RU" altLang="ru-RU" sz="1800" b="1" dirty="0">
                <a:solidFill>
                  <a:schemeClr val="tx2"/>
                </a:solidFill>
                <a:latin typeface="Arial" panose="020B0604020202020204" pitchFamily="34" charset="0"/>
                <a:cs typeface="Arial" panose="020B0604020202020204" pitchFamily="34" charset="0"/>
              </a:rPr>
              <a:t>Институт развития образования Республики Башкортостан </a:t>
            </a:r>
            <a:endParaRPr lang="ru-RU" altLang="ru-RU" sz="1800" b="1" dirty="0">
              <a:solidFill>
                <a:schemeClr val="tx2"/>
              </a:solidFill>
              <a:latin typeface="Arial" panose="020B0604020202020204" pitchFamily="34" charset="0"/>
              <a:ea typeface="Arial" panose="020B0604020202020204" pitchFamily="34" charset="0"/>
            </a:endParaRPr>
          </a:p>
        </p:txBody>
      </p:sp>
      <p:sp>
        <p:nvSpPr>
          <p:cNvPr id="2" name="Текстовое поле 1"/>
          <p:cNvSpPr txBox="1"/>
          <p:nvPr/>
        </p:nvSpPr>
        <p:spPr>
          <a:xfrm>
            <a:off x="533400" y="1371600"/>
            <a:ext cx="11359515" cy="583565"/>
          </a:xfrm>
          <a:prstGeom prst="rect">
            <a:avLst/>
          </a:prstGeom>
        </p:spPr>
        <p:txBody>
          <a:bodyPr wrap="square">
            <a:spAutoFit/>
          </a:bodyPr>
          <a:lstStyle/>
          <a:p>
            <a:pPr>
              <a:lnSpc>
                <a:spcPct val="100000"/>
              </a:lnSpc>
              <a:spcBef>
                <a:spcPts val="2400"/>
              </a:spcBef>
              <a:spcAft>
                <a:spcPts val="1200"/>
              </a:spcAft>
            </a:pPr>
            <a:r>
              <a:rPr sz="3200" b="1">
                <a:solidFill>
                  <a:srgbClr val="002060"/>
                </a:solidFill>
                <a:ea typeface="quote-cjk-patch"/>
                <a:cs typeface="Arial" panose="020B0604020202020204" pitchFamily="34" charset="0"/>
              </a:rPr>
              <a:t>2. Вестибулярная система (равновесие и гравитация)</a:t>
            </a:r>
          </a:p>
        </p:txBody>
      </p:sp>
      <p:sp>
        <p:nvSpPr>
          <p:cNvPr id="3" name="Текстовое поле 2"/>
          <p:cNvSpPr txBox="1"/>
          <p:nvPr/>
        </p:nvSpPr>
        <p:spPr>
          <a:xfrm>
            <a:off x="609600" y="2286000"/>
            <a:ext cx="7482205" cy="4092575"/>
          </a:xfrm>
          <a:prstGeom prst="rect">
            <a:avLst/>
          </a:prstGeom>
        </p:spPr>
        <p:txBody>
          <a:bodyPr wrap="square">
            <a:spAutoFit/>
          </a:bodyPr>
          <a:lstStyle/>
          <a:p>
            <a:pPr marL="0" indent="0" algn="l"/>
            <a:r>
              <a:rPr sz="2000" i="0">
                <a:solidFill>
                  <a:srgbClr val="002060"/>
                </a:solidFill>
                <a:ea typeface="-apple-system"/>
                <a:cs typeface="Arial" panose="020B0604020202020204" pitchFamily="34" charset="0"/>
              </a:rPr>
              <a:t>Вестибулярная система созревает последней. Без ее зрелости невозможно восприятие текста (глаза должны плавно скользить по строке).</a:t>
            </a:r>
          </a:p>
          <a:p>
            <a:pPr marL="0" indent="0" algn="l"/>
            <a:r>
              <a:rPr sz="2000" b="1" i="0">
                <a:solidFill>
                  <a:srgbClr val="002060"/>
                </a:solidFill>
                <a:ea typeface="-apple-system"/>
                <a:cs typeface="Arial" panose="020B0604020202020204" pitchFamily="34" charset="0"/>
              </a:rPr>
              <a:t>Что должно быть сформировано:</a:t>
            </a:r>
          </a:p>
          <a:p>
            <a:pPr marL="0" indent="0" algn="l"/>
            <a:r>
              <a:rPr sz="2000" i="0">
                <a:solidFill>
                  <a:srgbClr val="002060"/>
                </a:solidFill>
                <a:ea typeface="-apple-system"/>
                <a:cs typeface="Arial" panose="020B0604020202020204" pitchFamily="34" charset="0"/>
              </a:rPr>
              <a:t>· Удержание равновесия на одной ноге (не менее 5–10 секунд) с закрытыми глазами.</a:t>
            </a:r>
          </a:p>
          <a:p>
            <a:pPr marL="0" indent="0" algn="l"/>
            <a:r>
              <a:rPr sz="2000" i="0">
                <a:solidFill>
                  <a:srgbClr val="002060"/>
                </a:solidFill>
                <a:ea typeface="-apple-system"/>
                <a:cs typeface="Arial" panose="020B0604020202020204" pitchFamily="34" charset="0"/>
              </a:rPr>
              <a:t>· Способность перекрестно двигаться (ходьба, бег с координацией рук и ног).</a:t>
            </a:r>
          </a:p>
          <a:p>
            <a:pPr marL="0" indent="0" algn="l"/>
            <a:r>
              <a:rPr sz="2000" i="0">
                <a:solidFill>
                  <a:srgbClr val="002060"/>
                </a:solidFill>
                <a:ea typeface="-apple-system"/>
                <a:cs typeface="Arial" panose="020B0604020202020204" pitchFamily="34" charset="0"/>
              </a:rPr>
              <a:t>· Способность сохранять неподвижную позу (сидя или стоя) при закрытых глазах.</a:t>
            </a:r>
          </a:p>
          <a:p>
            <a:pPr marL="0" indent="0" algn="l"/>
            <a:r>
              <a:rPr sz="2000" i="0">
                <a:solidFill>
                  <a:srgbClr val="002060"/>
                </a:solidFill>
                <a:ea typeface="-apple-system"/>
                <a:cs typeface="Arial" panose="020B0604020202020204" pitchFamily="34" charset="0"/>
              </a:rPr>
              <a:t>· Отсутствие укачивания в транспорте (хотя это допустимо, но зрелая вестибулярная система справляется с этим лучше).</a:t>
            </a:r>
          </a:p>
        </p:txBody>
      </p:sp>
      <p:pic>
        <p:nvPicPr>
          <p:cNvPr id="4" name="Изображение 3"/>
          <p:cNvPicPr>
            <a:picLocks noChangeAspect="1"/>
          </p:cNvPicPr>
          <p:nvPr/>
        </p:nvPicPr>
        <p:blipFill>
          <a:blip r:embed="rId5" cstate="print"/>
          <a:stretch>
            <a:fillRect/>
          </a:stretch>
        </p:blipFill>
        <p:spPr>
          <a:xfrm>
            <a:off x="10210800" y="2057400"/>
            <a:ext cx="1922780" cy="3026410"/>
          </a:xfrm>
          <a:prstGeom prst="rect">
            <a:avLst/>
          </a:prstGeom>
        </p:spPr>
      </p:pic>
      <p:pic>
        <p:nvPicPr>
          <p:cNvPr id="5" name="Изображение 4"/>
          <p:cNvPicPr>
            <a:picLocks noChangeAspect="1"/>
          </p:cNvPicPr>
          <p:nvPr/>
        </p:nvPicPr>
        <p:blipFill>
          <a:blip r:embed="rId6" cstate="print"/>
          <a:stretch>
            <a:fillRect/>
          </a:stretch>
        </p:blipFill>
        <p:spPr>
          <a:xfrm>
            <a:off x="7848600" y="4267200"/>
            <a:ext cx="2155825" cy="251841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91*320"/>
  <p:tag name="TABLE_ENDDRAG_RECT" val="30*220*891*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1699</Words>
  <Application>Microsoft Office PowerPoint</Application>
  <PresentationFormat>Произвольный</PresentationFormat>
  <Paragraphs>179</Paragraphs>
  <Slides>18</Slides>
  <Notes>18</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Office Theme</vt:lpstr>
      <vt:lpstr>1_Office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Ученый секретарь</dc:creator>
  <cp:lastModifiedBy>308-6</cp:lastModifiedBy>
  <cp:revision>245</cp:revision>
  <dcterms:created xsi:type="dcterms:W3CDTF">2020-10-15T10:37:00Z</dcterms:created>
  <dcterms:modified xsi:type="dcterms:W3CDTF">2026-05-22T06:18:15Z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1049-12.1.0.26372</vt:lpwstr>
  </property>
  <property fmtid="{D5CDD505-2E9C-101B-9397-08002B2CF9AE}" pid="3" name="ICV">
    <vt:lpwstr>6A0F1035CCD04444AE9D8142D04D476F_12</vt:lpwstr>
  </property>
</Properties>
</file>