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3" r:id="rId3"/>
    <p:sldId id="257" r:id="rId4"/>
    <p:sldId id="260" r:id="rId5"/>
    <p:sldId id="276" r:id="rId6"/>
    <p:sldId id="275" r:id="rId7"/>
    <p:sldId id="261" r:id="rId8"/>
    <p:sldId id="266" r:id="rId9"/>
    <p:sldId id="262" r:id="rId10"/>
    <p:sldId id="263" r:id="rId11"/>
    <p:sldId id="277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6600"/>
    <a:srgbClr val="FFFF99"/>
    <a:srgbClr val="FFCC66"/>
    <a:srgbClr val="339933"/>
    <a:srgbClr val="6666FF"/>
    <a:srgbClr val="FF9933"/>
    <a:srgbClr val="669900"/>
    <a:srgbClr val="FF00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160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CBE87-FEFE-49A0-A37A-33521B286991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0405B-3A29-47CB-B1B3-54FDD572E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2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0405B-3A29-47CB-B1B3-54FDD572EA8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679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0405B-3A29-47CB-B1B3-54FDD572EA8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679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0405B-3A29-47CB-B1B3-54FDD572EA8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15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50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48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91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03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35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315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60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92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51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8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1A529-CCBC-49ED-BDDD-0B0E889E2AA7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6BC4E-9C6E-4626-A351-0B4750646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33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Организация </a:t>
            </a:r>
            <a:r>
              <a:rPr lang="ru-RU" sz="3600" b="1" dirty="0"/>
              <a:t>работы с детьми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с </a:t>
            </a:r>
            <a:r>
              <a:rPr lang="ru-RU" sz="3600" b="1" dirty="0"/>
              <a:t>ограниченными возможностями здоровья в дошкольных </a:t>
            </a:r>
            <a:r>
              <a:rPr lang="ru-RU" sz="3600" b="1" dirty="0" smtClean="0"/>
              <a:t>образовательных учреждениях </a:t>
            </a:r>
            <a:r>
              <a:rPr lang="ru-RU" sz="3600" b="1" dirty="0"/>
              <a:t>городского округа город Стерлитамак Республики Башкортостан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797152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err="1">
                <a:solidFill>
                  <a:srgbClr val="0070C0"/>
                </a:solidFill>
              </a:rPr>
              <a:t>к</a:t>
            </a:r>
            <a:r>
              <a:rPr lang="ru-RU" sz="1800" b="1" dirty="0" err="1" smtClean="0">
                <a:solidFill>
                  <a:srgbClr val="0070C0"/>
                </a:solidFill>
              </a:rPr>
              <a:t>.п.н</a:t>
            </a:r>
            <a:r>
              <a:rPr lang="ru-RU" sz="1800" b="1" dirty="0" smtClean="0">
                <a:solidFill>
                  <a:srgbClr val="0070C0"/>
                </a:solidFill>
              </a:rPr>
              <a:t>, заведующий МАДОУ «Детский сад №5»</a:t>
            </a:r>
          </a:p>
          <a:p>
            <a:pPr algn="r"/>
            <a:r>
              <a:rPr lang="ru-RU" sz="1800" b="1" dirty="0" smtClean="0">
                <a:solidFill>
                  <a:srgbClr val="0070C0"/>
                </a:solidFill>
              </a:rPr>
              <a:t>г. Стерлитамак РБ</a:t>
            </a:r>
          </a:p>
          <a:p>
            <a:pPr algn="r"/>
            <a:r>
              <a:rPr lang="ru-RU" sz="1800" b="1" dirty="0" smtClean="0">
                <a:solidFill>
                  <a:srgbClr val="0070C0"/>
                </a:solidFill>
              </a:rPr>
              <a:t>Попкова Наталья Владимировна</a:t>
            </a:r>
            <a:endParaRPr lang="ru-RU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01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БАССЕЙНЫ </a:t>
            </a:r>
            <a:r>
              <a:rPr lang="ru-RU" sz="2800" b="1" dirty="0">
                <a:solidFill>
                  <a:srgbClr val="0070C0"/>
                </a:solidFill>
              </a:rPr>
              <a:t>В ДОШКОЛЬНЫХ ОБРАЗОВАТЕЛЬНЫХ УЧРЕЖДЕНИЯХ</a:t>
            </a:r>
            <a:endParaRPr lang="ru-RU" sz="2800" dirty="0"/>
          </a:p>
        </p:txBody>
      </p:sp>
      <p:sp>
        <p:nvSpPr>
          <p:cNvPr id="3" name="AutoShape 2" descr="https://apf.mail.ru/cgi-bin/readmsg?id=16297798530081332770;0;1&amp;exif=1&amp;full=1&amp;x-email=hrustalik5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User\Downloads\Фото02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700" y="3859766"/>
            <a:ext cx="2555776" cy="200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FXO_2838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2195736" cy="329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7" descr="https://apf.mail.ru/cgi-bin/readmsg?id=16297988780110631904;0;1&amp;exif=1&amp;full=1&amp;x-email=hrustalik5%40mail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C:\Users\User\Downloads\DSC_06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84784"/>
            <a:ext cx="2627784" cy="200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AppData\Local\Temp\Rar$DIa3292.10586\IMG-20181019-WA00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59766"/>
            <a:ext cx="2627784" cy="200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6093296"/>
            <a:ext cx="8247954" cy="504056"/>
          </a:xfrm>
          <a:prstGeom prst="roundRect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15 </a:t>
            </a:r>
            <a:r>
              <a:rPr lang="ru-RU" b="1" dirty="0" smtClean="0"/>
              <a:t>БАССЕЙНОВ- ДОУ №</a:t>
            </a:r>
            <a:r>
              <a:rPr lang="ru-RU" b="1" dirty="0" smtClean="0"/>
              <a:t>2,5,7,32,36,47,55,58,83,87,88,90,91,93,94</a:t>
            </a:r>
            <a:endParaRPr lang="ru-RU" b="1" dirty="0"/>
          </a:p>
        </p:txBody>
      </p:sp>
      <p:pic>
        <p:nvPicPr>
          <p:cNvPr id="5122" name="Picture 2" descr="C:\Users\User\Downloads\DSC004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716" y="1484785"/>
            <a:ext cx="2731252" cy="200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29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99592" y="836712"/>
            <a:ext cx="1368152" cy="4824536"/>
          </a:xfrm>
          <a:prstGeom prst="round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группы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10305" y="1393971"/>
            <a:ext cx="4680520" cy="1296144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компенсирующей направленности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95936" y="3802358"/>
            <a:ext cx="4680520" cy="1296144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к</a:t>
            </a:r>
            <a:r>
              <a:rPr lang="ru-RU" sz="2400" b="1" dirty="0" smtClean="0">
                <a:solidFill>
                  <a:schemeClr val="tx1"/>
                </a:solidFill>
              </a:rPr>
              <a:t>омбинированной направленности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6" name="Штриховая стрелка вправо 15"/>
          <p:cNvSpPr/>
          <p:nvPr/>
        </p:nvSpPr>
        <p:spPr>
          <a:xfrm>
            <a:off x="2284611" y="3677147"/>
            <a:ext cx="1584176" cy="142135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триховая стрелка вправо 17"/>
          <p:cNvSpPr/>
          <p:nvPr/>
        </p:nvSpPr>
        <p:spPr>
          <a:xfrm>
            <a:off x="2284611" y="1268760"/>
            <a:ext cx="1584176" cy="142135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10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2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ЭТАПЫ </a:t>
            </a:r>
            <a:r>
              <a:rPr lang="ru-RU" sz="2800" b="1" dirty="0" smtClean="0">
                <a:solidFill>
                  <a:srgbClr val="0070C0"/>
                </a:solidFill>
              </a:rPr>
              <a:t>КОМПЛЕКТОВАНИЯ В ДОО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Кольцо 3"/>
          <p:cNvSpPr/>
          <p:nvPr/>
        </p:nvSpPr>
        <p:spPr>
          <a:xfrm>
            <a:off x="611560" y="1628800"/>
            <a:ext cx="4392488" cy="4536504"/>
          </a:xfrm>
          <a:prstGeom prst="donut">
            <a:avLst>
              <a:gd name="adj" fmla="val 9465"/>
            </a:avLst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436552" y="2264663"/>
            <a:ext cx="4896544" cy="720080"/>
          </a:xfrm>
          <a:prstGeom prst="flowChartAlternateProcess">
            <a:avLst/>
          </a:prstGeo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1.	</a:t>
            </a:r>
            <a:r>
              <a:rPr lang="ru-RU" b="1" dirty="0" smtClean="0">
                <a:solidFill>
                  <a:schemeClr val="tx1"/>
                </a:solidFill>
              </a:rPr>
              <a:t>Приказ Отдела образования и заключение ПМПК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446498" y="3082229"/>
            <a:ext cx="4896544" cy="720080"/>
          </a:xfrm>
          <a:prstGeom prst="flowChartAlternateProcess">
            <a:avLst/>
          </a:prstGeo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2.	Письменное согласие родителей (законных представителей) </a:t>
            </a:r>
            <a:r>
              <a:rPr lang="ru-RU" b="1" dirty="0" smtClean="0">
                <a:solidFill>
                  <a:schemeClr val="tx1"/>
                </a:solidFill>
              </a:rPr>
              <a:t>ребёнка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440867" y="3864822"/>
            <a:ext cx="4896544" cy="860321"/>
          </a:xfrm>
          <a:prstGeom prst="flowChartAlternateProcess">
            <a:avLst/>
          </a:prstGeo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3.	Издание приказа </a:t>
            </a:r>
            <a:r>
              <a:rPr lang="ru-RU" b="1" dirty="0" smtClean="0">
                <a:solidFill>
                  <a:schemeClr val="tx1"/>
                </a:solidFill>
              </a:rPr>
              <a:t>о </a:t>
            </a:r>
            <a:r>
              <a:rPr lang="ru-RU" b="1" dirty="0">
                <a:solidFill>
                  <a:schemeClr val="tx1"/>
                </a:solidFill>
              </a:rPr>
              <a:t>создании группы </a:t>
            </a:r>
            <a:r>
              <a:rPr lang="ru-RU" b="1" dirty="0" smtClean="0">
                <a:solidFill>
                  <a:schemeClr val="tx1"/>
                </a:solidFill>
              </a:rPr>
              <a:t>компенсирующей/комбинированной направленности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3589958"/>
            <a:ext cx="2160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Основные этапы комплектования</a:t>
            </a:r>
            <a:endParaRPr lang="ru-RU" sz="2000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446498" y="4797152"/>
            <a:ext cx="4896544" cy="792088"/>
          </a:xfrm>
          <a:prstGeom prst="flowChartAlternateProcess">
            <a:avLst/>
          </a:prstGeo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4.	Приём детей в течение всего календарного года при наличии свободных </a:t>
            </a:r>
            <a:r>
              <a:rPr lang="ru-RU" b="1" dirty="0" smtClean="0">
                <a:solidFill>
                  <a:schemeClr val="tx1"/>
                </a:solidFill>
              </a:rPr>
              <a:t>мест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3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99592" y="836712"/>
            <a:ext cx="1368152" cy="4824536"/>
          </a:xfrm>
          <a:prstGeom prst="round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Б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Л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Е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М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Ы</a:t>
            </a: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23928" y="908720"/>
            <a:ext cx="4680520" cy="1296144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неукомплектованность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медицинским персоналом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96148" y="2492896"/>
            <a:ext cx="4680520" cy="1296144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кадровая наполняемость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23928" y="4130275"/>
            <a:ext cx="4680520" cy="1296144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введение </a:t>
            </a:r>
            <a:r>
              <a:rPr lang="ru-RU" sz="2400" b="1" dirty="0">
                <a:solidFill>
                  <a:schemeClr val="tx1"/>
                </a:solidFill>
              </a:rPr>
              <a:t>в штаты </a:t>
            </a:r>
            <a:r>
              <a:rPr lang="ru-RU" sz="2400" b="1" dirty="0" smtClean="0">
                <a:solidFill>
                  <a:schemeClr val="tx1"/>
                </a:solidFill>
              </a:rPr>
              <a:t>ДОУ </a:t>
            </a:r>
            <a:r>
              <a:rPr lang="ru-RU" sz="2400" b="1" dirty="0" err="1" smtClean="0">
                <a:solidFill>
                  <a:schemeClr val="tx1"/>
                </a:solidFill>
              </a:rPr>
              <a:t>тьюторов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6" name="Штриховая стрелка вправо 15"/>
          <p:cNvSpPr/>
          <p:nvPr/>
        </p:nvSpPr>
        <p:spPr>
          <a:xfrm>
            <a:off x="2279006" y="4005064"/>
            <a:ext cx="1584176" cy="142135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триховая стрелка вправо 16"/>
          <p:cNvSpPr/>
          <p:nvPr/>
        </p:nvSpPr>
        <p:spPr>
          <a:xfrm>
            <a:off x="2267744" y="2492896"/>
            <a:ext cx="1584176" cy="142135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триховая стрелка вправо 17"/>
          <p:cNvSpPr/>
          <p:nvPr/>
        </p:nvSpPr>
        <p:spPr>
          <a:xfrm>
            <a:off x="2267744" y="894281"/>
            <a:ext cx="1584176" cy="142135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51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51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ЧИСЛЕННОСТЬ  </a:t>
            </a:r>
            <a:r>
              <a:rPr lang="ru-RU" sz="2400" b="1" dirty="0">
                <a:solidFill>
                  <a:srgbClr val="0070C0"/>
                </a:solidFill>
              </a:rPr>
              <a:t>ДЕТЕЙ </a:t>
            </a:r>
            <a:r>
              <a:rPr lang="ru-RU" sz="2400" b="1" dirty="0" smtClean="0">
                <a:solidFill>
                  <a:srgbClr val="0070C0"/>
                </a:solidFill>
              </a:rPr>
              <a:t>ДОШКОЛЬНОГО ВОЗРАСТА, ПОСЕЩАЮЩИХ  ДОШКОЛЬНЫЕ ОБРАЗОВАТЕЛЬНЫЕ УЧРЕЖДЕНИЯ Г.СТЕРЛИТАМАК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113116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7"/>
            <a:ext cx="7200800" cy="439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28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КОЛИЧЕСТВО  ДЕТЕЙ С ОГРАНИЧЕННЫМИ ВОЗМОЖНОСТЯМИ ЗДОРОВЬЯ В ДОШКОЛЬНЫХ ОБРАЗОВАТЕЛЬНЫХ УЧРЕЖДЕНИЯХ Г.СТЕРЛИТАМАК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Freeform 4"/>
          <p:cNvSpPr>
            <a:spLocks/>
          </p:cNvSpPr>
          <p:nvPr/>
        </p:nvSpPr>
        <p:spPr bwMode="ltGray">
          <a:xfrm>
            <a:off x="1003299" y="1947862"/>
            <a:ext cx="7389813" cy="3273425"/>
          </a:xfrm>
          <a:custGeom>
            <a:avLst/>
            <a:gdLst/>
            <a:ahLst/>
            <a:cxnLst>
              <a:cxn ang="0">
                <a:pos x="496" y="157"/>
              </a:cxn>
              <a:cxn ang="0">
                <a:pos x="0" y="0"/>
              </a:cxn>
              <a:cxn ang="0">
                <a:pos x="231" y="124"/>
              </a:cxn>
              <a:cxn ang="0">
                <a:pos x="4282" y="2025"/>
              </a:cxn>
              <a:cxn ang="0">
                <a:pos x="3974" y="2298"/>
              </a:cxn>
              <a:cxn ang="0">
                <a:pos x="5190" y="2065"/>
              </a:cxn>
              <a:cxn ang="0">
                <a:pos x="5039" y="1268"/>
              </a:cxn>
              <a:cxn ang="0">
                <a:pos x="4748" y="1507"/>
              </a:cxn>
              <a:cxn ang="0">
                <a:pos x="496" y="157"/>
              </a:cxn>
            </a:cxnLst>
            <a:rect l="0" t="0" r="r" b="b"/>
            <a:pathLst>
              <a:path w="5190" h="2298">
                <a:moveTo>
                  <a:pt x="496" y="157"/>
                </a:moveTo>
                <a:lnTo>
                  <a:pt x="0" y="0"/>
                </a:lnTo>
                <a:lnTo>
                  <a:pt x="231" y="124"/>
                </a:lnTo>
                <a:lnTo>
                  <a:pt x="4282" y="2025"/>
                </a:lnTo>
                <a:lnTo>
                  <a:pt x="3974" y="2298"/>
                </a:lnTo>
                <a:lnTo>
                  <a:pt x="5190" y="2065"/>
                </a:lnTo>
                <a:lnTo>
                  <a:pt x="5039" y="1268"/>
                </a:lnTo>
                <a:lnTo>
                  <a:pt x="4748" y="1507"/>
                </a:lnTo>
                <a:lnTo>
                  <a:pt x="496" y="157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4000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0000"/>
                  <a:invGamma/>
                </a:schemeClr>
              </a:gs>
            </a:gsLst>
            <a:lin ang="27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gray">
          <a:xfrm>
            <a:off x="2076450" y="2281238"/>
            <a:ext cx="227013" cy="139700"/>
          </a:xfrm>
          <a:prstGeom prst="can">
            <a:avLst>
              <a:gd name="adj" fmla="val 39796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gray">
          <a:xfrm>
            <a:off x="2982913" y="2611438"/>
            <a:ext cx="263525" cy="190500"/>
          </a:xfrm>
          <a:prstGeom prst="can">
            <a:avLst>
              <a:gd name="adj" fmla="val 27343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gray">
          <a:xfrm>
            <a:off x="3967163" y="2927350"/>
            <a:ext cx="358775" cy="307975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gray">
          <a:xfrm>
            <a:off x="6335713" y="3584575"/>
            <a:ext cx="565150" cy="682625"/>
          </a:xfrm>
          <a:prstGeom prst="can">
            <a:avLst>
              <a:gd name="adj" fmla="val 21434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gray">
          <a:xfrm>
            <a:off x="5124450" y="3309938"/>
            <a:ext cx="442913" cy="427037"/>
          </a:xfrm>
          <a:prstGeom prst="can">
            <a:avLst>
              <a:gd name="adj" fmla="val 21667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gray">
          <a:xfrm>
            <a:off x="1475656" y="1608138"/>
            <a:ext cx="138732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600" b="1" dirty="0" smtClean="0"/>
              <a:t>2022 г.</a:t>
            </a:r>
            <a:endParaRPr lang="en-US" sz="1600" b="1" dirty="0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gray">
          <a:xfrm>
            <a:off x="2510334" y="1622425"/>
            <a:ext cx="119757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600" b="1" dirty="0" smtClean="0"/>
              <a:t>2023г.</a:t>
            </a:r>
            <a:endParaRPr lang="en-US" sz="1600" b="1" dirty="0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gray">
          <a:xfrm>
            <a:off x="3572322" y="1627188"/>
            <a:ext cx="114369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600" b="1" dirty="0" smtClean="0"/>
              <a:t>2024 г.</a:t>
            </a:r>
            <a:endParaRPr lang="en-US" sz="1600" b="1" dirty="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gray">
          <a:xfrm>
            <a:off x="4735786" y="1619250"/>
            <a:ext cx="120436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600" b="1" dirty="0" smtClean="0"/>
              <a:t>2025 г.</a:t>
            </a:r>
            <a:endParaRPr lang="en-US" sz="1600" b="1" dirty="0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gray">
          <a:xfrm>
            <a:off x="5946304" y="1617663"/>
            <a:ext cx="128999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600" b="1" dirty="0" smtClean="0"/>
              <a:t>2026 г.</a:t>
            </a:r>
            <a:endParaRPr lang="en-US" sz="1600" b="1" dirty="0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gray">
          <a:xfrm>
            <a:off x="642938" y="2624138"/>
            <a:ext cx="2309812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/>
              <a:t>1486 детей</a:t>
            </a:r>
            <a:endParaRPr lang="en-US" sz="1200" b="1" dirty="0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gray">
          <a:xfrm>
            <a:off x="1192213" y="3114675"/>
            <a:ext cx="2451100" cy="290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300" b="1" dirty="0" smtClean="0"/>
              <a:t>1560 детей</a:t>
            </a:r>
            <a:endParaRPr lang="en-US" sz="1300" b="1" dirty="0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gray">
          <a:xfrm>
            <a:off x="2135188" y="3681413"/>
            <a:ext cx="245268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/>
              <a:t>2047 детей</a:t>
            </a:r>
            <a:endParaRPr lang="en-US" sz="1400" b="1" dirty="0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gray">
          <a:xfrm>
            <a:off x="3348038" y="4246563"/>
            <a:ext cx="245268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/>
              <a:t>2346 детей</a:t>
            </a:r>
            <a:endParaRPr lang="en-US" sz="1400" b="1" dirty="0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gray">
          <a:xfrm>
            <a:off x="4284663" y="4900613"/>
            <a:ext cx="245268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/>
              <a:t>2512 детей</a:t>
            </a:r>
            <a:endParaRPr lang="en-US" sz="1400" b="1" dirty="0"/>
          </a:p>
        </p:txBody>
      </p:sp>
      <p:cxnSp>
        <p:nvCxnSpPr>
          <p:cNvPr id="19" name="AutoShape 20"/>
          <p:cNvCxnSpPr>
            <a:cxnSpLocks noChangeShapeType="1"/>
            <a:stCxn id="4" idx="3"/>
            <a:endCxn id="14" idx="0"/>
          </p:cNvCxnSpPr>
          <p:nvPr/>
        </p:nvCxnSpPr>
        <p:spPr bwMode="gray">
          <a:xfrm rot="5400000">
            <a:off x="1892300" y="2325688"/>
            <a:ext cx="203200" cy="393700"/>
          </a:xfrm>
          <a:prstGeom prst="bentConnector3">
            <a:avLst>
              <a:gd name="adj1" fmla="val 49648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</p:spPr>
      </p:cxnSp>
      <p:cxnSp>
        <p:nvCxnSpPr>
          <p:cNvPr id="20" name="AutoShape 21"/>
          <p:cNvCxnSpPr>
            <a:cxnSpLocks noChangeShapeType="1"/>
            <a:stCxn id="5" idx="3"/>
            <a:endCxn id="15" idx="0"/>
          </p:cNvCxnSpPr>
          <p:nvPr/>
        </p:nvCxnSpPr>
        <p:spPr bwMode="gray">
          <a:xfrm rot="5400000">
            <a:off x="2609850" y="2609851"/>
            <a:ext cx="312737" cy="696912"/>
          </a:xfrm>
          <a:prstGeom prst="bentConnector3">
            <a:avLst>
              <a:gd name="adj1" fmla="val 49773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</p:spPr>
      </p:cxnSp>
      <p:cxnSp>
        <p:nvCxnSpPr>
          <p:cNvPr id="21" name="AutoShape 22"/>
          <p:cNvCxnSpPr>
            <a:cxnSpLocks noChangeShapeType="1"/>
            <a:stCxn id="6" idx="3"/>
            <a:endCxn id="16" idx="0"/>
          </p:cNvCxnSpPr>
          <p:nvPr/>
        </p:nvCxnSpPr>
        <p:spPr bwMode="gray">
          <a:xfrm rot="5400000">
            <a:off x="3530998" y="3065860"/>
            <a:ext cx="446088" cy="78501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</p:spPr>
      </p:cxnSp>
      <p:cxnSp>
        <p:nvCxnSpPr>
          <p:cNvPr id="22" name="AutoShape 23"/>
          <p:cNvCxnSpPr>
            <a:cxnSpLocks noChangeShapeType="1"/>
            <a:stCxn id="8" idx="3"/>
            <a:endCxn id="17" idx="0"/>
          </p:cNvCxnSpPr>
          <p:nvPr/>
        </p:nvCxnSpPr>
        <p:spPr bwMode="gray">
          <a:xfrm rot="5400000">
            <a:off x="4705351" y="3606007"/>
            <a:ext cx="509588" cy="7715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</p:spPr>
      </p:cxnSp>
      <p:cxnSp>
        <p:nvCxnSpPr>
          <p:cNvPr id="23" name="AutoShape 24"/>
          <p:cNvCxnSpPr>
            <a:cxnSpLocks noChangeShapeType="1"/>
            <a:stCxn id="7" idx="3"/>
            <a:endCxn id="18" idx="0"/>
          </p:cNvCxnSpPr>
          <p:nvPr/>
        </p:nvCxnSpPr>
        <p:spPr bwMode="gray">
          <a:xfrm rot="5400000">
            <a:off x="5747942" y="4030266"/>
            <a:ext cx="633413" cy="110728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</p:spPr>
      </p:cxnSp>
      <p:sp>
        <p:nvSpPr>
          <p:cNvPr id="24" name="AutoShape 25"/>
          <p:cNvSpPr>
            <a:spLocks noChangeArrowheads="1"/>
          </p:cNvSpPr>
          <p:nvPr/>
        </p:nvSpPr>
        <p:spPr bwMode="gray">
          <a:xfrm>
            <a:off x="6335713" y="1976438"/>
            <a:ext cx="565150" cy="1730375"/>
          </a:xfrm>
          <a:prstGeom prst="can">
            <a:avLst>
              <a:gd name="adj" fmla="val 27996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3568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26"/>
          <p:cNvSpPr>
            <a:spLocks noChangeArrowheads="1"/>
          </p:cNvSpPr>
          <p:nvPr/>
        </p:nvSpPr>
        <p:spPr bwMode="gray">
          <a:xfrm>
            <a:off x="5124450" y="1974850"/>
            <a:ext cx="442913" cy="1433513"/>
          </a:xfrm>
          <a:prstGeom prst="can">
            <a:avLst>
              <a:gd name="adj" fmla="val 27556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3568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27"/>
          <p:cNvSpPr>
            <a:spLocks noChangeArrowheads="1"/>
          </p:cNvSpPr>
          <p:nvPr/>
        </p:nvSpPr>
        <p:spPr bwMode="gray">
          <a:xfrm>
            <a:off x="3967163" y="1971675"/>
            <a:ext cx="358775" cy="1049338"/>
          </a:xfrm>
          <a:prstGeom prst="can">
            <a:avLst>
              <a:gd name="adj" fmla="val 28246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3568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28"/>
          <p:cNvSpPr>
            <a:spLocks noChangeArrowheads="1"/>
          </p:cNvSpPr>
          <p:nvPr/>
        </p:nvSpPr>
        <p:spPr bwMode="gray">
          <a:xfrm>
            <a:off x="2982913" y="1978025"/>
            <a:ext cx="263525" cy="688975"/>
          </a:xfrm>
          <a:prstGeom prst="can">
            <a:avLst>
              <a:gd name="adj" fmla="val 23869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3568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29"/>
          <p:cNvSpPr>
            <a:spLocks noChangeArrowheads="1"/>
          </p:cNvSpPr>
          <p:nvPr/>
        </p:nvSpPr>
        <p:spPr bwMode="gray">
          <a:xfrm>
            <a:off x="2076450" y="1979613"/>
            <a:ext cx="227013" cy="358775"/>
          </a:xfrm>
          <a:prstGeom prst="can">
            <a:avLst>
              <a:gd name="adj" fmla="val 26830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3568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75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LB_circl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175" y="2747868"/>
            <a:ext cx="2088415" cy="20884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СЕТЬ СПЕЦИАЛЬНОГО ДОШКОЛЬНОГО КОРРЕКЦИОННОГО ОБРАЗОВАНИЯ В Г.СТЕРЛИТАМАК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" name="Picture 4" descr="RY_circl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0818" y="1342211"/>
            <a:ext cx="2038022" cy="2039620"/>
          </a:xfrm>
          <a:prstGeom prst="rect">
            <a:avLst/>
          </a:prstGeom>
          <a:noFill/>
        </p:spPr>
      </p:pic>
      <p:pic>
        <p:nvPicPr>
          <p:cNvPr id="4" name="Picture 5" descr="LB_circle00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85737" y="4650561"/>
            <a:ext cx="1986060" cy="1986060"/>
          </a:xfrm>
          <a:prstGeom prst="rect">
            <a:avLst/>
          </a:prstGeom>
          <a:noFill/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gray">
          <a:xfrm>
            <a:off x="3988746" y="1829793"/>
            <a:ext cx="1603375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b="1" dirty="0"/>
              <a:t>ДОУ №4 </a:t>
            </a:r>
            <a:endParaRPr lang="ru-RU" b="1" dirty="0" smtClean="0"/>
          </a:p>
          <a:p>
            <a:pPr algn="ctr" eaLnBrk="0" hangingPunct="0"/>
            <a:r>
              <a:rPr lang="ru-RU" sz="1400" b="1" dirty="0" smtClean="0"/>
              <a:t>для </a:t>
            </a:r>
            <a:r>
              <a:rPr lang="ru-RU" sz="1400" b="1" dirty="0"/>
              <a:t>детей с нарушением речи и слуха</a:t>
            </a:r>
            <a:endParaRPr lang="en-US" sz="1400" b="1" dirty="0">
              <a:latin typeface="Arial" charset="0"/>
            </a:endParaRPr>
          </a:p>
        </p:txBody>
      </p:sp>
      <p:pic>
        <p:nvPicPr>
          <p:cNvPr id="12" name="Picture 8" descr="YG_circle001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6156176" y="2717124"/>
            <a:ext cx="2016223" cy="201622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585443" y="3140968"/>
            <a:ext cx="16396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ДОУ №5 </a:t>
            </a:r>
            <a:endParaRPr lang="ru-RU" b="1" dirty="0" smtClean="0"/>
          </a:p>
          <a:p>
            <a:pPr algn="ctr"/>
            <a:r>
              <a:rPr lang="ru-RU" sz="1400" b="1" dirty="0" smtClean="0"/>
              <a:t>для </a:t>
            </a:r>
            <a:r>
              <a:rPr lang="ru-RU" sz="1400" b="1" dirty="0"/>
              <a:t>детей с нарушением зрения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408203" y="3122655"/>
            <a:ext cx="15121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ДОУ №32 </a:t>
            </a:r>
            <a:endParaRPr lang="ru-RU" b="1" dirty="0" smtClean="0"/>
          </a:p>
          <a:p>
            <a:pPr algn="ctr"/>
            <a:r>
              <a:rPr lang="ru-RU" sz="1400" b="1" dirty="0" smtClean="0"/>
              <a:t>для </a:t>
            </a:r>
            <a:r>
              <a:rPr lang="ru-RU" sz="1400" b="1" dirty="0"/>
              <a:t>детей с нарушением </a:t>
            </a:r>
            <a:r>
              <a:rPr lang="ru-RU" sz="1400" b="1" dirty="0" smtClean="0"/>
              <a:t>ОДА</a:t>
            </a:r>
            <a:endParaRPr lang="ru-RU" sz="1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194691" y="5028038"/>
            <a:ext cx="139743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ДОУ </a:t>
            </a:r>
            <a:r>
              <a:rPr lang="ru-RU" b="1" dirty="0"/>
              <a:t>№93 </a:t>
            </a:r>
            <a:endParaRPr lang="ru-RU" b="1" dirty="0" smtClean="0"/>
          </a:p>
          <a:p>
            <a:pPr algn="ctr"/>
            <a:r>
              <a:rPr lang="ru-RU" sz="1400" b="1" dirty="0" smtClean="0"/>
              <a:t>для </a:t>
            </a:r>
            <a:r>
              <a:rPr lang="ru-RU" sz="1400" b="1" dirty="0"/>
              <a:t>детей с нарушением </a:t>
            </a:r>
            <a:r>
              <a:rPr lang="ru-RU" sz="1400" b="1" dirty="0" err="1" smtClean="0"/>
              <a:t>интеллектуаль-ного</a:t>
            </a:r>
            <a:r>
              <a:rPr lang="ru-RU" sz="1400" b="1" dirty="0" smtClean="0"/>
              <a:t> </a:t>
            </a:r>
            <a:r>
              <a:rPr lang="ru-RU" sz="1400" b="1" dirty="0"/>
              <a:t>развития</a:t>
            </a:r>
          </a:p>
        </p:txBody>
      </p:sp>
      <p:pic>
        <p:nvPicPr>
          <p:cNvPr id="19" name="Picture 6" descr="O_chevron001"/>
          <p:cNvPicPr>
            <a:picLocks noChangeAspect="1" noChangeArrowheads="1"/>
          </p:cNvPicPr>
          <p:nvPr/>
        </p:nvPicPr>
        <p:blipFill>
          <a:blip r:embed="rId5" cstate="print">
            <a:lum bright="6000" contrast="42000"/>
            <a:grayscl/>
          </a:blip>
          <a:srcRect/>
          <a:stretch>
            <a:fillRect/>
          </a:stretch>
        </p:blipFill>
        <p:spPr bwMode="auto">
          <a:xfrm rot="9089111">
            <a:off x="2966326" y="2046318"/>
            <a:ext cx="517525" cy="582613"/>
          </a:xfrm>
          <a:prstGeom prst="rect">
            <a:avLst/>
          </a:prstGeom>
          <a:noFill/>
        </p:spPr>
      </p:pic>
      <p:pic>
        <p:nvPicPr>
          <p:cNvPr id="20" name="Picture 6" descr="O_chevron001"/>
          <p:cNvPicPr>
            <a:picLocks noChangeAspect="1" noChangeArrowheads="1"/>
          </p:cNvPicPr>
          <p:nvPr/>
        </p:nvPicPr>
        <p:blipFill>
          <a:blip r:embed="rId5" cstate="print">
            <a:lum bright="6000" contrast="42000"/>
            <a:grayscl/>
          </a:blip>
          <a:srcRect/>
          <a:stretch>
            <a:fillRect/>
          </a:stretch>
        </p:blipFill>
        <p:spPr bwMode="auto">
          <a:xfrm rot="3968846">
            <a:off x="3196827" y="4845195"/>
            <a:ext cx="517525" cy="582613"/>
          </a:xfrm>
          <a:prstGeom prst="rect">
            <a:avLst/>
          </a:prstGeom>
          <a:noFill/>
        </p:spPr>
      </p:pic>
      <p:pic>
        <p:nvPicPr>
          <p:cNvPr id="21" name="Picture 6" descr="O_chevron001"/>
          <p:cNvPicPr>
            <a:picLocks noChangeAspect="1" noChangeArrowheads="1"/>
          </p:cNvPicPr>
          <p:nvPr/>
        </p:nvPicPr>
        <p:blipFill>
          <a:blip r:embed="rId5" cstate="print">
            <a:lum bright="6000" contrast="42000"/>
            <a:grayscl/>
          </a:blip>
          <a:srcRect/>
          <a:stretch>
            <a:fillRect/>
          </a:stretch>
        </p:blipFill>
        <p:spPr bwMode="auto">
          <a:xfrm rot="18938798">
            <a:off x="6448352" y="4908037"/>
            <a:ext cx="517525" cy="582613"/>
          </a:xfrm>
          <a:prstGeom prst="rect">
            <a:avLst/>
          </a:prstGeom>
          <a:noFill/>
        </p:spPr>
      </p:pic>
      <p:pic>
        <p:nvPicPr>
          <p:cNvPr id="22" name="Picture 6" descr="O_chevron001"/>
          <p:cNvPicPr>
            <a:picLocks noChangeAspect="1" noChangeArrowheads="1"/>
          </p:cNvPicPr>
          <p:nvPr/>
        </p:nvPicPr>
        <p:blipFill>
          <a:blip r:embed="rId5" cstate="print">
            <a:lum bright="6000" contrast="42000"/>
            <a:grayscl/>
          </a:blip>
          <a:srcRect/>
          <a:stretch>
            <a:fillRect/>
          </a:stretch>
        </p:blipFill>
        <p:spPr bwMode="auto">
          <a:xfrm rot="13379728">
            <a:off x="6042452" y="2029924"/>
            <a:ext cx="517525" cy="582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870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 КОРРЕКЦИОННО-РАЗВИВАЮЩАЯ СРЕДА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В СПЕЦИАЛИЗИРОВАННЫХ ДОШКОЛЬНЫХ ОБРАЗОВАТЕЛЬНЫХ УЧРЕЖДЕНИЯХ Г.СТЕРЛИТАМАК</a:t>
            </a:r>
            <a:endParaRPr lang="ru-RU" sz="2400" dirty="0"/>
          </a:p>
        </p:txBody>
      </p:sp>
      <p:pic>
        <p:nvPicPr>
          <p:cNvPr id="3074" name="Picture 2" descr="D:\документы заведующей\фото алина\DSC_01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942" y="5013176"/>
            <a:ext cx="214483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ownloads\image-21-05-26-03-3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74" y="2564904"/>
            <a:ext cx="2323381" cy="3661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ownloads\IMG_032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130" y="3775773"/>
            <a:ext cx="2393143" cy="289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Downloads\image-21-05-26-03-45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9"/>
          <a:stretch/>
        </p:blipFill>
        <p:spPr bwMode="auto">
          <a:xfrm>
            <a:off x="6739942" y="1992547"/>
            <a:ext cx="2144836" cy="287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документы заведующей\баннер\Тифлопед мероприятия\Работа со зрительными тренажерами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129" y="1992547"/>
            <a:ext cx="2393143" cy="166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32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ГРУППЫ КОМПЕНСИРУЮЩЕЙ НАПРАВЛЕННОСТИ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ДЛЯ ДЕТЕЙ </a:t>
            </a:r>
            <a:r>
              <a:rPr lang="ru-RU" sz="2400" b="1" dirty="0">
                <a:solidFill>
                  <a:srgbClr val="0070C0"/>
                </a:solidFill>
              </a:rPr>
              <a:t>С </a:t>
            </a:r>
            <a:r>
              <a:rPr lang="ru-RU" sz="2400" b="1" dirty="0" smtClean="0">
                <a:solidFill>
                  <a:srgbClr val="0070C0"/>
                </a:solidFill>
              </a:rPr>
              <a:t>РАССТРОЙСТВОМ АУТИСТИЧЕСКОГО СПЕКТРА</a:t>
            </a:r>
            <a:endParaRPr lang="ru-RU" sz="2400" dirty="0"/>
          </a:p>
        </p:txBody>
      </p:sp>
      <p:pic>
        <p:nvPicPr>
          <p:cNvPr id="2051" name="Picture 3" descr="C:\Users\User\Downloads\IMG_43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22947"/>
            <a:ext cx="3048293" cy="185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wnloads\IMG_20260521_135322_95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92"/>
          <a:stretch/>
        </p:blipFill>
        <p:spPr bwMode="auto">
          <a:xfrm>
            <a:off x="3203848" y="1484784"/>
            <a:ext cx="2952328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ownloads\SERG8504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324292"/>
            <a:ext cx="2304256" cy="283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ownloads\image-21-05-26-02-35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57" y="2324291"/>
            <a:ext cx="2304256" cy="283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Объект 18"/>
          <p:cNvSpPr txBox="1">
            <a:spLocks/>
          </p:cNvSpPr>
          <p:nvPr/>
        </p:nvSpPr>
        <p:spPr>
          <a:xfrm>
            <a:off x="300585" y="5306993"/>
            <a:ext cx="2272229" cy="574612"/>
          </a:xfrm>
          <a:prstGeom prst="roundRect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b="1" dirty="0" smtClean="0"/>
              <a:t> ДОУ №2</a:t>
            </a:r>
            <a:endParaRPr lang="ru-RU" sz="1600" b="1" dirty="0"/>
          </a:p>
        </p:txBody>
      </p:sp>
      <p:sp>
        <p:nvSpPr>
          <p:cNvPr id="22" name="Объект 18"/>
          <p:cNvSpPr txBox="1">
            <a:spLocks/>
          </p:cNvSpPr>
          <p:nvPr/>
        </p:nvSpPr>
        <p:spPr>
          <a:xfrm>
            <a:off x="3625237" y="6151544"/>
            <a:ext cx="2272229" cy="574612"/>
          </a:xfrm>
          <a:prstGeom prst="roundRect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b="1" dirty="0" smtClean="0"/>
              <a:t> ДОУ №93</a:t>
            </a:r>
            <a:endParaRPr lang="ru-RU" sz="1600" b="1" dirty="0"/>
          </a:p>
        </p:txBody>
      </p:sp>
      <p:sp>
        <p:nvSpPr>
          <p:cNvPr id="23" name="Объект 18"/>
          <p:cNvSpPr txBox="1">
            <a:spLocks/>
          </p:cNvSpPr>
          <p:nvPr/>
        </p:nvSpPr>
        <p:spPr>
          <a:xfrm>
            <a:off x="6624657" y="5306993"/>
            <a:ext cx="2272229" cy="574612"/>
          </a:xfrm>
          <a:prstGeom prst="roundRect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b="1" dirty="0" smtClean="0"/>
              <a:t> ДОУ №70</a:t>
            </a:r>
            <a:endParaRPr lang="ru-RU" sz="1600" b="1" dirty="0"/>
          </a:p>
        </p:txBody>
      </p:sp>
      <p:sp>
        <p:nvSpPr>
          <p:cNvPr id="25" name="Объект 18"/>
          <p:cNvSpPr txBox="1">
            <a:spLocks/>
          </p:cNvSpPr>
          <p:nvPr/>
        </p:nvSpPr>
        <p:spPr>
          <a:xfrm>
            <a:off x="3625237" y="3453435"/>
            <a:ext cx="2272229" cy="574612"/>
          </a:xfrm>
          <a:prstGeom prst="roundRect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b="1" dirty="0" smtClean="0"/>
              <a:t> ДОУ №8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3394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ЛОГОПЕДИЧЕСКАЯ СЛУЖБА В ДОШКОЛЬНЫХ ОБРАЗОВАТЕЛЬНЫХ УЧРЕЖДЕНИЯХ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6147" name="Picture 3" descr="D:\документы заведующей\статья дошкольный мир\Коррекционно-развивающая НОД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" t="-3207" b="3207"/>
          <a:stretch/>
        </p:blipFill>
        <p:spPr bwMode="auto">
          <a:xfrm>
            <a:off x="6372200" y="1949773"/>
            <a:ext cx="2657454" cy="184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документы заведующей\статья дошкольный мир\DSC_01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64660"/>
            <a:ext cx="2675016" cy="167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241938" y="1478659"/>
            <a:ext cx="4968552" cy="504056"/>
          </a:xfrm>
          <a:prstGeom prst="round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в 57 </a:t>
            </a:r>
            <a:r>
              <a:rPr lang="ru-RU" b="1" dirty="0"/>
              <a:t>детских садах - 198</a:t>
            </a:r>
            <a:r>
              <a:rPr lang="ru-RU" b="1" dirty="0" smtClean="0"/>
              <a:t> логопедических групп</a:t>
            </a:r>
            <a:endParaRPr lang="ru-RU" b="1" dirty="0"/>
          </a:p>
          <a:p>
            <a:pPr algn="ctr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29136" y="3760604"/>
            <a:ext cx="4968552" cy="504056"/>
          </a:xfrm>
          <a:prstGeom prst="round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8 логопедических пунктов</a:t>
            </a:r>
          </a:p>
          <a:p>
            <a:pPr algn="ctr"/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01093" y="5937146"/>
            <a:ext cx="4968552" cy="504056"/>
          </a:xfrm>
          <a:prstGeom prst="round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2178 воспитанников</a:t>
            </a:r>
            <a:endParaRPr lang="ru-RU" b="1" dirty="0"/>
          </a:p>
          <a:p>
            <a:pPr algn="ctr"/>
            <a:endParaRPr lang="ru-RU" dirty="0"/>
          </a:p>
        </p:txBody>
      </p:sp>
      <p:pic>
        <p:nvPicPr>
          <p:cNvPr id="6149" name="Picture 5" descr="C:\Users\User\Downloads\DSC_42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2715"/>
            <a:ext cx="2736304" cy="177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ownloads\инд зан лог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64661"/>
            <a:ext cx="2663534" cy="167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73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КАДРОВОЕ ОБЕСПЕЧЕНИЕ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195736" y="1601458"/>
            <a:ext cx="4271372" cy="4635854"/>
          </a:xfrm>
          <a:prstGeom prst="triangle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23548" y="2276872"/>
            <a:ext cx="4754920" cy="648072"/>
          </a:xfrm>
          <a:prstGeom prst="round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139 учителей-логопедов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31422" y="3401685"/>
            <a:ext cx="4752528" cy="648072"/>
          </a:xfrm>
          <a:prstGeom prst="round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54 педагога-психолога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25940" y="5373216"/>
            <a:ext cx="4752528" cy="648072"/>
          </a:xfrm>
          <a:prstGeom prst="round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5</a:t>
            </a:r>
            <a:r>
              <a:rPr lang="ru-RU" dirty="0" smtClean="0">
                <a:solidFill>
                  <a:srgbClr val="002060"/>
                </a:solidFill>
              </a:rPr>
              <a:t>6 медицинских сестер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31422" y="4365104"/>
            <a:ext cx="4752528" cy="648072"/>
          </a:xfrm>
          <a:prstGeom prst="round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29 учителей-дефектологов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05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МЕДИЦИНСКАЯ </a:t>
            </a:r>
            <a:r>
              <a:rPr lang="ru-RU" sz="2800" b="1" dirty="0">
                <a:solidFill>
                  <a:srgbClr val="0070C0"/>
                </a:solidFill>
              </a:rPr>
              <a:t>СЛУЖБА В ДОШКОЛЬНЫХ ОБРАЗОВАТЕЛЬНЫХ УЧРЕЖДЕНИЯХ</a:t>
            </a:r>
            <a:endParaRPr lang="ru-RU" sz="2800" dirty="0"/>
          </a:p>
        </p:txBody>
      </p:sp>
      <p:sp>
        <p:nvSpPr>
          <p:cNvPr id="3" name="AutoShape 2" descr="https://apf.mail.ru/cgi-bin/readmsg?id=16297798530081332770;0;1&amp;exif=1&amp;full=1&amp;x-email=hrustalik5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C:\Users\User\Downloads\b23ca603-b31b-47d6-a413-a5f9512405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93" y="4214309"/>
            <a:ext cx="178219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стенд 13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41003" y="4579741"/>
            <a:ext cx="2844316" cy="1964924"/>
          </a:xfrm>
          <a:prstGeom prst="rect">
            <a:avLst/>
          </a:prstGeom>
        </p:spPr>
      </p:pic>
      <p:sp>
        <p:nvSpPr>
          <p:cNvPr id="8" name="Пятиугольник 7"/>
          <p:cNvSpPr/>
          <p:nvPr/>
        </p:nvSpPr>
        <p:spPr>
          <a:xfrm rot="10800000">
            <a:off x="2852192" y="2533440"/>
            <a:ext cx="5976664" cy="504056"/>
          </a:xfrm>
          <a:prstGeom prst="homePlate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416492" y="2332606"/>
            <a:ext cx="2450672" cy="905722"/>
          </a:xfrm>
          <a:prstGeom prst="ellipse">
            <a:avLst/>
          </a:prstGeom>
          <a:solidFill>
            <a:srgbClr val="66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ДОУ </a:t>
            </a:r>
            <a:r>
              <a:rPr lang="ru-RU" sz="1600" dirty="0" smtClean="0"/>
              <a:t>№</a:t>
            </a:r>
            <a:r>
              <a:rPr lang="ru-RU" sz="1600" dirty="0" smtClean="0"/>
              <a:t>5,87,88,93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987824" y="2596262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ФИЗИОТЕРАПЕВТИЧЕСКИЕ КАБИНЕТЫ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8" name="Пятиугольник 17"/>
          <p:cNvSpPr/>
          <p:nvPr/>
        </p:nvSpPr>
        <p:spPr>
          <a:xfrm rot="10800000">
            <a:off x="2882057" y="3508106"/>
            <a:ext cx="5976664" cy="504056"/>
          </a:xfrm>
          <a:prstGeom prst="homePlate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ятиугольник 18"/>
          <p:cNvSpPr/>
          <p:nvPr/>
        </p:nvSpPr>
        <p:spPr>
          <a:xfrm rot="10800000">
            <a:off x="2822684" y="1520785"/>
            <a:ext cx="5976664" cy="504056"/>
          </a:xfrm>
          <a:prstGeom prst="homePlate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141002" y="3480338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КАБИНЕТЫ МАССАЖА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75666" y="1563177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МЕДИЦИНСКИЕ  КАБИНЕТЫ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60375" y="3305959"/>
            <a:ext cx="2479497" cy="908350"/>
          </a:xfrm>
          <a:prstGeom prst="ellipse">
            <a:avLst/>
          </a:prstGeom>
          <a:solidFill>
            <a:srgbClr val="66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ДОУ №</a:t>
            </a:r>
            <a:r>
              <a:rPr lang="ru-RU" sz="1600" dirty="0" smtClean="0"/>
              <a:t>5,32, 93</a:t>
            </a:r>
            <a:endParaRPr lang="ru-RU" sz="1600" dirty="0"/>
          </a:p>
        </p:txBody>
      </p:sp>
      <p:sp>
        <p:nvSpPr>
          <p:cNvPr id="24" name="Овал 23"/>
          <p:cNvSpPr/>
          <p:nvPr/>
        </p:nvSpPr>
        <p:spPr>
          <a:xfrm>
            <a:off x="536429" y="1372125"/>
            <a:ext cx="2286255" cy="883549"/>
          </a:xfrm>
          <a:prstGeom prst="ellipse">
            <a:avLst/>
          </a:prstGeom>
          <a:solidFill>
            <a:srgbClr val="66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100% (в </a:t>
            </a:r>
            <a:r>
              <a:rPr lang="ru-RU" sz="1600" dirty="0" smtClean="0"/>
              <a:t>63 </a:t>
            </a:r>
            <a:r>
              <a:rPr lang="ru-RU" sz="1600" dirty="0" smtClean="0"/>
              <a:t>ДОУ)</a:t>
            </a:r>
            <a:endParaRPr lang="ru-RU" sz="1600" dirty="0"/>
          </a:p>
        </p:txBody>
      </p:sp>
      <p:pic>
        <p:nvPicPr>
          <p:cNvPr id="4098" name="Picture 2" descr="C:\Users\User\Downloads\DSC_2437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663" y="4579741"/>
            <a:ext cx="2552826" cy="189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29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c5ff40a91f3891e785b6855043e19d044351"/>
</p:tagLst>
</file>

<file path=ppt/theme/theme1.xml><?xml version="1.0" encoding="utf-8"?>
<a:theme xmlns:a="http://schemas.openxmlformats.org/drawingml/2006/main" name="Тема Office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4957</TotalTime>
  <Words>244</Words>
  <Application>Microsoft Office PowerPoint</Application>
  <PresentationFormat>Экран (4:3)</PresentationFormat>
  <Paragraphs>78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Организация работы с детьми  с ограниченными возможностями здоровья в дошкольных образовательных учреждениях городского округа город Стерлитамак Республики Башкортостан</vt:lpstr>
      <vt:lpstr>ЧИСЛЕННОСТЬ  ДЕТЕЙ ДОШКОЛЬНОГО ВОЗРАСТА, ПОСЕЩАЮЩИХ  ДОШКОЛЬНЫЕ ОБРАЗОВАТЕЛЬНЫЕ УЧРЕЖДЕНИЯ Г.СТЕРЛИТАМАК</vt:lpstr>
      <vt:lpstr>КОЛИЧЕСТВО  ДЕТЕЙ С ОГРАНИЧЕННЫМИ ВОЗМОЖНОСТЯМИ ЗДОРОВЬЯ В ДОШКОЛЬНЫХ ОБРАЗОВАТЕЛЬНЫХ УЧРЕЖДЕНИЯХ Г.СТЕРЛИТАМАК</vt:lpstr>
      <vt:lpstr>СЕТЬ СПЕЦИАЛЬНОГО ДОШКОЛЬНОГО КОРРЕКЦИОННОГО ОБРАЗОВАНИЯ В Г.СТЕРЛИТАМАК</vt:lpstr>
      <vt:lpstr> КОРРЕКЦИОННО-РАЗВИВАЮЩАЯ СРЕДА  В СПЕЦИАЛИЗИРОВАННЫХ ДОШКОЛЬНЫХ ОБРАЗОВАТЕЛЬНЫХ УЧРЕЖДЕНИЯХ Г.СТЕРЛИТАМАК</vt:lpstr>
      <vt:lpstr>ГРУППЫ КОМПЕНСИРУЮЩЕЙ НАПРАВЛЕННОСТИ  ДЛЯ ДЕТЕЙ С РАССТРОЙСТВОМ АУТИСТИЧЕСКОГО СПЕКТРА</vt:lpstr>
      <vt:lpstr>ЛОГОПЕДИЧЕСКАЯ СЛУЖБА В ДОШКОЛЬНЫХ ОБРАЗОВАТЕЛЬНЫХ УЧРЕЖДЕНИЯХ</vt:lpstr>
      <vt:lpstr>КАДРОВОЕ ОБЕСПЕЧЕНИЕ</vt:lpstr>
      <vt:lpstr>МЕДИЦИНСКАЯ СЛУЖБА В ДОШКОЛЬНЫХ ОБРАЗОВАТЕЛЬНЫХ УЧРЕЖДЕНИЯХ</vt:lpstr>
      <vt:lpstr>БАССЕЙНЫ В ДОШКОЛЬНЫХ ОБРАЗОВАТЕЛЬНЫХ УЧРЕЖДЕНИЯХ</vt:lpstr>
      <vt:lpstr>Презентация PowerPoint</vt:lpstr>
      <vt:lpstr> ЭТАПЫ КОМПЛЕКТОВАНИЯ В ДОО</vt:lpstr>
      <vt:lpstr>Презентация PowerPoint</vt:lpstr>
      <vt:lpstr>СПАСИБО ЗА ВНИМАНИЕ!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Красочный абстрактный фон - шаблон презентации с сайта http://presentation-creation.ru</dc:title>
  <dc:creator>obstinate</dc:creator>
  <dc:description>Шаблон презентации с сайта http://presentation-creation.ru/</dc:description>
  <cp:lastModifiedBy>Пользователь</cp:lastModifiedBy>
  <cp:revision>96</cp:revision>
  <dcterms:created xsi:type="dcterms:W3CDTF">2017-10-03T10:03:42Z</dcterms:created>
  <dcterms:modified xsi:type="dcterms:W3CDTF">2026-05-21T12:32:06Z</dcterms:modified>
</cp:coreProperties>
</file>