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62" r:id="rId2"/>
    <p:sldId id="270" r:id="rId3"/>
    <p:sldId id="263" r:id="rId4"/>
    <p:sldId id="265" r:id="rId5"/>
    <p:sldId id="274" r:id="rId6"/>
    <p:sldId id="271" r:id="rId7"/>
    <p:sldId id="272" r:id="rId8"/>
    <p:sldId id="267" r:id="rId9"/>
    <p:sldId id="268" r:id="rId10"/>
    <p:sldId id="269" r:id="rId11"/>
    <p:sldId id="27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544"/>
    <a:srgbClr val="D4D4DE"/>
    <a:srgbClr val="B2B1C3"/>
    <a:srgbClr val="9997AF"/>
    <a:srgbClr val="83809C"/>
    <a:srgbClr val="64617D"/>
    <a:srgbClr val="4B495F"/>
    <a:srgbClr val="0B7163"/>
    <a:srgbClr val="715C74"/>
    <a:srgbClr val="337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536" y="6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521CE562-2A81-47CC-A2DB-FAEBAEF36B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74CC409-E150-4656-8A89-E41CFE120D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0D3AE-D31E-4589-B415-3576C09A4B67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F19BF87-E96B-4106-B66A-BDB0C25917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1B8DDD4-4D2F-4FB5-B19B-3ACE0776A5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BD7E4-43B3-494D-BD69-289F00044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024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F19418-1EFF-497B-ADE0-CDE6CA4E1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D242C3B-9C9F-494D-8181-D494702BF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2CA857A-18D5-4A40-AAF3-1D2DAD5DB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9ECD-FA3E-4229-ADB4-41F3871F2404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EF3A449-9B01-44CE-8813-60A286033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7C060CC-8CA7-47D2-9C77-101E55D4E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8991E-8909-4350-8E56-18B3E14B8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506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D2AA54-E84E-4768-AB1F-9D7ACE7C0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3D43143-8F92-4FA3-95DF-4DBB3AF775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26DCE64-0302-496E-A3E4-ECA93CB0D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5AA1BAF-67C4-4F62-90B5-2BB27A890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9ECD-FA3E-4229-ADB4-41F3871F2404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9EA9C94-C65C-4A47-9932-F84FC5E8C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1B4BEC3-DCAB-4CC2-8489-8CA5BE735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8991E-8909-4350-8E56-18B3E14B8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54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575493-18EB-45B1-8DF8-27E3CF493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F2D405F-D2CF-422D-9974-11317A122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520BE87-6E59-4FAA-8825-8CA191D62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9ECD-FA3E-4229-ADB4-41F3871F2404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93B558C-29E7-4B7A-AB7E-461CF53FB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7086F5B-9058-4FF5-8F77-3D967EDA0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8991E-8909-4350-8E56-18B3E14B8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793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B5BD189-7D9B-438D-941E-4DFEF0E72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F8A7D03-1F2E-4A58-8DDC-1ED67B7739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220A1A8-379B-4462-A451-B00F94FC0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9ECD-FA3E-4229-ADB4-41F3871F2404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789CB1D-48FB-4842-BDDA-DC27616A4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2C88F77-3DC2-40C3-A8D1-A62D82366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8991E-8909-4350-8E56-18B3E14B8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41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DF06976-5E13-48B9-9610-C44311ED69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49348" y="869132"/>
            <a:ext cx="6842652" cy="598886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954C6FE-E323-4F82-B417-FE6F29C081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81012" y="6326923"/>
            <a:ext cx="2747963" cy="31836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072778D-CB21-4CA2-8889-113EB8415CC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93" y="477571"/>
            <a:ext cx="7357443" cy="295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29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DF06976-5E13-48B9-9610-C44311ED69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860604" y="3067050"/>
            <a:ext cx="4331395" cy="37909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DDCE3E7-7A3B-48A0-8ECB-8ED8C00DF7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81000" y="219462"/>
            <a:ext cx="2466975" cy="67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6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FC270E3-189E-44A0-AC2F-D26AE6F32E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1000" y="219462"/>
            <a:ext cx="2466975" cy="67917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E787815-8A72-421B-9736-A301F74E55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4800600"/>
            <a:ext cx="12192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0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A51A2AD-5C62-4FF0-A96C-2ED8E707AB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1000" y="219462"/>
            <a:ext cx="2466975" cy="67917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BC1DC8F-780A-4514-9D54-AB7E1C933F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891128" y="0"/>
            <a:ext cx="23008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8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81070B2-10C9-456D-8E2E-76C1E1BD1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42900" y="768234"/>
            <a:ext cx="2466975" cy="67917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5DC68CC-966C-44F3-AE76-74CFD90AD7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4800600"/>
            <a:ext cx="12192000" cy="20574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9D5F1F2-D483-4AB2-B705-6907D15A46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33379" b="33609"/>
          <a:stretch/>
        </p:blipFill>
        <p:spPr>
          <a:xfrm>
            <a:off x="0" y="0"/>
            <a:ext cx="12192000" cy="67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1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B6BB5D-86E2-4231-9808-0C545DD78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FA25FD0-EBF4-4B2C-A7AE-26B1C9EB5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9ECD-FA3E-4229-ADB4-41F3871F2404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5C15B8D-DB76-480E-8497-39E1E00A4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1FF32DB-C7C5-4593-BDE3-64BD02DCC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8991E-8909-4350-8E56-18B3E14B8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03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EBFFB28-D0B3-45F7-8591-8ED03ED6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9ECD-FA3E-4229-ADB4-41F3871F2404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B328FF4-02D3-4081-9C1D-638ED0DC6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6E01468-950E-4069-A4A6-A2438AC91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8991E-8909-4350-8E56-18B3E14B8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93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585043-70D9-4ADD-8FFA-96844BA27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72D07BF-3E49-4A63-AE9B-234E60B75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C25403F-9624-4B75-8047-FC1F128C4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4010182-43D7-4FAA-92BE-0B903A9A4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9ECD-FA3E-4229-ADB4-41F3871F2404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78ED5CF-DC3E-491B-BD46-EA1265B66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8C39649-C6E1-42E7-9E8D-EF8198783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8991E-8909-4350-8E56-18B3E14B8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911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C9041B-3C32-41A8-945D-0067B63EB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AA0132B-363D-43DA-A167-7F846F5F2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08CC4F-6166-4766-B5B6-A674B85F6C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69ECD-FA3E-4229-ADB4-41F3871F2404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38B6C75-A168-4EF6-B363-67374EDAB4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5516A37-F441-4152-904D-BE9C3B7341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8991E-8909-4350-8E56-18B3E14B8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96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27.jpeg"/><Relationship Id="rId3" Type="http://schemas.openxmlformats.org/officeDocument/2006/relationships/image" Target="../media/image21.jpg"/><Relationship Id="rId7" Type="http://schemas.openxmlformats.org/officeDocument/2006/relationships/image" Target="../media/image9.png"/><Relationship Id="rId12" Type="http://schemas.openxmlformats.org/officeDocument/2006/relationships/image" Target="../media/image26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11" Type="http://schemas.openxmlformats.org/officeDocument/2006/relationships/image" Target="../media/image25.png"/><Relationship Id="rId5" Type="http://schemas.openxmlformats.org/officeDocument/2006/relationships/image" Target="../media/image7.jpeg"/><Relationship Id="rId10" Type="http://schemas.openxmlformats.org/officeDocument/2006/relationships/image" Target="../media/image24.png"/><Relationship Id="rId4" Type="http://schemas.openxmlformats.org/officeDocument/2006/relationships/image" Target="../media/image22.jp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421551F7-ADC8-63BD-1D29-1C99DFF6A4EE}"/>
              </a:ext>
            </a:extLst>
          </p:cNvPr>
          <p:cNvSpPr txBox="1">
            <a:spLocks/>
          </p:cNvSpPr>
          <p:nvPr/>
        </p:nvSpPr>
        <p:spPr>
          <a:xfrm>
            <a:off x="735537" y="2433196"/>
            <a:ext cx="7241674" cy="7601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21062"/>
              </a:lnSpc>
              <a:buClr>
                <a:srgbClr val="000000"/>
              </a:buClr>
            </a:pPr>
            <a:r>
              <a:rPr lang="ru-RU" sz="3600" b="1" kern="0" dirty="0">
                <a:solidFill>
                  <a:srgbClr val="363544"/>
                </a:solidFill>
                <a:latin typeface="Montserrat SemiBold" panose="020B0604020202020204" charset="-52"/>
                <a:ea typeface="Times New Roman"/>
                <a:cs typeface="Arial" panose="020B0604020202020204" pitchFamily="34" charset="0"/>
                <a:sym typeface="Times New Roman"/>
              </a:rPr>
              <a:t>ОК</a:t>
            </a:r>
            <a:r>
              <a:rPr lang="ru-RU" sz="4800" b="1" kern="0" dirty="0">
                <a:solidFill>
                  <a:srgbClr val="0B7163"/>
                </a:solidFill>
                <a:latin typeface="Montserrat SemiBold" panose="020B0604020202020204" charset="-52"/>
                <a:ea typeface="Times New Roman"/>
                <a:cs typeface="Arial" panose="020B0604020202020204" pitchFamily="34" charset="0"/>
                <a:sym typeface="Times New Roman"/>
              </a:rPr>
              <a:t>РАС</a:t>
            </a:r>
            <a:r>
              <a:rPr lang="ru-RU" sz="3600" b="1" kern="0" dirty="0">
                <a:solidFill>
                  <a:srgbClr val="363544"/>
                </a:solidFill>
                <a:latin typeface="Montserrat SemiBold" panose="020B0604020202020204" charset="-52"/>
                <a:ea typeface="Times New Roman"/>
                <a:cs typeface="Arial" panose="020B0604020202020204" pitchFamily="34" charset="0"/>
                <a:sym typeface="Times New Roman"/>
              </a:rPr>
              <a:t>ИМ МИР ЗАБОТОЙ: </a:t>
            </a:r>
          </a:p>
          <a:p>
            <a:pPr lvl="0" algn="l">
              <a:lnSpc>
                <a:spcPct val="121062"/>
              </a:lnSpc>
              <a:buClr>
                <a:srgbClr val="000000"/>
              </a:buClr>
            </a:pPr>
            <a:r>
              <a:rPr lang="ru-RU" sz="3600" b="1" kern="0" dirty="0">
                <a:solidFill>
                  <a:srgbClr val="363544"/>
                </a:solidFill>
                <a:latin typeface="Montserrat SemiBold" panose="020B0604020202020204" charset="-52"/>
                <a:ea typeface="Times New Roman"/>
                <a:cs typeface="Arial" panose="020B0604020202020204" pitchFamily="34" charset="0"/>
                <a:sym typeface="Times New Roman"/>
              </a:rPr>
              <a:t>9 ШАГОВ К ГАРМОНИЧНЫМ ОТНОШЕНИЯМ С РЕБЁНКОМ</a:t>
            </a:r>
            <a:endParaRPr lang="ru-RU" sz="3600" kern="0" dirty="0">
              <a:solidFill>
                <a:srgbClr val="363544"/>
              </a:solidFill>
              <a:latin typeface="Montserrat SemiBold" panose="020B0604020202020204" charset="-52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6F4C1580-0AFB-7570-1F3A-5263A943DCB3}"/>
              </a:ext>
            </a:extLst>
          </p:cNvPr>
          <p:cNvSpPr txBox="1">
            <a:spLocks/>
          </p:cNvSpPr>
          <p:nvPr/>
        </p:nvSpPr>
        <p:spPr>
          <a:xfrm>
            <a:off x="74000" y="5222750"/>
            <a:ext cx="6253437" cy="7601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rgbClr val="363544"/>
                </a:solidFill>
                <a:latin typeface="Montserrat SemiBold" panose="020B0604020202020204" charset="-52"/>
                <a:cs typeface="Arial" panose="020B0604020202020204" pitchFamily="34" charset="0"/>
              </a:rPr>
              <a:t>Славкина</a:t>
            </a:r>
          </a:p>
          <a:p>
            <a:pPr algn="l"/>
            <a:r>
              <a:rPr lang="ru-RU" sz="2800" b="1" dirty="0" smtClean="0">
                <a:solidFill>
                  <a:srgbClr val="363544"/>
                </a:solidFill>
                <a:latin typeface="Montserrat SemiBold" panose="020B0604020202020204" charset="-52"/>
                <a:cs typeface="Arial" panose="020B0604020202020204" pitchFamily="34" charset="0"/>
              </a:rPr>
              <a:t>Наталья Александровна</a:t>
            </a:r>
            <a:endParaRPr lang="ru-RU" sz="2800" b="1" dirty="0" smtClean="0">
              <a:solidFill>
                <a:srgbClr val="363544"/>
              </a:solidFill>
              <a:latin typeface="Montserrat SemiBold" panose="020B0604020202020204" charset="-52"/>
              <a:cs typeface="Arial" panose="020B0604020202020204" pitchFamily="34" charset="0"/>
            </a:endParaRPr>
          </a:p>
          <a:p>
            <a:pPr algn="l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337EC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rgbClr val="337EC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EBE48482-4C4F-4803-B408-1DF35434BE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3" t="15080" r="14419" b="16666"/>
          <a:stretch/>
        </p:blipFill>
        <p:spPr bwMode="auto">
          <a:xfrm>
            <a:off x="8723940" y="734007"/>
            <a:ext cx="776378" cy="74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4AF994B-5E46-41BB-B3DC-D2B6EE6037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731" y="699500"/>
            <a:ext cx="776378" cy="77637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69431F2-2863-4F94-B4F8-1F9293A1AD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527" y="67724"/>
            <a:ext cx="3574695" cy="804306"/>
          </a:xfrm>
          <a:prstGeom prst="rect">
            <a:avLst/>
          </a:prstGeom>
        </p:spPr>
      </p:pic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xmlns="" id="{083C1020-EE93-4D98-85C8-186B7AD84B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" t="14326" r="6543" b="988"/>
          <a:stretch/>
        </p:blipFill>
        <p:spPr bwMode="auto">
          <a:xfrm>
            <a:off x="10875281" y="699499"/>
            <a:ext cx="795190" cy="77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3E4DDFF2-0C51-42DE-8AC6-445B35927C74}"/>
              </a:ext>
            </a:extLst>
          </p:cNvPr>
          <p:cNvSpPr/>
          <p:nvPr/>
        </p:nvSpPr>
        <p:spPr>
          <a:xfrm>
            <a:off x="74000" y="5705633"/>
            <a:ext cx="6559550" cy="8873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722" dirty="0">
                <a:solidFill>
                  <a:srgbClr val="363544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Руководитель </a:t>
            </a:r>
            <a:r>
              <a:rPr lang="ru-RU" sz="1722" dirty="0" smtClean="0">
                <a:solidFill>
                  <a:srgbClr val="363544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педагогического сопровождения Центра </a:t>
            </a:r>
            <a:r>
              <a:rPr lang="ru-RU" sz="1722" dirty="0">
                <a:solidFill>
                  <a:srgbClr val="363544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ментального здоровья ГБУЗ РБ РКПБ </a:t>
            </a:r>
            <a:endParaRPr lang="ru-RU" sz="1722" dirty="0" smtClean="0">
              <a:solidFill>
                <a:srgbClr val="363544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r>
              <a:rPr lang="ru-RU" sz="1722" dirty="0" smtClean="0">
                <a:solidFill>
                  <a:srgbClr val="363544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Отличник здравоохранения РБ</a:t>
            </a:r>
            <a:endParaRPr lang="ru-RU" sz="1722" dirty="0">
              <a:solidFill>
                <a:srgbClr val="363544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321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4;g360bd6b40f5_0_263">
            <a:extLst>
              <a:ext uri="{FF2B5EF4-FFF2-40B4-BE49-F238E27FC236}">
                <a16:creationId xmlns:a16="http://schemas.microsoft.com/office/drawing/2014/main" xmlns="" id="{4021204F-C481-00A2-6AF7-4F065393D18B}"/>
              </a:ext>
            </a:extLst>
          </p:cNvPr>
          <p:cNvSpPr txBox="1"/>
          <p:nvPr/>
        </p:nvSpPr>
        <p:spPr>
          <a:xfrm>
            <a:off x="449812" y="225740"/>
            <a:ext cx="5626463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2800" b="1" kern="0" dirty="0">
                <a:solidFill>
                  <a:srgbClr val="363544"/>
                </a:solidFill>
                <a:highlight>
                  <a:srgbClr val="FFFFFF"/>
                </a:highlight>
                <a:latin typeface="Montserrat SemiBold" panose="020B0604020202020204" charset="-52"/>
                <a:ea typeface="Century Gothic"/>
                <a:cs typeface="Century Gothic"/>
                <a:sym typeface="Century Gothic"/>
              </a:rPr>
              <a:t>ДОСТИЖЕНИЯ</a:t>
            </a:r>
            <a:r>
              <a:rPr lang="ru-RU" b="1" kern="0" dirty="0">
                <a:solidFill>
                  <a:srgbClr val="363544"/>
                </a:solidFill>
                <a:highlight>
                  <a:srgbClr val="FFFFFF"/>
                </a:highlight>
                <a:latin typeface="Montserrat SemiBold" panose="020B0604020202020204" charset="-52"/>
                <a:ea typeface="Century Gothic"/>
                <a:cs typeface="Century Gothic"/>
                <a:sym typeface="Century Gothic"/>
              </a:rPr>
              <a:t> </a:t>
            </a:r>
            <a:endParaRPr b="1" kern="0" dirty="0">
              <a:solidFill>
                <a:srgbClr val="363544"/>
              </a:solidFill>
              <a:highlight>
                <a:srgbClr val="FFFFFF"/>
              </a:highlight>
              <a:latin typeface="Montserrat SemiBold" panose="020B0604020202020204" charset="-52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b="1" kern="0" dirty="0">
              <a:solidFill>
                <a:srgbClr val="363544"/>
              </a:solidFill>
              <a:highlight>
                <a:srgbClr val="FFFFFF"/>
              </a:highlight>
              <a:latin typeface="Montserrat SemiBold" panose="020B0604020202020204" charset="-52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" name="Google Shape;334;p5">
            <a:extLst>
              <a:ext uri="{FF2B5EF4-FFF2-40B4-BE49-F238E27FC236}">
                <a16:creationId xmlns:a16="http://schemas.microsoft.com/office/drawing/2014/main" xmlns="" id="{802607B9-85D5-E7BB-7170-310A1D07CCC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7240" t="5794" r="8859" b="24640"/>
          <a:stretch/>
        </p:blipFill>
        <p:spPr>
          <a:xfrm>
            <a:off x="376557" y="2217263"/>
            <a:ext cx="3055984" cy="1864892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pic>
        <p:nvPicPr>
          <p:cNvPr id="7" name="Google Shape;336;p5">
            <a:extLst>
              <a:ext uri="{FF2B5EF4-FFF2-40B4-BE49-F238E27FC236}">
                <a16:creationId xmlns:a16="http://schemas.microsoft.com/office/drawing/2014/main" xmlns="" id="{F3EC6100-B39B-BF31-5872-19942A99D5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457" t="7133" r="10651" b="38577"/>
          <a:stretch/>
        </p:blipFill>
        <p:spPr>
          <a:xfrm>
            <a:off x="4174864" y="2194277"/>
            <a:ext cx="3055984" cy="1884765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pic>
        <p:nvPicPr>
          <p:cNvPr id="8" name="Google Shape;338;p5">
            <a:extLst>
              <a:ext uri="{FF2B5EF4-FFF2-40B4-BE49-F238E27FC236}">
                <a16:creationId xmlns:a16="http://schemas.microsoft.com/office/drawing/2014/main" xmlns="" id="{96C431BB-6216-C924-5F06-E047BC03768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3392" t="16303" r="3402" b="13721"/>
          <a:stretch/>
        </p:blipFill>
        <p:spPr>
          <a:xfrm>
            <a:off x="7980675" y="2191164"/>
            <a:ext cx="2894606" cy="1890992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9" name="Google Shape;335;p5">
            <a:extLst>
              <a:ext uri="{FF2B5EF4-FFF2-40B4-BE49-F238E27FC236}">
                <a16:creationId xmlns:a16="http://schemas.microsoft.com/office/drawing/2014/main" xmlns="" id="{061322BD-7395-1071-3867-F7DC4F7F12E6}"/>
              </a:ext>
            </a:extLst>
          </p:cNvPr>
          <p:cNvSpPr/>
          <p:nvPr/>
        </p:nvSpPr>
        <p:spPr>
          <a:xfrm>
            <a:off x="254796" y="1475083"/>
            <a:ext cx="3835800" cy="11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ru-RU" sz="1100" b="1" kern="0" dirty="0">
                <a:solidFill>
                  <a:srgbClr val="363544"/>
                </a:solidFill>
                <a:latin typeface="Montserrat SemiBold" panose="020B0604020202020204" charset="-52"/>
                <a:ea typeface="Times New Roman"/>
                <a:cs typeface="Arial" panose="020B0604020202020204" pitchFamily="34" charset="0"/>
                <a:sym typeface="Times New Roman"/>
              </a:rPr>
              <a:t>Фото: Проведение программы «9 шагов» </a:t>
            </a:r>
          </a:p>
          <a:p>
            <a:pPr algn="just">
              <a:buClr>
                <a:srgbClr val="000000"/>
              </a:buClr>
              <a:buFont typeface="Arial"/>
              <a:buNone/>
            </a:pPr>
            <a:r>
              <a:rPr lang="ru-RU" sz="1100" b="1" kern="0" dirty="0">
                <a:solidFill>
                  <a:srgbClr val="363544"/>
                </a:solidFill>
                <a:latin typeface="Montserrat SemiBold" panose="020B0604020202020204" charset="-52"/>
                <a:ea typeface="Times New Roman"/>
                <a:cs typeface="Arial" panose="020B0604020202020204" pitchFamily="34" charset="0"/>
                <a:sym typeface="Times New Roman"/>
              </a:rPr>
              <a:t>в онлайн формате для семей отдаленных районов </a:t>
            </a:r>
          </a:p>
          <a:p>
            <a:pPr algn="just">
              <a:buClr>
                <a:srgbClr val="000000"/>
              </a:buClr>
              <a:buFont typeface="Arial"/>
              <a:buNone/>
            </a:pPr>
            <a:r>
              <a:rPr lang="ru-RU" sz="1100" b="1" kern="0" dirty="0">
                <a:solidFill>
                  <a:srgbClr val="363544"/>
                </a:solidFill>
                <a:latin typeface="Montserrat SemiBold" panose="020B0604020202020204" charset="-52"/>
                <a:ea typeface="Times New Roman"/>
                <a:cs typeface="Arial" panose="020B0604020202020204" pitchFamily="34" charset="0"/>
                <a:sym typeface="Times New Roman"/>
              </a:rPr>
              <a:t>Республики Башкортостан</a:t>
            </a:r>
            <a:endParaRPr sz="1100" kern="0" dirty="0">
              <a:solidFill>
                <a:srgbClr val="363544"/>
              </a:solidFill>
              <a:latin typeface="Montserrat SemiBold" panose="020B0604020202020204" charset="-52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Google Shape;337;p5">
            <a:extLst>
              <a:ext uri="{FF2B5EF4-FFF2-40B4-BE49-F238E27FC236}">
                <a16:creationId xmlns:a16="http://schemas.microsoft.com/office/drawing/2014/main" xmlns="" id="{8DD00F9C-A6BB-4A5F-3B75-319F3D9FD81A}"/>
              </a:ext>
            </a:extLst>
          </p:cNvPr>
          <p:cNvSpPr/>
          <p:nvPr/>
        </p:nvSpPr>
        <p:spPr>
          <a:xfrm>
            <a:off x="4171875" y="1475083"/>
            <a:ext cx="3808800" cy="5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ru-RU" sz="1100" b="1" kern="0" dirty="0">
                <a:solidFill>
                  <a:srgbClr val="36354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Фото: Проведение программы </a:t>
            </a:r>
          </a:p>
          <a:p>
            <a:pPr algn="just">
              <a:buClr>
                <a:srgbClr val="000000"/>
              </a:buClr>
              <a:buFont typeface="Arial"/>
              <a:buNone/>
            </a:pPr>
            <a:r>
              <a:rPr lang="ru-RU" sz="1100" b="1" kern="0" dirty="0">
                <a:solidFill>
                  <a:srgbClr val="36354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«9 шагов» в очном формате</a:t>
            </a:r>
            <a:endParaRPr sz="1100" kern="0" dirty="0">
              <a:solidFill>
                <a:srgbClr val="363544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Google Shape;339;p5">
            <a:extLst>
              <a:ext uri="{FF2B5EF4-FFF2-40B4-BE49-F238E27FC236}">
                <a16:creationId xmlns:a16="http://schemas.microsoft.com/office/drawing/2014/main" xmlns="" id="{2D7E705A-10DC-A1C3-DCA5-697794796282}"/>
              </a:ext>
            </a:extLst>
          </p:cNvPr>
          <p:cNvSpPr/>
          <p:nvPr/>
        </p:nvSpPr>
        <p:spPr>
          <a:xfrm>
            <a:off x="7970182" y="1475083"/>
            <a:ext cx="3423900" cy="8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ru-RU" sz="1100" b="1" kern="0" dirty="0">
                <a:solidFill>
                  <a:srgbClr val="363544"/>
                </a:solidFill>
                <a:latin typeface="Montserrat SemiBold" panose="020B0604020202020204" charset="-52"/>
                <a:ea typeface="Times New Roman"/>
                <a:cs typeface="Arial" panose="020B0604020202020204" pitchFamily="34" charset="0"/>
                <a:sym typeface="Times New Roman"/>
              </a:rPr>
              <a:t>Фото: Выпускники тренинга </a:t>
            </a:r>
          </a:p>
          <a:p>
            <a:pPr algn="just">
              <a:buClr>
                <a:srgbClr val="000000"/>
              </a:buClr>
              <a:buFont typeface="Arial"/>
              <a:buNone/>
            </a:pPr>
            <a:r>
              <a:rPr lang="ru-RU" sz="1100" b="1" kern="0" dirty="0">
                <a:solidFill>
                  <a:srgbClr val="363544"/>
                </a:solidFill>
                <a:latin typeface="Montserrat SemiBold" panose="020B0604020202020204" charset="-52"/>
                <a:ea typeface="Times New Roman"/>
                <a:cs typeface="Arial" panose="020B0604020202020204" pitchFamily="34" charset="0"/>
                <a:sym typeface="Times New Roman"/>
              </a:rPr>
              <a:t>родительских навыков «9 шагов»</a:t>
            </a:r>
            <a:endParaRPr sz="1100" kern="0" dirty="0">
              <a:solidFill>
                <a:srgbClr val="363544"/>
              </a:solidFill>
              <a:latin typeface="Montserrat SemiBold" panose="020B0604020202020204" charset="-52"/>
              <a:cs typeface="Arial" panose="020B0604020202020204" pitchFamily="34" charset="0"/>
              <a:sym typeface="Arial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xmlns="" id="{F702FE9E-E80F-4039-AA7A-B421FA1A83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3" t="15080" r="14419" b="16666"/>
          <a:stretch/>
        </p:blipFill>
        <p:spPr bwMode="auto">
          <a:xfrm>
            <a:off x="8723940" y="734007"/>
            <a:ext cx="776378" cy="74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1CFCE5A-64FC-4137-8E91-7627122227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731" y="699500"/>
            <a:ext cx="776378" cy="77637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0EA7517D-FA8B-43DB-BD9F-0F9EAE1B7E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527" y="67724"/>
            <a:ext cx="3574695" cy="804306"/>
          </a:xfrm>
          <a:prstGeom prst="rect">
            <a:avLst/>
          </a:prstGeom>
        </p:spPr>
      </p:pic>
      <p:pic>
        <p:nvPicPr>
          <p:cNvPr id="30" name="Picture 4" descr="Picture background">
            <a:extLst>
              <a:ext uri="{FF2B5EF4-FFF2-40B4-BE49-F238E27FC236}">
                <a16:creationId xmlns:a16="http://schemas.microsoft.com/office/drawing/2014/main" xmlns="" id="{EB3D04C0-CB9F-4961-94DA-8FE2BB1934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" t="14326" r="6543" b="988"/>
          <a:stretch/>
        </p:blipFill>
        <p:spPr bwMode="auto">
          <a:xfrm>
            <a:off x="10875281" y="699499"/>
            <a:ext cx="795190" cy="77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АСИ и Фонд Росконгресс принимают заявки на конкурс перспективных российских  брендов | Центр &quot;Мой бизнес&quot; Псковская область">
            <a:extLst>
              <a:ext uri="{FF2B5EF4-FFF2-40B4-BE49-F238E27FC236}">
                <a16:creationId xmlns:a16="http://schemas.microsoft.com/office/drawing/2014/main" xmlns="" id="{EF9E7BA8-3E1C-4B22-ADA3-5178C4676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9" y="4736003"/>
            <a:ext cx="2566481" cy="121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Google Shape;335;p5">
            <a:extLst>
              <a:ext uri="{FF2B5EF4-FFF2-40B4-BE49-F238E27FC236}">
                <a16:creationId xmlns:a16="http://schemas.microsoft.com/office/drawing/2014/main" xmlns="" id="{26B86466-A20D-4DEA-B1A1-3D7EB7FD1E3E}"/>
              </a:ext>
            </a:extLst>
          </p:cNvPr>
          <p:cNvSpPr/>
          <p:nvPr/>
        </p:nvSpPr>
        <p:spPr>
          <a:xfrm>
            <a:off x="254796" y="5955081"/>
            <a:ext cx="2566481" cy="11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ru-RU" sz="1100" b="1" kern="0" dirty="0">
                <a:solidFill>
                  <a:srgbClr val="363544"/>
                </a:solidFill>
                <a:latin typeface="Montserrat SemiBold" panose="020B0604020202020204" charset="-52"/>
                <a:ea typeface="Times New Roman"/>
                <a:cs typeface="Arial" panose="020B0604020202020204" pitchFamily="34" charset="0"/>
                <a:sym typeface="Times New Roman"/>
              </a:rPr>
              <a:t>Проект вошел в Топ-5 региональных идей форума АСИ «Сильные идеи для нового времени»</a:t>
            </a:r>
            <a:endParaRPr sz="1100" kern="0" dirty="0">
              <a:solidFill>
                <a:srgbClr val="363544"/>
              </a:solidFill>
              <a:latin typeface="Montserrat SemiBold" panose="020B0604020202020204" charset="-52"/>
              <a:cs typeface="Arial" panose="020B0604020202020204" pitchFamily="34" charset="0"/>
              <a:sym typeface="Arial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A4AFD6A3-5BAF-412D-9E4D-E64D0F3580F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52" y="4947789"/>
            <a:ext cx="1342867" cy="870256"/>
          </a:xfrm>
          <a:prstGeom prst="rect">
            <a:avLst/>
          </a:prstGeom>
        </p:spPr>
      </p:pic>
      <p:sp>
        <p:nvSpPr>
          <p:cNvPr id="33" name="Google Shape;335;p5">
            <a:extLst>
              <a:ext uri="{FF2B5EF4-FFF2-40B4-BE49-F238E27FC236}">
                <a16:creationId xmlns:a16="http://schemas.microsoft.com/office/drawing/2014/main" xmlns="" id="{D195847B-17BA-4EF8-99E4-41A2EA497713}"/>
              </a:ext>
            </a:extLst>
          </p:cNvPr>
          <p:cNvSpPr/>
          <p:nvPr/>
        </p:nvSpPr>
        <p:spPr>
          <a:xfrm>
            <a:off x="3140127" y="5955081"/>
            <a:ext cx="2566481" cy="11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ru-RU" sz="1100" b="1" kern="0" dirty="0">
                <a:solidFill>
                  <a:srgbClr val="363544"/>
                </a:solidFill>
                <a:latin typeface="Montserrat SemiBold" panose="020B0604020202020204" charset="-52"/>
                <a:ea typeface="Times New Roman"/>
                <a:cs typeface="Arial" panose="020B0604020202020204" pitchFamily="34" charset="0"/>
                <a:sym typeface="Times New Roman"/>
              </a:rPr>
              <a:t>Проект был представлен на Всероссийском инвестиционном форуме «Зауралье» в 2025 г. </a:t>
            </a:r>
            <a:endParaRPr sz="1100" kern="0" dirty="0">
              <a:solidFill>
                <a:srgbClr val="363544"/>
              </a:solidFill>
              <a:latin typeface="Montserrat SemiBold" panose="020B0604020202020204" charset="-52"/>
              <a:cs typeface="Arial" panose="020B0604020202020204" pitchFamily="34" charset="0"/>
              <a:sym typeface="Arial"/>
            </a:endParaRPr>
          </a:p>
        </p:txBody>
      </p:sp>
      <p:pic>
        <p:nvPicPr>
          <p:cNvPr id="7172" name="Picture 4" descr="Территория счастья» — помощь женщинам и детям в Башкортостане">
            <a:extLst>
              <a:ext uri="{FF2B5EF4-FFF2-40B4-BE49-F238E27FC236}">
                <a16:creationId xmlns:a16="http://schemas.microsoft.com/office/drawing/2014/main" xmlns="" id="{C0729998-4C5F-44A8-88D9-CC200E136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840" y="5423367"/>
            <a:ext cx="968784" cy="96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Территория счастья | ⚡️ Дневной канал на телеканале БСТ Это не просто  программа, а настоящий тел.. 2026 | ВКонтакте">
            <a:extLst>
              <a:ext uri="{FF2B5EF4-FFF2-40B4-BE49-F238E27FC236}">
                <a16:creationId xmlns:a16="http://schemas.microsoft.com/office/drawing/2014/main" xmlns="" id="{38D60A32-CA43-464B-90A3-27A4C4345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937" y="5090052"/>
            <a:ext cx="1276112" cy="51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ГТРК &quot;Башкортостан&quot; о сборе подписей в поддержку Владимира Михайлова |  Официальный сайт Владимира Михайлова">
            <a:extLst>
              <a:ext uri="{FF2B5EF4-FFF2-40B4-BE49-F238E27FC236}">
                <a16:creationId xmlns:a16="http://schemas.microsoft.com/office/drawing/2014/main" xmlns="" id="{F9B145EF-17E9-4D85-B2E1-B7123CDE9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920" y="4947789"/>
            <a:ext cx="1388284" cy="68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Башкирское спутниковое телевидение — Википедия">
            <a:extLst>
              <a:ext uri="{FF2B5EF4-FFF2-40B4-BE49-F238E27FC236}">
                <a16:creationId xmlns:a16="http://schemas.microsoft.com/office/drawing/2014/main" xmlns="" id="{D98F1687-4AEE-49AC-80C9-4D631E506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049" y="5600497"/>
            <a:ext cx="1232997" cy="48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Google Shape;335;p5">
            <a:extLst>
              <a:ext uri="{FF2B5EF4-FFF2-40B4-BE49-F238E27FC236}">
                <a16:creationId xmlns:a16="http://schemas.microsoft.com/office/drawing/2014/main" xmlns="" id="{0D8A5022-F962-4A8E-8C4A-A62A125911F4}"/>
              </a:ext>
            </a:extLst>
          </p:cNvPr>
          <p:cNvSpPr/>
          <p:nvPr/>
        </p:nvSpPr>
        <p:spPr>
          <a:xfrm>
            <a:off x="7711557" y="5090052"/>
            <a:ext cx="1510205" cy="1392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ru-RU" sz="1100" b="1" kern="0" dirty="0">
                <a:solidFill>
                  <a:srgbClr val="363544"/>
                </a:solidFill>
                <a:latin typeface="Montserrat SemiBold" panose="020B0604020202020204" charset="-52"/>
                <a:ea typeface="Times New Roman"/>
                <a:cs typeface="Arial" panose="020B0604020202020204" pitchFamily="34" charset="0"/>
                <a:sym typeface="Times New Roman"/>
              </a:rPr>
              <a:t>Участие в теле- и радио- вещаниях. </a:t>
            </a:r>
            <a:endParaRPr sz="1100" kern="0" dirty="0">
              <a:solidFill>
                <a:srgbClr val="363544"/>
              </a:solidFill>
              <a:latin typeface="Montserrat SemiBold" panose="020B0604020202020204" charset="-52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8328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>
            <a:extLst>
              <a:ext uri="{FF2B5EF4-FFF2-40B4-BE49-F238E27FC236}">
                <a16:creationId xmlns:a16="http://schemas.microsoft.com/office/drawing/2014/main" xmlns="" id="{F702FE9E-E80F-4039-AA7A-B421FA1A83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3" t="15080" r="14419" b="16666"/>
          <a:stretch/>
        </p:blipFill>
        <p:spPr bwMode="auto">
          <a:xfrm>
            <a:off x="8723940" y="734007"/>
            <a:ext cx="776378" cy="74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1CFCE5A-64FC-4137-8E91-7627122227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731" y="699500"/>
            <a:ext cx="776378" cy="77637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0EA7517D-FA8B-43DB-BD9F-0F9EAE1B7E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527" y="67724"/>
            <a:ext cx="3574695" cy="804306"/>
          </a:xfrm>
          <a:prstGeom prst="rect">
            <a:avLst/>
          </a:prstGeom>
        </p:spPr>
      </p:pic>
      <p:pic>
        <p:nvPicPr>
          <p:cNvPr id="30" name="Picture 4" descr="Picture background">
            <a:extLst>
              <a:ext uri="{FF2B5EF4-FFF2-40B4-BE49-F238E27FC236}">
                <a16:creationId xmlns:a16="http://schemas.microsoft.com/office/drawing/2014/main" xmlns="" id="{EB3D04C0-CB9F-4961-94DA-8FE2BB1934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" t="14326" r="6543" b="988"/>
          <a:stretch/>
        </p:blipFill>
        <p:spPr bwMode="auto">
          <a:xfrm>
            <a:off x="10875281" y="699499"/>
            <a:ext cx="795190" cy="77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164;g360bd6b40f5_0_263">
            <a:extLst>
              <a:ext uri="{FF2B5EF4-FFF2-40B4-BE49-F238E27FC236}">
                <a16:creationId xmlns:a16="http://schemas.microsoft.com/office/drawing/2014/main" xmlns="" id="{58994E74-81B5-46C5-B348-3234D1670A0B}"/>
              </a:ext>
            </a:extLst>
          </p:cNvPr>
          <p:cNvSpPr txBox="1"/>
          <p:nvPr/>
        </p:nvSpPr>
        <p:spPr>
          <a:xfrm>
            <a:off x="3097477" y="2931634"/>
            <a:ext cx="5626463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2800" b="1" kern="0" dirty="0">
                <a:solidFill>
                  <a:srgbClr val="363544"/>
                </a:solidFill>
                <a:highlight>
                  <a:srgbClr val="FFFFFF"/>
                </a:highlight>
                <a:latin typeface="Montserrat SemiBold" panose="020B0604020202020204" charset="-52"/>
                <a:ea typeface="Century Gothic"/>
                <a:cs typeface="Century Gothic"/>
                <a:sym typeface="Century Gothic"/>
              </a:rPr>
              <a:t>БЛАГОДАРЮ ЗА ВНИМАНИЕ!</a:t>
            </a:r>
            <a:r>
              <a:rPr lang="ru-RU" b="1" kern="0" dirty="0">
                <a:solidFill>
                  <a:srgbClr val="363544"/>
                </a:solidFill>
                <a:highlight>
                  <a:srgbClr val="FFFFFF"/>
                </a:highlight>
                <a:latin typeface="Montserrat SemiBold" panose="020B0604020202020204" charset="-52"/>
                <a:ea typeface="Century Gothic"/>
                <a:cs typeface="Century Gothic"/>
                <a:sym typeface="Century Gothic"/>
              </a:rPr>
              <a:t> </a:t>
            </a:r>
            <a:endParaRPr b="1" kern="0" dirty="0">
              <a:solidFill>
                <a:srgbClr val="363544"/>
              </a:solidFill>
              <a:highlight>
                <a:srgbClr val="FFFFFF"/>
              </a:highlight>
              <a:latin typeface="Montserrat SemiBold" panose="020B0604020202020204" charset="-52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b="1" kern="0" dirty="0">
              <a:solidFill>
                <a:srgbClr val="363544"/>
              </a:solidFill>
              <a:highlight>
                <a:srgbClr val="FFFFFF"/>
              </a:highlight>
              <a:latin typeface="Montserrat SemiBold" panose="020B0604020202020204" charset="-52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80330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ABF8E48-28AE-4B2C-8B35-264DC87FD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048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C0DE559-3291-F16C-7B74-7161AC945490}"/>
              </a:ext>
            </a:extLst>
          </p:cNvPr>
          <p:cNvSpPr txBox="1"/>
          <p:nvPr/>
        </p:nvSpPr>
        <p:spPr>
          <a:xfrm>
            <a:off x="585982" y="1697468"/>
            <a:ext cx="6991865" cy="3740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2400" b="1" kern="0" dirty="0">
                <a:solidFill>
                  <a:srgbClr val="363544"/>
                </a:solidFill>
                <a:latin typeface="Montserrat SemiBold" panose="020B0604020202020204" charset="-52"/>
                <a:ea typeface="Century Gothic"/>
                <a:cs typeface="Arial" panose="020B0604020202020204" pitchFamily="34" charset="0"/>
                <a:sym typeface="Century Gothic"/>
              </a:rPr>
              <a:t>ЦЕЛЬ ПРОЕКТА: 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ru-RU" sz="1800" kern="0" dirty="0">
                <a:solidFill>
                  <a:srgbClr val="363544"/>
                </a:solidFill>
                <a:latin typeface="Montserrat SemiBold" panose="020B0604020202020204" charset="-52"/>
                <a:cs typeface="Arial" panose="020B0604020202020204" pitchFamily="34" charset="0"/>
                <a:sym typeface="Arial"/>
              </a:rPr>
              <a:t>Повысить уровень навыков у родителей (и/или законных представителей), которые помогут в ежедневной поддержке и развитии детей с поставленным диагнозом РАС дошкольного и раннего школьного возраста, от 1,5 до 9 лет, проживающих в Республике Башкортостан</a:t>
            </a:r>
            <a:endParaRPr lang="ru-RU" sz="1800" kern="0" dirty="0">
              <a:solidFill>
                <a:srgbClr val="363544"/>
              </a:solidFill>
              <a:latin typeface="Montserrat SemiBold" panose="020B0604020202020204" charset="-52"/>
              <a:ea typeface="Century Gothic"/>
              <a:cs typeface="Arial" panose="020B0604020202020204" pitchFamily="34" charset="0"/>
              <a:sym typeface="Century Gothic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ru-RU" sz="1800" kern="0" dirty="0">
              <a:solidFill>
                <a:srgbClr val="363544"/>
              </a:solidFill>
              <a:latin typeface="Montserrat SemiBold" panose="020B0604020202020204" charset="-52"/>
              <a:ea typeface="Century Gothic"/>
              <a:cs typeface="Arial" panose="020B0604020202020204" pitchFamily="34" charset="0"/>
              <a:sym typeface="Century Gothic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ru-RU" sz="2400" b="1" kern="0" dirty="0">
                <a:solidFill>
                  <a:srgbClr val="363544"/>
                </a:solidFill>
                <a:latin typeface="Montserrat SemiBold" panose="020B0604020202020204" charset="-52"/>
                <a:ea typeface="Century Gothic"/>
                <a:cs typeface="Arial" panose="020B0604020202020204" pitchFamily="34" charset="0"/>
                <a:sym typeface="Century Gothic"/>
              </a:rPr>
              <a:t>ЗАДАЧИ:</a:t>
            </a:r>
          </a:p>
          <a:p>
            <a:pPr>
              <a:lnSpc>
                <a:spcPct val="115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ru-RU" sz="1800" kern="0" dirty="0">
                <a:solidFill>
                  <a:srgbClr val="363544"/>
                </a:solidFill>
                <a:latin typeface="Montserrat SemiBold" panose="020B0604020202020204" charset="-52"/>
                <a:cs typeface="Arial" panose="020B0604020202020204" pitchFamily="34" charset="0"/>
                <a:sym typeface="Arial"/>
              </a:rPr>
              <a:t>• Реализация теоретической и практической программы </a:t>
            </a:r>
          </a:p>
          <a:p>
            <a:pPr>
              <a:lnSpc>
                <a:spcPct val="115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ru-RU" sz="1800" kern="0" dirty="0">
                <a:solidFill>
                  <a:srgbClr val="363544"/>
                </a:solidFill>
                <a:latin typeface="Montserrat SemiBold" panose="020B0604020202020204" charset="-52"/>
                <a:cs typeface="Arial" panose="020B0604020202020204" pitchFamily="34" charset="0"/>
                <a:sym typeface="Arial"/>
              </a:rPr>
              <a:t>для улучшения навыков родителей</a:t>
            </a:r>
          </a:p>
          <a:p>
            <a:pPr>
              <a:lnSpc>
                <a:spcPct val="115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ru-RU" sz="1800" kern="0" dirty="0">
                <a:solidFill>
                  <a:srgbClr val="363544"/>
                </a:solidFill>
                <a:latin typeface="Montserrat SemiBold" panose="020B0604020202020204" charset="-52"/>
                <a:cs typeface="Arial" panose="020B0604020202020204" pitchFamily="34" charset="0"/>
                <a:sym typeface="Arial"/>
              </a:rPr>
              <a:t>• Мониторинг детско-родительских отношений и изменений </a:t>
            </a:r>
          </a:p>
          <a:p>
            <a:pPr>
              <a:lnSpc>
                <a:spcPct val="115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ru-RU" sz="1800" kern="0" dirty="0">
                <a:solidFill>
                  <a:srgbClr val="363544"/>
                </a:solidFill>
                <a:latin typeface="Montserrat SemiBold" panose="020B0604020202020204" charset="-52"/>
                <a:cs typeface="Arial" panose="020B0604020202020204" pitchFamily="34" charset="0"/>
                <a:sym typeface="Arial"/>
              </a:rPr>
              <a:t>после проведения программы</a:t>
            </a:r>
            <a:endParaRPr lang="ru-RU" sz="3600" kern="0" dirty="0">
              <a:solidFill>
                <a:srgbClr val="363544"/>
              </a:solidFill>
              <a:latin typeface="Montserrat SemiBold" panose="020B0604020202020204" charset="-52"/>
              <a:ea typeface="Century Gothic"/>
              <a:cs typeface="Arial" panose="020B0604020202020204" pitchFamily="34" charset="0"/>
              <a:sym typeface="Century Gothic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6D6C747E-E461-498D-BEDF-18CA3C85FE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3" t="15080" r="14419" b="16666"/>
          <a:stretch/>
        </p:blipFill>
        <p:spPr bwMode="auto">
          <a:xfrm>
            <a:off x="8723940" y="734007"/>
            <a:ext cx="776378" cy="74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D6C239C-8CAB-4770-AB1A-8CF232CCF9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731" y="699500"/>
            <a:ext cx="776378" cy="7763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881D2DA-B565-4208-9242-4CD960E284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527" y="67724"/>
            <a:ext cx="3574695" cy="804306"/>
          </a:xfrm>
          <a:prstGeom prst="rect">
            <a:avLst/>
          </a:prstGeom>
        </p:spPr>
      </p:pic>
      <p:pic>
        <p:nvPicPr>
          <p:cNvPr id="10" name="Picture 4" descr="Picture background">
            <a:extLst>
              <a:ext uri="{FF2B5EF4-FFF2-40B4-BE49-F238E27FC236}">
                <a16:creationId xmlns:a16="http://schemas.microsoft.com/office/drawing/2014/main" xmlns="" id="{A39705E7-E779-4B3D-80F4-7FEF76D8E1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" t="14326" r="6543" b="988"/>
          <a:stretch/>
        </p:blipFill>
        <p:spPr bwMode="auto">
          <a:xfrm>
            <a:off x="10875281" y="699499"/>
            <a:ext cx="795190" cy="77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D1CE5C5A-EEE6-4E58-8C57-31A9F7E5B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945" y="2107653"/>
            <a:ext cx="3853073" cy="2885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30971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C9F043C-6C6B-9AA6-0E16-E3152F493C79}"/>
              </a:ext>
            </a:extLst>
          </p:cNvPr>
          <p:cNvSpPr txBox="1"/>
          <p:nvPr/>
        </p:nvSpPr>
        <p:spPr>
          <a:xfrm>
            <a:off x="-16283" y="607198"/>
            <a:ext cx="7662800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 smtClean="0">
                <a:solidFill>
                  <a:srgbClr val="363544"/>
                </a:solidFill>
                <a:latin typeface="Montserrat SemiBold" panose="020B0604020202020204" charset="-52"/>
                <a:cs typeface="Arial" panose="020B0604020202020204" pitchFamily="34" charset="0"/>
              </a:rPr>
              <a:t>Тренинг родительских навыков – </a:t>
            </a:r>
          </a:p>
          <a:p>
            <a:pPr algn="l"/>
            <a:r>
              <a:rPr lang="ru-RU" sz="2400" dirty="0" smtClean="0">
                <a:solidFill>
                  <a:srgbClr val="363544"/>
                </a:solidFill>
                <a:latin typeface="Montserrat SemiBold" panose="020B0604020202020204" charset="-52"/>
                <a:cs typeface="Arial" panose="020B0604020202020204" pitchFamily="34" charset="0"/>
              </a:rPr>
              <a:t>это совместная программа ВОЗ и</a:t>
            </a:r>
            <a:r>
              <a:rPr lang="en-US" sz="2400" dirty="0" smtClean="0">
                <a:solidFill>
                  <a:srgbClr val="363544"/>
                </a:solidFill>
                <a:latin typeface="Montserrat SemiBold" panose="020B0604020202020204" charset="-52"/>
                <a:cs typeface="Arial" panose="020B0604020202020204" pitchFamily="34" charset="0"/>
              </a:rPr>
              <a:t> AUTISM SPEAKS</a:t>
            </a:r>
            <a:endParaRPr lang="ru-RU" sz="2400" dirty="0" smtClean="0">
              <a:solidFill>
                <a:srgbClr val="363544"/>
              </a:solidFill>
              <a:latin typeface="Montserrat SemiBold" panose="020B0604020202020204" charset="-52"/>
              <a:cs typeface="Arial" panose="020B0604020202020204" pitchFamily="34" charset="0"/>
            </a:endParaRPr>
          </a:p>
          <a:p>
            <a:pPr algn="l"/>
            <a:endParaRPr lang="en-US" sz="2400" dirty="0" smtClean="0">
              <a:solidFill>
                <a:srgbClr val="363544"/>
              </a:solidFill>
              <a:latin typeface="Montserrat SemiBold" panose="020B0604020202020204" charset="-52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63544"/>
                </a:solidFill>
                <a:latin typeface="Montserrat SemiBold" panose="020B0604020202020204" charset="-52"/>
                <a:cs typeface="Arial" panose="020B0604020202020204" pitchFamily="34" charset="0"/>
              </a:rPr>
              <a:t>программа не требует продолжительного участия большого количества специалистов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363544"/>
              </a:solidFill>
              <a:latin typeface="Montserrat SemiBold" panose="020B0604020202020204" charset="-52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63544"/>
                </a:solidFill>
                <a:latin typeface="Montserrat SemiBold" panose="020B0604020202020204" charset="-52"/>
                <a:cs typeface="Arial" panose="020B0604020202020204" pitchFamily="34" charset="0"/>
              </a:rPr>
              <a:t>программа внедрена более чем 30 странах мира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363544"/>
              </a:solidFill>
              <a:latin typeface="Montserrat SemiBold" panose="020B0604020202020204" charset="-52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63544"/>
                </a:solidFill>
                <a:latin typeface="Montserrat SemiBold" panose="020B0604020202020204" charset="-52"/>
                <a:cs typeface="Arial" panose="020B0604020202020204" pitchFamily="34" charset="0"/>
              </a:rPr>
              <a:t>в</a:t>
            </a:r>
            <a:r>
              <a:rPr lang="ru-RU" sz="2000" dirty="0" smtClean="0">
                <a:solidFill>
                  <a:srgbClr val="363544"/>
                </a:solidFill>
                <a:latin typeface="Montserrat SemiBold" panose="020B0604020202020204" charset="-52"/>
                <a:cs typeface="Arial" panose="020B0604020202020204" pitchFamily="34" charset="0"/>
              </a:rPr>
              <a:t> РФ ее адаптация и внедрение осуществляется при поддержке фондов «Выход» и «Обнаженные сердца»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363544"/>
              </a:solidFill>
              <a:latin typeface="Montserrat SemiBold" panose="020B0604020202020204" charset="-52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63544"/>
                </a:solidFill>
                <a:latin typeface="Montserrat SemiBold" panose="020B0604020202020204" charset="-52"/>
                <a:cs typeface="Arial" panose="020B0604020202020204" pitchFamily="34" charset="0"/>
              </a:rPr>
              <a:t>п</a:t>
            </a:r>
            <a:r>
              <a:rPr lang="ru-RU" sz="2000" dirty="0" smtClean="0">
                <a:solidFill>
                  <a:srgbClr val="363544"/>
                </a:solidFill>
                <a:latin typeface="Montserrat SemiBold" panose="020B0604020202020204" charset="-52"/>
                <a:cs typeface="Arial" panose="020B0604020202020204" pitchFamily="34" charset="0"/>
              </a:rPr>
              <a:t>илотирование программы осуществлялось в 3 регионах России – Москве, Нижнем Новгороде и Воронеже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363544"/>
              </a:solidFill>
              <a:latin typeface="Montserrat SemiBold" panose="020B0604020202020204" charset="-52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63544"/>
                </a:solidFill>
                <a:latin typeface="Montserrat SemiBold" panose="020B0604020202020204" charset="-52"/>
                <a:cs typeface="Arial" panose="020B0604020202020204" pitchFamily="34" charset="0"/>
              </a:rPr>
              <a:t>программа основана на методиках прикладного анализа поведения (ПАП), </a:t>
            </a:r>
            <a:r>
              <a:rPr lang="en-US" sz="2000" dirty="0" smtClean="0">
                <a:solidFill>
                  <a:srgbClr val="363544"/>
                </a:solidFill>
                <a:latin typeface="Montserrat SemiBold" panose="020B0604020202020204" charset="-52"/>
                <a:cs typeface="Arial" panose="020B0604020202020204" pitchFamily="34" charset="0"/>
              </a:rPr>
              <a:t>JASPER</a:t>
            </a:r>
            <a:r>
              <a:rPr lang="ru-RU" sz="2000" dirty="0" smtClean="0">
                <a:solidFill>
                  <a:srgbClr val="363544"/>
                </a:solidFill>
                <a:latin typeface="Montserrat SemiBold" panose="020B0604020202020204" charset="-52"/>
                <a:cs typeface="Arial" panose="020B0604020202020204" pitchFamily="34" charset="0"/>
              </a:rPr>
              <a:t>, Денверская модель раннего вмешательства </a:t>
            </a:r>
            <a:r>
              <a:rPr lang="en-US" sz="2000" dirty="0" smtClean="0">
                <a:solidFill>
                  <a:srgbClr val="363544"/>
                </a:solidFill>
                <a:latin typeface="Montserrat SemiBold" panose="020B0604020202020204" charset="-52"/>
                <a:cs typeface="Arial" panose="020B0604020202020204" pitchFamily="34" charset="0"/>
              </a:rPr>
              <a:t>(ESDM)</a:t>
            </a:r>
            <a:endParaRPr lang="ru-RU" sz="2000" dirty="0" smtClean="0">
              <a:solidFill>
                <a:srgbClr val="363544"/>
              </a:solidFill>
              <a:latin typeface="Montserrat SemiBold" panose="020B0604020202020204" charset="-52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363544"/>
              </a:solidFill>
              <a:latin typeface="Montserrat SemiBold" panose="020B0604020202020204" charset="-52"/>
              <a:cs typeface="Arial" panose="020B0604020202020204" pitchFamily="34" charset="0"/>
            </a:endParaRPr>
          </a:p>
          <a:p>
            <a:pPr algn="l"/>
            <a:endParaRPr lang="ru-RU" sz="2400" dirty="0">
              <a:solidFill>
                <a:srgbClr val="363544"/>
              </a:solidFill>
              <a:latin typeface="Montserrat SemiBold" panose="020B0604020202020204" charset="-52"/>
              <a:cs typeface="Arial" panose="020B0604020202020204" pitchFamily="34" charset="0"/>
            </a:endParaRPr>
          </a:p>
          <a:p>
            <a:pPr algn="l"/>
            <a:endParaRPr lang="ru-RU" sz="2400" dirty="0">
              <a:solidFill>
                <a:srgbClr val="363544"/>
              </a:solidFill>
              <a:latin typeface="Montserrat SemiBold" panose="020B0604020202020204" charset="-52"/>
              <a:cs typeface="Arial" panose="020B0604020202020204" pitchFamily="34" charset="0"/>
            </a:endParaRPr>
          </a:p>
          <a:p>
            <a:pPr algn="l"/>
            <a:endParaRPr lang="ru-RU" sz="2400" dirty="0">
              <a:solidFill>
                <a:srgbClr val="363544"/>
              </a:solidFill>
              <a:latin typeface="Montserrat SemiBold" panose="020B0604020202020204" charset="-52"/>
              <a:cs typeface="Arial" panose="020B0604020202020204" pitchFamily="34" charset="0"/>
            </a:endParaRPr>
          </a:p>
          <a:p>
            <a:endParaRPr lang="ru-RU" sz="2400" dirty="0">
              <a:solidFill>
                <a:srgbClr val="363544"/>
              </a:solidFill>
              <a:latin typeface="Montserrat SemiBold" panose="020B0604020202020204" charset="-52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ECF74464-5BF8-4B6A-A933-D86EC3E46B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3" t="15080" r="14419" b="16666"/>
          <a:stretch/>
        </p:blipFill>
        <p:spPr bwMode="auto">
          <a:xfrm>
            <a:off x="8723940" y="734007"/>
            <a:ext cx="776378" cy="74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106DEC5-9A66-4799-92F5-651490CA7A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731" y="699500"/>
            <a:ext cx="776378" cy="7763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7B26822-1B9C-4F3F-910F-D0D7EFC0E8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527" y="67724"/>
            <a:ext cx="3574695" cy="804306"/>
          </a:xfrm>
          <a:prstGeom prst="rect">
            <a:avLst/>
          </a:prstGeom>
        </p:spPr>
      </p:pic>
      <p:pic>
        <p:nvPicPr>
          <p:cNvPr id="9" name="Picture 4" descr="Picture background">
            <a:extLst>
              <a:ext uri="{FF2B5EF4-FFF2-40B4-BE49-F238E27FC236}">
                <a16:creationId xmlns:a16="http://schemas.microsoft.com/office/drawing/2014/main" xmlns="" id="{E8A09387-D8F1-4245-B00E-75004A95B9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" t="14326" r="6543" b="988"/>
          <a:stretch/>
        </p:blipFill>
        <p:spPr bwMode="auto">
          <a:xfrm>
            <a:off x="10875281" y="699499"/>
            <a:ext cx="795190" cy="77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9BEAFA44-615F-4AA4-80C7-3F7BF0C8B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517" y="2295854"/>
            <a:ext cx="4023954" cy="2684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27280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C9F043C-6C6B-9AA6-0E16-E3152F493C79}"/>
              </a:ext>
            </a:extLst>
          </p:cNvPr>
          <p:cNvSpPr txBox="1"/>
          <p:nvPr/>
        </p:nvSpPr>
        <p:spPr>
          <a:xfrm>
            <a:off x="430880" y="1197029"/>
            <a:ext cx="710805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sz="2800" dirty="0">
              <a:solidFill>
                <a:srgbClr val="363544"/>
              </a:solidFill>
              <a:latin typeface="Montserrat SemiBold" panose="020B0604020202020204" charset="-52"/>
              <a:cs typeface="Arial" panose="020B0604020202020204" pitchFamily="34" charset="0"/>
            </a:endParaRPr>
          </a:p>
          <a:p>
            <a:pPr lvl="0">
              <a:buClr>
                <a:srgbClr val="000000"/>
              </a:buClr>
            </a:pPr>
            <a:r>
              <a:rPr lang="ru-RU" sz="2800" b="1" dirty="0">
                <a:solidFill>
                  <a:srgbClr val="363544"/>
                </a:solidFill>
                <a:latin typeface="Montserrat SemiBold" panose="020B0604020202020204" charset="-52"/>
                <a:cs typeface="Arial" panose="020B0604020202020204" pitchFamily="34" charset="0"/>
              </a:rPr>
              <a:t>ЦЕЛЕВАЯ АУДИТОРИЯ:</a:t>
            </a:r>
          </a:p>
          <a:p>
            <a:pPr lvl="0">
              <a:buClr>
                <a:srgbClr val="000000"/>
              </a:buClr>
            </a:pPr>
            <a:r>
              <a:rPr lang="ru-RU" sz="2800" dirty="0">
                <a:solidFill>
                  <a:srgbClr val="363544"/>
                </a:solidFill>
                <a:latin typeface="Montserrat SemiBold" panose="020B0604020202020204" charset="-52"/>
                <a:cs typeface="Arial" panose="020B0604020202020204" pitchFamily="34" charset="0"/>
                <a:sym typeface="Arial"/>
              </a:rPr>
              <a:t>Родители (и/или законные представители) детей с поставленным диагнозом РАС дошкольного и раннего школьного возраста, от 1,5 до 9 лет, проживающие в </a:t>
            </a:r>
          </a:p>
          <a:p>
            <a:pPr lvl="0">
              <a:buClr>
                <a:srgbClr val="000000"/>
              </a:buClr>
            </a:pPr>
            <a:r>
              <a:rPr lang="ru-RU" sz="2800" dirty="0">
                <a:solidFill>
                  <a:srgbClr val="363544"/>
                </a:solidFill>
                <a:latin typeface="Montserrat SemiBold" panose="020B0604020202020204" charset="-52"/>
                <a:cs typeface="Arial" panose="020B0604020202020204" pitchFamily="34" charset="0"/>
                <a:sym typeface="Arial"/>
              </a:rPr>
              <a:t>Республике Башкортостан</a:t>
            </a:r>
            <a:endParaRPr lang="ru-RU" sz="2800" dirty="0">
              <a:solidFill>
                <a:srgbClr val="363544"/>
              </a:solidFill>
              <a:latin typeface="Montserrat SemiBold" panose="020B0604020202020204" charset="-52"/>
              <a:cs typeface="Arial" panose="020B0604020202020204" pitchFamily="34" charset="0"/>
              <a:sym typeface="Century Gothic"/>
            </a:endParaRPr>
          </a:p>
          <a:p>
            <a:pPr algn="l"/>
            <a:endParaRPr lang="ru-RU" sz="2800" dirty="0">
              <a:solidFill>
                <a:srgbClr val="363544"/>
              </a:solidFill>
              <a:latin typeface="Montserrat SemiBold" panose="020B0604020202020204" charset="-52"/>
              <a:cs typeface="Arial" panose="020B0604020202020204" pitchFamily="34" charset="0"/>
            </a:endParaRPr>
          </a:p>
          <a:p>
            <a:pPr algn="l"/>
            <a:endParaRPr lang="ru-RU" sz="2800" dirty="0">
              <a:solidFill>
                <a:srgbClr val="363544"/>
              </a:solidFill>
              <a:latin typeface="Montserrat SemiBold" panose="020B0604020202020204" charset="-52"/>
              <a:cs typeface="Arial" panose="020B0604020202020204" pitchFamily="34" charset="0"/>
            </a:endParaRPr>
          </a:p>
          <a:p>
            <a:pPr algn="l"/>
            <a:endParaRPr lang="ru-RU" sz="2800" dirty="0">
              <a:solidFill>
                <a:srgbClr val="363544"/>
              </a:solidFill>
              <a:latin typeface="Montserrat SemiBold" panose="020B0604020202020204" charset="-52"/>
              <a:cs typeface="Arial" panose="020B0604020202020204" pitchFamily="34" charset="0"/>
            </a:endParaRPr>
          </a:p>
          <a:p>
            <a:pPr algn="l"/>
            <a:endParaRPr lang="ru-RU" sz="2800" dirty="0">
              <a:solidFill>
                <a:srgbClr val="363544"/>
              </a:solidFill>
              <a:latin typeface="Montserrat SemiBold" panose="020B0604020202020204" charset="-52"/>
              <a:cs typeface="Arial" panose="020B0604020202020204" pitchFamily="34" charset="0"/>
            </a:endParaRPr>
          </a:p>
          <a:p>
            <a:endParaRPr lang="ru-RU" sz="2800" dirty="0">
              <a:solidFill>
                <a:srgbClr val="363544"/>
              </a:solidFill>
              <a:latin typeface="Montserrat SemiBold" panose="020B0604020202020204" charset="-52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ECF74464-5BF8-4B6A-A933-D86EC3E46B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3" t="15080" r="14419" b="16666"/>
          <a:stretch/>
        </p:blipFill>
        <p:spPr bwMode="auto">
          <a:xfrm>
            <a:off x="8723940" y="734007"/>
            <a:ext cx="776378" cy="74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106DEC5-9A66-4799-92F5-651490CA7A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731" y="699500"/>
            <a:ext cx="776378" cy="7763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7B26822-1B9C-4F3F-910F-D0D7EFC0E8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527" y="67724"/>
            <a:ext cx="3574695" cy="804306"/>
          </a:xfrm>
          <a:prstGeom prst="rect">
            <a:avLst/>
          </a:prstGeom>
        </p:spPr>
      </p:pic>
      <p:pic>
        <p:nvPicPr>
          <p:cNvPr id="9" name="Picture 4" descr="Picture background">
            <a:extLst>
              <a:ext uri="{FF2B5EF4-FFF2-40B4-BE49-F238E27FC236}">
                <a16:creationId xmlns:a16="http://schemas.microsoft.com/office/drawing/2014/main" xmlns="" id="{E8A09387-D8F1-4245-B00E-75004A95B9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" t="14326" r="6543" b="988"/>
          <a:stretch/>
        </p:blipFill>
        <p:spPr bwMode="auto">
          <a:xfrm>
            <a:off x="10875281" y="699499"/>
            <a:ext cx="795190" cy="77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9BEAFA44-615F-4AA4-80C7-3F7BF0C8B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517" y="2295854"/>
            <a:ext cx="4023954" cy="2684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39555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xmlns="" id="{7EB5EDD2-9572-48B5-880A-61254B786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76" y="567437"/>
            <a:ext cx="11692647" cy="654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6D6C747E-E461-498D-BEDF-18CA3C85FE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3" t="15080" r="14419" b="16666"/>
          <a:stretch/>
        </p:blipFill>
        <p:spPr bwMode="auto">
          <a:xfrm>
            <a:off x="10635064" y="329074"/>
            <a:ext cx="510989" cy="48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D6C239C-8CAB-4770-AB1A-8CF232CCF9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341" y="315985"/>
            <a:ext cx="488277" cy="48827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881D2DA-B565-4208-9242-4CD960E284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059" y="-109660"/>
            <a:ext cx="2676941" cy="602311"/>
          </a:xfrm>
          <a:prstGeom prst="rect">
            <a:avLst/>
          </a:prstGeom>
        </p:spPr>
      </p:pic>
      <p:pic>
        <p:nvPicPr>
          <p:cNvPr id="10" name="Picture 4" descr="Picture background">
            <a:extLst>
              <a:ext uri="{FF2B5EF4-FFF2-40B4-BE49-F238E27FC236}">
                <a16:creationId xmlns:a16="http://schemas.microsoft.com/office/drawing/2014/main" xmlns="" id="{A39705E7-E779-4B3D-80F4-7FEF76D8E1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" t="14326" r="6543" b="988"/>
          <a:stretch/>
        </p:blipFill>
        <p:spPr bwMode="auto">
          <a:xfrm>
            <a:off x="11611618" y="329074"/>
            <a:ext cx="488277" cy="4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106;g360bd6b40f5_0_127">
            <a:extLst>
              <a:ext uri="{FF2B5EF4-FFF2-40B4-BE49-F238E27FC236}">
                <a16:creationId xmlns:a16="http://schemas.microsoft.com/office/drawing/2014/main" xmlns="" id="{EA75107B-326B-4BC8-AD3F-BBD2E2207480}"/>
              </a:ext>
            </a:extLst>
          </p:cNvPr>
          <p:cNvSpPr txBox="1"/>
          <p:nvPr/>
        </p:nvSpPr>
        <p:spPr>
          <a:xfrm>
            <a:off x="295274" y="188238"/>
            <a:ext cx="91251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2800" b="1" kern="0" dirty="0">
                <a:solidFill>
                  <a:srgbClr val="363544"/>
                </a:solidFill>
                <a:latin typeface="Montserrat SemiBold" panose="020B0604020202020204" charset="-52"/>
                <a:ea typeface="Century Gothic"/>
                <a:cs typeface="Arial" panose="020B0604020202020204" pitchFamily="34" charset="0"/>
                <a:sym typeface="Century Gothic"/>
              </a:rPr>
              <a:t>РЕАЛИЗАЦИЯ ТРЕНИНГА:</a:t>
            </a:r>
            <a:endParaRPr sz="2800" b="1" kern="0" dirty="0">
              <a:solidFill>
                <a:srgbClr val="363544"/>
              </a:solidFill>
              <a:latin typeface="Montserrat SemiBold" panose="020B0604020202020204" charset="-52"/>
              <a:cs typeface="Arial" panose="020B0604020202020204" pitchFamily="34" charset="0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600" b="1" kern="0" dirty="0">
              <a:solidFill>
                <a:srgbClr val="363544"/>
              </a:solidFill>
              <a:latin typeface="Montserrat SemiBold" panose="020B0604020202020204" charset="-52"/>
              <a:ea typeface="Century Gothic"/>
              <a:cs typeface="Arial" panose="020B0604020202020204" pitchFamily="34" charset="0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43813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06;g360bd6b40f5_0_127">
            <a:extLst>
              <a:ext uri="{FF2B5EF4-FFF2-40B4-BE49-F238E27FC236}">
                <a16:creationId xmlns:a16="http://schemas.microsoft.com/office/drawing/2014/main" xmlns="" id="{EA75107B-326B-4BC8-AD3F-BBD2E2207480}"/>
              </a:ext>
            </a:extLst>
          </p:cNvPr>
          <p:cNvSpPr txBox="1"/>
          <p:nvPr/>
        </p:nvSpPr>
        <p:spPr>
          <a:xfrm>
            <a:off x="295274" y="188238"/>
            <a:ext cx="91251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2800" b="1" kern="0" dirty="0">
                <a:solidFill>
                  <a:srgbClr val="363544"/>
                </a:solidFill>
                <a:latin typeface="Montserrat SemiBold" panose="020B0604020202020204" charset="-52"/>
                <a:ea typeface="Century Gothic"/>
                <a:cs typeface="Arial" panose="020B0604020202020204" pitchFamily="34" charset="0"/>
                <a:sym typeface="Century Gothic"/>
              </a:rPr>
              <a:t>РЕАЛИЗАЦИЯ ТРЕНИНГА:</a:t>
            </a:r>
            <a:endParaRPr sz="2800" b="1" kern="0" dirty="0">
              <a:solidFill>
                <a:srgbClr val="363544"/>
              </a:solidFill>
              <a:latin typeface="Montserrat SemiBold" panose="020B0604020202020204" charset="-52"/>
              <a:cs typeface="Arial" panose="020B0604020202020204" pitchFamily="34" charset="0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2800" b="1" kern="0" dirty="0">
              <a:solidFill>
                <a:srgbClr val="363544"/>
              </a:solidFill>
              <a:latin typeface="Montserrat SemiBold" panose="020B0604020202020204" charset="-52"/>
              <a:ea typeface="Century Gothic"/>
              <a:cs typeface="Arial" panose="020B0604020202020204" pitchFamily="34" charset="0"/>
              <a:sym typeface="Century Gothic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xmlns="" id="{994E2938-B4D1-4761-978E-90C63823D77D}"/>
              </a:ext>
            </a:extLst>
          </p:cNvPr>
          <p:cNvSpPr/>
          <p:nvPr/>
        </p:nvSpPr>
        <p:spPr>
          <a:xfrm>
            <a:off x="383796" y="2130880"/>
            <a:ext cx="1268260" cy="614651"/>
          </a:xfrm>
          <a:custGeom>
            <a:avLst/>
            <a:gdLst/>
            <a:ahLst/>
            <a:cxnLst/>
            <a:rect l="l" t="t" r="r" b="b"/>
            <a:pathLst>
              <a:path w="3805554" h="2112010">
                <a:moveTo>
                  <a:pt x="3710673" y="0"/>
                </a:moveTo>
                <a:lnTo>
                  <a:pt x="94449" y="0"/>
                </a:lnTo>
                <a:lnTo>
                  <a:pt x="57687" y="7421"/>
                </a:lnTo>
                <a:lnTo>
                  <a:pt x="27665" y="27660"/>
                </a:lnTo>
                <a:lnTo>
                  <a:pt x="7422" y="57682"/>
                </a:lnTo>
                <a:lnTo>
                  <a:pt x="0" y="94449"/>
                </a:lnTo>
                <a:lnTo>
                  <a:pt x="0" y="2017001"/>
                </a:lnTo>
                <a:lnTo>
                  <a:pt x="7422" y="2053763"/>
                </a:lnTo>
                <a:lnTo>
                  <a:pt x="27665" y="2083785"/>
                </a:lnTo>
                <a:lnTo>
                  <a:pt x="57687" y="2104028"/>
                </a:lnTo>
                <a:lnTo>
                  <a:pt x="94449" y="2111451"/>
                </a:lnTo>
                <a:lnTo>
                  <a:pt x="3710673" y="2111451"/>
                </a:lnTo>
                <a:lnTo>
                  <a:pt x="3747435" y="2104028"/>
                </a:lnTo>
                <a:lnTo>
                  <a:pt x="3777457" y="2083785"/>
                </a:lnTo>
                <a:lnTo>
                  <a:pt x="3797700" y="2053763"/>
                </a:lnTo>
                <a:lnTo>
                  <a:pt x="3805123" y="2017001"/>
                </a:lnTo>
                <a:lnTo>
                  <a:pt x="3805123" y="94449"/>
                </a:lnTo>
                <a:lnTo>
                  <a:pt x="3797700" y="57682"/>
                </a:lnTo>
                <a:lnTo>
                  <a:pt x="3777457" y="27660"/>
                </a:lnTo>
                <a:lnTo>
                  <a:pt x="3747435" y="7421"/>
                </a:lnTo>
                <a:lnTo>
                  <a:pt x="3710673" y="0"/>
                </a:lnTo>
                <a:close/>
              </a:path>
            </a:pathLst>
          </a:custGeom>
          <a:solidFill>
            <a:srgbClr val="79A9A9">
              <a:alpha val="61000"/>
            </a:srgbClr>
          </a:solidFill>
        </p:spPr>
        <p:txBody>
          <a:bodyPr wrap="square" lIns="0" tIns="0" rIns="0" bIns="0" rtlCol="0" anchor="ctr" anchorCtr="0"/>
          <a:lstStyle/>
          <a:p>
            <a:pPr algn="ctr"/>
            <a:r>
              <a:rPr lang="ru-RU" sz="2219" b="1" dirty="0">
                <a:solidFill>
                  <a:schemeClr val="bg1"/>
                </a:solidFill>
              </a:rPr>
              <a:t>2023</a:t>
            </a:r>
            <a:endParaRPr sz="2219" b="1" dirty="0">
              <a:solidFill>
                <a:schemeClr val="bg1"/>
              </a:solidFill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xmlns="" id="{AE09443C-B21D-436D-9F5A-3E0CCC41A57B}"/>
              </a:ext>
            </a:extLst>
          </p:cNvPr>
          <p:cNvSpPr/>
          <p:nvPr/>
        </p:nvSpPr>
        <p:spPr>
          <a:xfrm>
            <a:off x="383796" y="2965340"/>
            <a:ext cx="1268260" cy="614651"/>
          </a:xfrm>
          <a:custGeom>
            <a:avLst/>
            <a:gdLst/>
            <a:ahLst/>
            <a:cxnLst/>
            <a:rect l="l" t="t" r="r" b="b"/>
            <a:pathLst>
              <a:path w="3805554" h="2112010">
                <a:moveTo>
                  <a:pt x="3710673" y="0"/>
                </a:moveTo>
                <a:lnTo>
                  <a:pt x="94449" y="0"/>
                </a:lnTo>
                <a:lnTo>
                  <a:pt x="57687" y="7421"/>
                </a:lnTo>
                <a:lnTo>
                  <a:pt x="27665" y="27660"/>
                </a:lnTo>
                <a:lnTo>
                  <a:pt x="7422" y="57682"/>
                </a:lnTo>
                <a:lnTo>
                  <a:pt x="0" y="94449"/>
                </a:lnTo>
                <a:lnTo>
                  <a:pt x="0" y="2017001"/>
                </a:lnTo>
                <a:lnTo>
                  <a:pt x="7422" y="2053763"/>
                </a:lnTo>
                <a:lnTo>
                  <a:pt x="27665" y="2083785"/>
                </a:lnTo>
                <a:lnTo>
                  <a:pt x="57687" y="2104028"/>
                </a:lnTo>
                <a:lnTo>
                  <a:pt x="94449" y="2111451"/>
                </a:lnTo>
                <a:lnTo>
                  <a:pt x="3710673" y="2111451"/>
                </a:lnTo>
                <a:lnTo>
                  <a:pt x="3747435" y="2104028"/>
                </a:lnTo>
                <a:lnTo>
                  <a:pt x="3777457" y="2083785"/>
                </a:lnTo>
                <a:lnTo>
                  <a:pt x="3797700" y="2053763"/>
                </a:lnTo>
                <a:lnTo>
                  <a:pt x="3805123" y="2017001"/>
                </a:lnTo>
                <a:lnTo>
                  <a:pt x="3805123" y="94449"/>
                </a:lnTo>
                <a:lnTo>
                  <a:pt x="3797700" y="57682"/>
                </a:lnTo>
                <a:lnTo>
                  <a:pt x="3777457" y="27660"/>
                </a:lnTo>
                <a:lnTo>
                  <a:pt x="3747435" y="7421"/>
                </a:lnTo>
                <a:lnTo>
                  <a:pt x="3710673" y="0"/>
                </a:lnTo>
                <a:close/>
              </a:path>
            </a:pathLst>
          </a:custGeom>
          <a:solidFill>
            <a:srgbClr val="79A9A9">
              <a:alpha val="61000"/>
            </a:srgbClr>
          </a:solidFill>
        </p:spPr>
        <p:txBody>
          <a:bodyPr wrap="square" lIns="0" tIns="0" rIns="0" bIns="0" rtlCol="0" anchor="ctr" anchorCtr="0"/>
          <a:lstStyle/>
          <a:p>
            <a:pPr algn="ctr"/>
            <a:r>
              <a:rPr lang="ru-RU" sz="2219" b="1" dirty="0">
                <a:solidFill>
                  <a:schemeClr val="bg1"/>
                </a:solidFill>
              </a:rPr>
              <a:t>2024</a:t>
            </a:r>
            <a:endParaRPr sz="2219" b="1" dirty="0">
              <a:solidFill>
                <a:schemeClr val="bg1"/>
              </a:solidFill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125199F-F7DC-4EC8-B579-BE782477600F}"/>
              </a:ext>
            </a:extLst>
          </p:cNvPr>
          <p:cNvSpPr/>
          <p:nvPr/>
        </p:nvSpPr>
        <p:spPr>
          <a:xfrm>
            <a:off x="383796" y="3799800"/>
            <a:ext cx="1268260" cy="614651"/>
          </a:xfrm>
          <a:custGeom>
            <a:avLst/>
            <a:gdLst/>
            <a:ahLst/>
            <a:cxnLst/>
            <a:rect l="l" t="t" r="r" b="b"/>
            <a:pathLst>
              <a:path w="3805554" h="2112010">
                <a:moveTo>
                  <a:pt x="3710673" y="0"/>
                </a:moveTo>
                <a:lnTo>
                  <a:pt x="94449" y="0"/>
                </a:lnTo>
                <a:lnTo>
                  <a:pt x="57687" y="7421"/>
                </a:lnTo>
                <a:lnTo>
                  <a:pt x="27665" y="27660"/>
                </a:lnTo>
                <a:lnTo>
                  <a:pt x="7422" y="57682"/>
                </a:lnTo>
                <a:lnTo>
                  <a:pt x="0" y="94449"/>
                </a:lnTo>
                <a:lnTo>
                  <a:pt x="0" y="2017001"/>
                </a:lnTo>
                <a:lnTo>
                  <a:pt x="7422" y="2053763"/>
                </a:lnTo>
                <a:lnTo>
                  <a:pt x="27665" y="2083785"/>
                </a:lnTo>
                <a:lnTo>
                  <a:pt x="57687" y="2104028"/>
                </a:lnTo>
                <a:lnTo>
                  <a:pt x="94449" y="2111451"/>
                </a:lnTo>
                <a:lnTo>
                  <a:pt x="3710673" y="2111451"/>
                </a:lnTo>
                <a:lnTo>
                  <a:pt x="3747435" y="2104028"/>
                </a:lnTo>
                <a:lnTo>
                  <a:pt x="3777457" y="2083785"/>
                </a:lnTo>
                <a:lnTo>
                  <a:pt x="3797700" y="2053763"/>
                </a:lnTo>
                <a:lnTo>
                  <a:pt x="3805123" y="2017001"/>
                </a:lnTo>
                <a:lnTo>
                  <a:pt x="3805123" y="94449"/>
                </a:lnTo>
                <a:lnTo>
                  <a:pt x="3797700" y="57682"/>
                </a:lnTo>
                <a:lnTo>
                  <a:pt x="3777457" y="27660"/>
                </a:lnTo>
                <a:lnTo>
                  <a:pt x="3747435" y="7421"/>
                </a:lnTo>
                <a:lnTo>
                  <a:pt x="3710673" y="0"/>
                </a:lnTo>
                <a:close/>
              </a:path>
            </a:pathLst>
          </a:custGeom>
          <a:solidFill>
            <a:srgbClr val="79A9A9">
              <a:alpha val="50000"/>
            </a:srgbClr>
          </a:solidFill>
        </p:spPr>
        <p:txBody>
          <a:bodyPr wrap="square" lIns="0" tIns="0" rIns="0" bIns="0" rtlCol="0" anchor="ctr" anchorCtr="0"/>
          <a:lstStyle/>
          <a:p>
            <a:pPr algn="ctr"/>
            <a:r>
              <a:rPr lang="ru-RU" sz="2219" b="1" dirty="0">
                <a:solidFill>
                  <a:schemeClr val="bg1"/>
                </a:solidFill>
              </a:rPr>
              <a:t>2025</a:t>
            </a:r>
            <a:endParaRPr sz="2219" b="1" dirty="0">
              <a:solidFill>
                <a:schemeClr val="bg1"/>
              </a:solidFill>
            </a:endParaRP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xmlns="" id="{EAA148F8-D6AB-4E93-8B97-200B64AE0317}"/>
              </a:ext>
            </a:extLst>
          </p:cNvPr>
          <p:cNvSpPr/>
          <p:nvPr/>
        </p:nvSpPr>
        <p:spPr>
          <a:xfrm>
            <a:off x="1794012" y="2130880"/>
            <a:ext cx="3663863" cy="614651"/>
          </a:xfrm>
          <a:custGeom>
            <a:avLst/>
            <a:gdLst/>
            <a:ahLst/>
            <a:cxnLst/>
            <a:rect l="l" t="t" r="r" b="b"/>
            <a:pathLst>
              <a:path w="3805554" h="2112010">
                <a:moveTo>
                  <a:pt x="3710673" y="0"/>
                </a:moveTo>
                <a:lnTo>
                  <a:pt x="94449" y="0"/>
                </a:lnTo>
                <a:lnTo>
                  <a:pt x="57687" y="7421"/>
                </a:lnTo>
                <a:lnTo>
                  <a:pt x="27665" y="27660"/>
                </a:lnTo>
                <a:lnTo>
                  <a:pt x="7422" y="57682"/>
                </a:lnTo>
                <a:lnTo>
                  <a:pt x="0" y="94449"/>
                </a:lnTo>
                <a:lnTo>
                  <a:pt x="0" y="2017001"/>
                </a:lnTo>
                <a:lnTo>
                  <a:pt x="7422" y="2053763"/>
                </a:lnTo>
                <a:lnTo>
                  <a:pt x="27665" y="2083785"/>
                </a:lnTo>
                <a:lnTo>
                  <a:pt x="57687" y="2104028"/>
                </a:lnTo>
                <a:lnTo>
                  <a:pt x="94449" y="2111451"/>
                </a:lnTo>
                <a:lnTo>
                  <a:pt x="3710673" y="2111451"/>
                </a:lnTo>
                <a:lnTo>
                  <a:pt x="3747435" y="2104028"/>
                </a:lnTo>
                <a:lnTo>
                  <a:pt x="3777457" y="2083785"/>
                </a:lnTo>
                <a:lnTo>
                  <a:pt x="3797700" y="2053763"/>
                </a:lnTo>
                <a:lnTo>
                  <a:pt x="3805123" y="2017001"/>
                </a:lnTo>
                <a:lnTo>
                  <a:pt x="3805123" y="94449"/>
                </a:lnTo>
                <a:lnTo>
                  <a:pt x="3797700" y="57682"/>
                </a:lnTo>
                <a:lnTo>
                  <a:pt x="3777457" y="27660"/>
                </a:lnTo>
                <a:lnTo>
                  <a:pt x="3747435" y="7421"/>
                </a:lnTo>
                <a:lnTo>
                  <a:pt x="3710673" y="0"/>
                </a:lnTo>
                <a:close/>
              </a:path>
            </a:pathLst>
          </a:custGeom>
          <a:solidFill>
            <a:srgbClr val="79A9A9">
              <a:alpha val="61000"/>
            </a:srgbClr>
          </a:solidFill>
        </p:spPr>
        <p:txBody>
          <a:bodyPr wrap="square" lIns="0" tIns="0" rIns="0" bIns="0" rtlCol="0" anchor="ctr" anchorCtr="0"/>
          <a:lstStyle/>
          <a:p>
            <a:pPr algn="ctr"/>
            <a:r>
              <a:rPr lang="ru-RU" sz="2219" b="1" dirty="0">
                <a:solidFill>
                  <a:schemeClr val="bg1"/>
                </a:solidFill>
              </a:rPr>
              <a:t>220 семей</a:t>
            </a:r>
            <a:endParaRPr sz="2219" b="1" dirty="0">
              <a:solidFill>
                <a:schemeClr val="bg1"/>
              </a:solidFill>
            </a:endParaRPr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xmlns="" id="{8D044F13-28CD-41FA-9D41-3C808EE93372}"/>
              </a:ext>
            </a:extLst>
          </p:cNvPr>
          <p:cNvSpPr/>
          <p:nvPr/>
        </p:nvSpPr>
        <p:spPr>
          <a:xfrm>
            <a:off x="1829609" y="2963035"/>
            <a:ext cx="3663863" cy="614651"/>
          </a:xfrm>
          <a:custGeom>
            <a:avLst/>
            <a:gdLst/>
            <a:ahLst/>
            <a:cxnLst/>
            <a:rect l="l" t="t" r="r" b="b"/>
            <a:pathLst>
              <a:path w="3805554" h="2112010">
                <a:moveTo>
                  <a:pt x="3710673" y="0"/>
                </a:moveTo>
                <a:lnTo>
                  <a:pt x="94449" y="0"/>
                </a:lnTo>
                <a:lnTo>
                  <a:pt x="57687" y="7421"/>
                </a:lnTo>
                <a:lnTo>
                  <a:pt x="27665" y="27660"/>
                </a:lnTo>
                <a:lnTo>
                  <a:pt x="7422" y="57682"/>
                </a:lnTo>
                <a:lnTo>
                  <a:pt x="0" y="94449"/>
                </a:lnTo>
                <a:lnTo>
                  <a:pt x="0" y="2017001"/>
                </a:lnTo>
                <a:lnTo>
                  <a:pt x="7422" y="2053763"/>
                </a:lnTo>
                <a:lnTo>
                  <a:pt x="27665" y="2083785"/>
                </a:lnTo>
                <a:lnTo>
                  <a:pt x="57687" y="2104028"/>
                </a:lnTo>
                <a:lnTo>
                  <a:pt x="94449" y="2111451"/>
                </a:lnTo>
                <a:lnTo>
                  <a:pt x="3710673" y="2111451"/>
                </a:lnTo>
                <a:lnTo>
                  <a:pt x="3747435" y="2104028"/>
                </a:lnTo>
                <a:lnTo>
                  <a:pt x="3777457" y="2083785"/>
                </a:lnTo>
                <a:lnTo>
                  <a:pt x="3797700" y="2053763"/>
                </a:lnTo>
                <a:lnTo>
                  <a:pt x="3805123" y="2017001"/>
                </a:lnTo>
                <a:lnTo>
                  <a:pt x="3805123" y="94449"/>
                </a:lnTo>
                <a:lnTo>
                  <a:pt x="3797700" y="57682"/>
                </a:lnTo>
                <a:lnTo>
                  <a:pt x="3777457" y="27660"/>
                </a:lnTo>
                <a:lnTo>
                  <a:pt x="3747435" y="7421"/>
                </a:lnTo>
                <a:lnTo>
                  <a:pt x="3710673" y="0"/>
                </a:lnTo>
                <a:close/>
              </a:path>
            </a:pathLst>
          </a:custGeom>
          <a:solidFill>
            <a:srgbClr val="79A9A9">
              <a:alpha val="61000"/>
            </a:srgbClr>
          </a:solidFill>
        </p:spPr>
        <p:txBody>
          <a:bodyPr wrap="square" lIns="0" tIns="0" rIns="0" bIns="0" rtlCol="0" anchor="ctr" anchorCtr="0"/>
          <a:lstStyle/>
          <a:p>
            <a:pPr algn="ctr"/>
            <a:r>
              <a:rPr lang="ru-RU" sz="2219" b="1" dirty="0">
                <a:solidFill>
                  <a:schemeClr val="bg1"/>
                </a:solidFill>
              </a:rPr>
              <a:t>138 семей</a:t>
            </a:r>
            <a:endParaRPr sz="2219" b="1" dirty="0">
              <a:solidFill>
                <a:schemeClr val="bg1"/>
              </a:solidFill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xmlns="" id="{77399904-CCBD-4079-9CC0-DDB2EA269A4C}"/>
              </a:ext>
            </a:extLst>
          </p:cNvPr>
          <p:cNvSpPr/>
          <p:nvPr/>
        </p:nvSpPr>
        <p:spPr>
          <a:xfrm>
            <a:off x="1864490" y="3799800"/>
            <a:ext cx="3663863" cy="614651"/>
          </a:xfrm>
          <a:custGeom>
            <a:avLst/>
            <a:gdLst/>
            <a:ahLst/>
            <a:cxnLst/>
            <a:rect l="l" t="t" r="r" b="b"/>
            <a:pathLst>
              <a:path w="3805554" h="2112010">
                <a:moveTo>
                  <a:pt x="3710673" y="0"/>
                </a:moveTo>
                <a:lnTo>
                  <a:pt x="94449" y="0"/>
                </a:lnTo>
                <a:lnTo>
                  <a:pt x="57687" y="7421"/>
                </a:lnTo>
                <a:lnTo>
                  <a:pt x="27665" y="27660"/>
                </a:lnTo>
                <a:lnTo>
                  <a:pt x="7422" y="57682"/>
                </a:lnTo>
                <a:lnTo>
                  <a:pt x="0" y="94449"/>
                </a:lnTo>
                <a:lnTo>
                  <a:pt x="0" y="2017001"/>
                </a:lnTo>
                <a:lnTo>
                  <a:pt x="7422" y="2053763"/>
                </a:lnTo>
                <a:lnTo>
                  <a:pt x="27665" y="2083785"/>
                </a:lnTo>
                <a:lnTo>
                  <a:pt x="57687" y="2104028"/>
                </a:lnTo>
                <a:lnTo>
                  <a:pt x="94449" y="2111451"/>
                </a:lnTo>
                <a:lnTo>
                  <a:pt x="3710673" y="2111451"/>
                </a:lnTo>
                <a:lnTo>
                  <a:pt x="3747435" y="2104028"/>
                </a:lnTo>
                <a:lnTo>
                  <a:pt x="3777457" y="2083785"/>
                </a:lnTo>
                <a:lnTo>
                  <a:pt x="3797700" y="2053763"/>
                </a:lnTo>
                <a:lnTo>
                  <a:pt x="3805123" y="2017001"/>
                </a:lnTo>
                <a:lnTo>
                  <a:pt x="3805123" y="94449"/>
                </a:lnTo>
                <a:lnTo>
                  <a:pt x="3797700" y="57682"/>
                </a:lnTo>
                <a:lnTo>
                  <a:pt x="3777457" y="27660"/>
                </a:lnTo>
                <a:lnTo>
                  <a:pt x="3747435" y="7421"/>
                </a:lnTo>
                <a:lnTo>
                  <a:pt x="3710673" y="0"/>
                </a:lnTo>
                <a:close/>
              </a:path>
            </a:pathLst>
          </a:custGeom>
          <a:solidFill>
            <a:srgbClr val="6EACAA">
              <a:alpha val="40000"/>
            </a:srgbClr>
          </a:solidFill>
        </p:spPr>
        <p:txBody>
          <a:bodyPr wrap="square" lIns="0" tIns="0" rIns="0" bIns="0" rtlCol="0" anchor="ctr" anchorCtr="0"/>
          <a:lstStyle/>
          <a:p>
            <a:pPr algn="ctr"/>
            <a:r>
              <a:rPr lang="ru-RU" sz="2219" b="1" dirty="0">
                <a:solidFill>
                  <a:schemeClr val="bg1"/>
                </a:solidFill>
              </a:rPr>
              <a:t>44 семьи</a:t>
            </a:r>
            <a:endParaRPr sz="2219" b="1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F26D726-D569-4F02-AC41-C41C96CED2F7}"/>
              </a:ext>
            </a:extLst>
          </p:cNvPr>
          <p:cNvSpPr txBox="1"/>
          <p:nvPr/>
        </p:nvSpPr>
        <p:spPr>
          <a:xfrm>
            <a:off x="383796" y="1423856"/>
            <a:ext cx="1200746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959" b="1" dirty="0">
                <a:solidFill>
                  <a:srgbClr val="7AABAB"/>
                </a:solidFill>
                <a:latin typeface="Montserrat Bold" panose="020B0604020202020204" charset="-52"/>
              </a:rPr>
              <a:t>ГОД</a:t>
            </a:r>
            <a:endParaRPr lang="ru-RU" sz="2219" b="1" dirty="0">
              <a:solidFill>
                <a:srgbClr val="7AABAB"/>
              </a:solidFill>
              <a:latin typeface="Montserrat Bold" panose="020B0604020202020204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A7632E9-DB65-432F-8F7A-ACE07D7E7790}"/>
              </a:ext>
            </a:extLst>
          </p:cNvPr>
          <p:cNvSpPr txBox="1"/>
          <p:nvPr/>
        </p:nvSpPr>
        <p:spPr>
          <a:xfrm>
            <a:off x="2539613" y="1436190"/>
            <a:ext cx="2501298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59" b="1" dirty="0">
                <a:solidFill>
                  <a:srgbClr val="7AABAB"/>
                </a:solidFill>
                <a:latin typeface="Montserrat Bold" panose="020B0604020202020204" charset="-52"/>
              </a:rPr>
              <a:t>ОБУЧЕНО</a:t>
            </a:r>
            <a:endParaRPr lang="ru-RU" sz="2219" b="1" dirty="0">
              <a:solidFill>
                <a:srgbClr val="7AABAB"/>
              </a:solidFill>
              <a:latin typeface="Montserrat Bold" panose="020B0604020202020204" charset="-52"/>
            </a:endParaRPr>
          </a:p>
        </p:txBody>
      </p:sp>
      <p:sp>
        <p:nvSpPr>
          <p:cNvPr id="38" name="object 4">
            <a:extLst>
              <a:ext uri="{FF2B5EF4-FFF2-40B4-BE49-F238E27FC236}">
                <a16:creationId xmlns:a16="http://schemas.microsoft.com/office/drawing/2014/main" xmlns="" id="{A84D63B1-23CD-49D2-B9EB-F33077D4F626}"/>
              </a:ext>
            </a:extLst>
          </p:cNvPr>
          <p:cNvSpPr/>
          <p:nvPr/>
        </p:nvSpPr>
        <p:spPr>
          <a:xfrm>
            <a:off x="383796" y="4556817"/>
            <a:ext cx="1268260" cy="614651"/>
          </a:xfrm>
          <a:custGeom>
            <a:avLst/>
            <a:gdLst/>
            <a:ahLst/>
            <a:cxnLst/>
            <a:rect l="l" t="t" r="r" b="b"/>
            <a:pathLst>
              <a:path w="3805554" h="2112010">
                <a:moveTo>
                  <a:pt x="3710673" y="0"/>
                </a:moveTo>
                <a:lnTo>
                  <a:pt x="94449" y="0"/>
                </a:lnTo>
                <a:lnTo>
                  <a:pt x="57687" y="7421"/>
                </a:lnTo>
                <a:lnTo>
                  <a:pt x="27665" y="27660"/>
                </a:lnTo>
                <a:lnTo>
                  <a:pt x="7422" y="57682"/>
                </a:lnTo>
                <a:lnTo>
                  <a:pt x="0" y="94449"/>
                </a:lnTo>
                <a:lnTo>
                  <a:pt x="0" y="2017001"/>
                </a:lnTo>
                <a:lnTo>
                  <a:pt x="7422" y="2053763"/>
                </a:lnTo>
                <a:lnTo>
                  <a:pt x="27665" y="2083785"/>
                </a:lnTo>
                <a:lnTo>
                  <a:pt x="57687" y="2104028"/>
                </a:lnTo>
                <a:lnTo>
                  <a:pt x="94449" y="2111451"/>
                </a:lnTo>
                <a:lnTo>
                  <a:pt x="3710673" y="2111451"/>
                </a:lnTo>
                <a:lnTo>
                  <a:pt x="3747435" y="2104028"/>
                </a:lnTo>
                <a:lnTo>
                  <a:pt x="3777457" y="2083785"/>
                </a:lnTo>
                <a:lnTo>
                  <a:pt x="3797700" y="2053763"/>
                </a:lnTo>
                <a:lnTo>
                  <a:pt x="3805123" y="2017001"/>
                </a:lnTo>
                <a:lnTo>
                  <a:pt x="3805123" y="94449"/>
                </a:lnTo>
                <a:lnTo>
                  <a:pt x="3797700" y="57682"/>
                </a:lnTo>
                <a:lnTo>
                  <a:pt x="3777457" y="27660"/>
                </a:lnTo>
                <a:lnTo>
                  <a:pt x="3747435" y="7421"/>
                </a:lnTo>
                <a:lnTo>
                  <a:pt x="3710673" y="0"/>
                </a:lnTo>
                <a:close/>
              </a:path>
            </a:pathLst>
          </a:custGeom>
          <a:gradFill flip="none" rotWithShape="1">
            <a:gsLst>
              <a:gs pos="0">
                <a:srgbClr val="79A9A9">
                  <a:tint val="66000"/>
                  <a:satMod val="160000"/>
                </a:srgbClr>
              </a:gs>
              <a:gs pos="50000">
                <a:srgbClr val="79A9A9">
                  <a:tint val="44500"/>
                  <a:satMod val="160000"/>
                </a:srgbClr>
              </a:gs>
              <a:gs pos="100000">
                <a:srgbClr val="79A9A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lIns="0" tIns="0" rIns="0" bIns="0" rtlCol="0" anchor="ctr" anchorCtr="0"/>
          <a:lstStyle/>
          <a:p>
            <a:pPr algn="ctr"/>
            <a:r>
              <a:rPr lang="ru-RU" sz="2219" b="1" dirty="0">
                <a:solidFill>
                  <a:schemeClr val="bg1"/>
                </a:solidFill>
              </a:rPr>
              <a:t>2026</a:t>
            </a:r>
            <a:endParaRPr sz="2219" b="1" dirty="0">
              <a:solidFill>
                <a:schemeClr val="bg1"/>
              </a:solidFill>
            </a:endParaRPr>
          </a:p>
        </p:txBody>
      </p:sp>
      <p:sp>
        <p:nvSpPr>
          <p:cNvPr id="39" name="object 4">
            <a:extLst>
              <a:ext uri="{FF2B5EF4-FFF2-40B4-BE49-F238E27FC236}">
                <a16:creationId xmlns:a16="http://schemas.microsoft.com/office/drawing/2014/main" xmlns="" id="{F2B426F7-5E4F-4043-82F0-D422C67D3977}"/>
              </a:ext>
            </a:extLst>
          </p:cNvPr>
          <p:cNvSpPr/>
          <p:nvPr/>
        </p:nvSpPr>
        <p:spPr>
          <a:xfrm>
            <a:off x="1864490" y="4556817"/>
            <a:ext cx="3663863" cy="614651"/>
          </a:xfrm>
          <a:custGeom>
            <a:avLst/>
            <a:gdLst/>
            <a:ahLst/>
            <a:cxnLst/>
            <a:rect l="l" t="t" r="r" b="b"/>
            <a:pathLst>
              <a:path w="3805554" h="2112010">
                <a:moveTo>
                  <a:pt x="3710673" y="0"/>
                </a:moveTo>
                <a:lnTo>
                  <a:pt x="94449" y="0"/>
                </a:lnTo>
                <a:lnTo>
                  <a:pt x="57687" y="7421"/>
                </a:lnTo>
                <a:lnTo>
                  <a:pt x="27665" y="27660"/>
                </a:lnTo>
                <a:lnTo>
                  <a:pt x="7422" y="57682"/>
                </a:lnTo>
                <a:lnTo>
                  <a:pt x="0" y="94449"/>
                </a:lnTo>
                <a:lnTo>
                  <a:pt x="0" y="2017001"/>
                </a:lnTo>
                <a:lnTo>
                  <a:pt x="7422" y="2053763"/>
                </a:lnTo>
                <a:lnTo>
                  <a:pt x="27665" y="2083785"/>
                </a:lnTo>
                <a:lnTo>
                  <a:pt x="57687" y="2104028"/>
                </a:lnTo>
                <a:lnTo>
                  <a:pt x="94449" y="2111451"/>
                </a:lnTo>
                <a:lnTo>
                  <a:pt x="3710673" y="2111451"/>
                </a:lnTo>
                <a:lnTo>
                  <a:pt x="3747435" y="2104028"/>
                </a:lnTo>
                <a:lnTo>
                  <a:pt x="3777457" y="2083785"/>
                </a:lnTo>
                <a:lnTo>
                  <a:pt x="3797700" y="2053763"/>
                </a:lnTo>
                <a:lnTo>
                  <a:pt x="3805123" y="2017001"/>
                </a:lnTo>
                <a:lnTo>
                  <a:pt x="3805123" y="94449"/>
                </a:lnTo>
                <a:lnTo>
                  <a:pt x="3797700" y="57682"/>
                </a:lnTo>
                <a:lnTo>
                  <a:pt x="3777457" y="27660"/>
                </a:lnTo>
                <a:lnTo>
                  <a:pt x="3747435" y="7421"/>
                </a:lnTo>
                <a:lnTo>
                  <a:pt x="3710673" y="0"/>
                </a:lnTo>
                <a:close/>
              </a:path>
            </a:pathLst>
          </a:custGeom>
          <a:gradFill flip="none" rotWithShape="1">
            <a:gsLst>
              <a:gs pos="0">
                <a:srgbClr val="79A9A9">
                  <a:tint val="66000"/>
                  <a:satMod val="160000"/>
                </a:srgbClr>
              </a:gs>
              <a:gs pos="50000">
                <a:srgbClr val="79A9A9">
                  <a:tint val="44500"/>
                  <a:satMod val="160000"/>
                </a:srgbClr>
              </a:gs>
              <a:gs pos="100000">
                <a:srgbClr val="79A9A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lIns="0" tIns="0" rIns="0" bIns="0" rtlCol="0" anchor="ctr" anchorCtr="0"/>
          <a:lstStyle/>
          <a:p>
            <a:pPr algn="ctr"/>
            <a:r>
              <a:rPr lang="ru-RU" sz="2219" b="1" dirty="0">
                <a:solidFill>
                  <a:schemeClr val="bg1"/>
                </a:solidFill>
              </a:rPr>
              <a:t>Реализуется план обучения</a:t>
            </a: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xmlns="" id="{EE976CB5-0C9A-4643-A48F-7BC4687823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3" t="15080" r="14419" b="16666"/>
          <a:stretch/>
        </p:blipFill>
        <p:spPr bwMode="auto">
          <a:xfrm>
            <a:off x="8723940" y="734007"/>
            <a:ext cx="776378" cy="74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D0A21C87-EA37-4C66-A37E-120F8B3B73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731" y="699500"/>
            <a:ext cx="776378" cy="776378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DF85C84E-63B9-484E-B4C8-025983D783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527" y="67724"/>
            <a:ext cx="3574695" cy="804306"/>
          </a:xfrm>
          <a:prstGeom prst="rect">
            <a:avLst/>
          </a:prstGeom>
        </p:spPr>
      </p:pic>
      <p:pic>
        <p:nvPicPr>
          <p:cNvPr id="46" name="Picture 4" descr="Picture background">
            <a:extLst>
              <a:ext uri="{FF2B5EF4-FFF2-40B4-BE49-F238E27FC236}">
                <a16:creationId xmlns:a16="http://schemas.microsoft.com/office/drawing/2014/main" xmlns="" id="{ECB00CC0-E298-4F63-94A2-AD25D50513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" t="14326" r="6543" b="988"/>
          <a:stretch/>
        </p:blipFill>
        <p:spPr bwMode="auto">
          <a:xfrm>
            <a:off x="10875281" y="699499"/>
            <a:ext cx="795190" cy="77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2F6BAC4-A3A1-411B-8F41-A1B74195E495}"/>
              </a:ext>
            </a:extLst>
          </p:cNvPr>
          <p:cNvSpPr/>
          <p:nvPr/>
        </p:nvSpPr>
        <p:spPr>
          <a:xfrm>
            <a:off x="5995982" y="1436190"/>
            <a:ext cx="6096000" cy="498598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363544"/>
                </a:solidFill>
                <a:latin typeface="Montserrat SemiBold" panose="020B0604020202020204" charset="-52"/>
              </a:rPr>
              <a:t>РЕЗУЛЬТАТЫ: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363544"/>
                </a:solidFill>
                <a:latin typeface="Montserrat SemiBold" panose="020B0604020202020204" charset="-52"/>
              </a:rPr>
              <a:t>100</a:t>
            </a:r>
            <a:r>
              <a:rPr lang="ru-RU" sz="2800" b="1" dirty="0">
                <a:solidFill>
                  <a:srgbClr val="363544"/>
                </a:solidFill>
                <a:latin typeface="Montserrat SemiBold" panose="020B0604020202020204" charset="-52"/>
              </a:rPr>
              <a:t>% </a:t>
            </a:r>
            <a:r>
              <a:rPr lang="ru-RU" dirty="0">
                <a:solidFill>
                  <a:srgbClr val="363544"/>
                </a:solidFill>
                <a:latin typeface="Montserrat SemiBold" panose="020B0604020202020204" charset="-52"/>
              </a:rPr>
              <a:t>родителей научились навыку формирования указательного жеста у ребёнка.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363544"/>
                </a:solidFill>
                <a:latin typeface="Montserrat SemiBold" panose="020B0604020202020204" charset="-52"/>
              </a:rPr>
              <a:t>73,9</a:t>
            </a:r>
            <a:r>
              <a:rPr lang="ru-RU" sz="2800" b="1" dirty="0">
                <a:solidFill>
                  <a:srgbClr val="363544"/>
                </a:solidFill>
                <a:latin typeface="Montserrat SemiBold" panose="020B0604020202020204" charset="-52"/>
              </a:rPr>
              <a:t>% </a:t>
            </a:r>
            <a:r>
              <a:rPr lang="ru-RU" dirty="0">
                <a:solidFill>
                  <a:srgbClr val="363544"/>
                </a:solidFill>
                <a:latin typeface="Montserrat SemiBold" panose="020B0604020202020204" charset="-52"/>
              </a:rPr>
              <a:t>детей начали взаимодействовать с другими детьми на площадке при помощи родителей.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363544"/>
                </a:solidFill>
                <a:latin typeface="Montserrat SemiBold" panose="020B0604020202020204" charset="-52"/>
              </a:rPr>
              <a:t>86,9</a:t>
            </a:r>
            <a:r>
              <a:rPr lang="ru-RU" sz="2800" b="1" dirty="0">
                <a:solidFill>
                  <a:srgbClr val="363544"/>
                </a:solidFill>
                <a:latin typeface="Montserrat SemiBold" panose="020B0604020202020204" charset="-52"/>
              </a:rPr>
              <a:t>% </a:t>
            </a:r>
            <a:r>
              <a:rPr lang="ru-RU" dirty="0">
                <a:solidFill>
                  <a:srgbClr val="363544"/>
                </a:solidFill>
                <a:latin typeface="Montserrat SemiBold" panose="020B0604020202020204" charset="-52"/>
              </a:rPr>
              <a:t>родителей освоили методы коррекции нежелательного поведения.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363544"/>
                </a:solidFill>
                <a:latin typeface="Montserrat SemiBold" panose="020B0604020202020204" charset="-52"/>
              </a:rPr>
              <a:t>у </a:t>
            </a:r>
            <a:r>
              <a:rPr lang="ru-RU" sz="2800" b="1" dirty="0">
                <a:solidFill>
                  <a:srgbClr val="363544"/>
                </a:solidFill>
                <a:latin typeface="Montserrat SemiBold" panose="020B0604020202020204" charset="-52"/>
              </a:rPr>
              <a:t>86,9% </a:t>
            </a:r>
            <a:r>
              <a:rPr lang="ru-RU" dirty="0">
                <a:solidFill>
                  <a:srgbClr val="363544"/>
                </a:solidFill>
                <a:latin typeface="Montserrat SemiBold" panose="020B0604020202020204" charset="-52"/>
              </a:rPr>
              <a:t>детей выросла вовлечённость в повседневные дела.</a:t>
            </a:r>
          </a:p>
        </p:txBody>
      </p:sp>
    </p:spTree>
    <p:extLst>
      <p:ext uri="{BB962C8B-B14F-4D97-AF65-F5344CB8AC3E}">
        <p14:creationId xmlns:p14="http://schemas.microsoft.com/office/powerpoint/2010/main" val="4226307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5;p4">
            <a:extLst>
              <a:ext uri="{FF2B5EF4-FFF2-40B4-BE49-F238E27FC236}">
                <a16:creationId xmlns:a16="http://schemas.microsoft.com/office/drawing/2014/main" xmlns="" id="{3AAE4596-E855-C66D-6D4F-9F47E6E6EE9B}"/>
              </a:ext>
            </a:extLst>
          </p:cNvPr>
          <p:cNvSpPr txBox="1"/>
          <p:nvPr/>
        </p:nvSpPr>
        <p:spPr>
          <a:xfrm>
            <a:off x="353100" y="2151747"/>
            <a:ext cx="1148580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2000" b="1" kern="0" dirty="0">
                <a:solidFill>
                  <a:srgbClr val="363544"/>
                </a:solidFill>
                <a:latin typeface="Montserrat SemiBold" panose="020B0604020202020204" charset="-52"/>
                <a:ea typeface="Century Gothic"/>
                <a:cs typeface="Arial" panose="020B0604020202020204" pitchFamily="34" charset="0"/>
                <a:sym typeface="Century Gothic"/>
              </a:rPr>
              <a:t>НЕОБХОДИМЫЕ РЕСУРСЫ: </a:t>
            </a:r>
            <a:r>
              <a:rPr lang="ru-RU" sz="2000" kern="0" dirty="0">
                <a:solidFill>
                  <a:srgbClr val="363544"/>
                </a:solidFill>
                <a:latin typeface="Montserrat SemiBold" panose="020B0604020202020204" charset="-52"/>
                <a:ea typeface="Century Gothic"/>
                <a:cs typeface="Arial" panose="020B0604020202020204" pitchFamily="34" charset="0"/>
                <a:sym typeface="Century Gothic"/>
              </a:rPr>
              <a:t>программа не входит в бюджетное финансирование, 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ru-RU" sz="2000" kern="0" dirty="0">
                <a:solidFill>
                  <a:srgbClr val="363544"/>
                </a:solidFill>
                <a:latin typeface="Montserrat SemiBold" panose="020B0604020202020204" charset="-52"/>
                <a:ea typeface="Century Gothic"/>
                <a:cs typeface="Arial" panose="020B0604020202020204" pitchFamily="34" charset="0"/>
                <a:sym typeface="Century Gothic"/>
              </a:rPr>
              <a:t>в связи с чем нуждается в спонсорской поддержке и/или привлечении грантовых средств.</a:t>
            </a:r>
            <a:endParaRPr sz="2000" kern="0" dirty="0">
              <a:solidFill>
                <a:srgbClr val="363544"/>
              </a:solidFill>
              <a:latin typeface="Montserrat SemiBold" panose="020B0604020202020204" charset="-52"/>
              <a:ea typeface="Century Gothic"/>
              <a:cs typeface="Arial" panose="020B0604020202020204" pitchFamily="34" charset="0"/>
              <a:sym typeface="Century Gothic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2000" kern="0" dirty="0">
              <a:solidFill>
                <a:srgbClr val="363544"/>
              </a:solidFill>
              <a:latin typeface="Montserrat SemiBold" panose="020B0604020202020204" charset="-52"/>
              <a:ea typeface="Century Gothic"/>
              <a:cs typeface="Arial" panose="020B0604020202020204" pitchFamily="34" charset="0"/>
              <a:sym typeface="Century Gothic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ru-RU" sz="2000" b="1" kern="0" dirty="0">
                <a:solidFill>
                  <a:srgbClr val="363544"/>
                </a:solidFill>
                <a:latin typeface="Montserrat SemiBold" panose="020B0604020202020204" charset="-52"/>
                <a:ea typeface="Century Gothic"/>
                <a:cs typeface="Arial" panose="020B0604020202020204" pitchFamily="34" charset="0"/>
                <a:sym typeface="Century Gothic"/>
              </a:rPr>
              <a:t>СРОК РЕАЛИЗАЦИИ ИДЕИ: </a:t>
            </a:r>
            <a:r>
              <a:rPr lang="ru-RU" sz="2000" kern="0" dirty="0">
                <a:solidFill>
                  <a:srgbClr val="363544"/>
                </a:solidFill>
                <a:latin typeface="Montserrat SemiBold" panose="020B0604020202020204" charset="-52"/>
                <a:ea typeface="Century Gothic"/>
                <a:cs typeface="Arial" panose="020B0604020202020204" pitchFamily="34" charset="0"/>
                <a:sym typeface="Century Gothic"/>
              </a:rPr>
              <a:t>реализуется с января 2023 г. 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ru-RU" sz="2000" kern="0" dirty="0">
                <a:solidFill>
                  <a:srgbClr val="363544"/>
                </a:solidFill>
                <a:latin typeface="Montserrat SemiBold" panose="020B0604020202020204" charset="-52"/>
                <a:ea typeface="Century Gothic"/>
                <a:cs typeface="Arial" panose="020B0604020202020204" pitchFamily="34" charset="0"/>
                <a:sym typeface="Century Gothic"/>
              </a:rPr>
              <a:t>В 2025 г. проект получил поддержку Фонда президентских грантов. </a:t>
            </a:r>
            <a:endParaRPr sz="2000" kern="0" dirty="0">
              <a:solidFill>
                <a:srgbClr val="363544"/>
              </a:solidFill>
              <a:latin typeface="Montserrat SemiBold" panose="020B0604020202020204" charset="-52"/>
              <a:cs typeface="Arial" panose="020B0604020202020204" pitchFamily="34" charset="0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ru-RU" sz="2000" b="1" kern="0" dirty="0">
              <a:solidFill>
                <a:srgbClr val="363544"/>
              </a:solidFill>
              <a:latin typeface="Montserrat SemiBold" panose="020B0604020202020204" charset="-52"/>
              <a:ea typeface="Century Gothic"/>
              <a:cs typeface="Arial" panose="020B0604020202020204" pitchFamily="34" charset="0"/>
              <a:sym typeface="Century Gothic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ru-RU" sz="2000" b="1" kern="0" dirty="0">
                <a:solidFill>
                  <a:srgbClr val="363544"/>
                </a:solidFill>
                <a:latin typeface="Montserrat SemiBold" panose="020B0604020202020204" charset="-52"/>
                <a:ea typeface="Century Gothic"/>
                <a:cs typeface="Arial" panose="020B0604020202020204" pitchFamily="34" charset="0"/>
                <a:sym typeface="Century Gothic"/>
              </a:rPr>
              <a:t>ЗНАЧИМОСТЬ ИДЕИ ДЛЯ РФ И РЕГИОНА:  </a:t>
            </a:r>
            <a:r>
              <a:rPr lang="ru-RU" sz="2000" kern="0" dirty="0">
                <a:solidFill>
                  <a:srgbClr val="363544"/>
                </a:solidFill>
                <a:latin typeface="Montserrat SemiBold" panose="020B0604020202020204" charset="-52"/>
                <a:ea typeface="Century Gothic"/>
                <a:cs typeface="Arial" panose="020B0604020202020204" pitchFamily="34" charset="0"/>
                <a:sym typeface="Century Gothic"/>
              </a:rPr>
              <a:t>внедрение программы “9 шагов: тренинг родительских навыков” повысит уровень осведомленности родителей в проблематике 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ru-RU" sz="2000" kern="0" dirty="0">
                <a:solidFill>
                  <a:srgbClr val="363544"/>
                </a:solidFill>
                <a:latin typeface="Montserrat SemiBold" panose="020B0604020202020204" charset="-52"/>
                <a:ea typeface="Century Gothic"/>
                <a:cs typeface="Arial" panose="020B0604020202020204" pitchFamily="34" charset="0"/>
                <a:sym typeface="Century Gothic"/>
              </a:rPr>
              <a:t>РАС и даст им инструмент для коррекции поведения своих </a:t>
            </a:r>
            <a:r>
              <a:rPr lang="ru-RU" sz="2000" kern="0" dirty="0" smtClean="0">
                <a:solidFill>
                  <a:srgbClr val="363544"/>
                </a:solidFill>
                <a:latin typeface="Montserrat SemiBold" panose="020B0604020202020204" charset="-52"/>
                <a:ea typeface="Century Gothic"/>
                <a:cs typeface="Arial" panose="020B0604020202020204" pitchFamily="34" charset="0"/>
                <a:sym typeface="Century Gothic"/>
              </a:rPr>
              <a:t>детей (тренинг основывается на </a:t>
            </a:r>
            <a:endParaRPr sz="2000" kern="0" dirty="0">
              <a:solidFill>
                <a:srgbClr val="363544"/>
              </a:solidFill>
              <a:latin typeface="Montserrat SemiBold" panose="020B0604020202020204" charset="-52"/>
              <a:cs typeface="Arial" panose="020B0604020202020204" pitchFamily="34" charset="0"/>
              <a:sym typeface="Arial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AD61B70E-E2EC-4FE7-AD37-25EA56B196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3" t="15080" r="14419" b="16666"/>
          <a:stretch/>
        </p:blipFill>
        <p:spPr bwMode="auto">
          <a:xfrm>
            <a:off x="8723940" y="734007"/>
            <a:ext cx="776378" cy="74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F1316AE-0593-44A4-8D76-CCA1E85534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731" y="699500"/>
            <a:ext cx="776378" cy="7763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48A782A-E078-441E-B4DE-EEA137C803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527" y="67724"/>
            <a:ext cx="3574695" cy="804306"/>
          </a:xfrm>
          <a:prstGeom prst="rect">
            <a:avLst/>
          </a:prstGeom>
        </p:spPr>
      </p:pic>
      <p:pic>
        <p:nvPicPr>
          <p:cNvPr id="9" name="Picture 4" descr="Picture background">
            <a:extLst>
              <a:ext uri="{FF2B5EF4-FFF2-40B4-BE49-F238E27FC236}">
                <a16:creationId xmlns:a16="http://schemas.microsoft.com/office/drawing/2014/main" xmlns="" id="{FA1876AF-6786-4724-8EF0-762BCE4C7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" t="14326" r="6543" b="988"/>
          <a:stretch/>
        </p:blipFill>
        <p:spPr bwMode="auto">
          <a:xfrm>
            <a:off x="10875281" y="699499"/>
            <a:ext cx="795190" cy="77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023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1;g360bd6b40f5_0_263">
            <a:extLst>
              <a:ext uri="{FF2B5EF4-FFF2-40B4-BE49-F238E27FC236}">
                <a16:creationId xmlns:a16="http://schemas.microsoft.com/office/drawing/2014/main" xmlns="" id="{BB08659A-CA3D-4B1D-BC94-B0F21881700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36357" y="127045"/>
            <a:ext cx="8747126" cy="665620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F1741F5-1CF4-FEED-C14A-FBF618B34A7C}"/>
              </a:ext>
            </a:extLst>
          </p:cNvPr>
          <p:cNvSpPr/>
          <p:nvPr/>
        </p:nvSpPr>
        <p:spPr>
          <a:xfrm>
            <a:off x="792480" y="0"/>
            <a:ext cx="3068320" cy="690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Google Shape;164;g360bd6b40f5_0_263">
            <a:extLst>
              <a:ext uri="{FF2B5EF4-FFF2-40B4-BE49-F238E27FC236}">
                <a16:creationId xmlns:a16="http://schemas.microsoft.com/office/drawing/2014/main" xmlns="" id="{16DA063C-475E-F7D4-3F0B-E5528D098F25}"/>
              </a:ext>
            </a:extLst>
          </p:cNvPr>
          <p:cNvSpPr txBox="1"/>
          <p:nvPr/>
        </p:nvSpPr>
        <p:spPr>
          <a:xfrm>
            <a:off x="172899" y="182345"/>
            <a:ext cx="562646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b="1" kern="0" dirty="0">
                <a:solidFill>
                  <a:srgbClr val="363544"/>
                </a:solidFill>
                <a:highlight>
                  <a:srgbClr val="FFFFFF"/>
                </a:highlight>
                <a:latin typeface="Montserrat SemiBold" panose="020B0604020202020204" charset="-52"/>
                <a:ea typeface="Century Gothic"/>
                <a:cs typeface="Century Gothic"/>
                <a:sym typeface="Century Gothic"/>
              </a:rPr>
              <a:t>Дополнительные сведения</a:t>
            </a:r>
            <a:endParaRPr b="1" kern="0" dirty="0">
              <a:solidFill>
                <a:srgbClr val="363544"/>
              </a:solidFill>
              <a:highlight>
                <a:srgbClr val="FFFFFF"/>
              </a:highlight>
              <a:latin typeface="Montserrat SemiBold" panose="020B0604020202020204" charset="-52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2F5496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696F16D-F3D5-7C2D-7EEF-3D36B6C56C19}"/>
              </a:ext>
            </a:extLst>
          </p:cNvPr>
          <p:cNvSpPr/>
          <p:nvPr/>
        </p:nvSpPr>
        <p:spPr>
          <a:xfrm>
            <a:off x="792480" y="1239520"/>
            <a:ext cx="619760" cy="518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F0C256C-20D5-08C4-594D-91C0C8389FA1}"/>
              </a:ext>
            </a:extLst>
          </p:cNvPr>
          <p:cNvSpPr/>
          <p:nvPr/>
        </p:nvSpPr>
        <p:spPr>
          <a:xfrm>
            <a:off x="7559040" y="121920"/>
            <a:ext cx="2129798" cy="129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Google Shape;162;g360bd6b40f5_0_263">
            <a:extLst>
              <a:ext uri="{FF2B5EF4-FFF2-40B4-BE49-F238E27FC236}">
                <a16:creationId xmlns:a16="http://schemas.microsoft.com/office/drawing/2014/main" xmlns="" id="{D6C35589-0E99-E0EA-ED51-6B5E5EC1E89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33930" y="121920"/>
            <a:ext cx="2446690" cy="78812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AB4A5EDD-A628-7E6B-C0DD-82A2DE8C8FAA}"/>
              </a:ext>
            </a:extLst>
          </p:cNvPr>
          <p:cNvSpPr/>
          <p:nvPr/>
        </p:nvSpPr>
        <p:spPr>
          <a:xfrm>
            <a:off x="274320" y="5720080"/>
            <a:ext cx="2824480" cy="1063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6050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2159</TotalTime>
  <Words>395</Words>
  <Application>Microsoft Office PowerPoint</Application>
  <PresentationFormat>Широкоэкранный</PresentationFormat>
  <Paragraphs>75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Montserrat Bold</vt:lpstr>
      <vt:lpstr>Montserrat SemiBold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himas taka</dc:creator>
  <cp:lastModifiedBy>Милана</cp:lastModifiedBy>
  <cp:revision>23</cp:revision>
  <dcterms:created xsi:type="dcterms:W3CDTF">2024-09-30T10:14:16Z</dcterms:created>
  <dcterms:modified xsi:type="dcterms:W3CDTF">2026-05-21T17:20:22Z</dcterms:modified>
</cp:coreProperties>
</file>