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84" r:id="rId2"/>
    <p:sldId id="306" r:id="rId3"/>
    <p:sldId id="314" r:id="rId4"/>
    <p:sldId id="294" r:id="rId5"/>
    <p:sldId id="295" r:id="rId6"/>
    <p:sldId id="259" r:id="rId7"/>
    <p:sldId id="278" r:id="rId8"/>
    <p:sldId id="293" r:id="rId9"/>
    <p:sldId id="301" r:id="rId10"/>
    <p:sldId id="318" r:id="rId11"/>
    <p:sldId id="319" r:id="rId12"/>
    <p:sldId id="298" r:id="rId13"/>
    <p:sldId id="317" r:id="rId14"/>
    <p:sldId id="304" r:id="rId15"/>
    <p:sldId id="299" r:id="rId16"/>
    <p:sldId id="260" r:id="rId17"/>
    <p:sldId id="302" r:id="rId18"/>
    <p:sldId id="287" r:id="rId19"/>
    <p:sldId id="264" r:id="rId20"/>
    <p:sldId id="320" r:id="rId21"/>
    <p:sldId id="268" r:id="rId22"/>
    <p:sldId id="322" r:id="rId23"/>
    <p:sldId id="323" r:id="rId24"/>
    <p:sldId id="279" r:id="rId25"/>
    <p:sldId id="288" r:id="rId26"/>
    <p:sldId id="280" r:id="rId27"/>
    <p:sldId id="286" r:id="rId28"/>
    <p:sldId id="291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Montserrat Black" panose="020B0604020202020204" charset="-52"/>
      <p:bold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Montserrat Bold" panose="020B0604020202020204" charset="-52"/>
      <p:bold r:id="rId41"/>
    </p:embeddedFont>
    <p:embeddedFont>
      <p:font typeface="Montserrat SemiBold" panose="020B0604020202020204" charset="-52"/>
      <p:bold r:id="rId42"/>
      <p:boldItalic r:id="rId43"/>
    </p:embeddedFont>
    <p:embeddedFont>
      <p:font typeface="Montserrat" panose="020B0604020202020204" charset="-52"/>
      <p:regular r:id="rId44"/>
      <p:bold r:id="rId45"/>
      <p:italic r:id="rId46"/>
      <p:boldItalic r:id="rId47"/>
    </p:embeddedFont>
    <p:embeddedFont>
      <p:font typeface="Franklin Gothic Heavy" panose="020B0903020102020204" pitchFamily="34" charset="0"/>
      <p:regular r:id="rId48"/>
      <p: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7446" userDrawn="1">
          <p15:clr>
            <a:srgbClr val="A4A3A4"/>
          </p15:clr>
        </p15:guide>
        <p15:guide id="6" orient="horz" pos="278" userDrawn="1">
          <p15:clr>
            <a:srgbClr val="A4A3A4"/>
          </p15:clr>
        </p15:guide>
        <p15:guide id="7" orient="horz" pos="4065" userDrawn="1">
          <p15:clr>
            <a:srgbClr val="A4A3A4"/>
          </p15:clr>
        </p15:guide>
        <p15:guide id="8" orient="horz" pos="1298" userDrawn="1">
          <p15:clr>
            <a:srgbClr val="A4A3A4"/>
          </p15:clr>
        </p15:guide>
        <p15:guide id="9" orient="horz" pos="1230" userDrawn="1">
          <p15:clr>
            <a:srgbClr val="A4A3A4"/>
          </p15:clr>
        </p15:guide>
        <p15:guide id="10" pos="37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F9D"/>
    <a:srgbClr val="14B1B6"/>
    <a:srgbClr val="4E8887"/>
    <a:srgbClr val="6EACAA"/>
    <a:srgbClr val="C7E0DF"/>
    <a:srgbClr val="85B9B8"/>
    <a:srgbClr val="98C4C3"/>
    <a:srgbClr val="B5D5D4"/>
    <a:srgbClr val="DAEAEA"/>
    <a:srgbClr val="7BB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0" autoAdjust="0"/>
    <p:restoredTop sz="64634" autoAdjust="0"/>
  </p:normalViewPr>
  <p:slideViewPr>
    <p:cSldViewPr snapToGrid="0" showGuides="1">
      <p:cViewPr varScale="1">
        <p:scale>
          <a:sx n="75" d="100"/>
          <a:sy n="75" d="100"/>
        </p:scale>
        <p:origin x="2172" y="66"/>
      </p:cViewPr>
      <p:guideLst>
        <p:guide orient="horz" pos="2160"/>
        <p:guide pos="211"/>
        <p:guide pos="3840"/>
        <p:guide pos="7446"/>
        <p:guide orient="horz" pos="278"/>
        <p:guide orient="horz" pos="4065"/>
        <p:guide orient="horz" pos="1298"/>
        <p:guide orient="horz" pos="1230"/>
        <p:guide pos="37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7E0DF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D1-41E7-8F7A-172A8587F3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7E0DF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D1-41E7-8F7A-172A8587F32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B5D5D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D1-41E7-8F7A-172A8587F32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B5D5D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1357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4D1-41E7-8F7A-172A8587F32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01.12.2025</c:v>
                </c:pt>
              </c:strCache>
            </c:strRef>
          </c:tx>
          <c:spPr>
            <a:solidFill>
              <a:srgbClr val="98C4C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2683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4D1-41E7-8F7A-172A8587F32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01.12.2026</c:v>
                </c:pt>
              </c:strCache>
            </c:strRef>
          </c:tx>
          <c:spPr>
            <a:solidFill>
              <a:srgbClr val="98C4C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1819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88-4AA4-8E6B-34E08B6E4B5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01.12.2027</c:v>
                </c:pt>
              </c:strCache>
            </c:strRef>
          </c:tx>
          <c:spPr>
            <a:solidFill>
              <a:srgbClr val="85B9B8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3313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88-4AA4-8E6B-34E08B6E4B5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01.12.2028</c:v>
                </c:pt>
              </c:strCache>
            </c:strRef>
          </c:tx>
          <c:spPr>
            <a:solidFill>
              <a:srgbClr val="85B9B8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3202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B88-4AA4-8E6B-34E08B6E4B5E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01.12.2029</c:v>
                </c:pt>
              </c:strCache>
            </c:strRef>
          </c:tx>
          <c:spPr>
            <a:solidFill>
              <a:srgbClr val="5B9F9D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4005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B88-4AA4-8E6B-34E08B6E4B5E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01.12.2030</c:v>
                </c:pt>
              </c:strCache>
            </c:strRef>
          </c:tx>
          <c:spPr>
            <a:solidFill>
              <a:srgbClr val="5B9F9D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3742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B88-4AA4-8E6B-34E08B6E4B5E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01.12.2031</c:v>
                </c:pt>
              </c:strCache>
            </c:strRef>
          </c:tx>
          <c:spPr>
            <a:solidFill>
              <a:srgbClr val="4E8887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4326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34-4A59-AF93-F7439573FBB2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01.12.2032</c:v>
                </c:pt>
              </c:strCache>
            </c:strRef>
          </c:tx>
          <c:spPr>
            <a:solidFill>
              <a:srgbClr val="4E8887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Все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4027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34-4A59-AF93-F7439573F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1"/>
        <c:axId val="-191640560"/>
        <c:axId val="-191639472"/>
      </c:barChart>
      <c:catAx>
        <c:axId val="-191640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1639472"/>
        <c:crosses val="autoZero"/>
        <c:auto val="1"/>
        <c:lblAlgn val="ctr"/>
        <c:lblOffset val="100"/>
        <c:noMultiLvlLbl val="0"/>
      </c:catAx>
      <c:valAx>
        <c:axId val="-191639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16405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5B9F9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4B-4F27-801B-9BDA945E5DC9}"/>
              </c:ext>
            </c:extLst>
          </c:dPt>
          <c:dPt>
            <c:idx val="1"/>
            <c:bubble3D val="0"/>
            <c:spPr>
              <a:solidFill>
                <a:srgbClr val="7BB3B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4B-4F27-801B-9BDA945E5DC9}"/>
              </c:ext>
            </c:extLst>
          </c:dPt>
          <c:dPt>
            <c:idx val="2"/>
            <c:bubble3D val="0"/>
            <c:spPr>
              <a:solidFill>
                <a:srgbClr val="B5D5D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04B-4F27-801B-9BDA945E5D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2F-4DA4-ABA8-30ED020CE8D9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59.5</c:v>
                </c:pt>
                <c:pt idx="1">
                  <c:v>30.2</c:v>
                </c:pt>
                <c:pt idx="2">
                  <c:v>10.3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4B-4F27-801B-9BDA945E5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5B9F9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4B-4F27-801B-9BDA945E5DC9}"/>
              </c:ext>
            </c:extLst>
          </c:dPt>
          <c:dPt>
            <c:idx val="1"/>
            <c:bubble3D val="0"/>
            <c:spPr>
              <a:solidFill>
                <a:srgbClr val="DAEAE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4B-4F27-801B-9BDA945E5DC9}"/>
              </c:ext>
            </c:extLst>
          </c:dPt>
          <c:dPt>
            <c:idx val="2"/>
            <c:bubble3D val="0"/>
            <c:spPr>
              <a:solidFill>
                <a:srgbClr val="B5D5D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04B-4F27-801B-9BDA945E5D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2F-4DA4-ABA8-30ED020CE8D9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0.65</c:v>
                </c:pt>
                <c:pt idx="2">
                  <c:v>9.35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4B-4F27-801B-9BDA945E5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08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07-4181-9560-F0DFCB05694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007-4181-9560-F0DFCB056946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007-4181-9560-F0DFCB0569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191</c:v>
                </c:pt>
                <c:pt idx="2">
                  <c:v>339</c:v>
                </c:pt>
                <c:pt idx="3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007-4181-9560-F0DFCB0569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</c:v>
                </c:pt>
              </c:strCache>
            </c:strRef>
          </c:tx>
          <c:spPr>
            <a:solidFill>
              <a:srgbClr val="BFD7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276</c:v>
                </c:pt>
                <c:pt idx="1">
                  <c:v>556</c:v>
                </c:pt>
                <c:pt idx="2">
                  <c:v>535</c:v>
                </c:pt>
                <c:pt idx="3">
                  <c:v>893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007-4181-9560-F0DFCB05694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ролители</c:v>
                </c:pt>
              </c:strCache>
            </c:strRef>
          </c:tx>
          <c:spPr>
            <a:solidFill>
              <a:srgbClr val="7DAE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220</c:v>
                </c:pt>
                <c:pt idx="2">
                  <c:v>138</c:v>
                </c:pt>
                <c:pt idx="3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007-4181-9560-F0DFCB0569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91641104"/>
        <c:axId val="-191638384"/>
      </c:barChart>
      <c:catAx>
        <c:axId val="-191641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1638384"/>
        <c:crosses val="autoZero"/>
        <c:auto val="1"/>
        <c:lblAlgn val="ctr"/>
        <c:lblOffset val="100"/>
        <c:noMultiLvlLbl val="0"/>
      </c:catAx>
      <c:valAx>
        <c:axId val="-191638384"/>
        <c:scaling>
          <c:orientation val="minMax"/>
          <c:max val="6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-191641104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0EBCD-B928-4B2D-AE69-6E9A92A2923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09232-F2EF-4381-81C3-82FDE63A5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Здравствуйте, уважаемые коллеги!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Тема нашей сегодняшней встречи касается фундаментальных основ клинического мышления. Мы поговорим о том, на каких принципах строится современная диагностика. На этом слайде мы видим, что современные подходы к постановке диагноза сегодня опираются на три основных «кита»: это </a:t>
            </a:r>
            <a:r>
              <a:rPr lang="ru-RU" b="1" dirty="0" err="1"/>
              <a:t>синдромологический</a:t>
            </a:r>
            <a:r>
              <a:rPr lang="ru-RU" dirty="0"/>
              <a:t>, </a:t>
            </a:r>
            <a:r>
              <a:rPr lang="ru-RU" b="1" dirty="0"/>
              <a:t>нозологический</a:t>
            </a:r>
            <a:r>
              <a:rPr lang="ru-RU" dirty="0"/>
              <a:t> и </a:t>
            </a:r>
            <a:r>
              <a:rPr lang="ru-RU" b="1" dirty="0"/>
              <a:t>прагматический</a:t>
            </a:r>
            <a:r>
              <a:rPr lang="ru-RU" dirty="0"/>
              <a:t> принципы. Каждый из них отвечает на свой ключевой вопрос: что чувствует пациент, каким заболеванием это вызвано и как это влияет на его дальнейшую судьбу и трудоспособность.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Однако теория неразрывно связана с практикой. Инструментом, который позволяет нам унифицировать эти подходы, является Международная классификация болезней. В настоящее время, в силу объективных причин, мы с вами продолжаем работать с версией </a:t>
            </a:r>
            <a:r>
              <a:rPr lang="ru-RU" b="1" dirty="0"/>
              <a:t>МКБ-10</a:t>
            </a:r>
            <a:r>
              <a:rPr lang="ru-RU" dirty="0"/>
              <a:t>. При этом важно понимать контекст: весь мир уже перешел на одиннадцатый пересмотр (</a:t>
            </a:r>
            <a:r>
              <a:rPr lang="ru-RU" b="1" dirty="0"/>
              <a:t>МКБ-11</a:t>
            </a:r>
            <a:r>
              <a:rPr lang="ru-RU" dirty="0"/>
              <a:t>), и нам предстоит осваивать эту новую реальность. Кроме того, нельзя не упомянуть опыт наших американских коллег, которые используют собственную классификацию — </a:t>
            </a:r>
            <a:r>
              <a:rPr lang="ru-RU" b="1" dirty="0"/>
              <a:t>DSM-5</a:t>
            </a:r>
            <a:r>
              <a:rPr lang="ru-RU" dirty="0"/>
              <a:t>.</a:t>
            </a:r>
          </a:p>
          <a:p>
            <a:r>
              <a:rPr lang="ru-RU" dirty="0"/>
              <a:t>Для тех, кто далек от тонкостей статистического учета, поясню: каждое заболевание, каждый симптом или причина обращения за медицинской помощью в этих системах шифруются уникальным кодом. Для нас, практикующих врачей, эти рубрикаторы давно стали привычным и надежным рабочим инструментом, который помогает структурировать знания и ставить точные диагнозы.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18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ЦМЗ работает по 6 направлениям деятельности.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1Это дети от 16 мес. с возможным риском развития нарушений психического развития, в т. ч. риском развития РАС.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2Это дети с установленными расстройствами психического развития в т.ч. установленным диагнозом РАС;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3Это члены семей и сопровождающие лица детей с рисками возникновения установленными расстройствами психического развития в т. ч. установленным диагнозом РАС.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4И это специалисты, оказывающие медицинскую помощь и сопровождающие детей с рисками возникновения установленными расстройствами психического развития в т.ч. установленным диагнозом РАС (в части обучения).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5. Также Мы работаем с РОИВ: представители здравоохранения, образования и социальной защиты, культуры и спорта Республики.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6. А также ведем активную Общественную деятельность: организации гражданского общества, благотворительные фонды, НКО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116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к нам попадают дети?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84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быть взрослым с подозрением на РАС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7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должна быть построена система для взрослых.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76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из себя представляет кабинет межведомственного взаимодействия ЦМЗ.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916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02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Соответственно, когда мы говорим о диагнозе АУТИЗМ и за какими шифрами он кроется. </a:t>
            </a:r>
          </a:p>
          <a:p>
            <a:r>
              <a:rPr lang="ru-RU" dirty="0"/>
              <a:t>В 10-м пересмотре шифр относится к рубрике </a:t>
            </a:r>
            <a:r>
              <a:rPr lang="en-US" b="1" dirty="0">
                <a:solidFill>
                  <a:srgbClr val="5B9F9D"/>
                </a:solidFill>
              </a:rPr>
              <a:t>F 84</a:t>
            </a:r>
            <a:r>
              <a:rPr lang="ru-RU" dirty="0"/>
              <a:t>/Общие нарушения психологического (психического) развития. И Диагноз в нем звучит как «</a:t>
            </a:r>
            <a:r>
              <a:rPr lang="en-US" dirty="0"/>
              <a:t>F84.0 </a:t>
            </a:r>
            <a:r>
              <a:rPr lang="ru-RU" dirty="0"/>
              <a:t>Детский аутизм» или</a:t>
            </a:r>
            <a:r>
              <a:rPr lang="en-US" dirty="0"/>
              <a:t> F 84.1 </a:t>
            </a:r>
            <a:r>
              <a:rPr lang="ru-RU" dirty="0"/>
              <a:t>Атипичный аутизм. </a:t>
            </a:r>
          </a:p>
          <a:p>
            <a:endParaRPr lang="ru-RU" dirty="0"/>
          </a:p>
          <a:p>
            <a:r>
              <a:rPr lang="ru-RU" dirty="0"/>
              <a:t>В 11-ом пересмотре этот же диагноз уже звучит как привычное нашему слуху «Расстройство аутистического спектра» и относится к рубрике </a:t>
            </a:r>
            <a:r>
              <a:rPr lang="ru-RU" b="1" dirty="0">
                <a:solidFill>
                  <a:srgbClr val="5B9F9D"/>
                </a:solidFill>
              </a:rPr>
              <a:t>6</a:t>
            </a:r>
            <a:r>
              <a:rPr lang="ru-RU" dirty="0"/>
              <a:t> Расстройства психические, поведенческие и </a:t>
            </a:r>
            <a:r>
              <a:rPr lang="ru-RU" dirty="0" err="1"/>
              <a:t>нейроразвития</a:t>
            </a:r>
            <a:endParaRPr lang="ru-RU" dirty="0"/>
          </a:p>
          <a:p>
            <a:endParaRPr lang="ru-RU" dirty="0"/>
          </a:p>
          <a:p>
            <a:r>
              <a:rPr lang="ru-RU" dirty="0"/>
              <a:t>Я делаю на этом особый акцент, чтобы вы понимали, что в контексте написанного текста «от перестановки слов в слагаемом – смысл не меняется». </a:t>
            </a:r>
          </a:p>
          <a:p>
            <a:endParaRPr lang="ru-RU" dirty="0"/>
          </a:p>
          <a:p>
            <a:r>
              <a:rPr lang="ru-RU" dirty="0"/>
              <a:t>И это же подтверждают КР «Расстройства аутистического спектра» куда вошли все доказательные подходы к </a:t>
            </a:r>
            <a:r>
              <a:rPr lang="ru-RU" dirty="0" err="1"/>
              <a:t>абилитации</a:t>
            </a:r>
            <a:r>
              <a:rPr lang="ru-RU" dirty="0"/>
              <a:t> и реабилитации людей с РАС, и методы медикаментозной коррекции.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33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могу не сказать о работе Центра ментального здоровья.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Протокола совещания по вопросам реализации общественного проекта Приволжского федерального округа «Ментальное здоровье» в Республике Башкортостан № А53-7107пр, под председательством полпреда Президента РФ в ПФО Игоря Анатольевича Комарова и Главы Республики Башкортостан Радия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Фаритовича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Хабирова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было принято решение об открытии «Центра ментального здоровья» в составе Республиканской клинической психиатрической больницы.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февраля 2023 года был подписан соответствующий Приказ Минздрава Республики Башкортостан № 337-А «Об открытии подразделения «Центр ментального здоровья» ГБУЗ РБ Республиканская клиническая психиатрическая больница», и 20 марта 2023г.  Центр начал принимать своих первых пациентов.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 августа начал функционировать кабинет межведомственного взаимодействия, подробнее остановлюсь на нем позже.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августа состоялся первый заезд в санаторий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Дуслык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рамках совместной работы медицинских организаций республики.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августа начал свое функционирование дневной стационар, открытый при Центре ментального здоровья, рассчитанный на 15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пациенто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-мест.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все той же совместной работы медицинских организаций РБ с 05.10.2033г – осуществляет свою работу детская стоматологическая поликлиника №3, с 06.10.2023 по декабрь 2024 года - «зеленый коридор» детской поликлиники №6, а с 27.11.2023г. – консультирование специалистами Республиканского медико-генетического центра.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56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9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Начну с того, что население Республики Башкортостан составляет чуть больше 4 млн человек, из них детей до 17 лет включительно – 880 317 (от 0-14 – 760 263, от 15- 17 – 138 896).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2024г. число детей с диагнозом РАС составляло 3076 детей. На диаграмме вы видите, какой рост произошел в диагностике и постановке диагноза с 2021 года (на 01.01.2022г – 1214, на 01.01.2023г. – 2174, на 01.01.2024г.- 2456).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01.01.2026 – всего с диагнозом РАС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4005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человек, из них детей до 17 лет –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3742.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распространенность РАС среди детского населения Республики Башкортостан составляет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0,4% или 1 из 235 детей, что конечно же меньше общемировой статистики в 1%, но средняя в рамках РФ.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2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Грубым подсчетом, опираясь на общемировые данные ожидаемое количество детей с РАС в РБ – 9000 чел. На сегодняшний день в поле зрения психиатрической службы находится 40,5% и ожидаемый прирост составляет 59,5%.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1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смотреть в срезе взрослых, то ожидаемое количество составляет 40 </a:t>
            </a:r>
            <a:r>
              <a:rPr lang="ru-RU" dirty="0" err="1"/>
              <a:t>тыс</a:t>
            </a:r>
            <a:r>
              <a:rPr lang="ru-RU" dirty="0"/>
              <a:t> человек, и более 90% - не диагностированы по диагнозу РАС. Это такой неплохой населенный пункт, и большое подспорье об изменении подходов в медицине, образовании и социальной поддержке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8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ЦМЗ работает по 6 направлениям деятельности.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1Это дети от 16 мес. с возможным риском развития нарушений психического развития, в т. ч. риском развития РАС.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2Это дети с установленными расстройствами психического развития в т.ч. установленным диагнозом РАС;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3Это члены семей и сопровождающие лица детей с рисками возникновения установленными расстройствами психического развития в т. ч. установленным диагнозом РАС.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4И это специалисты, оказывающие медицинскую помощь и сопровождающие детей с рисками возникновения установленными расстройствами психического развития в т.ч. установленным диагнозом РАС (в части обучения).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5. Также Мы работаем с РОИВ: представители здравоохранения, образования и социальной защиты, культуры и спорта Республики.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6. А также ведем активную Общественную деятельность: организации гражданского общества, благотворительные фонды, НКО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2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ЦМЗ работает по 6 направлениям деятельности.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1Это дети от 16 мес. с возможным риском развития нарушений психического развития, в т. ч. риском развития РАС.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2Это дети с установленными расстройствами психического развития в т.ч. установленным диагнозом РАС;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3Это члены семей и сопровождающие лица детей с рисками возникновения установленными расстройствами психического развития в т. ч. установленным диагнозом РАС.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4И это специалисты, оказывающие медицинскую помощь и сопровождающие детей с рисками возникновения установленными расстройствами психического развития в т.ч. установленным диагнозом РАС (в части обучения).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5. Также Мы работаем с РОИВ: представители здравоохранения, образования и социальной защиты, культуры и спорта Республики.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6. А также ведем активную Общественную деятельность: организации гражданского общества, благотворительные фонды, НКО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9232-F2EF-4381-81C3-82FDE63A55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38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3F9FE0-54B8-FC7F-C81C-FB262DEA4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63A27D-1FEF-A052-3CCD-BE415E218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8D4061-528A-A40E-CFD8-B9AC0674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068B7B-6ECB-F6FA-6086-595C99E22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62110E-B199-E2A2-9203-F6719084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9D76C-3363-C4FB-C5A8-512F763A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3AFE39B-E99E-583C-A19E-2BEFA1469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8715BD-4F75-D1F7-E436-A330FAEF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83677B-417A-7175-7D00-71E11E133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BCA83B-93DD-0575-3FD7-4D2FC4E1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7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9BECF57-DEB8-7650-717F-3B6DD05AC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CD5648-CCA9-6D69-1D1D-47C2BC44E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CECA7A-EEA9-21C9-71FB-1A2434CDC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5B0635-D107-9D99-E020-B9F6B8FF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F18E8D-075F-1F68-CE26-7DA4B48C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2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08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C270C0-5736-2833-7EED-899C549A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95AC33-DD06-CDCB-5707-5E196F26A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A3D4DE-7B47-98F0-E31C-254C19EC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EBD5E7-1147-327F-578B-AA0CB061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A1F788-4C3B-4681-81AA-221596D6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7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4FF85D-9AE3-EBF0-4A3A-D13F03E4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8450E3-FFFD-7C44-1246-37CB22DBB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773F11-A661-3C87-86C2-127B3040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1CC09A-E2D7-24B0-55FE-C3710AF4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49069D-33C6-533B-7F58-2FC509AB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85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E2C56C-F5AF-B2B2-4FAF-FFCF5B0A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A00B8D-F74E-66C4-04F2-B76BF4D3F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790E4EA-7370-02B7-68F8-97BD8405D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59BE0AA-07DA-01C7-8BAF-896181E1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125190A-0259-D997-F210-9F85FEEA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828F3C2-C9C9-01A1-5D7B-7CDE9B40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99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D6A070-EC08-B8C7-D35B-F4A14C9B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A5A7EA-E625-FBEC-2821-57812E6BE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A375893-D5D1-2651-2E43-D283BE27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41FA151-E13C-3CEE-7C76-3D4873867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8A82F32-53EE-CD26-5230-2555C4744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787122E-313F-A160-3A61-17F5C43E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B0008E4-6F8F-DD4C-A881-7D82DDFA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9A7A139-A8B3-44A8-D96A-35460849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40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68C093-BD72-BFF6-8807-D7A45525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DDE097B-B7E9-BAD1-0E53-99BB34D7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5FCDED-5911-D71D-F32F-19464057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E5278BC-592D-C234-DDCA-683C1F39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7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2BEFFE8-770A-B364-FC4A-03802FA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E4B94FB-94E6-2FC4-3AE9-CDC04B22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08A7071-3F58-BCB4-09DE-8830D626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9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88DC8A-9DB2-113B-8782-6773863F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12A2E1-1862-71FD-7C19-5A689CDA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D5A852C-36D9-7CD4-D0E0-380AE51D4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8B55265-E051-1450-DC94-77835716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1BE1665-2CC3-506A-135D-12646D5A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B4F643-395F-9A9A-9576-38A051C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8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C4F17B-5838-7F97-F831-FA916C1F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35E4D17-CDF5-2956-32CA-40151D8D6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8B48F1-EAAD-6956-6E20-1F8B1D91D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22D796C-26FB-C326-CCEB-F03181B1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5688CBA-009A-0188-595D-427C4E90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A9E389-0FB7-6D3A-253E-D24C8C17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4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FAA6F0-B3C0-B95B-371F-17B97726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154656F-BD97-9034-2EC7-AD1D513D5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76A8A4-ECA3-5E56-A3E9-9D54267C0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2A387-E1F9-44E9-BAFC-CD24238EE0F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EDA1E8-560B-9F92-EB2E-20FACE221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1B1B3D-613D-87CA-A5EF-D3CC8BE95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15A72-9BE7-437A-99AD-B4BD0DCE7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7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9" Type="http://schemas.openxmlformats.org/officeDocument/2006/relationships/image" Target="../media/image108.png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38" Type="http://schemas.openxmlformats.org/officeDocument/2006/relationships/image" Target="../media/image5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37" Type="http://schemas.openxmlformats.org/officeDocument/2006/relationships/image" Target="../media/image107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35" Type="http://schemas.openxmlformats.org/officeDocument/2006/relationships/image" Target="../media/image105.png"/><Relationship Id="rId8" Type="http://schemas.openxmlformats.org/officeDocument/2006/relationships/image" Target="../media/image78.png"/><Relationship Id="rId3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hdphoto" Target="../media/hdphoto2.wdp"/><Relationship Id="rId7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EB9DC6F-32C3-39A4-D0CC-4D166FFE5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08D205B3-6095-F7FE-F83E-D8D8E47BFB93}"/>
              </a:ext>
            </a:extLst>
          </p:cNvPr>
          <p:cNvSpPr txBox="1">
            <a:spLocks/>
          </p:cNvSpPr>
          <p:nvPr/>
        </p:nvSpPr>
        <p:spPr>
          <a:xfrm>
            <a:off x="338697" y="154397"/>
            <a:ext cx="11859768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R="5080"/>
            <a:r>
              <a:rPr lang="ru-RU" sz="8000" dirty="0">
                <a:latin typeface="Franklin Gothic Heavy" panose="020B09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xmlns="" id="{9A591D7C-F73F-444B-ADAC-1CE715219629}"/>
              </a:ext>
            </a:extLst>
          </p:cNvPr>
          <p:cNvSpPr txBox="1"/>
          <p:nvPr/>
        </p:nvSpPr>
        <p:spPr>
          <a:xfrm>
            <a:off x="335471" y="6076171"/>
            <a:ext cx="4321355" cy="1140206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12700" marR="5361305">
              <a:lnSpc>
                <a:spcPct val="100000"/>
              </a:lnSpc>
              <a:spcBef>
                <a:spcPts val="100"/>
              </a:spcBef>
            </a:pPr>
            <a:r>
              <a:rPr lang="ru-RU" sz="1050" b="1" dirty="0">
                <a:solidFill>
                  <a:srgbClr val="FFFFFF"/>
                </a:solidFill>
                <a:latin typeface="Montserrat" pitchFamily="2" charset="0"/>
                <a:cs typeface="Verdana"/>
              </a:rPr>
              <a:t>Руководитель Центра ментального здоровья </a:t>
            </a:r>
          </a:p>
          <a:p>
            <a:pPr marL="12700" marR="5361305">
              <a:lnSpc>
                <a:spcPct val="100000"/>
              </a:lnSpc>
              <a:spcBef>
                <a:spcPts val="100"/>
              </a:spcBef>
            </a:pPr>
            <a:r>
              <a:rPr lang="ru-RU" sz="1050" b="1" dirty="0">
                <a:solidFill>
                  <a:srgbClr val="FFFFFF"/>
                </a:solidFill>
                <a:latin typeface="Montserrat" pitchFamily="2" charset="0"/>
                <a:cs typeface="Verdana"/>
              </a:rPr>
              <a:t>ГБУЗ РБ Республиканская клиническая психиатрическая больница</a:t>
            </a:r>
          </a:p>
          <a:p>
            <a:pPr marL="12700" marR="5361305">
              <a:lnSpc>
                <a:spcPct val="100000"/>
              </a:lnSpc>
              <a:spcBef>
                <a:spcPts val="100"/>
              </a:spcBef>
            </a:pPr>
            <a:r>
              <a:rPr lang="ru-RU" sz="1050" b="1" dirty="0">
                <a:solidFill>
                  <a:srgbClr val="FFFFFF"/>
                </a:solidFill>
                <a:latin typeface="Montserrat" pitchFamily="2" charset="0"/>
                <a:cs typeface="Verdana"/>
              </a:rPr>
              <a:t>Врач-психиатр, психотерапевт</a:t>
            </a:r>
          </a:p>
          <a:p>
            <a:pPr marL="12700" marR="5361305">
              <a:lnSpc>
                <a:spcPct val="100000"/>
              </a:lnSpc>
              <a:spcBef>
                <a:spcPts val="100"/>
              </a:spcBef>
            </a:pPr>
            <a:r>
              <a:rPr lang="ru-RU" sz="1050" b="1" dirty="0">
                <a:solidFill>
                  <a:srgbClr val="FFFFFF"/>
                </a:solidFill>
                <a:latin typeface="Montserrat" pitchFamily="2" charset="0"/>
                <a:cs typeface="Verdana"/>
              </a:rPr>
              <a:t>Кандидат медицинских наук</a:t>
            </a:r>
          </a:p>
          <a:p>
            <a:pPr marL="12700" marR="5361305">
              <a:lnSpc>
                <a:spcPct val="100000"/>
              </a:lnSpc>
              <a:spcBef>
                <a:spcPts val="100"/>
              </a:spcBef>
            </a:pPr>
            <a:endParaRPr lang="ru-RU" sz="1050" b="1" dirty="0">
              <a:solidFill>
                <a:srgbClr val="FFFFFF"/>
              </a:solidFill>
              <a:latin typeface="Montserrat" pitchFamily="2" charset="0"/>
              <a:cs typeface="Verdana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xmlns="" id="{AED845A8-B2A4-22B4-9F3B-33303A2EF545}"/>
              </a:ext>
            </a:extLst>
          </p:cNvPr>
          <p:cNvSpPr txBox="1"/>
          <p:nvPr/>
        </p:nvSpPr>
        <p:spPr>
          <a:xfrm>
            <a:off x="335471" y="5157132"/>
            <a:ext cx="3175825" cy="754977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12700" marR="5361305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err="1">
                <a:solidFill>
                  <a:srgbClr val="FFFFFF"/>
                </a:solidFill>
                <a:latin typeface="Montserrat" pitchFamily="2" charset="0"/>
                <a:cs typeface="Verdana"/>
              </a:rPr>
              <a:t>Мавлиханова</a:t>
            </a:r>
            <a:r>
              <a:rPr lang="ru-RU" sz="2800" b="1" dirty="0">
                <a:solidFill>
                  <a:srgbClr val="FFFFFF"/>
                </a:solidFill>
                <a:latin typeface="Montserrat" pitchFamily="2" charset="0"/>
                <a:cs typeface="Verdana"/>
              </a:rPr>
              <a:t> </a:t>
            </a:r>
          </a:p>
          <a:p>
            <a:pPr marL="12700" marR="5361305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err="1">
                <a:solidFill>
                  <a:srgbClr val="FFFFFF"/>
                </a:solidFill>
                <a:latin typeface="Montserrat" pitchFamily="2" charset="0"/>
                <a:cs typeface="Verdana"/>
              </a:rPr>
              <a:t>Асия</a:t>
            </a:r>
            <a:r>
              <a:rPr lang="ru-RU" sz="2400" b="1" dirty="0">
                <a:solidFill>
                  <a:srgbClr val="FFFFFF"/>
                </a:solidFill>
                <a:latin typeface="Montserrat" pitchFamily="2" charset="0"/>
                <a:cs typeface="Verdana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Montserrat" pitchFamily="2" charset="0"/>
                <a:cs typeface="Verdana"/>
              </a:rPr>
              <a:t>Асхатовна</a:t>
            </a:r>
            <a:endParaRPr lang="ru-RU" sz="2800" b="1" dirty="0">
              <a:solidFill>
                <a:srgbClr val="FFFFFF"/>
              </a:solidFill>
              <a:latin typeface="Montserrat" pitchFamily="2" charset="0"/>
              <a:cs typeface="Verdan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3619803-E78F-5978-E722-7573376D5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38" y="1323379"/>
            <a:ext cx="3090624" cy="3090624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6701A540-4493-42CF-96CE-1448A182AB7D}"/>
              </a:ext>
            </a:extLst>
          </p:cNvPr>
          <p:cNvSpPr txBox="1">
            <a:spLocks/>
          </p:cNvSpPr>
          <p:nvPr/>
        </p:nvSpPr>
        <p:spPr>
          <a:xfrm>
            <a:off x="321408" y="2692923"/>
            <a:ext cx="741952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R="5080"/>
            <a:r>
              <a:rPr lang="ru-RU" sz="3200" dirty="0">
                <a:latin typeface="Montserrat" panose="020B0604020202020204" charset="-52"/>
                <a:ea typeface="Microsoft YaHei" panose="020B0503020204020204" pitchFamily="34" charset="-122"/>
                <a:cs typeface="Times New Roman" panose="02020603050405020304" pitchFamily="18" charset="0"/>
              </a:rPr>
              <a:t>Республика Башкортостан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030352-2187-4A8A-8A60-1C37E6BF8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363" y="1125235"/>
            <a:ext cx="5732765" cy="57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17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D25CDAC-C857-4EE0-BDA0-5EBD278704C9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Целевые аудитории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B45EA19-083B-4477-B51F-881DAC604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55DBB70B-9199-4488-B78C-E7CA69999F94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xmlns="" id="{37513BFF-80C8-4B56-9EC1-1392CA56702C}"/>
              </a:ext>
            </a:extLst>
          </p:cNvPr>
          <p:cNvSpPr txBox="1"/>
          <p:nvPr/>
        </p:nvSpPr>
        <p:spPr>
          <a:xfrm>
            <a:off x="326468" y="806687"/>
            <a:ext cx="9409203" cy="6161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МАРШРУТИЗАЦИЯ ДЕТЕЙ С ПОДОЗРЕНИЕМ НА РАС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В РЕСПУБЛИКЕ БАШКОРТОСТАН</a:t>
            </a:r>
          </a:p>
        </p:txBody>
      </p:sp>
      <p:pic>
        <p:nvPicPr>
          <p:cNvPr id="18" name="Рисунок 3">
            <a:extLst>
              <a:ext uri="{FF2B5EF4-FFF2-40B4-BE49-F238E27FC236}">
                <a16:creationId xmlns:a16="http://schemas.microsoft.com/office/drawing/2014/main" xmlns="" id="{D7883CEF-F15B-4FC6-930A-ADC274FC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7" y="1847516"/>
            <a:ext cx="6419618" cy="42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DD83D102-2E4B-48F7-AC9A-EA7B44E95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41" y="1700739"/>
            <a:ext cx="3373682" cy="47512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2724232-6248-49F3-9507-A4987F6B0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16" y="4183924"/>
            <a:ext cx="1479637" cy="147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object 2">
            <a:extLst>
              <a:ext uri="{FF2B5EF4-FFF2-40B4-BE49-F238E27FC236}">
                <a16:creationId xmlns:a16="http://schemas.microsoft.com/office/drawing/2014/main" xmlns="" id="{956FAD17-A7B1-4912-956C-1DF78F82EBF0}"/>
              </a:ext>
            </a:extLst>
          </p:cNvPr>
          <p:cNvSpPr txBox="1"/>
          <p:nvPr/>
        </p:nvSpPr>
        <p:spPr>
          <a:xfrm>
            <a:off x="6833174" y="3569670"/>
            <a:ext cx="2014636" cy="5066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QR-</a:t>
            </a:r>
            <a:r>
              <a:rPr lang="ru-RU" sz="2400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код</a:t>
            </a:r>
            <a:endParaRPr lang="en-US" sz="2400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на приказ</a:t>
            </a:r>
          </a:p>
        </p:txBody>
      </p:sp>
    </p:spTree>
    <p:extLst>
      <p:ext uri="{BB962C8B-B14F-4D97-AF65-F5344CB8AC3E}">
        <p14:creationId xmlns:p14="http://schemas.microsoft.com/office/powerpoint/2010/main" val="206816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B45EA19-083B-4477-B51F-881DAC604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55DBB70B-9199-4488-B78C-E7CA69999F94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9AF9EE5-C3EA-4028-9941-C58DCF10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719" y="1563488"/>
            <a:ext cx="5223871" cy="4281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4E34B0-77A0-4AB5-BD31-A38F238BA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804"/>
            <a:ext cx="6882859" cy="41875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8343DB6-D3AD-4A6A-A137-2D2EFE6BE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7" y="1668074"/>
            <a:ext cx="1914946" cy="19885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2BF2C09-3E38-4BD0-B4E6-F0504AEEF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7" y="3203431"/>
            <a:ext cx="2114325" cy="597666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xmlns="" id="{334E8E65-7423-464D-877D-F98064955B90}"/>
              </a:ext>
            </a:extLst>
          </p:cNvPr>
          <p:cNvSpPr txBox="1"/>
          <p:nvPr/>
        </p:nvSpPr>
        <p:spPr>
          <a:xfrm>
            <a:off x="426157" y="1058393"/>
            <a:ext cx="2014636" cy="5066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QR-</a:t>
            </a:r>
            <a:r>
              <a:rPr lang="ru-RU" sz="2400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код</a:t>
            </a:r>
            <a:endParaRPr lang="en-US" sz="2400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для </a:t>
            </a:r>
            <a:r>
              <a:rPr lang="en-US" sz="1600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M-CHAT R/F</a:t>
            </a:r>
            <a:endParaRPr lang="ru-RU" sz="1600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xmlns="" id="{E0386EA8-EB4D-4100-AE12-D4F473827AEC}"/>
              </a:ext>
            </a:extLst>
          </p:cNvPr>
          <p:cNvSpPr txBox="1"/>
          <p:nvPr/>
        </p:nvSpPr>
        <p:spPr>
          <a:xfrm>
            <a:off x="379243" y="35270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Целевые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259111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726479D8-955F-47B2-9E46-B9F2D1AD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24" y="2766525"/>
            <a:ext cx="990600" cy="1358900"/>
          </a:xfrm>
          <a:prstGeom prst="rect">
            <a:avLst/>
          </a:prstGeom>
        </p:spPr>
      </p:pic>
      <p:sp>
        <p:nvSpPr>
          <p:cNvPr id="81" name="object 7">
            <a:extLst>
              <a:ext uri="{FF2B5EF4-FFF2-40B4-BE49-F238E27FC236}">
                <a16:creationId xmlns:a16="http://schemas.microsoft.com/office/drawing/2014/main" xmlns="" id="{21A4FD58-C606-4B15-976C-6039999EE9D9}"/>
              </a:ext>
            </a:extLst>
          </p:cNvPr>
          <p:cNvSpPr txBox="1"/>
          <p:nvPr/>
        </p:nvSpPr>
        <p:spPr>
          <a:xfrm>
            <a:off x="326467" y="198148"/>
            <a:ext cx="8929710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Для кого работает Центр ментального здоровья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E4570BB9-8FEB-4EA1-B352-DC0AB058C7C4}"/>
              </a:ext>
            </a:extLst>
          </p:cNvPr>
          <p:cNvSpPr/>
          <p:nvPr/>
        </p:nvSpPr>
        <p:spPr>
          <a:xfrm>
            <a:off x="326467" y="1421149"/>
            <a:ext cx="2789891" cy="4015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object 5">
            <a:extLst>
              <a:ext uri="{FF2B5EF4-FFF2-40B4-BE49-F238E27FC236}">
                <a16:creationId xmlns:a16="http://schemas.microsoft.com/office/drawing/2014/main" xmlns="" id="{BB825530-B17D-4321-B428-095CF2161874}"/>
              </a:ext>
            </a:extLst>
          </p:cNvPr>
          <p:cNvSpPr txBox="1"/>
          <p:nvPr/>
        </p:nvSpPr>
        <p:spPr>
          <a:xfrm>
            <a:off x="405748" y="4302736"/>
            <a:ext cx="2645709" cy="810788"/>
          </a:xfrm>
          <a:prstGeom prst="rect">
            <a:avLst/>
          </a:prstGeom>
        </p:spPr>
        <p:txBody>
          <a:bodyPr vert="horz" wrap="square" lIns="0" tIns="25834" rIns="0" bIns="0" rtlCol="0">
            <a:spAutoFit/>
          </a:bodyPr>
          <a:lstStyle/>
          <a:p>
            <a:pPr marL="11744" marR="4697" algn="ctr">
              <a:lnSpc>
                <a:spcPts val="1480"/>
              </a:lnSpc>
              <a:spcBef>
                <a:spcPts val="203"/>
              </a:spcBef>
            </a:pPr>
            <a:r>
              <a:rPr lang="ru-RU" sz="2000" b="1" dirty="0">
                <a:solidFill>
                  <a:srgbClr val="5B9F9D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Дети с подозрением или с установленным диагнозом РАС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xmlns="" id="{DF36BBA8-64E1-4DFF-BEB4-D9E54B99A413}"/>
              </a:ext>
            </a:extLst>
          </p:cNvPr>
          <p:cNvSpPr/>
          <p:nvPr/>
        </p:nvSpPr>
        <p:spPr>
          <a:xfrm>
            <a:off x="3452970" y="1699078"/>
            <a:ext cx="3454399" cy="2285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5B9F9D"/>
                </a:solidFill>
              </a:rPr>
              <a:t>ДЕТСКАЯ ПОЛИКЛИНИКА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B9F9D"/>
                </a:solidFill>
              </a:rPr>
              <a:t>Выявление рисков развития РАС </a:t>
            </a:r>
          </a:p>
          <a:p>
            <a:r>
              <a:rPr lang="ru-RU" dirty="0">
                <a:solidFill>
                  <a:srgbClr val="5B9F9D"/>
                </a:solidFill>
              </a:rPr>
              <a:t>(тест </a:t>
            </a:r>
            <a:r>
              <a:rPr lang="en" dirty="0">
                <a:solidFill>
                  <a:srgbClr val="5B9F9D"/>
                </a:solidFill>
              </a:rPr>
              <a:t>M-CHAT)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B9F9D"/>
                </a:solidFill>
              </a:rPr>
              <a:t>Направление в ЦМЗ</a:t>
            </a:r>
          </a:p>
          <a:p>
            <a:r>
              <a:rPr lang="ru-RU" dirty="0">
                <a:solidFill>
                  <a:srgbClr val="5B9F9D"/>
                </a:solidFill>
              </a:rPr>
              <a:t>от врача-педиатра/невролога</a:t>
            </a: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xmlns="" id="{6AABE54D-095F-4560-9C7C-539EE9FEAD54}"/>
              </a:ext>
            </a:extLst>
          </p:cNvPr>
          <p:cNvSpPr/>
          <p:nvPr/>
        </p:nvSpPr>
        <p:spPr>
          <a:xfrm>
            <a:off x="3452970" y="4487577"/>
            <a:ext cx="3454399" cy="6845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5B9F9D"/>
                </a:solidFill>
              </a:rPr>
              <a:t>Блок выездных бригад ЦМЗ</a:t>
            </a:r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xmlns="" id="{C404BE14-A332-4FAC-8020-06DA213B36E9}"/>
              </a:ext>
            </a:extLst>
          </p:cNvPr>
          <p:cNvSpPr/>
          <p:nvPr/>
        </p:nvSpPr>
        <p:spPr>
          <a:xfrm>
            <a:off x="7805585" y="860153"/>
            <a:ext cx="3454399" cy="2681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5B9F9D"/>
                </a:solidFill>
              </a:rPr>
              <a:t>Консультативно</a:t>
            </a:r>
            <a:r>
              <a:rPr lang="en-US" b="1" dirty="0">
                <a:solidFill>
                  <a:srgbClr val="5B9F9D"/>
                </a:solidFill>
              </a:rPr>
              <a:t> -</a:t>
            </a:r>
            <a:r>
              <a:rPr lang="ru-RU" b="1" dirty="0">
                <a:solidFill>
                  <a:srgbClr val="5B9F9D"/>
                </a:solidFill>
              </a:rPr>
              <a:t>диагностический</a:t>
            </a:r>
            <a:r>
              <a:rPr lang="en-US" b="1" dirty="0">
                <a:solidFill>
                  <a:srgbClr val="5B9F9D"/>
                </a:solidFill>
              </a:rPr>
              <a:t> </a:t>
            </a:r>
            <a:r>
              <a:rPr lang="ru-RU" b="1" dirty="0">
                <a:solidFill>
                  <a:srgbClr val="5B9F9D"/>
                </a:solidFill>
              </a:rPr>
              <a:t>блок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B9F9D"/>
                </a:solidFill>
              </a:rPr>
              <a:t>Комплексная диагностика РАС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B9F9D"/>
                </a:solidFill>
              </a:rPr>
              <a:t>Формирование персонифицированной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B9F9D"/>
                </a:solidFill>
              </a:rPr>
              <a:t>программы </a:t>
            </a:r>
            <a:r>
              <a:rPr lang="ru-RU" dirty="0" err="1">
                <a:solidFill>
                  <a:srgbClr val="5B9F9D"/>
                </a:solidFill>
              </a:rPr>
              <a:t>абилитации</a:t>
            </a:r>
            <a:r>
              <a:rPr lang="ru-RU" dirty="0">
                <a:solidFill>
                  <a:srgbClr val="5B9F9D"/>
                </a:solidFill>
              </a:rPr>
              <a:t>/реабилитации</a:t>
            </a: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xmlns="" id="{31E861B6-F8C9-4707-A2A8-DD742B905703}"/>
              </a:ext>
            </a:extLst>
          </p:cNvPr>
          <p:cNvSpPr/>
          <p:nvPr/>
        </p:nvSpPr>
        <p:spPr>
          <a:xfrm>
            <a:off x="7805585" y="3903066"/>
            <a:ext cx="3454400" cy="2681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5B9F9D"/>
                </a:solidFill>
              </a:rPr>
              <a:t>Блок дневного стационара </a:t>
            </a:r>
          </a:p>
          <a:p>
            <a:r>
              <a:rPr lang="ru-RU" b="1" dirty="0">
                <a:solidFill>
                  <a:srgbClr val="5B9F9D"/>
                </a:solidFill>
              </a:rPr>
              <a:t>и амбулаторного сопровождения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B9F9D"/>
                </a:solidFill>
              </a:rPr>
              <a:t>Прохождение </a:t>
            </a:r>
            <a:r>
              <a:rPr lang="ru-RU" dirty="0" err="1">
                <a:solidFill>
                  <a:srgbClr val="5B9F9D"/>
                </a:solidFill>
              </a:rPr>
              <a:t>инстенсивной</a:t>
            </a:r>
            <a:r>
              <a:rPr lang="ru-RU" dirty="0">
                <a:solidFill>
                  <a:srgbClr val="5B9F9D"/>
                </a:solidFill>
              </a:rPr>
              <a:t> программы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5B9F9D"/>
                </a:solidFill>
              </a:rPr>
              <a:t>абилитации</a:t>
            </a:r>
            <a:r>
              <a:rPr lang="ru-RU" dirty="0">
                <a:solidFill>
                  <a:srgbClr val="5B9F9D"/>
                </a:solidFill>
              </a:rPr>
              <a:t>/реабилитации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B9F9D"/>
                </a:solidFill>
              </a:rPr>
              <a:t>(1 цикл пациента длится 14 дней)</a:t>
            </a: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C0263D4C-00DC-4102-ACA2-5E66A20FBCD4}"/>
              </a:ext>
            </a:extLst>
          </p:cNvPr>
          <p:cNvCxnSpPr>
            <a:cxnSpLocks/>
          </p:cNvCxnSpPr>
          <p:nvPr/>
        </p:nvCxnSpPr>
        <p:spPr>
          <a:xfrm flipV="1">
            <a:off x="6782817" y="2842054"/>
            <a:ext cx="46116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409119D3-C81D-405C-8BB7-C9F02552B2D6}"/>
              </a:ext>
            </a:extLst>
          </p:cNvPr>
          <p:cNvCxnSpPr>
            <a:cxnSpLocks/>
          </p:cNvCxnSpPr>
          <p:nvPr/>
        </p:nvCxnSpPr>
        <p:spPr>
          <a:xfrm flipV="1">
            <a:off x="6782817" y="4829842"/>
            <a:ext cx="46116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xmlns="" id="{E9591059-5978-4E47-A86B-B1EE38FF6987}"/>
              </a:ext>
            </a:extLst>
          </p:cNvPr>
          <p:cNvCxnSpPr>
            <a:cxnSpLocks/>
          </p:cNvCxnSpPr>
          <p:nvPr/>
        </p:nvCxnSpPr>
        <p:spPr>
          <a:xfrm>
            <a:off x="7243981" y="2842054"/>
            <a:ext cx="0" cy="19877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xmlns="" id="{4EC7C24C-7C67-4E54-8C0C-A9212AFFA884}"/>
              </a:ext>
            </a:extLst>
          </p:cNvPr>
          <p:cNvCxnSpPr>
            <a:cxnSpLocks/>
          </p:cNvCxnSpPr>
          <p:nvPr/>
        </p:nvCxnSpPr>
        <p:spPr>
          <a:xfrm flipV="1">
            <a:off x="7243981" y="3730679"/>
            <a:ext cx="23602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xmlns="" id="{B12B57AC-F0D7-4A4B-98F2-AABC601906D8}"/>
              </a:ext>
            </a:extLst>
          </p:cNvPr>
          <p:cNvCxnSpPr>
            <a:cxnSpLocks/>
          </p:cNvCxnSpPr>
          <p:nvPr/>
        </p:nvCxnSpPr>
        <p:spPr>
          <a:xfrm flipV="1">
            <a:off x="7480005" y="2200809"/>
            <a:ext cx="0" cy="152987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xmlns="" id="{0D9D1C0A-EBE9-4BA7-8922-07370AFE22F1}"/>
              </a:ext>
            </a:extLst>
          </p:cNvPr>
          <p:cNvCxnSpPr>
            <a:cxnSpLocks/>
          </p:cNvCxnSpPr>
          <p:nvPr/>
        </p:nvCxnSpPr>
        <p:spPr>
          <a:xfrm flipV="1">
            <a:off x="7473190" y="2200808"/>
            <a:ext cx="46116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xmlns="" id="{49C22036-86C7-4287-8008-F4C0626A6B0A}"/>
              </a:ext>
            </a:extLst>
          </p:cNvPr>
          <p:cNvCxnSpPr>
            <a:cxnSpLocks/>
            <a:stCxn id="88" idx="0"/>
            <a:endCxn id="87" idx="2"/>
          </p:cNvCxnSpPr>
          <p:nvPr/>
        </p:nvCxnSpPr>
        <p:spPr>
          <a:xfrm flipV="1">
            <a:off x="9532785" y="3541466"/>
            <a:ext cx="0" cy="361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B0D386F5-CF16-475E-A52A-713CCB4775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1" t="5427" r="27815" b="22636"/>
          <a:stretch/>
        </p:blipFill>
        <p:spPr>
          <a:xfrm>
            <a:off x="931570" y="1675965"/>
            <a:ext cx="1594066" cy="2309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018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" y="17248"/>
            <a:ext cx="12130675" cy="68235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728" y="-17762"/>
            <a:ext cx="12130675" cy="68235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1A7D596-7EF0-36FC-52D3-178EF3594C41}"/>
              </a:ext>
            </a:extLst>
          </p:cNvPr>
          <p:cNvSpPr/>
          <p:nvPr/>
        </p:nvSpPr>
        <p:spPr>
          <a:xfrm>
            <a:off x="8320966" y="378764"/>
            <a:ext cx="2890135" cy="42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94" dirty="0">
                <a:solidFill>
                  <a:srgbClr val="2B6058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itchFamily="18" charset="0"/>
              </a:rPr>
              <a:t>ГБУЗ Республиканская клиническая психиатрическая больница</a:t>
            </a:r>
            <a:endParaRPr lang="ru-RU" sz="1194" dirty="0">
              <a:solidFill>
                <a:srgbClr val="2B6058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9DF764B-3BFE-D08C-D463-CC34C0A5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6481" r="7613" b="6308"/>
          <a:stretch>
            <a:fillRect/>
          </a:stretch>
        </p:blipFill>
        <p:spPr bwMode="auto">
          <a:xfrm>
            <a:off x="11131808" y="312855"/>
            <a:ext cx="554411" cy="5544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F61F90D7-AB32-435A-B1C1-21EB4B05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6" y="125827"/>
            <a:ext cx="722271" cy="72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B821E7-A8CE-0045-8E5B-D6628972F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" y="-2097"/>
            <a:ext cx="11736440" cy="66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C6D5B1-CF47-4DC0-AAFA-9AE515A64F7B}"/>
              </a:ext>
            </a:extLst>
          </p:cNvPr>
          <p:cNvSpPr/>
          <p:nvPr/>
        </p:nvSpPr>
        <p:spPr>
          <a:xfrm>
            <a:off x="438462" y="1370588"/>
            <a:ext cx="2902688" cy="448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xmlns="" id="{442E7188-EE27-493C-87C3-A7F30637C519}"/>
              </a:ext>
            </a:extLst>
          </p:cNvPr>
          <p:cNvSpPr txBox="1"/>
          <p:nvPr/>
        </p:nvSpPr>
        <p:spPr>
          <a:xfrm>
            <a:off x="438462" y="4420379"/>
            <a:ext cx="2902688" cy="810788"/>
          </a:xfrm>
          <a:prstGeom prst="rect">
            <a:avLst/>
          </a:prstGeom>
        </p:spPr>
        <p:txBody>
          <a:bodyPr vert="horz" wrap="square" lIns="0" tIns="25834" rIns="0" bIns="0" rtlCol="0">
            <a:spAutoFit/>
          </a:bodyPr>
          <a:lstStyle/>
          <a:p>
            <a:pPr marL="11744" marR="4697" algn="ctr">
              <a:lnSpc>
                <a:spcPts val="1480"/>
              </a:lnSpc>
              <a:spcBef>
                <a:spcPts val="203"/>
              </a:spcBef>
            </a:pPr>
            <a:r>
              <a:rPr lang="ru-RU" sz="2000" b="1" dirty="0">
                <a:solidFill>
                  <a:srgbClr val="5B9F9D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Взрослые с подозрением или с установленным диагнозом РАС</a:t>
            </a:r>
          </a:p>
        </p:txBody>
      </p:sp>
      <p:sp>
        <p:nvSpPr>
          <p:cNvPr id="63" name="object 2">
            <a:extLst>
              <a:ext uri="{FF2B5EF4-FFF2-40B4-BE49-F238E27FC236}">
                <a16:creationId xmlns:a16="http://schemas.microsoft.com/office/drawing/2014/main" xmlns="" id="{0D0F431F-1B13-4A39-B233-7D295D12FC30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  <a:endParaRPr lang="ru-RU" sz="12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1862854C-6FB4-4EE5-87E0-238A59C7D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65" name="object 7">
            <a:extLst>
              <a:ext uri="{FF2B5EF4-FFF2-40B4-BE49-F238E27FC236}">
                <a16:creationId xmlns:a16="http://schemas.microsoft.com/office/drawing/2014/main" xmlns="" id="{92E1E241-50D1-4EAA-8862-027042627DA1}"/>
              </a:ext>
            </a:extLst>
          </p:cNvPr>
          <p:cNvSpPr txBox="1"/>
          <p:nvPr/>
        </p:nvSpPr>
        <p:spPr>
          <a:xfrm>
            <a:off x="326467" y="198148"/>
            <a:ext cx="8929710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Для кого работает Центр ментального здоровья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D21E748-D6A7-4329-AA5D-5F3087E5D6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3" t="38699" r="32879" b="5821"/>
          <a:stretch/>
        </p:blipFill>
        <p:spPr>
          <a:xfrm>
            <a:off x="821831" y="1557183"/>
            <a:ext cx="2135951" cy="2353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C8C0406-A952-4358-BEC1-2A60B68F18D2}"/>
              </a:ext>
            </a:extLst>
          </p:cNvPr>
          <p:cNvSpPr/>
          <p:nvPr/>
        </p:nvSpPr>
        <p:spPr>
          <a:xfrm>
            <a:off x="3724518" y="3387535"/>
            <a:ext cx="2009553" cy="803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Подозрение на РАС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BDDDB410-C620-4667-B780-620C189445A4}"/>
              </a:ext>
            </a:extLst>
          </p:cNvPr>
          <p:cNvSpPr/>
          <p:nvPr/>
        </p:nvSpPr>
        <p:spPr>
          <a:xfrm>
            <a:off x="6003431" y="3387535"/>
            <a:ext cx="2009554" cy="803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Психиатр по месту жительства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46827911-2FB0-412C-A09F-B62C18763C5E}"/>
              </a:ext>
            </a:extLst>
          </p:cNvPr>
          <p:cNvSpPr/>
          <p:nvPr/>
        </p:nvSpPr>
        <p:spPr>
          <a:xfrm>
            <a:off x="9164863" y="1557183"/>
            <a:ext cx="2700670" cy="13078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Дообследование в Центре ментального здоровья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3796DFE-97A1-4A63-804D-DC99BAF1E115}"/>
              </a:ext>
            </a:extLst>
          </p:cNvPr>
          <p:cNvSpPr/>
          <p:nvPr/>
        </p:nvSpPr>
        <p:spPr>
          <a:xfrm>
            <a:off x="9164863" y="3112575"/>
            <a:ext cx="2700670" cy="13078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Дообследование в условиях стационара</a:t>
            </a:r>
            <a:r>
              <a:rPr lang="en-US" dirty="0">
                <a:solidFill>
                  <a:srgbClr val="5B9F9D"/>
                </a:solidFill>
                <a:latin typeface="Montserrat" panose="020B0604020202020204" charset="-52"/>
              </a:rPr>
              <a:t> </a:t>
            </a:r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РКПБ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691FAE73-E00E-4732-AB8E-07B39ABB8DCD}"/>
              </a:ext>
            </a:extLst>
          </p:cNvPr>
          <p:cNvSpPr/>
          <p:nvPr/>
        </p:nvSpPr>
        <p:spPr>
          <a:xfrm>
            <a:off x="9164863" y="4659882"/>
            <a:ext cx="2700670" cy="13078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Врачебный консилиум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54971C71-B38B-4306-A29F-94808F235EAF}"/>
              </a:ext>
            </a:extLst>
          </p:cNvPr>
          <p:cNvCxnSpPr>
            <a:stCxn id="3" idx="3"/>
            <a:endCxn id="17" idx="1"/>
          </p:cNvCxnSpPr>
          <p:nvPr/>
        </p:nvCxnSpPr>
        <p:spPr>
          <a:xfrm>
            <a:off x="5734071" y="3789158"/>
            <a:ext cx="2693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EF99067-063D-4D15-B7AF-C6E769030B44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8012985" y="3789157"/>
            <a:ext cx="46116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6249846E-C9B5-4A36-8A61-239861DAE961}"/>
              </a:ext>
            </a:extLst>
          </p:cNvPr>
          <p:cNvCxnSpPr>
            <a:cxnSpLocks/>
          </p:cNvCxnSpPr>
          <p:nvPr/>
        </p:nvCxnSpPr>
        <p:spPr>
          <a:xfrm>
            <a:off x="8474149" y="5300817"/>
            <a:ext cx="69071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F9023B0E-F425-44BA-B973-35FB55A30C20}"/>
              </a:ext>
            </a:extLst>
          </p:cNvPr>
          <p:cNvCxnSpPr>
            <a:cxnSpLocks/>
          </p:cNvCxnSpPr>
          <p:nvPr/>
        </p:nvCxnSpPr>
        <p:spPr>
          <a:xfrm flipV="1">
            <a:off x="8477693" y="2241406"/>
            <a:ext cx="0" cy="307237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DE78C4FA-9E23-455D-AE52-58E2F4A71FD3}"/>
              </a:ext>
            </a:extLst>
          </p:cNvPr>
          <p:cNvCxnSpPr>
            <a:cxnSpLocks/>
          </p:cNvCxnSpPr>
          <p:nvPr/>
        </p:nvCxnSpPr>
        <p:spPr>
          <a:xfrm>
            <a:off x="8474149" y="2241406"/>
            <a:ext cx="69071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E08C8D88-4C61-4C40-A78E-6117329BBF6C}"/>
              </a:ext>
            </a:extLst>
          </p:cNvPr>
          <p:cNvCxnSpPr>
            <a:cxnSpLocks/>
          </p:cNvCxnSpPr>
          <p:nvPr/>
        </p:nvCxnSpPr>
        <p:spPr>
          <a:xfrm>
            <a:off x="8474149" y="3789155"/>
            <a:ext cx="690714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42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C6D5B1-CF47-4DC0-AAFA-9AE515A64F7B}"/>
              </a:ext>
            </a:extLst>
          </p:cNvPr>
          <p:cNvSpPr/>
          <p:nvPr/>
        </p:nvSpPr>
        <p:spPr>
          <a:xfrm>
            <a:off x="438462" y="1370588"/>
            <a:ext cx="2902688" cy="448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xmlns="" id="{442E7188-EE27-493C-87C3-A7F30637C519}"/>
              </a:ext>
            </a:extLst>
          </p:cNvPr>
          <p:cNvSpPr txBox="1"/>
          <p:nvPr/>
        </p:nvSpPr>
        <p:spPr>
          <a:xfrm>
            <a:off x="821830" y="4190780"/>
            <a:ext cx="2272243" cy="1003149"/>
          </a:xfrm>
          <a:prstGeom prst="rect">
            <a:avLst/>
          </a:prstGeom>
        </p:spPr>
        <p:txBody>
          <a:bodyPr vert="horz" wrap="square" lIns="0" tIns="25834" rIns="0" bIns="0" rtlCol="0">
            <a:spAutoFit/>
          </a:bodyPr>
          <a:lstStyle/>
          <a:p>
            <a:pPr marL="11744" marR="4697" algn="ctr">
              <a:lnSpc>
                <a:spcPts val="1480"/>
              </a:lnSpc>
              <a:spcBef>
                <a:spcPts val="203"/>
              </a:spcBef>
            </a:pPr>
            <a:r>
              <a:rPr lang="ru-RU" sz="2000" b="1" dirty="0">
                <a:solidFill>
                  <a:srgbClr val="5B9F9D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Взрослые с подозрением или с установленным диагнозом РАС</a:t>
            </a:r>
          </a:p>
        </p:txBody>
      </p:sp>
      <p:sp>
        <p:nvSpPr>
          <p:cNvPr id="63" name="object 2">
            <a:extLst>
              <a:ext uri="{FF2B5EF4-FFF2-40B4-BE49-F238E27FC236}">
                <a16:creationId xmlns:a16="http://schemas.microsoft.com/office/drawing/2014/main" xmlns="" id="{0D0F431F-1B13-4A39-B233-7D295D12FC30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  <a:endParaRPr lang="ru-RU" sz="12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1862854C-6FB4-4EE5-87E0-238A59C7D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65" name="object 7">
            <a:extLst>
              <a:ext uri="{FF2B5EF4-FFF2-40B4-BE49-F238E27FC236}">
                <a16:creationId xmlns:a16="http://schemas.microsoft.com/office/drawing/2014/main" xmlns="" id="{92E1E241-50D1-4EAA-8862-027042627DA1}"/>
              </a:ext>
            </a:extLst>
          </p:cNvPr>
          <p:cNvSpPr txBox="1"/>
          <p:nvPr/>
        </p:nvSpPr>
        <p:spPr>
          <a:xfrm>
            <a:off x="326467" y="198148"/>
            <a:ext cx="8929710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Для кого работает Центр ментального здоровья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C8C0406-A952-4358-BEC1-2A60B68F18D2}"/>
              </a:ext>
            </a:extLst>
          </p:cNvPr>
          <p:cNvSpPr/>
          <p:nvPr/>
        </p:nvSpPr>
        <p:spPr>
          <a:xfrm>
            <a:off x="4490417" y="1370588"/>
            <a:ext cx="5989094" cy="803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Подозрение на РАС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BDDDB410-C620-4667-B780-620C189445A4}"/>
              </a:ext>
            </a:extLst>
          </p:cNvPr>
          <p:cNvSpPr/>
          <p:nvPr/>
        </p:nvSpPr>
        <p:spPr>
          <a:xfrm>
            <a:off x="4490417" y="2384087"/>
            <a:ext cx="2902688" cy="803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Психиатр по месту жительства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46827911-2FB0-412C-A09F-B62C18763C5E}"/>
              </a:ext>
            </a:extLst>
          </p:cNvPr>
          <p:cNvSpPr/>
          <p:nvPr/>
        </p:nvSpPr>
        <p:spPr>
          <a:xfrm>
            <a:off x="7778841" y="2384087"/>
            <a:ext cx="2700670" cy="34034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Создание службы для взрослых.</a:t>
            </a:r>
          </a:p>
          <a:p>
            <a:endParaRPr lang="ru-RU" dirty="0">
              <a:solidFill>
                <a:srgbClr val="5B9F9D"/>
              </a:solidFill>
              <a:latin typeface="Montserrat" panose="020B0604020202020204" charset="-52"/>
            </a:endParaRPr>
          </a:p>
          <a:p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Бригада:</a:t>
            </a:r>
          </a:p>
          <a:p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Психиатр</a:t>
            </a:r>
          </a:p>
          <a:p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Клинический психолог</a:t>
            </a:r>
          </a:p>
          <a:p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Психотерапевт</a:t>
            </a:r>
          </a:p>
          <a:p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Поведенческий терапевт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D641A9-2D75-479F-9042-3B498FF94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12403" r="9830" b="2889"/>
          <a:stretch/>
        </p:blipFill>
        <p:spPr>
          <a:xfrm>
            <a:off x="728787" y="1551381"/>
            <a:ext cx="2194729" cy="2372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FC124444-F235-4820-9DD7-446E8F56D801}"/>
              </a:ext>
            </a:extLst>
          </p:cNvPr>
          <p:cNvSpPr/>
          <p:nvPr/>
        </p:nvSpPr>
        <p:spPr>
          <a:xfrm>
            <a:off x="4490417" y="3948870"/>
            <a:ext cx="2902688" cy="1764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5B9F9D"/>
                </a:solidFill>
                <a:latin typeface="Montserrat" panose="020B0604020202020204" charset="-52"/>
              </a:rPr>
              <a:t>Решение вопросов в рамках Кабинета межведомственного взаимодействия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D6D0BF41-2988-41C1-9550-5E28C7F6307B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5932967" y="2173833"/>
            <a:ext cx="8794" cy="21025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9A886191-0536-45C2-B55C-C52EBF3F7A7B}"/>
              </a:ext>
            </a:extLst>
          </p:cNvPr>
          <p:cNvCxnSpPr>
            <a:cxnSpLocks/>
          </p:cNvCxnSpPr>
          <p:nvPr/>
        </p:nvCxnSpPr>
        <p:spPr>
          <a:xfrm>
            <a:off x="9153985" y="2173833"/>
            <a:ext cx="8794" cy="21025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4EA65720-A34A-4306-AE07-979D67E3606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924173" y="3145625"/>
            <a:ext cx="17588" cy="80324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7A193E5C-4FE7-48F6-A207-C7973CB94A3D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93105" y="2785710"/>
            <a:ext cx="38573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3189F6EC-B39A-4570-97AD-47FE806C581E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7393105" y="4831335"/>
            <a:ext cx="38573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35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xmlns="" id="{141A8455-F9B9-411A-8DAC-DBAA880043CD}"/>
              </a:ext>
            </a:extLst>
          </p:cNvPr>
          <p:cNvSpPr/>
          <p:nvPr/>
        </p:nvSpPr>
        <p:spPr>
          <a:xfrm>
            <a:off x="6058260" y="6018175"/>
            <a:ext cx="2122177" cy="769494"/>
          </a:xfrm>
          <a:prstGeom prst="roundRect">
            <a:avLst/>
          </a:prstGeom>
          <a:solidFill>
            <a:srgbClr val="5B9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xmlns="" id="{C88D9BBA-1618-461E-8679-07066864626E}"/>
              </a:ext>
            </a:extLst>
          </p:cNvPr>
          <p:cNvSpPr/>
          <p:nvPr/>
        </p:nvSpPr>
        <p:spPr>
          <a:xfrm>
            <a:off x="6058261" y="5181084"/>
            <a:ext cx="2122177" cy="769494"/>
          </a:xfrm>
          <a:prstGeom prst="roundRect">
            <a:avLst/>
          </a:prstGeom>
          <a:solidFill>
            <a:srgbClr val="5B9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xmlns="" id="{20198942-9EBA-4C22-ACB6-C6AB4541469B}"/>
              </a:ext>
            </a:extLst>
          </p:cNvPr>
          <p:cNvSpPr/>
          <p:nvPr/>
        </p:nvSpPr>
        <p:spPr>
          <a:xfrm>
            <a:off x="6058262" y="4323210"/>
            <a:ext cx="2122177" cy="769494"/>
          </a:xfrm>
          <a:prstGeom prst="roundRect">
            <a:avLst/>
          </a:prstGeom>
          <a:solidFill>
            <a:srgbClr val="5B9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35521CA-FED5-49CA-B1FB-8B9CC237DB61}"/>
              </a:ext>
            </a:extLst>
          </p:cNvPr>
          <p:cNvSpPr/>
          <p:nvPr/>
        </p:nvSpPr>
        <p:spPr>
          <a:xfrm>
            <a:off x="6054192" y="3459823"/>
            <a:ext cx="2122177" cy="769494"/>
          </a:xfrm>
          <a:prstGeom prst="roundRect">
            <a:avLst/>
          </a:prstGeom>
          <a:solidFill>
            <a:srgbClr val="5B9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DBCAC70D-C976-4567-83AD-9D17925B7582}"/>
              </a:ext>
            </a:extLst>
          </p:cNvPr>
          <p:cNvSpPr/>
          <p:nvPr/>
        </p:nvSpPr>
        <p:spPr>
          <a:xfrm>
            <a:off x="471948" y="3651942"/>
            <a:ext cx="4798142" cy="3107461"/>
          </a:xfrm>
          <a:prstGeom prst="roundRect">
            <a:avLst/>
          </a:prstGeom>
          <a:solidFill>
            <a:srgbClr val="5B9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xmlns="" id="{5EBEA54C-8E3C-4EA6-8A1E-A332397778F2}"/>
              </a:ext>
            </a:extLst>
          </p:cNvPr>
          <p:cNvSpPr/>
          <p:nvPr/>
        </p:nvSpPr>
        <p:spPr>
          <a:xfrm>
            <a:off x="1659290" y="1121641"/>
            <a:ext cx="6521150" cy="2021081"/>
          </a:xfrm>
          <a:prstGeom prst="wedgeRoundRectCallout">
            <a:avLst>
              <a:gd name="adj1" fmla="val 59256"/>
              <a:gd name="adj2" fmla="val 39302"/>
              <a:gd name="adj3" fmla="val 16667"/>
            </a:avLst>
          </a:prstGeom>
          <a:solidFill>
            <a:srgbClr val="5B9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9593F0-7630-49E0-2573-828776AEF677}"/>
              </a:ext>
            </a:extLst>
          </p:cNvPr>
          <p:cNvSpPr txBox="1"/>
          <p:nvPr/>
        </p:nvSpPr>
        <p:spPr>
          <a:xfrm>
            <a:off x="1964306" y="1136012"/>
            <a:ext cx="636326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«В этом центре составляют специальный маршрут по лечению,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реабилитации и социализации данного ребёнка. У нас появилась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в системе возможность выстраивания для каждой семьи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специализированного и эффективного маршрута»</a:t>
            </a:r>
          </a:p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Каринэ </a:t>
            </a:r>
            <a:r>
              <a:rPr lang="ru-RU" sz="1200" dirty="0" err="1">
                <a:solidFill>
                  <a:schemeClr val="bg1"/>
                </a:solidFill>
              </a:rPr>
              <a:t>Хабирова</a:t>
            </a:r>
            <a:r>
              <a:rPr lang="ru-RU" sz="1200" dirty="0">
                <a:solidFill>
                  <a:schemeClr val="bg1"/>
                </a:solidFill>
              </a:rPr>
              <a:t> о Центре ментального здоровья (</a:t>
            </a:r>
            <a:r>
              <a:rPr lang="ru-RU" sz="1200" dirty="0" err="1">
                <a:solidFill>
                  <a:schemeClr val="bg1"/>
                </a:solidFill>
              </a:rPr>
              <a:t>г.Уфы</a:t>
            </a:r>
            <a:r>
              <a:rPr lang="ru-RU" sz="1200" dirty="0">
                <a:solidFill>
                  <a:schemeClr val="bg1"/>
                </a:solidFill>
              </a:rPr>
              <a:t>) / врач, председатель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попечительского совета благотворительных фондов «Территория счастья»,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АМНО «Уфимский хоспис» / Конференция «Современные подходы в комплексном лечении</a:t>
            </a:r>
          </a:p>
          <a:p>
            <a:r>
              <a:rPr lang="ru-RU" sz="1200" dirty="0">
                <a:solidFill>
                  <a:schemeClr val="bg1"/>
                </a:solidFill>
              </a:rPr>
              <a:t>и сопровождении детей с РАС» г. Уфа 2024г.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3C12FF31-6E77-D722-FBC3-72C5A89F379C}"/>
              </a:ext>
            </a:extLst>
          </p:cNvPr>
          <p:cNvCxnSpPr>
            <a:cxnSpLocks/>
          </p:cNvCxnSpPr>
          <p:nvPr/>
        </p:nvCxnSpPr>
        <p:spPr>
          <a:xfrm flipV="1">
            <a:off x="0" y="3324582"/>
            <a:ext cx="12192000" cy="106650"/>
          </a:xfrm>
          <a:prstGeom prst="line">
            <a:avLst/>
          </a:prstGeom>
          <a:ln w="28575">
            <a:solidFill>
              <a:srgbClr val="7DAE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1A4E07A-9D86-1166-C297-DCDAEF1178D0}"/>
              </a:ext>
            </a:extLst>
          </p:cNvPr>
          <p:cNvSpPr txBox="1"/>
          <p:nvPr/>
        </p:nvSpPr>
        <p:spPr>
          <a:xfrm>
            <a:off x="1256050" y="3841559"/>
            <a:ext cx="319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ЦЕЛЬ: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C2D8AA-1225-C33B-16DD-02109185B5AC}"/>
              </a:ext>
            </a:extLst>
          </p:cNvPr>
          <p:cNvSpPr txBox="1"/>
          <p:nvPr/>
        </p:nvSpPr>
        <p:spPr>
          <a:xfrm>
            <a:off x="101491" y="4328203"/>
            <a:ext cx="538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Создание в субъекте Российской Федерации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Регионального ресурсного центра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для людей с РАС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723B1BF-1D38-FD2E-B7A2-9ED6166A835C}"/>
              </a:ext>
            </a:extLst>
          </p:cNvPr>
          <p:cNvSpPr txBox="1"/>
          <p:nvPr/>
        </p:nvSpPr>
        <p:spPr>
          <a:xfrm>
            <a:off x="156147" y="5736359"/>
            <a:ext cx="538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Возможность получения услуг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от всех необходимых специалистов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в формате «единого окна»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C83F2F0B-0C4C-DFF9-7624-D4B539D84956}"/>
              </a:ext>
            </a:extLst>
          </p:cNvPr>
          <p:cNvCxnSpPr>
            <a:cxnSpLocks/>
          </p:cNvCxnSpPr>
          <p:nvPr/>
        </p:nvCxnSpPr>
        <p:spPr>
          <a:xfrm>
            <a:off x="2813267" y="5234429"/>
            <a:ext cx="0" cy="5019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DA18C02-DAFD-86E3-9DA4-912F46337A98}"/>
              </a:ext>
            </a:extLst>
          </p:cNvPr>
          <p:cNvSpPr txBox="1"/>
          <p:nvPr/>
        </p:nvSpPr>
        <p:spPr>
          <a:xfrm>
            <a:off x="6054192" y="3613092"/>
            <a:ext cx="319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ЦЕНТР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МЕДИЦИНСКОЙ ПОМОЩИ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3435EA6-2940-F002-75EA-B9E9F0D1059D}"/>
              </a:ext>
            </a:extLst>
          </p:cNvPr>
          <p:cNvSpPr txBox="1"/>
          <p:nvPr/>
        </p:nvSpPr>
        <p:spPr>
          <a:xfrm>
            <a:off x="6107816" y="4402676"/>
            <a:ext cx="307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ЦЕНТР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ПЕДАГОГИЧЕСКОЙ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КОРРЕКЦИИ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A7E466-2523-A75C-F123-16C9B639B085}"/>
              </a:ext>
            </a:extLst>
          </p:cNvPr>
          <p:cNvSpPr txBox="1"/>
          <p:nvPr/>
        </p:nvSpPr>
        <p:spPr>
          <a:xfrm>
            <a:off x="6107815" y="5209675"/>
            <a:ext cx="306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ЦЕНТР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МЕЖВЕДОМТСВЕННОГО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ВЗАИМОДЕЙСТВИЯ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8B0C1F-3198-6FB9-E7F8-C638F0E5E233}"/>
              </a:ext>
            </a:extLst>
          </p:cNvPr>
          <p:cNvSpPr txBox="1"/>
          <p:nvPr/>
        </p:nvSpPr>
        <p:spPr>
          <a:xfrm>
            <a:off x="6115068" y="6111246"/>
            <a:ext cx="306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ЦЕНТР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КОМПЕТЕНЦИЙ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И ОБРАЗОВАНИЯ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4FE01B0D-FAA4-44F3-80F8-6622FE5E6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89" y="1384983"/>
            <a:ext cx="1900121" cy="1900121"/>
          </a:xfrm>
          <a:prstGeom prst="rect">
            <a:avLst/>
          </a:prstGeom>
        </p:spPr>
      </p:pic>
      <p:sp>
        <p:nvSpPr>
          <p:cNvPr id="62" name="object 2">
            <a:extLst>
              <a:ext uri="{FF2B5EF4-FFF2-40B4-BE49-F238E27FC236}">
                <a16:creationId xmlns:a16="http://schemas.microsoft.com/office/drawing/2014/main" xmlns="" id="{B5C9DEDE-7C35-4541-8E8A-82FBA463C7ED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C772A7E-32CF-4F67-BBC3-E9FF3EB85D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DBD278A4-8F60-41BF-9002-59661310B43E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5270090" y="5205672"/>
            <a:ext cx="309172" cy="1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1675FC89-43CB-4820-9381-88DBEE03C0A7}"/>
              </a:ext>
            </a:extLst>
          </p:cNvPr>
          <p:cNvCxnSpPr>
            <a:cxnSpLocks/>
          </p:cNvCxnSpPr>
          <p:nvPr/>
        </p:nvCxnSpPr>
        <p:spPr>
          <a:xfrm flipH="1" flipV="1">
            <a:off x="5572632" y="3838846"/>
            <a:ext cx="13259" cy="2683946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xmlns="" id="{EE8E6A99-1FAE-46BC-AF42-2763862EBF4D}"/>
              </a:ext>
            </a:extLst>
          </p:cNvPr>
          <p:cNvCxnSpPr>
            <a:cxnSpLocks/>
          </p:cNvCxnSpPr>
          <p:nvPr/>
        </p:nvCxnSpPr>
        <p:spPr>
          <a:xfrm flipV="1">
            <a:off x="5572632" y="3838845"/>
            <a:ext cx="521407" cy="2714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B9FE4861-88BC-4A5C-9EA8-0F3473FB7F4B}"/>
              </a:ext>
            </a:extLst>
          </p:cNvPr>
          <p:cNvCxnSpPr>
            <a:cxnSpLocks/>
          </p:cNvCxnSpPr>
          <p:nvPr/>
        </p:nvCxnSpPr>
        <p:spPr>
          <a:xfrm>
            <a:off x="5578129" y="4707957"/>
            <a:ext cx="515910" cy="0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FB1D72D9-7B33-417D-9F45-D46F2EEB2761}"/>
              </a:ext>
            </a:extLst>
          </p:cNvPr>
          <p:cNvCxnSpPr>
            <a:cxnSpLocks/>
          </p:cNvCxnSpPr>
          <p:nvPr/>
        </p:nvCxnSpPr>
        <p:spPr>
          <a:xfrm flipV="1">
            <a:off x="5586409" y="5607410"/>
            <a:ext cx="521407" cy="2714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xmlns="" id="{33D30D0A-8403-40EE-9D05-4684890A665E}"/>
              </a:ext>
            </a:extLst>
          </p:cNvPr>
          <p:cNvCxnSpPr>
            <a:cxnSpLocks/>
          </p:cNvCxnSpPr>
          <p:nvPr/>
        </p:nvCxnSpPr>
        <p:spPr>
          <a:xfrm flipV="1">
            <a:off x="5572632" y="6522792"/>
            <a:ext cx="521407" cy="2714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xmlns="" id="{F574CF05-BF0D-42F3-877A-6FBB5E8892BE}"/>
              </a:ext>
            </a:extLst>
          </p:cNvPr>
          <p:cNvCxnSpPr>
            <a:cxnSpLocks/>
          </p:cNvCxnSpPr>
          <p:nvPr/>
        </p:nvCxnSpPr>
        <p:spPr>
          <a:xfrm>
            <a:off x="8136522" y="3841561"/>
            <a:ext cx="3187152" cy="21157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xmlns="" id="{5E49E4B7-A83D-422C-BCE1-B5738C25C686}"/>
              </a:ext>
            </a:extLst>
          </p:cNvPr>
          <p:cNvCxnSpPr>
            <a:cxnSpLocks/>
          </p:cNvCxnSpPr>
          <p:nvPr/>
        </p:nvCxnSpPr>
        <p:spPr>
          <a:xfrm flipV="1">
            <a:off x="8136522" y="4647784"/>
            <a:ext cx="3187152" cy="54660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xmlns="" id="{4FAA6999-6A63-45E4-BEBB-221CF51886FE}"/>
              </a:ext>
            </a:extLst>
          </p:cNvPr>
          <p:cNvCxnSpPr>
            <a:cxnSpLocks/>
          </p:cNvCxnSpPr>
          <p:nvPr/>
        </p:nvCxnSpPr>
        <p:spPr>
          <a:xfrm flipV="1">
            <a:off x="8176369" y="5532840"/>
            <a:ext cx="3697579" cy="29410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6FA3B047-1B83-4640-A26E-F444DB1415AC}"/>
              </a:ext>
            </a:extLst>
          </p:cNvPr>
          <p:cNvCxnSpPr>
            <a:cxnSpLocks/>
          </p:cNvCxnSpPr>
          <p:nvPr/>
        </p:nvCxnSpPr>
        <p:spPr>
          <a:xfrm flipV="1">
            <a:off x="8112864" y="6434411"/>
            <a:ext cx="1891864" cy="26693"/>
          </a:xfrm>
          <a:prstGeom prst="line">
            <a:avLst/>
          </a:prstGeom>
          <a:ln w="25400">
            <a:solidFill>
              <a:srgbClr val="5B9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object 12">
            <a:extLst>
              <a:ext uri="{FF2B5EF4-FFF2-40B4-BE49-F238E27FC236}">
                <a16:creationId xmlns:a16="http://schemas.microsoft.com/office/drawing/2014/main" xmlns="" id="{B2D662C5-2A13-4B2A-AFF1-275D5419BC7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44924" y="3471107"/>
            <a:ext cx="767753" cy="768626"/>
          </a:xfrm>
          <a:prstGeom prst="rect">
            <a:avLst/>
          </a:prstGeom>
        </p:spPr>
      </p:pic>
      <p:pic>
        <p:nvPicPr>
          <p:cNvPr id="86" name="object 13">
            <a:extLst>
              <a:ext uri="{FF2B5EF4-FFF2-40B4-BE49-F238E27FC236}">
                <a16:creationId xmlns:a16="http://schemas.microsoft.com/office/drawing/2014/main" xmlns="" id="{70393BF0-A3DB-43A5-B3B7-BF53AE3D21F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84138" y="3478405"/>
            <a:ext cx="781326" cy="768626"/>
          </a:xfrm>
          <a:prstGeom prst="rect">
            <a:avLst/>
          </a:prstGeom>
        </p:spPr>
      </p:pic>
      <p:pic>
        <p:nvPicPr>
          <p:cNvPr id="87" name="object 14">
            <a:extLst>
              <a:ext uri="{FF2B5EF4-FFF2-40B4-BE49-F238E27FC236}">
                <a16:creationId xmlns:a16="http://schemas.microsoft.com/office/drawing/2014/main" xmlns="" id="{04BE9CFB-BA84-4887-8FCB-AA7EBD45DA5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8233" y="3455420"/>
            <a:ext cx="802339" cy="794764"/>
          </a:xfrm>
          <a:prstGeom prst="rect">
            <a:avLst/>
          </a:prstGeom>
        </p:spPr>
      </p:pic>
      <p:pic>
        <p:nvPicPr>
          <p:cNvPr id="88" name="object 15">
            <a:extLst>
              <a:ext uri="{FF2B5EF4-FFF2-40B4-BE49-F238E27FC236}">
                <a16:creationId xmlns:a16="http://schemas.microsoft.com/office/drawing/2014/main" xmlns="" id="{DA068A2E-F78D-47F0-BA87-BF62B7C850C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35311" y="3337768"/>
            <a:ext cx="893077" cy="1002153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5044473B-D25D-44E7-9237-194395B087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7261" y="4383715"/>
            <a:ext cx="856589" cy="72286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54A5D2F5-0248-4361-986C-A5F8CBCF08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8339" y="4345432"/>
            <a:ext cx="938356" cy="75665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5C9A4EB1-EBF6-49B9-8178-26C826C06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17" y="4302133"/>
            <a:ext cx="799950" cy="79995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D29B8CE-739C-4A9D-98C2-12E6F17265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998" y="4302133"/>
            <a:ext cx="799950" cy="799950"/>
          </a:xfrm>
          <a:prstGeom prst="rect">
            <a:avLst/>
          </a:prstGeom>
        </p:spPr>
      </p:pic>
      <p:pic>
        <p:nvPicPr>
          <p:cNvPr id="98" name="object 16">
            <a:extLst>
              <a:ext uri="{FF2B5EF4-FFF2-40B4-BE49-F238E27FC236}">
                <a16:creationId xmlns:a16="http://schemas.microsoft.com/office/drawing/2014/main" xmlns="" id="{EEDC81D7-4E63-4F2A-A5E5-D4196CD9461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06324" y="5213260"/>
            <a:ext cx="715977" cy="736403"/>
          </a:xfrm>
          <a:prstGeom prst="rect">
            <a:avLst/>
          </a:prstGeom>
        </p:spPr>
      </p:pic>
      <p:pic>
        <p:nvPicPr>
          <p:cNvPr id="99" name="object 17">
            <a:extLst>
              <a:ext uri="{FF2B5EF4-FFF2-40B4-BE49-F238E27FC236}">
                <a16:creationId xmlns:a16="http://schemas.microsoft.com/office/drawing/2014/main" xmlns="" id="{E81AD302-374B-4C36-90D3-10D3E63B33DB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247941" y="5119193"/>
            <a:ext cx="847584" cy="847583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xmlns="" id="{72869A15-375A-49AC-A3B0-1C8B2C94430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6" t="11168" r="33055" b="31490"/>
          <a:stretch/>
        </p:blipFill>
        <p:spPr>
          <a:xfrm>
            <a:off x="10828646" y="5154032"/>
            <a:ext cx="568302" cy="745947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xmlns="" id="{82B97978-C1B3-4582-A276-6B988A9810E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75" b="20999"/>
          <a:stretch/>
        </p:blipFill>
        <p:spPr>
          <a:xfrm>
            <a:off x="10017919" y="4930835"/>
            <a:ext cx="710153" cy="110911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1F91AA90-8BF0-4A11-B1DF-733FC272CD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296" y="5154032"/>
            <a:ext cx="799950" cy="799950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xmlns="" id="{B7CE5D91-1972-44C7-80C0-46F21028D90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60121" b="3585"/>
          <a:stretch/>
        </p:blipFill>
        <p:spPr>
          <a:xfrm>
            <a:off x="8465676" y="6098278"/>
            <a:ext cx="711208" cy="698957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xmlns="" id="{8C1BF9C2-54DF-44E9-84CA-04B13ECB55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57" y="6055770"/>
            <a:ext cx="757282" cy="757282"/>
          </a:xfrm>
          <a:prstGeom prst="rect">
            <a:avLst/>
          </a:prstGeom>
        </p:spPr>
      </p:pic>
      <p:sp>
        <p:nvSpPr>
          <p:cNvPr id="118" name="object 7">
            <a:extLst>
              <a:ext uri="{FF2B5EF4-FFF2-40B4-BE49-F238E27FC236}">
                <a16:creationId xmlns:a16="http://schemas.microsoft.com/office/drawing/2014/main" xmlns="" id="{0995C911-423A-4164-81BD-34F21BDD5FD1}"/>
              </a:ext>
            </a:extLst>
          </p:cNvPr>
          <p:cNvSpPr txBox="1"/>
          <p:nvPr/>
        </p:nvSpPr>
        <p:spPr>
          <a:xfrm>
            <a:off x="243332" y="112983"/>
            <a:ext cx="9000952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Кабинет  межведомственного 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337752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xmlns="" id="{30AAA46D-5097-4ED8-BFF0-8A84C29E797C}"/>
              </a:ext>
            </a:extLst>
          </p:cNvPr>
          <p:cNvSpPr txBox="1"/>
          <p:nvPr/>
        </p:nvSpPr>
        <p:spPr>
          <a:xfrm>
            <a:off x="334963" y="387695"/>
            <a:ext cx="364672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Обучение специалистов</a:t>
            </a:r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xmlns="" id="{E680AD71-C299-4BC4-B8D7-9FF370484236}"/>
              </a:ext>
            </a:extLst>
          </p:cNvPr>
          <p:cNvSpPr txBox="1"/>
          <p:nvPr/>
        </p:nvSpPr>
        <p:spPr>
          <a:xfrm>
            <a:off x="326467" y="806687"/>
            <a:ext cx="9000952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Кабинет  межведомственного  взаимодействия</a:t>
            </a:r>
          </a:p>
        </p:txBody>
      </p:sp>
      <p:sp>
        <p:nvSpPr>
          <p:cNvPr id="35" name="object 2">
            <a:extLst>
              <a:ext uri="{FF2B5EF4-FFF2-40B4-BE49-F238E27FC236}">
                <a16:creationId xmlns:a16="http://schemas.microsoft.com/office/drawing/2014/main" xmlns="" id="{268090AB-5AAC-4940-9C5A-70AB36DD06BB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CF820E5-24AB-40EA-A0A6-0631A9D17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xmlns="" id="{219135ED-5E0F-4A78-BE33-0B8B0A38C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678578"/>
              </p:ext>
            </p:extLst>
          </p:nvPr>
        </p:nvGraphicFramePr>
        <p:xfrm>
          <a:off x="1238329" y="1867141"/>
          <a:ext cx="6222922" cy="388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Стрелка: вниз 9">
            <a:extLst>
              <a:ext uri="{FF2B5EF4-FFF2-40B4-BE49-F238E27FC236}">
                <a16:creationId xmlns:a16="http://schemas.microsoft.com/office/drawing/2014/main" xmlns="" id="{B3A2A573-37F9-4FA8-8F4C-8D3B3FFC257A}"/>
              </a:ext>
            </a:extLst>
          </p:cNvPr>
          <p:cNvSpPr/>
          <p:nvPr/>
        </p:nvSpPr>
        <p:spPr>
          <a:xfrm rot="10800000">
            <a:off x="692667" y="4600985"/>
            <a:ext cx="168712" cy="435326"/>
          </a:xfrm>
          <a:prstGeom prst="downArrow">
            <a:avLst>
              <a:gd name="adj1" fmla="val 50000"/>
              <a:gd name="adj2" fmla="val 108529"/>
            </a:avLst>
          </a:prstGeom>
          <a:solidFill>
            <a:srgbClr val="7DAE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5FA352E-E695-4D00-8A8A-18A3D44FF4DB}"/>
              </a:ext>
            </a:extLst>
          </p:cNvPr>
          <p:cNvSpPr txBox="1"/>
          <p:nvPr/>
        </p:nvSpPr>
        <p:spPr>
          <a:xfrm>
            <a:off x="475447" y="5120612"/>
            <a:ext cx="637097" cy="3951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eaLnBrk="1">
              <a:lnSpc>
                <a:spcPct val="107000"/>
              </a:lnSpc>
              <a:buClrTx/>
              <a:buFontTx/>
              <a:buNone/>
            </a:pPr>
            <a:r>
              <a:rPr lang="ru-RU" altLang="ru-RU" sz="2400" dirty="0">
                <a:solidFill>
                  <a:schemeClr val="bg2">
                    <a:lumMod val="2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276</a:t>
            </a:r>
          </a:p>
        </p:txBody>
      </p:sp>
      <p:sp>
        <p:nvSpPr>
          <p:cNvPr id="40" name="Стрелка: вниз 9">
            <a:extLst>
              <a:ext uri="{FF2B5EF4-FFF2-40B4-BE49-F238E27FC236}">
                <a16:creationId xmlns:a16="http://schemas.microsoft.com/office/drawing/2014/main" xmlns="" id="{76ED31EE-D86A-49E2-9AD0-EE87DC72F2C4}"/>
              </a:ext>
            </a:extLst>
          </p:cNvPr>
          <p:cNvSpPr/>
          <p:nvPr/>
        </p:nvSpPr>
        <p:spPr>
          <a:xfrm rot="10800000">
            <a:off x="692215" y="2660687"/>
            <a:ext cx="185163" cy="395173"/>
          </a:xfrm>
          <a:prstGeom prst="downArrow">
            <a:avLst>
              <a:gd name="adj1" fmla="val 50000"/>
              <a:gd name="adj2" fmla="val 108529"/>
            </a:avLst>
          </a:prstGeom>
          <a:solidFill>
            <a:srgbClr val="7DAE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6CE46E2-5932-49F0-B138-E8481699AA21}"/>
              </a:ext>
            </a:extLst>
          </p:cNvPr>
          <p:cNvSpPr txBox="1"/>
          <p:nvPr/>
        </p:nvSpPr>
        <p:spPr>
          <a:xfrm>
            <a:off x="379051" y="3116648"/>
            <a:ext cx="829893" cy="3951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eaLnBrk="1">
              <a:lnSpc>
                <a:spcPct val="107000"/>
              </a:lnSpc>
              <a:buClrTx/>
              <a:buFontTx/>
              <a:buNone/>
            </a:pPr>
            <a:r>
              <a:rPr lang="ru-RU" altLang="ru-RU" sz="2400" dirty="0">
                <a:solidFill>
                  <a:schemeClr val="bg2">
                    <a:lumMod val="2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1012</a:t>
            </a:r>
          </a:p>
        </p:txBody>
      </p:sp>
      <p:sp>
        <p:nvSpPr>
          <p:cNvPr id="42" name="Стрелка: вниз 9">
            <a:extLst>
              <a:ext uri="{FF2B5EF4-FFF2-40B4-BE49-F238E27FC236}">
                <a16:creationId xmlns:a16="http://schemas.microsoft.com/office/drawing/2014/main" xmlns="" id="{547B8F0A-D5BD-4FF0-822C-AB2D60636BCD}"/>
              </a:ext>
            </a:extLst>
          </p:cNvPr>
          <p:cNvSpPr/>
          <p:nvPr/>
        </p:nvSpPr>
        <p:spPr>
          <a:xfrm rot="10800000">
            <a:off x="692665" y="3530024"/>
            <a:ext cx="168714" cy="436239"/>
          </a:xfrm>
          <a:prstGeom prst="downArrow">
            <a:avLst>
              <a:gd name="adj1" fmla="val 50000"/>
              <a:gd name="adj2" fmla="val 108529"/>
            </a:avLst>
          </a:prstGeom>
          <a:solidFill>
            <a:srgbClr val="7DAE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E53CC04-9C73-46E5-B55A-BD27723FA1EC}"/>
              </a:ext>
            </a:extLst>
          </p:cNvPr>
          <p:cNvSpPr txBox="1"/>
          <p:nvPr/>
        </p:nvSpPr>
        <p:spPr>
          <a:xfrm>
            <a:off x="475447" y="4115278"/>
            <a:ext cx="637097" cy="3951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eaLnBrk="1">
              <a:lnSpc>
                <a:spcPct val="107000"/>
              </a:lnSpc>
              <a:buClrTx/>
              <a:buFontTx/>
              <a:buNone/>
            </a:pPr>
            <a:r>
              <a:rPr lang="ru-RU" altLang="ru-RU" sz="2400" dirty="0">
                <a:solidFill>
                  <a:schemeClr val="bg2">
                    <a:lumMod val="2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967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6B0A2094-01D4-4F5D-B735-25993C991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189" y="1824467"/>
            <a:ext cx="2444195" cy="50966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61CBB84-EC29-451F-AC1F-E7056AE569B7}"/>
              </a:ext>
            </a:extLst>
          </p:cNvPr>
          <p:cNvSpPr txBox="1"/>
          <p:nvPr/>
        </p:nvSpPr>
        <p:spPr>
          <a:xfrm>
            <a:off x="877379" y="6190965"/>
            <a:ext cx="6987995" cy="5586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07000"/>
              </a:lnSpc>
              <a:buClrTx/>
              <a:buFontTx/>
              <a:buNone/>
            </a:pPr>
            <a:r>
              <a:rPr lang="ru-RU" altLang="ru-RU" sz="3600" dirty="0">
                <a:solidFill>
                  <a:srgbClr val="008080"/>
                </a:solidFill>
                <a:latin typeface="Montserrat" panose="020B0604020202020204" charset="-52"/>
                <a:cs typeface="Golos Text" panose="020B0503020202020204" pitchFamily="34" charset="0"/>
              </a:rPr>
              <a:t>2025 году</a:t>
            </a:r>
            <a:r>
              <a:rPr lang="ru-RU" altLang="ru-RU" sz="2000" dirty="0">
                <a:solidFill>
                  <a:srgbClr val="008080"/>
                </a:solidFill>
                <a:latin typeface="Montserrat" panose="020B0604020202020204" charset="-52"/>
                <a:cs typeface="Golos Text" panose="020B0503020202020204" pitchFamily="34" charset="0"/>
              </a:rPr>
              <a:t> </a:t>
            </a:r>
            <a:r>
              <a:rPr lang="ru-RU" altLang="ru-RU" sz="1100" dirty="0">
                <a:solidFill>
                  <a:schemeClr val="bg2">
                    <a:lumMod val="25000"/>
                  </a:schemeClr>
                </a:solidFill>
                <a:latin typeface="Montserrat" panose="020B0604020202020204" charset="-52"/>
                <a:cs typeface="Golos Text" panose="020B0503020202020204" pitchFamily="34" charset="0"/>
              </a:rPr>
              <a:t>Реализуется план обучения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F08EE2AF-B29E-4AAE-81F1-41F49E2C02ED}"/>
              </a:ext>
            </a:extLst>
          </p:cNvPr>
          <p:cNvGrpSpPr/>
          <p:nvPr/>
        </p:nvGrpSpPr>
        <p:grpSpPr>
          <a:xfrm>
            <a:off x="6384144" y="4704677"/>
            <a:ext cx="1202892" cy="1012934"/>
            <a:chOff x="6554433" y="4504804"/>
            <a:chExt cx="1202892" cy="1012934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D3262F82-964F-4546-8E47-BA376EF87749}"/>
                </a:ext>
              </a:extLst>
            </p:cNvPr>
            <p:cNvSpPr/>
            <p:nvPr/>
          </p:nvSpPr>
          <p:spPr>
            <a:xfrm flipH="1" flipV="1">
              <a:off x="6554434" y="5165276"/>
              <a:ext cx="1202889" cy="352462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0EF4CB93-BA97-431B-86B8-A184B0B95D1D}"/>
                </a:ext>
              </a:extLst>
            </p:cNvPr>
            <p:cNvSpPr/>
            <p:nvPr/>
          </p:nvSpPr>
          <p:spPr>
            <a:xfrm flipH="1" flipV="1">
              <a:off x="6554433" y="4844755"/>
              <a:ext cx="1202891" cy="333032"/>
            </a:xfrm>
            <a:prstGeom prst="rect">
              <a:avLst/>
            </a:prstGeom>
            <a:solidFill>
              <a:srgbClr val="BFD7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479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6D50B31-F4FA-4CBA-8EA5-2398966D6F55}"/>
                </a:ext>
              </a:extLst>
            </p:cNvPr>
            <p:cNvSpPr txBox="1"/>
            <p:nvPr/>
          </p:nvSpPr>
          <p:spPr>
            <a:xfrm>
              <a:off x="6647907" y="5241871"/>
              <a:ext cx="497461" cy="186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eaLnBrk="1">
                <a:lnSpc>
                  <a:spcPct val="107000"/>
                </a:lnSpc>
                <a:buClrTx/>
                <a:buFont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Montserrat" panose="020B0604020202020204" charset="-52"/>
                  <a:cs typeface="Golos Text" panose="020B0503020202020204" pitchFamily="34" charset="0"/>
                </a:rPr>
                <a:t>врачи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E9AAED15-83C4-46B9-9298-9520CF7AECB4}"/>
                </a:ext>
              </a:extLst>
            </p:cNvPr>
            <p:cNvSpPr txBox="1"/>
            <p:nvPr/>
          </p:nvSpPr>
          <p:spPr>
            <a:xfrm>
              <a:off x="6599652" y="4913253"/>
              <a:ext cx="1112452" cy="186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eaLnBrk="1">
                <a:lnSpc>
                  <a:spcPct val="107000"/>
                </a:lnSpc>
                <a:buClrTx/>
                <a:buFontTx/>
                <a:buNone/>
              </a:pPr>
              <a:r>
                <a:rPr lang="ru-RU" altLang="ru-RU" sz="1200" dirty="0">
                  <a:latin typeface="Montserrat" panose="020B0604020202020204" charset="-52"/>
                  <a:cs typeface="Golos Text" panose="020B0503020202020204" pitchFamily="34" charset="0"/>
                </a:rPr>
                <a:t>специалисты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57FA98A1-075C-480A-AC6C-189EAE88F508}"/>
                </a:ext>
              </a:extLst>
            </p:cNvPr>
            <p:cNvSpPr/>
            <p:nvPr/>
          </p:nvSpPr>
          <p:spPr>
            <a:xfrm flipH="1" flipV="1">
              <a:off x="6554435" y="4504804"/>
              <a:ext cx="1202890" cy="354044"/>
            </a:xfrm>
            <a:prstGeom prst="rect">
              <a:avLst/>
            </a:prstGeom>
            <a:solidFill>
              <a:srgbClr val="7DAE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479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538CDE4-949D-4723-A484-B894B5020BAB}"/>
                </a:ext>
              </a:extLst>
            </p:cNvPr>
            <p:cNvSpPr txBox="1"/>
            <p:nvPr/>
          </p:nvSpPr>
          <p:spPr>
            <a:xfrm>
              <a:off x="6644873" y="4570728"/>
              <a:ext cx="1112452" cy="186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eaLnBrk="1">
                <a:lnSpc>
                  <a:spcPct val="107000"/>
                </a:lnSpc>
                <a:buClrTx/>
                <a:buFontTx/>
                <a:buNone/>
              </a:pPr>
              <a:r>
                <a:rPr lang="ru-RU" altLang="ru-RU" sz="1200" dirty="0">
                  <a:latin typeface="Montserrat" panose="020B0604020202020204" charset="-52"/>
                  <a:cs typeface="Golos Text" panose="020B0503020202020204" pitchFamily="34" charset="0"/>
                </a:rPr>
                <a:t>родители</a:t>
              </a: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64B42061-EB99-4EA5-99E7-4AA1EE2CA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02" y="691519"/>
            <a:ext cx="2851250" cy="129754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A837804-2C49-4288-8F45-2D66D5EE4811}"/>
              </a:ext>
            </a:extLst>
          </p:cNvPr>
          <p:cNvSpPr txBox="1"/>
          <p:nvPr/>
        </p:nvSpPr>
        <p:spPr>
          <a:xfrm>
            <a:off x="379051" y="2204726"/>
            <a:ext cx="829893" cy="3776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eaLnBrk="1">
              <a:lnSpc>
                <a:spcPct val="107000"/>
              </a:lnSpc>
              <a:buClrTx/>
              <a:buFontTx/>
              <a:buNone/>
            </a:pPr>
            <a:r>
              <a:rPr lang="ru-RU" altLang="ru-RU" sz="2400" dirty="0">
                <a:solidFill>
                  <a:schemeClr val="bg2">
                    <a:lumMod val="2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217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5FBC49-D076-4A19-BF39-083D62B7C6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19" y="3261096"/>
            <a:ext cx="2333763" cy="23337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16AD85-16B2-4828-97A7-C8EC32F22A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74" y="5561587"/>
            <a:ext cx="4269610" cy="1258755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7FB59FC2-2AF6-4B7E-8B04-D289F4A06C90}"/>
              </a:ext>
            </a:extLst>
          </p:cNvPr>
          <p:cNvSpPr/>
          <p:nvPr/>
        </p:nvSpPr>
        <p:spPr>
          <a:xfrm>
            <a:off x="10244227" y="3554120"/>
            <a:ext cx="2228548" cy="1768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QR-</a:t>
            </a:r>
            <a:r>
              <a:rPr lang="ru-RU" sz="2800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код</a:t>
            </a:r>
            <a:endParaRPr lang="en-US" sz="2800" b="1" dirty="0">
              <a:solidFill>
                <a:srgbClr val="5B9F9D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на ОБУЧЕНИЕ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в рамках проекта 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ПФО «Ментальное здоровье»</a:t>
            </a:r>
          </a:p>
        </p:txBody>
      </p:sp>
    </p:spTree>
    <p:extLst>
      <p:ext uri="{BB962C8B-B14F-4D97-AF65-F5344CB8AC3E}">
        <p14:creationId xmlns:p14="http://schemas.microsoft.com/office/powerpoint/2010/main" val="259704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066F479-BE75-4952-BE56-6CCCF668D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43" y="704123"/>
            <a:ext cx="2636430" cy="119978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E41E5D4-9F20-44D1-87E2-47EB68DC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648" y="1761723"/>
            <a:ext cx="2260043" cy="445578"/>
          </a:xfrm>
          <a:prstGeom prst="rect">
            <a:avLst/>
          </a:prstGeom>
        </p:spPr>
      </p:pic>
      <p:sp>
        <p:nvSpPr>
          <p:cNvPr id="52" name="object 4">
            <a:extLst>
              <a:ext uri="{FF2B5EF4-FFF2-40B4-BE49-F238E27FC236}">
                <a16:creationId xmlns:a16="http://schemas.microsoft.com/office/drawing/2014/main" xmlns="" id="{ADA60AD5-8024-4141-9D54-EC283067A059}"/>
              </a:ext>
            </a:extLst>
          </p:cNvPr>
          <p:cNvSpPr/>
          <p:nvPr/>
        </p:nvSpPr>
        <p:spPr>
          <a:xfrm>
            <a:off x="689472" y="2804663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2022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xmlns="" id="{B538C6C5-21E4-4684-9B49-D1E4D1191054}"/>
              </a:ext>
            </a:extLst>
          </p:cNvPr>
          <p:cNvSpPr/>
          <p:nvPr/>
        </p:nvSpPr>
        <p:spPr>
          <a:xfrm>
            <a:off x="689472" y="3639123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2023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xmlns="" id="{94AEC31E-1AC7-455F-8571-8A0E82F177B8}"/>
              </a:ext>
            </a:extLst>
          </p:cNvPr>
          <p:cNvSpPr/>
          <p:nvPr/>
        </p:nvSpPr>
        <p:spPr>
          <a:xfrm>
            <a:off x="689472" y="4473583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2024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xmlns="" id="{84A93DC3-16A0-4102-BDE5-BD7271C4807B}"/>
              </a:ext>
            </a:extLst>
          </p:cNvPr>
          <p:cNvSpPr/>
          <p:nvPr/>
        </p:nvSpPr>
        <p:spPr>
          <a:xfrm>
            <a:off x="689472" y="5308043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50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2025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xmlns="" id="{3DA49BD5-A104-43D1-B5E1-506627F4274C}"/>
              </a:ext>
            </a:extLst>
          </p:cNvPr>
          <p:cNvSpPr/>
          <p:nvPr/>
        </p:nvSpPr>
        <p:spPr>
          <a:xfrm>
            <a:off x="2099688" y="2804663"/>
            <a:ext cx="3663863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276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xmlns="" id="{870E8029-BF80-44D3-938B-68A7CFFCCA8D}"/>
              </a:ext>
            </a:extLst>
          </p:cNvPr>
          <p:cNvSpPr/>
          <p:nvPr/>
        </p:nvSpPr>
        <p:spPr>
          <a:xfrm>
            <a:off x="6259248" y="2793658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0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2" name="object 4">
            <a:extLst>
              <a:ext uri="{FF2B5EF4-FFF2-40B4-BE49-F238E27FC236}">
                <a16:creationId xmlns:a16="http://schemas.microsoft.com/office/drawing/2014/main" xmlns="" id="{092EB49B-C120-4A6A-AFCC-804EFBE852B7}"/>
              </a:ext>
            </a:extLst>
          </p:cNvPr>
          <p:cNvSpPr/>
          <p:nvPr/>
        </p:nvSpPr>
        <p:spPr>
          <a:xfrm>
            <a:off x="8185530" y="2802330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276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3" name="object 4">
            <a:extLst>
              <a:ext uri="{FF2B5EF4-FFF2-40B4-BE49-F238E27FC236}">
                <a16:creationId xmlns:a16="http://schemas.microsoft.com/office/drawing/2014/main" xmlns="" id="{9CE058C1-77D6-406B-9111-0FFBC5DD80A9}"/>
              </a:ext>
            </a:extLst>
          </p:cNvPr>
          <p:cNvSpPr/>
          <p:nvPr/>
        </p:nvSpPr>
        <p:spPr>
          <a:xfrm>
            <a:off x="2099688" y="3639123"/>
            <a:ext cx="3663863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967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4" name="object 4">
            <a:extLst>
              <a:ext uri="{FF2B5EF4-FFF2-40B4-BE49-F238E27FC236}">
                <a16:creationId xmlns:a16="http://schemas.microsoft.com/office/drawing/2014/main" xmlns="" id="{B87621D7-0111-4212-9F8A-E11F6CEB9A35}"/>
              </a:ext>
            </a:extLst>
          </p:cNvPr>
          <p:cNvSpPr/>
          <p:nvPr/>
        </p:nvSpPr>
        <p:spPr>
          <a:xfrm>
            <a:off x="6259248" y="3628118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191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xmlns="" id="{30165EB6-7CF4-4C9F-B0B3-9B59C3BE8F2E}"/>
              </a:ext>
            </a:extLst>
          </p:cNvPr>
          <p:cNvSpPr/>
          <p:nvPr/>
        </p:nvSpPr>
        <p:spPr>
          <a:xfrm>
            <a:off x="8185530" y="3636790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556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6" name="object 4">
            <a:extLst>
              <a:ext uri="{FF2B5EF4-FFF2-40B4-BE49-F238E27FC236}">
                <a16:creationId xmlns:a16="http://schemas.microsoft.com/office/drawing/2014/main" xmlns="" id="{4EF332D4-E2D5-4B8D-A8F0-04F9B57F1767}"/>
              </a:ext>
            </a:extLst>
          </p:cNvPr>
          <p:cNvSpPr/>
          <p:nvPr/>
        </p:nvSpPr>
        <p:spPr>
          <a:xfrm>
            <a:off x="2135285" y="4471278"/>
            <a:ext cx="3663863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1012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xmlns="" id="{3F6B20ED-CF97-4D7D-AD8B-FA2B9B69BE68}"/>
              </a:ext>
            </a:extLst>
          </p:cNvPr>
          <p:cNvSpPr/>
          <p:nvPr/>
        </p:nvSpPr>
        <p:spPr>
          <a:xfrm>
            <a:off x="6294845" y="4460272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339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8" name="object 4">
            <a:extLst>
              <a:ext uri="{FF2B5EF4-FFF2-40B4-BE49-F238E27FC236}">
                <a16:creationId xmlns:a16="http://schemas.microsoft.com/office/drawing/2014/main" xmlns="" id="{3D289E63-02B4-439C-BAC0-1E5D6C514661}"/>
              </a:ext>
            </a:extLst>
          </p:cNvPr>
          <p:cNvSpPr/>
          <p:nvPr/>
        </p:nvSpPr>
        <p:spPr>
          <a:xfrm>
            <a:off x="8221127" y="4468945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535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xmlns="" id="{9892CEFB-55F5-49B6-A2A5-09C166DC3C99}"/>
              </a:ext>
            </a:extLst>
          </p:cNvPr>
          <p:cNvSpPr/>
          <p:nvPr/>
        </p:nvSpPr>
        <p:spPr>
          <a:xfrm>
            <a:off x="2170166" y="5308043"/>
            <a:ext cx="3663863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6EACAA">
              <a:alpha val="40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976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70" name="object 4">
            <a:extLst>
              <a:ext uri="{FF2B5EF4-FFF2-40B4-BE49-F238E27FC236}">
                <a16:creationId xmlns:a16="http://schemas.microsoft.com/office/drawing/2014/main" xmlns="" id="{9693A5E8-3000-4035-BAD7-68EC7A065330}"/>
              </a:ext>
            </a:extLst>
          </p:cNvPr>
          <p:cNvSpPr/>
          <p:nvPr/>
        </p:nvSpPr>
        <p:spPr>
          <a:xfrm>
            <a:off x="6294845" y="5292426"/>
            <a:ext cx="1268260" cy="630268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5B9F9D">
              <a:alpha val="30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39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71" name="object 4">
            <a:extLst>
              <a:ext uri="{FF2B5EF4-FFF2-40B4-BE49-F238E27FC236}">
                <a16:creationId xmlns:a16="http://schemas.microsoft.com/office/drawing/2014/main" xmlns="" id="{90B2467C-DDEF-4796-A0E8-B9F213438A36}"/>
              </a:ext>
            </a:extLst>
          </p:cNvPr>
          <p:cNvSpPr/>
          <p:nvPr/>
        </p:nvSpPr>
        <p:spPr>
          <a:xfrm>
            <a:off x="8210156" y="5308043"/>
            <a:ext cx="1268260" cy="630268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BB3B2">
              <a:alpha val="30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893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72" name="object 4">
            <a:extLst>
              <a:ext uri="{FF2B5EF4-FFF2-40B4-BE49-F238E27FC236}">
                <a16:creationId xmlns:a16="http://schemas.microsoft.com/office/drawing/2014/main" xmlns="" id="{5602F40E-840A-4DC9-9274-9CB9AB5719F6}"/>
              </a:ext>
            </a:extLst>
          </p:cNvPr>
          <p:cNvSpPr/>
          <p:nvPr/>
        </p:nvSpPr>
        <p:spPr>
          <a:xfrm>
            <a:off x="9965471" y="2802358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0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xmlns="" id="{7654AB7A-B750-4205-9EFF-CB51D8D4C34F}"/>
              </a:ext>
            </a:extLst>
          </p:cNvPr>
          <p:cNvSpPr/>
          <p:nvPr/>
        </p:nvSpPr>
        <p:spPr>
          <a:xfrm>
            <a:off x="9965471" y="3636818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220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74" name="object 4">
            <a:extLst>
              <a:ext uri="{FF2B5EF4-FFF2-40B4-BE49-F238E27FC236}">
                <a16:creationId xmlns:a16="http://schemas.microsoft.com/office/drawing/2014/main" xmlns="" id="{56D3C69D-70B6-4061-B831-A07CC61A3C9C}"/>
              </a:ext>
            </a:extLst>
          </p:cNvPr>
          <p:cNvSpPr/>
          <p:nvPr/>
        </p:nvSpPr>
        <p:spPr>
          <a:xfrm>
            <a:off x="10001069" y="4468972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9A9A9">
              <a:alpha val="61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138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75" name="object 4">
            <a:extLst>
              <a:ext uri="{FF2B5EF4-FFF2-40B4-BE49-F238E27FC236}">
                <a16:creationId xmlns:a16="http://schemas.microsoft.com/office/drawing/2014/main" xmlns="" id="{A944AB0F-0041-46B9-B8F0-BCCABC465054}"/>
              </a:ext>
            </a:extLst>
          </p:cNvPr>
          <p:cNvSpPr/>
          <p:nvPr/>
        </p:nvSpPr>
        <p:spPr>
          <a:xfrm>
            <a:off x="9994361" y="5292425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7BB3B2">
              <a:alpha val="30000"/>
            </a:srgbClr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44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1D9E5D9-7ACE-4E89-90CF-A1B2454C18D9}"/>
              </a:ext>
            </a:extLst>
          </p:cNvPr>
          <p:cNvSpPr txBox="1"/>
          <p:nvPr/>
        </p:nvSpPr>
        <p:spPr>
          <a:xfrm>
            <a:off x="756986" y="2197615"/>
            <a:ext cx="120074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59" b="1" dirty="0">
                <a:solidFill>
                  <a:srgbClr val="7AABAB"/>
                </a:solidFill>
                <a:latin typeface="Montserrat Bold" panose="020B0604020202020204" charset="-52"/>
              </a:rPr>
              <a:t>ГОД</a:t>
            </a:r>
            <a:endParaRPr lang="ru-RU" sz="2219" b="1" dirty="0">
              <a:solidFill>
                <a:srgbClr val="7AABAB"/>
              </a:solidFill>
              <a:latin typeface="Montserrat Bold" panose="020B060402020202020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3DCA083-C40C-4919-A424-724DF6FD288C}"/>
              </a:ext>
            </a:extLst>
          </p:cNvPr>
          <p:cNvSpPr txBox="1"/>
          <p:nvPr/>
        </p:nvSpPr>
        <p:spPr>
          <a:xfrm>
            <a:off x="2912803" y="2209949"/>
            <a:ext cx="2501298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59" b="1" dirty="0">
                <a:solidFill>
                  <a:srgbClr val="7AABAB"/>
                </a:solidFill>
                <a:latin typeface="Montserrat Bold" panose="020B0604020202020204" charset="-52"/>
              </a:rPr>
              <a:t>ОБУЧЕНО</a:t>
            </a:r>
            <a:endParaRPr lang="ru-RU" sz="2219" b="1" dirty="0">
              <a:solidFill>
                <a:srgbClr val="7AABAB"/>
              </a:solidFill>
              <a:latin typeface="Montserrat Bold" panose="020B060402020202020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3676A80-F929-4EFF-AB8B-321E9E3F3995}"/>
              </a:ext>
            </a:extLst>
          </p:cNvPr>
          <p:cNvSpPr txBox="1"/>
          <p:nvPr/>
        </p:nvSpPr>
        <p:spPr>
          <a:xfrm>
            <a:off x="6328601" y="2409463"/>
            <a:ext cx="1200747" cy="34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4" b="1" dirty="0">
                <a:solidFill>
                  <a:srgbClr val="7AABAB"/>
                </a:solidFill>
                <a:latin typeface="Montserrat Bold" panose="020B0604020202020204" charset="-52"/>
              </a:rPr>
              <a:t>ВРАЧИ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11C02E3-50D5-4014-8277-41E8D77137C2}"/>
              </a:ext>
            </a:extLst>
          </p:cNvPr>
          <p:cNvSpPr txBox="1"/>
          <p:nvPr/>
        </p:nvSpPr>
        <p:spPr>
          <a:xfrm>
            <a:off x="7771405" y="2409234"/>
            <a:ext cx="2096510" cy="34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4" b="1" dirty="0">
                <a:solidFill>
                  <a:srgbClr val="7AABAB"/>
                </a:solidFill>
                <a:latin typeface="Montserrat Bold" panose="020B0604020202020204" charset="-52"/>
              </a:rPr>
              <a:t>СПЕЦИАЛИСТЫ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1F0D5480-E0D2-421C-BBB4-A74D4E8F637A}"/>
              </a:ext>
            </a:extLst>
          </p:cNvPr>
          <p:cNvSpPr txBox="1"/>
          <p:nvPr/>
        </p:nvSpPr>
        <p:spPr>
          <a:xfrm>
            <a:off x="9619800" y="2409234"/>
            <a:ext cx="1948044" cy="34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4" b="1" dirty="0">
                <a:solidFill>
                  <a:srgbClr val="7AABAB"/>
                </a:solidFill>
                <a:latin typeface="Montserrat Bold" panose="020B0604020202020204" charset="-52"/>
              </a:rPr>
              <a:t>РОДИТЕЛИ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CF8C4DE-95F1-4422-AFD1-D17CF350051A}"/>
              </a:ext>
            </a:extLst>
          </p:cNvPr>
          <p:cNvSpPr txBox="1"/>
          <p:nvPr/>
        </p:nvSpPr>
        <p:spPr>
          <a:xfrm>
            <a:off x="5704797" y="2006469"/>
            <a:ext cx="2188912" cy="43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19" b="1" dirty="0">
                <a:solidFill>
                  <a:srgbClr val="7AABAB"/>
                </a:solidFill>
                <a:latin typeface="Montserrat Bold" panose="020B0604020202020204" charset="-52"/>
              </a:rPr>
              <a:t>ИЗ НИХ:</a:t>
            </a: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xmlns="" id="{30AAA46D-5097-4ED8-BFF0-8A84C29E797C}"/>
              </a:ext>
            </a:extLst>
          </p:cNvPr>
          <p:cNvSpPr txBox="1"/>
          <p:nvPr/>
        </p:nvSpPr>
        <p:spPr>
          <a:xfrm>
            <a:off x="334963" y="387695"/>
            <a:ext cx="364672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Обучение специалистов</a:t>
            </a:r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xmlns="" id="{E680AD71-C299-4BC4-B8D7-9FF370484236}"/>
              </a:ext>
            </a:extLst>
          </p:cNvPr>
          <p:cNvSpPr txBox="1"/>
          <p:nvPr/>
        </p:nvSpPr>
        <p:spPr>
          <a:xfrm>
            <a:off x="326467" y="806687"/>
            <a:ext cx="9000952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Кабинет  межведомственного  взаимодействия</a:t>
            </a:r>
          </a:p>
        </p:txBody>
      </p:sp>
      <p:sp>
        <p:nvSpPr>
          <p:cNvPr id="35" name="object 2">
            <a:extLst>
              <a:ext uri="{FF2B5EF4-FFF2-40B4-BE49-F238E27FC236}">
                <a16:creationId xmlns:a16="http://schemas.microsoft.com/office/drawing/2014/main" xmlns="" id="{268090AB-5AAC-4940-9C5A-70AB36DD06BB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CF820E5-24AB-40EA-A0A6-0631A9D17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37" name="object 4">
            <a:extLst>
              <a:ext uri="{FF2B5EF4-FFF2-40B4-BE49-F238E27FC236}">
                <a16:creationId xmlns:a16="http://schemas.microsoft.com/office/drawing/2014/main" xmlns="" id="{76B4B8A7-765A-47F0-9320-EA79EFBB9E3D}"/>
              </a:ext>
            </a:extLst>
          </p:cNvPr>
          <p:cNvSpPr/>
          <p:nvPr/>
        </p:nvSpPr>
        <p:spPr>
          <a:xfrm>
            <a:off x="689472" y="6065060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gradFill flip="none" rotWithShape="1">
            <a:gsLst>
              <a:gs pos="0">
                <a:srgbClr val="79A9A9">
                  <a:tint val="66000"/>
                  <a:satMod val="160000"/>
                </a:srgbClr>
              </a:gs>
              <a:gs pos="50000">
                <a:srgbClr val="79A9A9">
                  <a:tint val="44500"/>
                  <a:satMod val="160000"/>
                </a:srgbClr>
              </a:gs>
              <a:gs pos="100000">
                <a:srgbClr val="79A9A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2026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xmlns="" id="{36F72CA0-0573-4893-A4E3-D2D012890AFC}"/>
              </a:ext>
            </a:extLst>
          </p:cNvPr>
          <p:cNvSpPr/>
          <p:nvPr/>
        </p:nvSpPr>
        <p:spPr>
          <a:xfrm>
            <a:off x="2170166" y="6065060"/>
            <a:ext cx="3663863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gradFill flip="none" rotWithShape="1">
            <a:gsLst>
              <a:gs pos="0">
                <a:srgbClr val="79A9A9">
                  <a:tint val="66000"/>
                  <a:satMod val="160000"/>
                </a:srgbClr>
              </a:gs>
              <a:gs pos="50000">
                <a:srgbClr val="79A9A9">
                  <a:tint val="44500"/>
                  <a:satMod val="160000"/>
                </a:srgbClr>
              </a:gs>
              <a:gs pos="100000">
                <a:srgbClr val="79A9A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Реализуется план обучения</a:t>
            </a: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xmlns="" id="{3263095C-8B91-4A88-BC7B-D65E43F1BC3E}"/>
              </a:ext>
            </a:extLst>
          </p:cNvPr>
          <p:cNvSpPr/>
          <p:nvPr/>
        </p:nvSpPr>
        <p:spPr>
          <a:xfrm>
            <a:off x="6294845" y="6049443"/>
            <a:ext cx="1268260" cy="630268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gradFill flip="none" rotWithShape="1">
            <a:gsLst>
              <a:gs pos="0">
                <a:srgbClr val="79A9A9">
                  <a:tint val="66000"/>
                  <a:satMod val="160000"/>
                </a:srgbClr>
              </a:gs>
              <a:gs pos="50000">
                <a:srgbClr val="79A9A9">
                  <a:tint val="44500"/>
                  <a:satMod val="160000"/>
                </a:srgbClr>
              </a:gs>
              <a:gs pos="100000">
                <a:srgbClr val="79A9A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0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xmlns="" id="{822BAC47-534D-4255-BCA7-DFDD9A2214A2}"/>
              </a:ext>
            </a:extLst>
          </p:cNvPr>
          <p:cNvSpPr/>
          <p:nvPr/>
        </p:nvSpPr>
        <p:spPr>
          <a:xfrm>
            <a:off x="8185530" y="6065060"/>
            <a:ext cx="1268260" cy="630268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gradFill flip="none" rotWithShape="1">
            <a:gsLst>
              <a:gs pos="0">
                <a:srgbClr val="79A9A9">
                  <a:tint val="66000"/>
                  <a:satMod val="160000"/>
                </a:srgbClr>
              </a:gs>
              <a:gs pos="50000">
                <a:srgbClr val="79A9A9">
                  <a:tint val="44500"/>
                  <a:satMod val="160000"/>
                </a:srgbClr>
              </a:gs>
              <a:gs pos="100000">
                <a:srgbClr val="79A9A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0</a:t>
            </a:r>
            <a:endParaRPr sz="2219" b="1" dirty="0">
              <a:solidFill>
                <a:schemeClr val="bg1"/>
              </a:solidFill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xmlns="" id="{0255469C-A838-44C6-B306-EAA52D7CF15E}"/>
              </a:ext>
            </a:extLst>
          </p:cNvPr>
          <p:cNvSpPr/>
          <p:nvPr/>
        </p:nvSpPr>
        <p:spPr>
          <a:xfrm>
            <a:off x="9994361" y="6049442"/>
            <a:ext cx="1268260" cy="614651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gradFill flip="none" rotWithShape="1">
            <a:gsLst>
              <a:gs pos="0">
                <a:srgbClr val="79A9A9">
                  <a:tint val="66000"/>
                  <a:satMod val="160000"/>
                </a:srgbClr>
              </a:gs>
              <a:gs pos="50000">
                <a:srgbClr val="79A9A9">
                  <a:tint val="44500"/>
                  <a:satMod val="160000"/>
                </a:srgbClr>
              </a:gs>
              <a:gs pos="100000">
                <a:srgbClr val="79A9A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2219" b="1" dirty="0">
                <a:solidFill>
                  <a:schemeClr val="bg1"/>
                </a:solidFill>
              </a:rPr>
              <a:t>0</a:t>
            </a:r>
            <a:endParaRPr sz="221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1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xmlns="" id="{11AB6F6C-0D6A-C8A3-E597-5477B5F1A4F9}"/>
              </a:ext>
            </a:extLst>
          </p:cNvPr>
          <p:cNvSpPr/>
          <p:nvPr/>
        </p:nvSpPr>
        <p:spPr>
          <a:xfrm>
            <a:off x="4260000" y="2497128"/>
            <a:ext cx="3672000" cy="1296000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5B9F9D">
              <a:alpha val="6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xmlns="" id="{C55E4C3A-411F-6799-9B08-45D06E70FF80}"/>
              </a:ext>
            </a:extLst>
          </p:cNvPr>
          <p:cNvSpPr txBox="1"/>
          <p:nvPr/>
        </p:nvSpPr>
        <p:spPr>
          <a:xfrm>
            <a:off x="4390993" y="2589976"/>
            <a:ext cx="3387386" cy="550663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>
              <a:lnSpc>
                <a:spcPct val="80000"/>
              </a:lnSpc>
            </a:pPr>
            <a:r>
              <a:rPr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Консультативно-  диагностический блок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4E4D50C-3342-A125-D474-B2BF079D6BB8}"/>
              </a:ext>
            </a:extLst>
          </p:cNvPr>
          <p:cNvSpPr txBox="1"/>
          <p:nvPr/>
        </p:nvSpPr>
        <p:spPr>
          <a:xfrm>
            <a:off x="334963" y="387695"/>
            <a:ext cx="364672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Коллектив и структура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xmlns="" id="{6FFF23C2-F24F-0527-8784-FF6851304E23}"/>
              </a:ext>
            </a:extLst>
          </p:cNvPr>
          <p:cNvSpPr txBox="1"/>
          <p:nvPr/>
        </p:nvSpPr>
        <p:spPr>
          <a:xfrm>
            <a:off x="326467" y="806687"/>
            <a:ext cx="10934524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Штатная численность </a:t>
            </a:r>
          </a:p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персонала составляет 70 ед. 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xmlns="" id="{A5434780-8D94-D3FF-4626-305ADB46B332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7E3AB85-CEFF-6901-7636-B74E4014F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xmlns="" id="{3C51196C-DDE8-9340-736C-147318259982}"/>
              </a:ext>
            </a:extLst>
          </p:cNvPr>
          <p:cNvSpPr/>
          <p:nvPr/>
        </p:nvSpPr>
        <p:spPr>
          <a:xfrm>
            <a:off x="4254318" y="3855544"/>
            <a:ext cx="3672000" cy="1296000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5B9F9D">
              <a:alpha val="6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xmlns="" id="{72FEB57A-F029-BBF1-0A5A-183653EA3DF3}"/>
              </a:ext>
            </a:extLst>
          </p:cNvPr>
          <p:cNvSpPr txBox="1"/>
          <p:nvPr/>
        </p:nvSpPr>
        <p:spPr>
          <a:xfrm>
            <a:off x="4385311" y="3948390"/>
            <a:ext cx="3387386" cy="550663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Блок педагогического сопровождения</a:t>
            </a:r>
            <a:endParaRPr sz="20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xmlns="" id="{4DA38880-A030-15FF-A0FC-993ED12AC094}"/>
              </a:ext>
            </a:extLst>
          </p:cNvPr>
          <p:cNvSpPr/>
          <p:nvPr/>
        </p:nvSpPr>
        <p:spPr>
          <a:xfrm>
            <a:off x="4265343" y="5213960"/>
            <a:ext cx="3672000" cy="1296000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5B9F9D">
              <a:alpha val="6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xmlns="" id="{B85921E2-BF44-8128-62E2-E8AEF88336D2}"/>
              </a:ext>
            </a:extLst>
          </p:cNvPr>
          <p:cNvSpPr txBox="1"/>
          <p:nvPr/>
        </p:nvSpPr>
        <p:spPr>
          <a:xfrm>
            <a:off x="4396335" y="5306806"/>
            <a:ext cx="3318251" cy="104310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>
              <a:lnSpc>
                <a:spcPct val="80000"/>
              </a:lnSpc>
              <a:spcBef>
                <a:spcPts val="439"/>
              </a:spcBef>
            </a:pP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Блок лечебно-  диагностической работы </a:t>
            </a:r>
            <a:b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и физиотерапии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xmlns="" id="{5D928BE9-21E4-8BE2-0CCF-43449DDF9B97}"/>
              </a:ext>
            </a:extLst>
          </p:cNvPr>
          <p:cNvSpPr/>
          <p:nvPr/>
        </p:nvSpPr>
        <p:spPr>
          <a:xfrm>
            <a:off x="8148525" y="2473040"/>
            <a:ext cx="3672000" cy="1296000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5B9F9D">
              <a:alpha val="6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xmlns="" id="{B316C0C4-5D3D-A5CA-B10D-F4D0F5B56D85}"/>
              </a:ext>
            </a:extLst>
          </p:cNvPr>
          <p:cNvSpPr txBox="1"/>
          <p:nvPr/>
        </p:nvSpPr>
        <p:spPr>
          <a:xfrm>
            <a:off x="8279518" y="2565888"/>
            <a:ext cx="3387386" cy="104310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Блок дневного стационара </a:t>
            </a:r>
            <a:b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и амбулаторного сопровождения</a:t>
            </a: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xmlns="" id="{78682A26-E93F-FC6C-A73C-578967121FB3}"/>
              </a:ext>
            </a:extLst>
          </p:cNvPr>
          <p:cNvSpPr/>
          <p:nvPr/>
        </p:nvSpPr>
        <p:spPr>
          <a:xfrm>
            <a:off x="8148525" y="3855544"/>
            <a:ext cx="3672000" cy="1296000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5B9F9D">
              <a:alpha val="6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xmlns="" id="{D1F58AE1-A3DE-4D21-31A3-08A7E4020DB8}"/>
              </a:ext>
            </a:extLst>
          </p:cNvPr>
          <p:cNvSpPr txBox="1"/>
          <p:nvPr/>
        </p:nvSpPr>
        <p:spPr>
          <a:xfrm>
            <a:off x="8279518" y="3948390"/>
            <a:ext cx="2981473" cy="550663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>
              <a:lnSpc>
                <a:spcPct val="80000"/>
              </a:lnSpc>
              <a:spcBef>
                <a:spcPts val="439"/>
              </a:spcBef>
            </a:pP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Блок выездных бригад</a:t>
            </a: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xmlns="" id="{D627B91A-0D8B-E942-9111-6039A006C1E0}"/>
              </a:ext>
            </a:extLst>
          </p:cNvPr>
          <p:cNvSpPr/>
          <p:nvPr/>
        </p:nvSpPr>
        <p:spPr>
          <a:xfrm>
            <a:off x="8160100" y="5214585"/>
            <a:ext cx="3672000" cy="1296000"/>
          </a:xfrm>
          <a:custGeom>
            <a:avLst/>
            <a:gdLst/>
            <a:ahLst/>
            <a:cxnLst/>
            <a:rect l="l" t="t" r="r" b="b"/>
            <a:pathLst>
              <a:path w="3805554" h="2112010">
                <a:moveTo>
                  <a:pt x="3710673" y="0"/>
                </a:moveTo>
                <a:lnTo>
                  <a:pt x="94449" y="0"/>
                </a:lnTo>
                <a:lnTo>
                  <a:pt x="57687" y="7421"/>
                </a:lnTo>
                <a:lnTo>
                  <a:pt x="27665" y="27660"/>
                </a:lnTo>
                <a:lnTo>
                  <a:pt x="7422" y="57682"/>
                </a:lnTo>
                <a:lnTo>
                  <a:pt x="0" y="94449"/>
                </a:lnTo>
                <a:lnTo>
                  <a:pt x="0" y="2017001"/>
                </a:lnTo>
                <a:lnTo>
                  <a:pt x="7422" y="2053763"/>
                </a:lnTo>
                <a:lnTo>
                  <a:pt x="27665" y="2083785"/>
                </a:lnTo>
                <a:lnTo>
                  <a:pt x="57687" y="2104028"/>
                </a:lnTo>
                <a:lnTo>
                  <a:pt x="94449" y="2111451"/>
                </a:lnTo>
                <a:lnTo>
                  <a:pt x="3710673" y="2111451"/>
                </a:lnTo>
                <a:lnTo>
                  <a:pt x="3747435" y="2104028"/>
                </a:lnTo>
                <a:lnTo>
                  <a:pt x="3777457" y="2083785"/>
                </a:lnTo>
                <a:lnTo>
                  <a:pt x="3797700" y="2053763"/>
                </a:lnTo>
                <a:lnTo>
                  <a:pt x="3805123" y="2017001"/>
                </a:lnTo>
                <a:lnTo>
                  <a:pt x="3805123" y="94449"/>
                </a:lnTo>
                <a:lnTo>
                  <a:pt x="3797700" y="57682"/>
                </a:lnTo>
                <a:lnTo>
                  <a:pt x="3777457" y="27660"/>
                </a:lnTo>
                <a:lnTo>
                  <a:pt x="3747435" y="7421"/>
                </a:lnTo>
                <a:lnTo>
                  <a:pt x="3710673" y="0"/>
                </a:lnTo>
                <a:close/>
              </a:path>
            </a:pathLst>
          </a:custGeom>
          <a:solidFill>
            <a:srgbClr val="5B9F9D">
              <a:alpha val="6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xmlns="" id="{C48A5806-1C6E-0A33-979A-A89B94E9EFE2}"/>
              </a:ext>
            </a:extLst>
          </p:cNvPr>
          <p:cNvSpPr txBox="1"/>
          <p:nvPr/>
        </p:nvSpPr>
        <p:spPr>
          <a:xfrm>
            <a:off x="8291092" y="5307431"/>
            <a:ext cx="3318251" cy="796884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R="5080">
              <a:lnSpc>
                <a:spcPct val="80000"/>
              </a:lnSpc>
              <a:spcBef>
                <a:spcPts val="439"/>
              </a:spcBef>
            </a:pP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Кабинет  межведомственного  взаимодействия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17D620A-3B5D-011E-5C9C-C767E713B213}"/>
              </a:ext>
            </a:extLst>
          </p:cNvPr>
          <p:cNvSpPr txBox="1"/>
          <p:nvPr/>
        </p:nvSpPr>
        <p:spPr>
          <a:xfrm>
            <a:off x="229105" y="2985628"/>
            <a:ext cx="436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Медицинский персонал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819BFE8-FB08-FD70-714A-E3CBF394A864}"/>
              </a:ext>
            </a:extLst>
          </p:cNvPr>
          <p:cNvSpPr txBox="1"/>
          <p:nvPr/>
        </p:nvSpPr>
        <p:spPr>
          <a:xfrm>
            <a:off x="229105" y="2271345"/>
            <a:ext cx="4086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000" dirty="0">
                <a:solidFill>
                  <a:srgbClr val="5B9F9D"/>
                </a:solidFill>
                <a:latin typeface="Montserrat Bold" panose="00000800000000000000" pitchFamily="2" charset="-52"/>
              </a:rPr>
              <a:t>39</a:t>
            </a:r>
            <a:r>
              <a:rPr lang="ru-RU" sz="2000" dirty="0">
                <a:solidFill>
                  <a:srgbClr val="5B9F9D"/>
                </a:solidFill>
                <a:latin typeface="Montserrat Bold" panose="00000800000000000000" pitchFamily="2" charset="-52"/>
              </a:rPr>
              <a:t> ед.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3206B92-AD7F-3D94-BCCB-01FC08624E0E}"/>
              </a:ext>
            </a:extLst>
          </p:cNvPr>
          <p:cNvSpPr txBox="1"/>
          <p:nvPr/>
        </p:nvSpPr>
        <p:spPr>
          <a:xfrm>
            <a:off x="229105" y="4186147"/>
            <a:ext cx="436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Педагогический состав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A77C402-A973-E43C-E1D6-AD716A3628A5}"/>
              </a:ext>
            </a:extLst>
          </p:cNvPr>
          <p:cNvSpPr txBox="1"/>
          <p:nvPr/>
        </p:nvSpPr>
        <p:spPr>
          <a:xfrm>
            <a:off x="229105" y="3471864"/>
            <a:ext cx="4086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000" dirty="0">
                <a:solidFill>
                  <a:srgbClr val="5B9F9D"/>
                </a:solidFill>
                <a:latin typeface="Montserrat Bold" panose="00000800000000000000" pitchFamily="2" charset="-52"/>
              </a:rPr>
              <a:t>24 </a:t>
            </a:r>
            <a:r>
              <a:rPr lang="ru-RU" sz="2000" dirty="0">
                <a:solidFill>
                  <a:srgbClr val="5B9F9D"/>
                </a:solidFill>
                <a:latin typeface="Montserrat Bold" panose="00000800000000000000" pitchFamily="2" charset="-52"/>
              </a:rPr>
              <a:t>ед.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58EA9EA-442F-1662-80C3-9EED1CF4E16D}"/>
              </a:ext>
            </a:extLst>
          </p:cNvPr>
          <p:cNvSpPr txBox="1"/>
          <p:nvPr/>
        </p:nvSpPr>
        <p:spPr>
          <a:xfrm>
            <a:off x="229105" y="5383022"/>
            <a:ext cx="304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Прочий персонал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E496261-A33D-70F2-0593-0EAB4866DB0A}"/>
              </a:ext>
            </a:extLst>
          </p:cNvPr>
          <p:cNvSpPr txBox="1"/>
          <p:nvPr/>
        </p:nvSpPr>
        <p:spPr>
          <a:xfrm>
            <a:off x="229105" y="4668739"/>
            <a:ext cx="31751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000" dirty="0">
                <a:solidFill>
                  <a:srgbClr val="5B9F9D"/>
                </a:solidFill>
                <a:latin typeface="Montserrat Bold" panose="00000800000000000000" pitchFamily="2" charset="-52"/>
              </a:rPr>
              <a:t>7</a:t>
            </a:r>
            <a:r>
              <a:rPr lang="ru-RU" sz="2000" dirty="0">
                <a:solidFill>
                  <a:srgbClr val="5B9F9D"/>
                </a:solidFill>
                <a:latin typeface="Montserrat Bold" panose="00000800000000000000" pitchFamily="2" charset="-52"/>
              </a:rPr>
              <a:t>ед.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676DF58-E4EF-24F5-FC60-59AEF463920C}"/>
              </a:ext>
            </a:extLst>
          </p:cNvPr>
          <p:cNvSpPr txBox="1"/>
          <p:nvPr/>
        </p:nvSpPr>
        <p:spPr>
          <a:xfrm>
            <a:off x="4155972" y="1970496"/>
            <a:ext cx="584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Персонал работает в следующей структуре</a:t>
            </a:r>
          </a:p>
        </p:txBody>
      </p:sp>
    </p:spTree>
    <p:extLst>
      <p:ext uri="{BB962C8B-B14F-4D97-AF65-F5344CB8AC3E}">
        <p14:creationId xmlns:p14="http://schemas.microsoft.com/office/powerpoint/2010/main" val="97182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2">
            <a:extLst>
              <a:ext uri="{FF2B5EF4-FFF2-40B4-BE49-F238E27FC236}">
                <a16:creationId xmlns:a16="http://schemas.microsoft.com/office/drawing/2014/main" xmlns="" id="{EC4874DB-164C-4E0B-9F4C-E2486E3C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56" y="1699958"/>
            <a:ext cx="5046024" cy="430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7A663714-92D9-4B73-9C3D-2E8AC3B0BE70}"/>
              </a:ext>
            </a:extLst>
          </p:cNvPr>
          <p:cNvSpPr txBox="1">
            <a:spLocks/>
          </p:cNvSpPr>
          <p:nvPr/>
        </p:nvSpPr>
        <p:spPr>
          <a:xfrm>
            <a:off x="198717" y="95169"/>
            <a:ext cx="9817394" cy="1249471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srgbClr val="5B9F9D"/>
                </a:solidFill>
                <a:latin typeface="Montserrat Black" panose="020B0604020202020204" charset="-52"/>
              </a:rPr>
              <a:t>ВОПРОСЫ ЭТИОЛОГИИ ПСИХИЧЕСКИХ РАССТРОЙСТВ. ПРИНЦИПЫ СОВРЕМЕННОЙ КЛАССИФИКАЦИИ.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BF300C3-E9C7-42A4-8BC5-866BC708A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56" y="1699959"/>
            <a:ext cx="2348211" cy="354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64847610-B1DC-40BF-8868-35E9DFA0AED6}"/>
              </a:ext>
            </a:extLst>
          </p:cNvPr>
          <p:cNvSpPr/>
          <p:nvPr/>
        </p:nvSpPr>
        <p:spPr>
          <a:xfrm>
            <a:off x="1161597" y="1982165"/>
            <a:ext cx="2360848" cy="2263970"/>
          </a:xfrm>
          <a:prstGeom prst="ellipse">
            <a:avLst/>
          </a:prstGeom>
          <a:solidFill>
            <a:srgbClr val="798A93">
              <a:alpha val="50000"/>
            </a:srgbClr>
          </a:solidFill>
          <a:ln>
            <a:solidFill>
              <a:srgbClr val="586D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0" tIns="45490" rIns="90980" bIns="45490" anchor="ctr"/>
          <a:lstStyle/>
          <a:p>
            <a:pPr algn="ctr">
              <a:defRPr/>
            </a:pPr>
            <a:r>
              <a:rPr lang="ru-RU" sz="1600" b="1" dirty="0">
                <a:solidFill>
                  <a:srgbClr val="528693"/>
                </a:solidFill>
                <a:latin typeface="Montserrat Black" panose="020B0604020202020204" charset="-52"/>
                <a:cs typeface="Times New Roman" pitchFamily="18" charset="0"/>
              </a:rPr>
              <a:t>СИНДРОМО-ЛОГИЧЕСКИЙ ПРИНЦИП</a:t>
            </a:r>
          </a:p>
          <a:p>
            <a:pPr>
              <a:defRPr/>
            </a:pPr>
            <a:r>
              <a:rPr lang="ru-RU" sz="1400" dirty="0">
                <a:solidFill>
                  <a:srgbClr val="528693"/>
                </a:solidFill>
                <a:latin typeface="Montserrat Black" panose="020B0604020202020204" charset="-52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528693"/>
                </a:solidFill>
                <a:latin typeface="Montserrat Black" panose="020B0604020202020204" charset="-52"/>
              </a:rPr>
              <a:t> 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60D6B251-27BC-49A4-9822-E01B973B88E2}"/>
              </a:ext>
            </a:extLst>
          </p:cNvPr>
          <p:cNvSpPr/>
          <p:nvPr/>
        </p:nvSpPr>
        <p:spPr>
          <a:xfrm>
            <a:off x="3419250" y="1963211"/>
            <a:ext cx="2358742" cy="2263972"/>
          </a:xfrm>
          <a:prstGeom prst="ellipse">
            <a:avLst/>
          </a:prstGeom>
          <a:solidFill>
            <a:srgbClr val="7AABAB">
              <a:alpha val="50000"/>
            </a:srgbClr>
          </a:solidFill>
          <a:ln>
            <a:solidFill>
              <a:srgbClr val="7A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0" tIns="45490" rIns="90980" bIns="45490" anchor="ctr"/>
          <a:lstStyle/>
          <a:p>
            <a:pPr algn="ctr">
              <a:defRPr/>
            </a:pPr>
            <a:r>
              <a:rPr lang="ru-RU" sz="1600" b="1" dirty="0">
                <a:solidFill>
                  <a:srgbClr val="586D79"/>
                </a:solidFill>
                <a:latin typeface="Montserrat Black" panose="020B0604020202020204" charset="-52"/>
              </a:rPr>
              <a:t>НОЗОЛОГИ-ЧЕСКИЙ ПРИНЦИП</a:t>
            </a:r>
            <a:r>
              <a:rPr lang="ru-RU" sz="1600" dirty="0">
                <a:solidFill>
                  <a:srgbClr val="586D79"/>
                </a:solidFill>
                <a:latin typeface="Montserrat Black" panose="020B0604020202020204" charset="-52"/>
              </a:rPr>
              <a:t>  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C6903DC8-99F5-445C-B95F-1EE2D68717AF}"/>
              </a:ext>
            </a:extLst>
          </p:cNvPr>
          <p:cNvSpPr/>
          <p:nvPr/>
        </p:nvSpPr>
        <p:spPr>
          <a:xfrm>
            <a:off x="2239879" y="3852311"/>
            <a:ext cx="2358742" cy="2261866"/>
          </a:xfrm>
          <a:prstGeom prst="ellipse">
            <a:avLst/>
          </a:prstGeom>
          <a:solidFill>
            <a:srgbClr val="586D79">
              <a:alpha val="50000"/>
            </a:srgbClr>
          </a:solidFill>
          <a:ln>
            <a:solidFill>
              <a:srgbClr val="586D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0" tIns="45490" rIns="90980" bIns="45490" anchor="ctr"/>
          <a:lstStyle/>
          <a:p>
            <a:pPr algn="ctr">
              <a:defRPr/>
            </a:pPr>
            <a:r>
              <a:rPr lang="ru-RU" sz="1600" b="1" dirty="0">
                <a:solidFill>
                  <a:srgbClr val="586D79"/>
                </a:solidFill>
                <a:latin typeface="Montserrat Black" panose="020B0604020202020204" charset="-52"/>
              </a:rPr>
              <a:t>ПРАГМАТИ-ЧЕСКИЙ ПРИНЦИП</a:t>
            </a:r>
            <a:r>
              <a:rPr lang="ru-RU" sz="1600" dirty="0">
                <a:solidFill>
                  <a:srgbClr val="586D79"/>
                </a:solidFill>
                <a:latin typeface="Montserrat Black" panose="020B0604020202020204" charset="-52"/>
              </a:rPr>
              <a:t> 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2C0B4E7-9744-499D-8584-2FAF131D0309}"/>
              </a:ext>
            </a:extLst>
          </p:cNvPr>
          <p:cNvSpPr txBox="1"/>
          <p:nvPr/>
        </p:nvSpPr>
        <p:spPr>
          <a:xfrm>
            <a:off x="603500" y="6183675"/>
            <a:ext cx="10985000" cy="4187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90980" tIns="45490" rIns="90980" bIns="45490">
            <a:spAutoFit/>
          </a:bodyPr>
          <a:lstStyle/>
          <a:p>
            <a:pPr marL="227457" indent="-227457">
              <a:buFont typeface="+mj-lt"/>
              <a:buAutoNum type="arabicPeriod"/>
              <a:defRPr/>
            </a:pPr>
            <a:r>
              <a:rPr lang="ru-RU" sz="106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Психиатрия / </a:t>
            </a:r>
            <a:r>
              <a:rPr lang="ru-RU" sz="1062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М.Т. Хэзлем</a:t>
            </a:r>
            <a:r>
              <a:rPr lang="ru-RU" sz="106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– Львов : Инициатива ; Москва : АСТ, 1998. – 624 с. – (Классики зарубежной психологии) . – </a:t>
            </a:r>
            <a:r>
              <a:rPr lang="en-US" sz="106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ISBN 5-237-00077-0 . – ISBN 966-7172-00-7.</a:t>
            </a:r>
            <a:endParaRPr lang="ru-RU" sz="1062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7457" indent="-227457">
              <a:buFont typeface="+mj-lt"/>
              <a:buAutoNum type="arabicPeriod"/>
              <a:defRPr/>
            </a:pPr>
            <a:r>
              <a:rPr lang="ru-RU" sz="106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106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Клиническая психиатрия (из синопсиса по психиатрии) В 2 томах. / Под редакцией </a:t>
            </a:r>
            <a:r>
              <a:rPr lang="ru-RU" sz="1062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Г.И. Каплан, Б. Дж. </a:t>
            </a:r>
            <a:r>
              <a:rPr lang="ru-RU" sz="1062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Сэдок</a:t>
            </a:r>
            <a:r>
              <a:rPr lang="ru-RU" sz="106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- М.: Медицина, 1994. - Т.1. - 671 с.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4AAB205B-76DB-487F-8C34-EEED760DB3A3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1E0418-8250-407A-A875-48AF951C6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1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21CF82-E133-A163-D5D6-7C21B172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2AFA07D3-B170-644E-3DD9-03CFE432ED69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Структура Центра ментального здоровья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xmlns="" id="{819FE79B-D636-FBE9-DB82-334F4854AA0E}"/>
              </a:ext>
            </a:extLst>
          </p:cNvPr>
          <p:cNvSpPr txBox="1"/>
          <p:nvPr/>
        </p:nvSpPr>
        <p:spPr>
          <a:xfrm>
            <a:off x="326467" y="806687"/>
            <a:ext cx="10803649" cy="138076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Консультативно-диагностический блок  и Блок педагогического сопровождения</a:t>
            </a:r>
          </a:p>
          <a:p>
            <a:pPr>
              <a:lnSpc>
                <a:spcPct val="80000"/>
              </a:lnSpc>
            </a:pPr>
            <a:endParaRPr lang="ru-RU" sz="3800" dirty="0">
              <a:solidFill>
                <a:srgbClr val="5B9F9D"/>
              </a:solidFill>
              <a:latin typeface="Montserrat Black" panose="00000A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xmlns="" id="{E1A80C46-F203-365F-C76A-385C8A5C927B}"/>
              </a:ext>
            </a:extLst>
          </p:cNvPr>
          <p:cNvSpPr txBox="1"/>
          <p:nvPr/>
        </p:nvSpPr>
        <p:spPr>
          <a:xfrm>
            <a:off x="9471716" y="304049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D86FADC-ABB3-10FB-5D52-DA74A124B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108814"/>
            <a:ext cx="847584" cy="8475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E233633-2A9E-68C2-874B-6A9C3723AF74}"/>
              </a:ext>
            </a:extLst>
          </p:cNvPr>
          <p:cNvSpPr txBox="1"/>
          <p:nvPr/>
        </p:nvSpPr>
        <p:spPr>
          <a:xfrm>
            <a:off x="334964" y="2581566"/>
            <a:ext cx="436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Получили диагностику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6AB50F1-52D6-0BDF-D3C7-DCB9281D2092}"/>
              </a:ext>
            </a:extLst>
          </p:cNvPr>
          <p:cNvSpPr txBox="1"/>
          <p:nvPr/>
        </p:nvSpPr>
        <p:spPr>
          <a:xfrm>
            <a:off x="334962" y="1882821"/>
            <a:ext cx="408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>
                <a:solidFill>
                  <a:srgbClr val="5B9F9D"/>
                </a:solidFill>
                <a:latin typeface="Montserrat Bold" panose="00000800000000000000" pitchFamily="2" charset="-52"/>
              </a:rPr>
              <a:t>4 061</a:t>
            </a:r>
            <a:r>
              <a:rPr lang="ru-RU" sz="1600" dirty="0">
                <a:solidFill>
                  <a:srgbClr val="5B9F9D"/>
                </a:solidFill>
                <a:latin typeface="Montserrat Bold" panose="00000800000000000000" pitchFamily="2" charset="-52"/>
              </a:rPr>
              <a:t>ребенка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688DC59-CCC2-2723-3F8E-8D820FFB7426}"/>
              </a:ext>
            </a:extLst>
          </p:cNvPr>
          <p:cNvSpPr txBox="1"/>
          <p:nvPr/>
        </p:nvSpPr>
        <p:spPr>
          <a:xfrm>
            <a:off x="334964" y="3615292"/>
            <a:ext cx="436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Поставлен диагноз РАС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536F5D3-86C6-ACA8-4998-52F386F711EF}"/>
              </a:ext>
            </a:extLst>
          </p:cNvPr>
          <p:cNvSpPr txBox="1"/>
          <p:nvPr/>
        </p:nvSpPr>
        <p:spPr>
          <a:xfrm>
            <a:off x="334962" y="2857268"/>
            <a:ext cx="408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>
                <a:solidFill>
                  <a:srgbClr val="5B9F9D"/>
                </a:solidFill>
                <a:latin typeface="Montserrat Bold" panose="00000800000000000000" pitchFamily="2" charset="-52"/>
              </a:rPr>
              <a:t>3 040 </a:t>
            </a:r>
            <a:r>
              <a:rPr lang="ru-RU" sz="1600" dirty="0">
                <a:solidFill>
                  <a:srgbClr val="5B9F9D"/>
                </a:solidFill>
                <a:latin typeface="Montserrat Bold" panose="00000800000000000000" pitchFamily="2" charset="-52"/>
              </a:rPr>
              <a:t>детям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E8B0AE-54C0-0F89-8714-6E71BF9D7E1D}"/>
              </a:ext>
            </a:extLst>
          </p:cNvPr>
          <p:cNvSpPr txBox="1"/>
          <p:nvPr/>
        </p:nvSpPr>
        <p:spPr>
          <a:xfrm>
            <a:off x="334962" y="4683580"/>
            <a:ext cx="4850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Проконсультированы главным внештатным специалистом детским психиатром Минздрава РБ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6B2624-B08F-A5D0-0D81-C3274F0CA7CC}"/>
              </a:ext>
            </a:extLst>
          </p:cNvPr>
          <p:cNvSpPr txBox="1"/>
          <p:nvPr/>
        </p:nvSpPr>
        <p:spPr>
          <a:xfrm>
            <a:off x="334962" y="4007769"/>
            <a:ext cx="408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>
                <a:solidFill>
                  <a:srgbClr val="5B9F9D"/>
                </a:solidFill>
                <a:latin typeface="Montserrat Bold" panose="00000800000000000000" pitchFamily="2" charset="-52"/>
              </a:rPr>
              <a:t>1</a:t>
            </a:r>
            <a:r>
              <a:rPr lang="en-US" sz="4400" dirty="0">
                <a:solidFill>
                  <a:srgbClr val="5B9F9D"/>
                </a:solidFill>
                <a:latin typeface="Montserrat Bold" panose="00000800000000000000" pitchFamily="2" charset="-52"/>
              </a:rPr>
              <a:t>96</a:t>
            </a:r>
            <a:r>
              <a:rPr lang="ru-RU" sz="4400" dirty="0">
                <a:solidFill>
                  <a:srgbClr val="5B9F9D"/>
                </a:solidFill>
                <a:latin typeface="Montserrat Bold" panose="00000800000000000000" pitchFamily="2" charset="-52"/>
              </a:rPr>
              <a:t> </a:t>
            </a:r>
            <a:r>
              <a:rPr lang="ru-RU" sz="1600" dirty="0">
                <a:solidFill>
                  <a:srgbClr val="5B9F9D"/>
                </a:solidFill>
                <a:latin typeface="Montserrat Bold" panose="00000800000000000000" pitchFamily="2" charset="-52"/>
              </a:rPr>
              <a:t>детей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BAC0B45-033B-480E-9746-FD4BF6DD5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43" y="2139347"/>
            <a:ext cx="7089058" cy="47186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84C136-FCB5-4EAE-8764-E545383D01D7}"/>
              </a:ext>
            </a:extLst>
          </p:cNvPr>
          <p:cNvSpPr txBox="1"/>
          <p:nvPr/>
        </p:nvSpPr>
        <p:spPr>
          <a:xfrm>
            <a:off x="334962" y="5582170"/>
            <a:ext cx="408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>
                <a:solidFill>
                  <a:srgbClr val="5B9F9D"/>
                </a:solidFill>
                <a:latin typeface="Montserrat Bold" panose="00000800000000000000" pitchFamily="2" charset="-52"/>
              </a:rPr>
              <a:t>48 116 </a:t>
            </a:r>
            <a:r>
              <a:rPr lang="ru-RU" sz="1600" dirty="0">
                <a:solidFill>
                  <a:srgbClr val="5B9F9D"/>
                </a:solidFill>
                <a:latin typeface="Montserrat Bold" panose="00000800000000000000" pitchFamily="2" charset="-52"/>
              </a:rPr>
              <a:t>занятий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A1404AB-5B12-495A-A555-D64E532014E8}"/>
              </a:ext>
            </a:extLst>
          </p:cNvPr>
          <p:cNvSpPr txBox="1"/>
          <p:nvPr/>
        </p:nvSpPr>
        <p:spPr>
          <a:xfrm>
            <a:off x="334964" y="6188156"/>
            <a:ext cx="436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62626"/>
                </a:solidFill>
                <a:latin typeface="Montserrat Bold" panose="00000800000000000000" pitchFamily="2" charset="-52"/>
              </a:rPr>
              <a:t>Проведено</a:t>
            </a:r>
          </a:p>
        </p:txBody>
      </p:sp>
    </p:spTree>
    <p:extLst>
      <p:ext uri="{BB962C8B-B14F-4D97-AF65-F5344CB8AC3E}">
        <p14:creationId xmlns:p14="http://schemas.microsoft.com/office/powerpoint/2010/main" val="105750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4796DE1-05E2-D59E-4364-F689E2F15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F39398A-5D6D-44A1-8095-8D22E2C1A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95" y="829836"/>
            <a:ext cx="8066305" cy="605131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D42F8381-DDD9-4979-A974-6F8B0930DE73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Структура Центра ментального здоровья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08EB89EC-6696-4537-BA94-76EEA2DBBE04}"/>
              </a:ext>
            </a:extLst>
          </p:cNvPr>
          <p:cNvSpPr txBox="1"/>
          <p:nvPr/>
        </p:nvSpPr>
        <p:spPr>
          <a:xfrm>
            <a:off x="326468" y="806687"/>
            <a:ext cx="9627760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Блок дневного стационара</a:t>
            </a:r>
            <a:b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и амбулаторного сопровождения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4F1210A9-AF12-440D-8FC0-5C3A024067AC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45ACB7B-6124-4901-A0EA-4F3B90DB3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30D224A-70A9-4423-A72C-830E53687D25}"/>
              </a:ext>
            </a:extLst>
          </p:cNvPr>
          <p:cNvSpPr txBox="1"/>
          <p:nvPr/>
        </p:nvSpPr>
        <p:spPr>
          <a:xfrm>
            <a:off x="229105" y="2863107"/>
            <a:ext cx="436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Bold" panose="00000800000000000000" pitchFamily="2" charset="-52"/>
              </a:rPr>
              <a:t>Получают помощь в дневном стационаре и по </a:t>
            </a:r>
            <a:r>
              <a:rPr lang="ru-RU" dirty="0" err="1">
                <a:solidFill>
                  <a:schemeClr val="bg1"/>
                </a:solidFill>
                <a:latin typeface="Montserrat Bold" panose="00000800000000000000" pitchFamily="2" charset="-52"/>
              </a:rPr>
              <a:t>абмулаторной</a:t>
            </a:r>
            <a:r>
              <a:rPr lang="ru-RU" dirty="0">
                <a:solidFill>
                  <a:schemeClr val="bg1"/>
                </a:solidFill>
                <a:latin typeface="Montserrat Bold" panose="00000800000000000000" pitchFamily="2" charset="-52"/>
              </a:rPr>
              <a:t> программе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532A8A0-4284-41A7-80F5-8F1707FD8393}"/>
              </a:ext>
            </a:extLst>
          </p:cNvPr>
          <p:cNvSpPr txBox="1"/>
          <p:nvPr/>
        </p:nvSpPr>
        <p:spPr>
          <a:xfrm>
            <a:off x="229105" y="2148824"/>
            <a:ext cx="4086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000" dirty="0">
                <a:solidFill>
                  <a:schemeClr val="bg1"/>
                </a:solidFill>
                <a:latin typeface="Montserrat Bold" panose="00000800000000000000" pitchFamily="2" charset="-52"/>
              </a:rPr>
              <a:t>+70</a:t>
            </a: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 детей/мес.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B94C03B-2957-431A-8139-D6CF0FDC8E77}"/>
              </a:ext>
            </a:extLst>
          </p:cNvPr>
          <p:cNvSpPr txBox="1"/>
          <p:nvPr/>
        </p:nvSpPr>
        <p:spPr>
          <a:xfrm>
            <a:off x="229105" y="4561685"/>
            <a:ext cx="436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Bold" panose="00000800000000000000" pitchFamily="2" charset="-52"/>
              </a:rPr>
              <a:t>Прошли курс </a:t>
            </a:r>
            <a:r>
              <a:rPr lang="ru-RU" dirty="0" err="1">
                <a:solidFill>
                  <a:schemeClr val="bg1"/>
                </a:solidFill>
                <a:latin typeface="Montserrat Bold" panose="00000800000000000000" pitchFamily="2" charset="-52"/>
              </a:rPr>
              <a:t>абилитации</a:t>
            </a:r>
            <a:r>
              <a:rPr lang="ru-RU" dirty="0">
                <a:solidFill>
                  <a:schemeClr val="bg1"/>
                </a:solidFill>
                <a:latin typeface="Montserrat Bold" panose="00000800000000000000" pitchFamily="2" charset="-52"/>
              </a:rPr>
              <a:t>/реабилитации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C0E0913-A159-4019-9247-180FFAF71697}"/>
              </a:ext>
            </a:extLst>
          </p:cNvPr>
          <p:cNvSpPr txBox="1"/>
          <p:nvPr/>
        </p:nvSpPr>
        <p:spPr>
          <a:xfrm>
            <a:off x="229105" y="3847402"/>
            <a:ext cx="4086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Montserrat Bold" panose="00000800000000000000" pitchFamily="2" charset="-52"/>
              </a:rPr>
              <a:t>1 6</a:t>
            </a:r>
            <a:r>
              <a:rPr lang="ru-RU" sz="5000" dirty="0">
                <a:solidFill>
                  <a:schemeClr val="bg1"/>
                </a:solidFill>
                <a:latin typeface="Montserrat Bold" panose="00000800000000000000" pitchFamily="2" charset="-52"/>
              </a:rPr>
              <a:t>56 </a:t>
            </a:r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ребёнка</a:t>
            </a:r>
          </a:p>
        </p:txBody>
      </p:sp>
    </p:spTree>
    <p:extLst>
      <p:ext uri="{BB962C8B-B14F-4D97-AF65-F5344CB8AC3E}">
        <p14:creationId xmlns:p14="http://schemas.microsoft.com/office/powerpoint/2010/main" val="317536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520D4E-66FE-290F-D9F3-497FE2A7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07A3032D-1187-356B-7A62-9CE073084E74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Структура Центра ментального здоровья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xmlns="" id="{60F0F5D5-81F4-68AA-3922-4BCF320592D6}"/>
              </a:ext>
            </a:extLst>
          </p:cNvPr>
          <p:cNvSpPr txBox="1"/>
          <p:nvPr/>
        </p:nvSpPr>
        <p:spPr>
          <a:xfrm>
            <a:off x="326467" y="806687"/>
            <a:ext cx="9268946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Блок лечебно-диагностической работы и физиотерапии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xmlns="" id="{81F1BBA2-2FAD-1443-3564-029A51931F55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FF10CBD-7450-4686-E420-C866E63F6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0478F4A-6B79-5790-DD84-C05C6FB29080}"/>
              </a:ext>
            </a:extLst>
          </p:cNvPr>
          <p:cNvGrpSpPr/>
          <p:nvPr/>
        </p:nvGrpSpPr>
        <p:grpSpPr>
          <a:xfrm>
            <a:off x="229105" y="2729975"/>
            <a:ext cx="4895788" cy="933826"/>
            <a:chOff x="229105" y="1903244"/>
            <a:chExt cx="4895788" cy="9338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320CC5A-0634-8094-74B6-3AC0CB6D35A8}"/>
                </a:ext>
              </a:extLst>
            </p:cNvPr>
            <p:cNvSpPr txBox="1"/>
            <p:nvPr/>
          </p:nvSpPr>
          <p:spPr>
            <a:xfrm>
              <a:off x="229105" y="2467738"/>
              <a:ext cx="4895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-52"/>
                </a:rPr>
                <a:t>Проведено врачами -интернистами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86F1D02-83A4-A037-1B88-94FF9D5FA59A}"/>
                </a:ext>
              </a:extLst>
            </p:cNvPr>
            <p:cNvSpPr txBox="1"/>
            <p:nvPr/>
          </p:nvSpPr>
          <p:spPr>
            <a:xfrm>
              <a:off x="229105" y="1903244"/>
              <a:ext cx="4086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9 018 </a:t>
              </a:r>
              <a:r>
                <a:rPr lang="ru-RU" sz="2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консультаций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AEC21232-898E-8DC7-91E8-804625765FBB}"/>
              </a:ext>
            </a:extLst>
          </p:cNvPr>
          <p:cNvGrpSpPr/>
          <p:nvPr/>
        </p:nvGrpSpPr>
        <p:grpSpPr>
          <a:xfrm>
            <a:off x="229105" y="3664724"/>
            <a:ext cx="4361356" cy="951535"/>
            <a:chOff x="229105" y="3155954"/>
            <a:chExt cx="4361356" cy="95153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FE8F64E-F4BE-27A1-09E7-5D4FD52944E5}"/>
                </a:ext>
              </a:extLst>
            </p:cNvPr>
            <p:cNvSpPr txBox="1"/>
            <p:nvPr/>
          </p:nvSpPr>
          <p:spPr>
            <a:xfrm>
              <a:off x="229105" y="3738157"/>
              <a:ext cx="436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-52"/>
                </a:rPr>
                <a:t>Проведено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E237EAA-5D25-4178-C090-0F098479F687}"/>
                </a:ext>
              </a:extLst>
            </p:cNvPr>
            <p:cNvSpPr txBox="1"/>
            <p:nvPr/>
          </p:nvSpPr>
          <p:spPr>
            <a:xfrm>
              <a:off x="229105" y="3155954"/>
              <a:ext cx="4086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1 538 </a:t>
              </a:r>
              <a:r>
                <a:rPr lang="ru-RU" sz="2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УЗ-диагностик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10DFD8C9-0698-44B2-2AF0-D9AED3FF2F79}"/>
              </a:ext>
            </a:extLst>
          </p:cNvPr>
          <p:cNvGrpSpPr/>
          <p:nvPr/>
        </p:nvGrpSpPr>
        <p:grpSpPr>
          <a:xfrm>
            <a:off x="229105" y="4617182"/>
            <a:ext cx="4361356" cy="951535"/>
            <a:chOff x="229105" y="4522965"/>
            <a:chExt cx="4361356" cy="9515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E9433F4-FBB8-0184-96AC-28727D9310D2}"/>
                </a:ext>
              </a:extLst>
            </p:cNvPr>
            <p:cNvSpPr txBox="1"/>
            <p:nvPr/>
          </p:nvSpPr>
          <p:spPr>
            <a:xfrm>
              <a:off x="229105" y="5105168"/>
              <a:ext cx="436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-52"/>
                </a:rPr>
                <a:t>ЭКГ проведено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31C876-0699-CB61-737A-04F3730F3335}"/>
                </a:ext>
              </a:extLst>
            </p:cNvPr>
            <p:cNvSpPr txBox="1"/>
            <p:nvPr/>
          </p:nvSpPr>
          <p:spPr>
            <a:xfrm>
              <a:off x="229105" y="4522965"/>
              <a:ext cx="4086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1 059 </a:t>
              </a:r>
              <a:r>
                <a:rPr lang="ru-RU" sz="2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обследований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098E139B-F9CD-AB5C-BCFB-5CA04945EA44}"/>
              </a:ext>
            </a:extLst>
          </p:cNvPr>
          <p:cNvGrpSpPr/>
          <p:nvPr/>
        </p:nvGrpSpPr>
        <p:grpSpPr>
          <a:xfrm>
            <a:off x="229105" y="5569639"/>
            <a:ext cx="4361356" cy="951535"/>
            <a:chOff x="229105" y="5688455"/>
            <a:chExt cx="4361356" cy="9515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49B44A-D62C-D86F-FF67-CB674571D423}"/>
                </a:ext>
              </a:extLst>
            </p:cNvPr>
            <p:cNvSpPr txBox="1"/>
            <p:nvPr/>
          </p:nvSpPr>
          <p:spPr>
            <a:xfrm>
              <a:off x="229105" y="6270658"/>
              <a:ext cx="436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-52"/>
                </a:rPr>
                <a:t>ЭЭГ проведено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48B5134-0C88-015A-C815-28C3D1A084C8}"/>
                </a:ext>
              </a:extLst>
            </p:cNvPr>
            <p:cNvSpPr txBox="1"/>
            <p:nvPr/>
          </p:nvSpPr>
          <p:spPr>
            <a:xfrm>
              <a:off x="229105" y="5688455"/>
              <a:ext cx="4086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1 011 </a:t>
              </a:r>
              <a:r>
                <a:rPr lang="ru-RU" sz="2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обследование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1195EEF2-7F16-9A3B-47CC-C2D11A87BF9C}"/>
              </a:ext>
            </a:extLst>
          </p:cNvPr>
          <p:cNvGrpSpPr/>
          <p:nvPr/>
        </p:nvGrpSpPr>
        <p:grpSpPr>
          <a:xfrm>
            <a:off x="229105" y="1776929"/>
            <a:ext cx="4361356" cy="952123"/>
            <a:chOff x="229105" y="1903244"/>
            <a:chExt cx="4361356" cy="952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B8917B4-7D64-92FF-C61F-E647AF584128}"/>
                </a:ext>
              </a:extLst>
            </p:cNvPr>
            <p:cNvSpPr txBox="1"/>
            <p:nvPr/>
          </p:nvSpPr>
          <p:spPr>
            <a:xfrm>
              <a:off x="229105" y="2486035"/>
              <a:ext cx="436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-52"/>
                </a:rPr>
                <a:t>Физиотерапии проведено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B4721B5-4AA7-83DF-DDC4-29ACAC64980C}"/>
                </a:ext>
              </a:extLst>
            </p:cNvPr>
            <p:cNvSpPr txBox="1"/>
            <p:nvPr/>
          </p:nvSpPr>
          <p:spPr>
            <a:xfrm>
              <a:off x="229105" y="1903244"/>
              <a:ext cx="4086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1</a:t>
              </a:r>
              <a:r>
                <a:rPr lang="en-US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9</a:t>
              </a:r>
              <a:r>
                <a:rPr lang="ru-RU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 </a:t>
              </a:r>
              <a:r>
                <a:rPr lang="en-US" sz="4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738</a:t>
              </a:r>
              <a:r>
                <a:rPr lang="ru-RU" sz="2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 сеансов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CEDCFBB-6213-42DB-92D5-4EC497097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43" y="984051"/>
            <a:ext cx="8819536" cy="58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DAB586-1E78-7FE5-28D2-1CBDD9AA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06E4990A-8DBE-AE54-1DC8-00BA9485DEF0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Структура Центра ментального здоровья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xmlns="" id="{A4924F01-D511-CFCD-626B-18ACCC9391A7}"/>
              </a:ext>
            </a:extLst>
          </p:cNvPr>
          <p:cNvSpPr txBox="1"/>
          <p:nvPr/>
        </p:nvSpPr>
        <p:spPr>
          <a:xfrm>
            <a:off x="326467" y="806687"/>
            <a:ext cx="9268946" cy="49436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Блок выездных бригад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xmlns="" id="{BB71C510-6E8A-66E7-AE15-DC7A297F9B02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C626991-22CA-B4FE-CCF9-AB35C3DA0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9F1611A4-BE09-1A63-50A4-F0E56AE26B05}"/>
              </a:ext>
            </a:extLst>
          </p:cNvPr>
          <p:cNvGrpSpPr/>
          <p:nvPr/>
        </p:nvGrpSpPr>
        <p:grpSpPr>
          <a:xfrm>
            <a:off x="229105" y="1903244"/>
            <a:ext cx="4605542" cy="1083615"/>
            <a:chOff x="229105" y="1903244"/>
            <a:chExt cx="4605542" cy="108361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D0B738C-4AD4-033D-A793-852EEEE33627}"/>
                </a:ext>
              </a:extLst>
            </p:cNvPr>
            <p:cNvSpPr txBox="1"/>
            <p:nvPr/>
          </p:nvSpPr>
          <p:spPr>
            <a:xfrm>
              <a:off x="229105" y="2617527"/>
              <a:ext cx="4605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-52"/>
                </a:rPr>
                <a:t>Совершено в районы и города РБ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685E25B-D5D7-770A-CB79-7BB40DAC1568}"/>
                </a:ext>
              </a:extLst>
            </p:cNvPr>
            <p:cNvSpPr txBox="1"/>
            <p:nvPr/>
          </p:nvSpPr>
          <p:spPr>
            <a:xfrm>
              <a:off x="229105" y="1903244"/>
              <a:ext cx="40863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5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92</a:t>
              </a:r>
              <a:r>
                <a:rPr lang="ru-RU" sz="2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 выездов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590E553B-6D47-9FB0-8199-386E58D8ADE7}"/>
              </a:ext>
            </a:extLst>
          </p:cNvPr>
          <p:cNvGrpSpPr/>
          <p:nvPr/>
        </p:nvGrpSpPr>
        <p:grpSpPr>
          <a:xfrm>
            <a:off x="229105" y="3089898"/>
            <a:ext cx="4361356" cy="1083615"/>
            <a:chOff x="229105" y="3155954"/>
            <a:chExt cx="4361356" cy="1083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82AC2E0-8A2E-032C-8B03-0C7EAFE5B462}"/>
                </a:ext>
              </a:extLst>
            </p:cNvPr>
            <p:cNvSpPr txBox="1"/>
            <p:nvPr/>
          </p:nvSpPr>
          <p:spPr>
            <a:xfrm>
              <a:off x="229105" y="3870237"/>
              <a:ext cx="4361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-52"/>
                </a:rPr>
                <a:t>С подозрением на РАС выявлено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E55C3B2-D9A1-45AC-B4AD-6500E0F8C1B7}"/>
                </a:ext>
              </a:extLst>
            </p:cNvPr>
            <p:cNvSpPr txBox="1"/>
            <p:nvPr/>
          </p:nvSpPr>
          <p:spPr>
            <a:xfrm>
              <a:off x="229105" y="3155954"/>
              <a:ext cx="40863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5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193</a:t>
              </a:r>
              <a:r>
                <a:rPr lang="ru-RU" sz="2000" dirty="0">
                  <a:solidFill>
                    <a:srgbClr val="5B9F9D"/>
                  </a:solidFill>
                  <a:latin typeface="Montserrat Bold" panose="00000800000000000000" pitchFamily="2" charset="-52"/>
                </a:rPr>
                <a:t> детей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B462244-4627-4E80-9014-158FE7CAA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73" y="228329"/>
            <a:ext cx="9954228" cy="66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40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FF3D4E-5D81-64D3-173A-97354EBE5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01F3647-6A0D-493F-B529-7D073CF0210D}"/>
              </a:ext>
            </a:extLst>
          </p:cNvPr>
          <p:cNvSpPr txBox="1"/>
          <p:nvPr/>
        </p:nvSpPr>
        <p:spPr>
          <a:xfrm>
            <a:off x="2053389" y="1479939"/>
            <a:ext cx="33848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Школа питания «</a:t>
            </a:r>
            <a:r>
              <a:rPr lang="ru-RU" b="1" dirty="0" err="1">
                <a:solidFill>
                  <a:schemeClr val="bg1"/>
                </a:solidFill>
                <a:latin typeface="Montserrat Bold" panose="020B0604020202020204" charset="-52"/>
              </a:rPr>
              <a:t>РАСтишка</a:t>
            </a:r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»</a:t>
            </a: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63D729-4C82-4FA9-9D0D-280FABCF3267}"/>
              </a:ext>
            </a:extLst>
          </p:cNvPr>
          <p:cNvSpPr txBox="1"/>
          <p:nvPr/>
        </p:nvSpPr>
        <p:spPr>
          <a:xfrm>
            <a:off x="2053389" y="2680141"/>
            <a:ext cx="304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Шахматный клуб «</a:t>
            </a:r>
            <a:r>
              <a:rPr lang="ru-RU" b="1" dirty="0" err="1">
                <a:solidFill>
                  <a:schemeClr val="bg1"/>
                </a:solidFill>
                <a:latin typeface="Montserrat Bold" panose="020B0604020202020204" charset="-52"/>
              </a:rPr>
              <a:t>РАСклад</a:t>
            </a:r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»</a:t>
            </a: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7A12712-E36D-47D4-833A-66BF2F68E0F1}"/>
              </a:ext>
            </a:extLst>
          </p:cNvPr>
          <p:cNvSpPr txBox="1"/>
          <p:nvPr/>
        </p:nvSpPr>
        <p:spPr>
          <a:xfrm>
            <a:off x="2053389" y="4069572"/>
            <a:ext cx="33848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Гончарная мастерская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«Глина и </a:t>
            </a:r>
            <a:r>
              <a:rPr lang="ru-RU" b="1" dirty="0" err="1">
                <a:solidFill>
                  <a:schemeClr val="bg1"/>
                </a:solidFill>
                <a:latin typeface="Montserrat Bold" panose="020B0604020202020204" charset="-52"/>
              </a:rPr>
              <a:t>кРАСки</a:t>
            </a:r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»</a:t>
            </a: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FE36DD4-91F6-4337-BB60-0E0F53741C2D}"/>
              </a:ext>
            </a:extLst>
          </p:cNvPr>
          <p:cNvSpPr txBox="1"/>
          <p:nvPr/>
        </p:nvSpPr>
        <p:spPr>
          <a:xfrm>
            <a:off x="2053389" y="5286750"/>
            <a:ext cx="3677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Фотопроекты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«Я как и ты умею»;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«Мои игрушки – мой мир»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«Каждый – часть рода»</a:t>
            </a: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5CC5A85-21D1-4E4C-BA93-AE6A3998E279}"/>
              </a:ext>
            </a:extLst>
          </p:cNvPr>
          <p:cNvSpPr txBox="1"/>
          <p:nvPr/>
        </p:nvSpPr>
        <p:spPr>
          <a:xfrm>
            <a:off x="7643471" y="150232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Фестиваль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«Знакомство с профессией»</a:t>
            </a:r>
          </a:p>
          <a:p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CFBD37F-ED8E-4316-8F79-B45E508B14F3}"/>
              </a:ext>
            </a:extLst>
          </p:cNvPr>
          <p:cNvSpPr txBox="1"/>
          <p:nvPr/>
        </p:nvSpPr>
        <p:spPr>
          <a:xfrm>
            <a:off x="7643471" y="2889141"/>
            <a:ext cx="6874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Территория ментального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здоровья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8D032D2-4EC1-41FA-8742-73FCD7BCA7C1}"/>
              </a:ext>
            </a:extLst>
          </p:cNvPr>
          <p:cNvSpPr txBox="1"/>
          <p:nvPr/>
        </p:nvSpPr>
        <p:spPr>
          <a:xfrm>
            <a:off x="7643471" y="4069572"/>
            <a:ext cx="46796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Выставка инклюзивного искусства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«Возьми немного света моего»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Выставка художницы Альбины Сафиуллиной в пространстве </a:t>
            </a:r>
            <a:r>
              <a:rPr lang="ru-RU" b="1" dirty="0" err="1">
                <a:solidFill>
                  <a:schemeClr val="bg1"/>
                </a:solidFill>
                <a:latin typeface="Montserrat Bold" panose="020B0604020202020204" charset="-52"/>
              </a:rPr>
              <a:t>РяДом</a:t>
            </a:r>
            <a:endParaRPr lang="ru-RU" b="1" dirty="0">
              <a:solidFill>
                <a:schemeClr val="bg1"/>
              </a:solidFill>
              <a:latin typeface="Montserrat Bold" panose="020B0604020202020204" charset="-52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xmlns="" id="{404B9C2B-7D9E-410C-8EC8-CD5C21B19C3C}"/>
              </a:ext>
            </a:extLst>
          </p:cNvPr>
          <p:cNvSpPr txBox="1"/>
          <p:nvPr/>
        </p:nvSpPr>
        <p:spPr>
          <a:xfrm>
            <a:off x="287509" y="230955"/>
            <a:ext cx="9627760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КОММУНИКАЦИИ И ОБЩЕСТВЕННАЯ ДЕЯТЕЛЬНОСТЬ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xmlns="" id="{A10E2A59-CEDF-4419-98A1-3474764A63B4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  <a:endParaRPr lang="ru-RU" sz="12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E1DC271-C15F-4A77-8C22-122D0C1B7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B150BE-F9BB-4957-9ADA-3A62E7FEA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69049" r="53150" b="12558"/>
          <a:stretch/>
        </p:blipFill>
        <p:spPr>
          <a:xfrm>
            <a:off x="381657" y="1392815"/>
            <a:ext cx="1568529" cy="781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9E2256-8DB0-491C-B395-3D4294372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7" y="5286749"/>
            <a:ext cx="1656649" cy="1103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329264F-DF52-4B84-BBD9-97064ED205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r="198" b="16884"/>
          <a:stretch/>
        </p:blipFill>
        <p:spPr>
          <a:xfrm>
            <a:off x="421006" y="2426151"/>
            <a:ext cx="1525526" cy="110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B25293F-B8C7-4E06-812C-F37581BD7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8" r="-296" b="29624"/>
          <a:stretch/>
        </p:blipFill>
        <p:spPr>
          <a:xfrm>
            <a:off x="381657" y="3765837"/>
            <a:ext cx="1525526" cy="1271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D8847F6-DFC9-4C85-B6E9-E9F16FE58971}"/>
              </a:ext>
            </a:extLst>
          </p:cNvPr>
          <p:cNvSpPr txBox="1"/>
          <p:nvPr/>
        </p:nvSpPr>
        <p:spPr>
          <a:xfrm>
            <a:off x="7643471" y="5877855"/>
            <a:ext cx="4445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Интерактивный музей </a:t>
            </a:r>
          </a:p>
          <a:p>
            <a:r>
              <a:rPr lang="ru-RU" b="1" dirty="0">
                <a:solidFill>
                  <a:schemeClr val="bg1"/>
                </a:solidFill>
                <a:latin typeface="Montserrat Bold" panose="020B0604020202020204" charset="-52"/>
              </a:rPr>
              <a:t>Центра ментального здоровья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B24CF64-4B4B-46B6-B126-AF069A396B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835" r="246" b="14304"/>
          <a:stretch/>
        </p:blipFill>
        <p:spPr>
          <a:xfrm>
            <a:off x="5730949" y="1231870"/>
            <a:ext cx="1807535" cy="1103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9351DA0-D67D-4DE3-B10A-B492743E68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87" r="-2085" b="30463"/>
          <a:stretch/>
        </p:blipFill>
        <p:spPr>
          <a:xfrm>
            <a:off x="5730949" y="2615022"/>
            <a:ext cx="1807535" cy="1150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BF8122-A6D7-4F14-9D60-FE8091112A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0580" r="3334" b="15585"/>
          <a:stretch/>
        </p:blipFill>
        <p:spPr>
          <a:xfrm>
            <a:off x="5703501" y="4183006"/>
            <a:ext cx="1877785" cy="1103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B2DFC21-430C-40FA-A12C-A35DD1A420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91" y="5525938"/>
            <a:ext cx="1656650" cy="1218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8934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3D9BD2-0EB2-4B0A-AA6B-8C04F100A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101">
            <a:off x="3961002" y="2225141"/>
            <a:ext cx="8371684" cy="4565184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xmlns="" id="{FDA65440-35EE-4953-9FB8-3AC1497E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51" b="7459"/>
          <a:stretch/>
        </p:blipFill>
        <p:spPr bwMode="auto">
          <a:xfrm rot="19677891">
            <a:off x="7234549" y="596302"/>
            <a:ext cx="2012864" cy="201685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 bwMode="auto">
          <a:xfrm>
            <a:off x="2003738" y="5016674"/>
            <a:ext cx="2188538" cy="400110"/>
            <a:chOff x="4775466" y="7339235"/>
            <a:chExt cx="2188538" cy="400110"/>
          </a:xfrm>
        </p:grpSpPr>
        <p:pic>
          <p:nvPicPr>
            <p:cNvPr id="10" name="Picture 53" descr="Флаг Израиля — Википедия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4775466" y="7375111"/>
              <a:ext cx="487883" cy="35493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5256400" y="7339235"/>
              <a:ext cx="1707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000" dirty="0"/>
                <a:t>Государство </a:t>
              </a:r>
            </a:p>
            <a:p>
              <a:pPr>
                <a:defRPr/>
              </a:pPr>
              <a:r>
                <a:rPr lang="ru-RU" sz="1000" dirty="0"/>
                <a:t>Израиль</a:t>
              </a:r>
              <a:endParaRPr sz="1000" dirty="0"/>
            </a:p>
          </p:txBody>
        </p:sp>
      </p:grpSp>
      <p:pic>
        <p:nvPicPr>
          <p:cNvPr id="98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9" y="5443601"/>
            <a:ext cx="481629" cy="32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33" descr="Флаг Пензенской области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5" y="5934915"/>
            <a:ext cx="485166" cy="3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69" y="1946022"/>
            <a:ext cx="490950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38" descr="Флаг Саратовской области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69" y="2380089"/>
            <a:ext cx="499426" cy="3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69" y="2819545"/>
            <a:ext cx="484025" cy="32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69" y="3248733"/>
            <a:ext cx="479756" cy="3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69" y="3675075"/>
            <a:ext cx="474018" cy="31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69" y="4097593"/>
            <a:ext cx="474019" cy="29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28" y="2899438"/>
            <a:ext cx="484220" cy="24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4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27" y="1103094"/>
            <a:ext cx="482593" cy="32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4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27" y="1519304"/>
            <a:ext cx="482592" cy="32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5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27" y="1940537"/>
            <a:ext cx="482592" cy="32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5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27" y="2397687"/>
            <a:ext cx="482593" cy="32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4" descr="Флаг Московской области — Википедия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5"/>
          <a:stretch/>
        </p:blipFill>
        <p:spPr bwMode="auto">
          <a:xfrm>
            <a:off x="1965791" y="1521102"/>
            <a:ext cx="491702" cy="3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71066" y="1490843"/>
            <a:ext cx="972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Московская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13" name="Picture 6" descr="Флаг Санкт-Петербурга — Википедия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" y="1938383"/>
            <a:ext cx="472901" cy="3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4696" y="1867740"/>
            <a:ext cx="1135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Санкт-Петербург</a:t>
            </a:r>
          </a:p>
        </p:txBody>
      </p:sp>
      <p:pic>
        <p:nvPicPr>
          <p:cNvPr id="115" name="Picture 8" descr="Флаг Ленинградской области — Википедия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" y="2373544"/>
            <a:ext cx="491702" cy="3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4696" y="2309834"/>
            <a:ext cx="1241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Ленинградская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17" name="Picture 10" descr="Флаг Татарстана — Википедия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" y="2868670"/>
            <a:ext cx="491701" cy="24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4696" y="2765295"/>
            <a:ext cx="1013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Республика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Татарстан</a:t>
            </a:r>
          </a:p>
        </p:txBody>
      </p:sp>
      <p:pic>
        <p:nvPicPr>
          <p:cNvPr id="119" name="Picture 12" descr="Флаг Марий Эл — Википедия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" y="3224690"/>
            <a:ext cx="501633" cy="3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4696" y="3131677"/>
            <a:ext cx="954086" cy="406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Республика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Марий Эл</a:t>
            </a:r>
          </a:p>
        </p:txBody>
      </p:sp>
      <p:pic>
        <p:nvPicPr>
          <p:cNvPr id="121" name="Picture 14" descr="Флаг Мордовии — Википедия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" y="3691132"/>
            <a:ext cx="501513" cy="33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4696" y="3649720"/>
            <a:ext cx="999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Республика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Мордовия</a:t>
            </a:r>
          </a:p>
        </p:txBody>
      </p:sp>
      <p:pic>
        <p:nvPicPr>
          <p:cNvPr id="123" name="Picture 1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" y="4107582"/>
            <a:ext cx="501633" cy="33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4696" y="4073284"/>
            <a:ext cx="996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Самарская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4696" y="4528213"/>
            <a:ext cx="1009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Смоленская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26" name="Picture 3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28" y="3312448"/>
            <a:ext cx="487883" cy="32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875405" y="5411383"/>
            <a:ext cx="141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Тульская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886208" y="5901670"/>
            <a:ext cx="960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Пензенская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59074" y="1919811"/>
            <a:ext cx="126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Нижегородская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70182" y="2376823"/>
            <a:ext cx="1112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Саратовская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59074" y="2769942"/>
            <a:ext cx="1036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Кировская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59074" y="3195185"/>
            <a:ext cx="92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Пермский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край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59074" y="3620428"/>
            <a:ext cx="1112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Свердловская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59074" y="4045668"/>
            <a:ext cx="102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Чувашская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Республика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08072" y="2840153"/>
            <a:ext cx="1074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Удмуртская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Республика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16671" y="1054701"/>
            <a:ext cx="1176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Воронежская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16671" y="1413859"/>
            <a:ext cx="111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Ульяновская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16671" y="1869775"/>
            <a:ext cx="1207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Новосибирская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16671" y="2356767"/>
            <a:ext cx="1153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4B1B6"/>
                </a:solidFill>
                <a:cs typeface="Times New Roman" panose="02020603050405020304" pitchFamily="18" charset="0"/>
              </a:rPr>
              <a:t>Республика </a:t>
            </a:r>
          </a:p>
          <a:p>
            <a:r>
              <a:rPr lang="ru-RU" sz="1000" dirty="0">
                <a:solidFill>
                  <a:srgbClr val="14B1B6"/>
                </a:solidFill>
                <a:cs typeface="Times New Roman" panose="02020603050405020304" pitchFamily="18" charset="0"/>
              </a:rPr>
              <a:t>Дагестан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71066" y="1148752"/>
            <a:ext cx="710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Москва</a:t>
            </a:r>
          </a:p>
        </p:txBody>
      </p:sp>
      <p:pic>
        <p:nvPicPr>
          <p:cNvPr id="142" name="Picture 2" descr="флаг москвы на прозрачном фоне 22 фото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48" y="1105218"/>
            <a:ext cx="491702" cy="2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Picture background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4" y="4553627"/>
            <a:ext cx="480958" cy="3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4" descr="Picture background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28" y="3748033"/>
            <a:ext cx="487299" cy="3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6" descr="https://upload.wikimedia.org/wikipedia/commons/thumb/2/2d/Flag_of_Krasnoyarsk_Krai.svg/120px-Flag_of_Krasnoyarsk_Krai.svg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69" y="4549503"/>
            <a:ext cx="487145" cy="3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59074" y="4472041"/>
            <a:ext cx="1115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Красноярский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край</a:t>
            </a:r>
          </a:p>
        </p:txBody>
      </p:sp>
      <p:pic>
        <p:nvPicPr>
          <p:cNvPr id="147" name="Picture 10" descr="https://upload.wikimedia.org/wikipedia/commons/thumb/6/60/Flag_of_Omsk_Oblast.svg/120px-Flag_of_Omsk_Oblast.svg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28" y="4224252"/>
            <a:ext cx="503028" cy="3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08072" y="4174230"/>
            <a:ext cx="95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Омская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49" name="Picture 12" descr="https://upload.wikimedia.org/wikipedia/commons/thumb/a/af/Flag_of_Vologda_oblast.svg/120px-Flag_of_Vologda_oblast.svg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91" y="1086857"/>
            <a:ext cx="461738" cy="30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5916439" y="1057986"/>
            <a:ext cx="1707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Вологодская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51" name="Picture 14" descr="https://upload.wikimedia.org/wikipedia/commons/thumb/e/e4/Flag_of_Kaliningrad_Oblast.svg/120px-Flag_of_Kaliningrad_Oblast.svg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91" y="1504788"/>
            <a:ext cx="479099" cy="3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5916439" y="1413433"/>
            <a:ext cx="135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Калининградская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53" name="Picture 16" descr="https://upload.wikimedia.org/wikipedia/commons/thumb/4/4e/Flag_of_Tyumen_Oblast.svg/120px-Flag_of_Tyumen_Oblast.svg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91" y="1913747"/>
            <a:ext cx="503247" cy="3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5916439" y="1855210"/>
            <a:ext cx="110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Тюменская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55" name="Picture 18" descr="https://upload.wikimedia.org/wikipedia/commons/thumb/e/ef/Flag_of_Pskov_Oblast.svg/120px-Flag_of_Pskov_Oblast.svg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91" y="2375074"/>
            <a:ext cx="512377" cy="34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5916439" y="2337319"/>
            <a:ext cx="1002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Псковская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57" name="Picture 20" descr="https://upload.wikimedia.org/wikipedia/commons/thumb/b/ba/Flag_of_Yaroslavl_Oblast.svg/120px-Flag_of_Yaroslavl_Oblast.svg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7" y="6504925"/>
            <a:ext cx="479099" cy="3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875405" y="6462655"/>
            <a:ext cx="110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Ярославская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59" name="Picture 22" descr="https://upload.wikimedia.org/wikipedia/commons/thumb/c/ce/Flag_of_Chelyabinsk_Oblast.svg/120px-Flag_of_Chelyabinsk_Oblast.svg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12" y="5590284"/>
            <a:ext cx="521456" cy="3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2481839" y="5564048"/>
            <a:ext cx="118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Челябинская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pic>
        <p:nvPicPr>
          <p:cNvPr id="161" name="Picture 24" descr="https://upload.wikimedia.org/wikipedia/commons/thumb/4/4f/Flag_of_Khabarovsk_Krai.svg/120px-Flag_of_Khabarovsk_Krai.svg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5" y="5011668"/>
            <a:ext cx="530828" cy="3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08072" y="3720416"/>
            <a:ext cx="105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Тамбовская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4208072" y="3266602"/>
            <a:ext cx="1156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Оренбургская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область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EC69EE27-CFC9-C436-F31C-08F2FE57B461}"/>
              </a:ext>
            </a:extLst>
          </p:cNvPr>
          <p:cNvSpPr txBox="1"/>
          <p:nvPr/>
        </p:nvSpPr>
        <p:spPr>
          <a:xfrm>
            <a:off x="906782" y="5009447"/>
            <a:ext cx="99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Хабаровский </a:t>
            </a:r>
          </a:p>
          <a:p>
            <a:r>
              <a:rPr lang="ru-RU" sz="1000" dirty="0">
                <a:solidFill>
                  <a:srgbClr val="3B3838"/>
                </a:solidFill>
                <a:cs typeface="Times New Roman" panose="02020603050405020304" pitchFamily="18" charset="0"/>
              </a:rPr>
              <a:t>край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38BD6C26-76D4-E19A-44D9-A75708B59FF1}"/>
              </a:ext>
            </a:extLst>
          </p:cNvPr>
          <p:cNvSpPr txBox="1"/>
          <p:nvPr/>
        </p:nvSpPr>
        <p:spPr>
          <a:xfrm>
            <a:off x="462794" y="801776"/>
            <a:ext cx="2066927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eaLnBrk="1">
              <a:buClrTx/>
              <a:buFontTx/>
              <a:buNone/>
            </a:pPr>
            <a:r>
              <a:rPr lang="ru-RU" altLang="ru-RU" sz="7200" dirty="0">
                <a:solidFill>
                  <a:srgbClr val="008080"/>
                </a:solidFill>
                <a:latin typeface="Montserrat Bold" panose="020B0604020202020204" charset="-52"/>
                <a:cs typeface="Golos Text" panose="020B0503020202020204" pitchFamily="34" charset="0"/>
              </a:rPr>
              <a:t>34</a:t>
            </a:r>
            <a:endParaRPr lang="ru-RU" altLang="ru-RU" sz="2800" dirty="0">
              <a:solidFill>
                <a:srgbClr val="008080"/>
              </a:solidFill>
              <a:latin typeface="Montserrat Bold" panose="020B0604020202020204" charset="-52"/>
              <a:cs typeface="Golos Text" panose="020B0503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F5D8C19-534A-4528-91FA-031F3D404999}"/>
              </a:ext>
            </a:extLst>
          </p:cNvPr>
          <p:cNvSpPr/>
          <p:nvPr/>
        </p:nvSpPr>
        <p:spPr>
          <a:xfrm>
            <a:off x="227229" y="188010"/>
            <a:ext cx="10529078" cy="784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ГЕОГРАФИЯ РАСПРОСТРАНЕНИЯ ИНФОРМАЦИИ </a:t>
            </a:r>
          </a:p>
          <a:p>
            <a:pPr>
              <a:lnSpc>
                <a:spcPct val="80000"/>
              </a:lnSpc>
            </a:pPr>
            <a:r>
              <a:rPr lang="ru-RU" sz="2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О ПРОЕКТЕ</a:t>
            </a:r>
          </a:p>
        </p:txBody>
      </p: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xmlns="" id="{5E60BFBC-C439-427C-A090-E2881B780A7F}"/>
              </a:ext>
            </a:extLst>
          </p:cNvPr>
          <p:cNvGrpSpPr/>
          <p:nvPr/>
        </p:nvGrpSpPr>
        <p:grpSpPr bwMode="auto">
          <a:xfrm>
            <a:off x="10107976" y="1066525"/>
            <a:ext cx="2233954" cy="461665"/>
            <a:chOff x="4775466" y="7290969"/>
            <a:chExt cx="2233954" cy="461665"/>
          </a:xfrm>
        </p:grpSpPr>
        <p:pic>
          <p:nvPicPr>
            <p:cNvPr id="172" name="Picture 53" descr="Флаг Израиля — Википедия">
              <a:extLst>
                <a:ext uri="{FF2B5EF4-FFF2-40B4-BE49-F238E27FC236}">
                  <a16:creationId xmlns:a16="http://schemas.microsoft.com/office/drawing/2014/main" xmlns="" id="{41129F6A-1DB1-461E-98E9-7693AA7E1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4775466" y="7375111"/>
              <a:ext cx="487883" cy="354935"/>
            </a:xfrm>
            <a:prstGeom prst="rect">
              <a:avLst/>
            </a:prstGeom>
            <a:noFill/>
          </p:spPr>
        </p:pic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EE2ED02C-AC3F-4DF7-B276-C85C4DF71D69}"/>
                </a:ext>
              </a:extLst>
            </p:cNvPr>
            <p:cNvSpPr txBox="1"/>
            <p:nvPr/>
          </p:nvSpPr>
          <p:spPr bwMode="auto">
            <a:xfrm>
              <a:off x="5301816" y="7290969"/>
              <a:ext cx="1707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>
                  <a:latin typeface="Montserrat SemiBold"/>
                </a:rPr>
                <a:t>Государство Израиль</a:t>
              </a:r>
              <a:endParaRPr/>
            </a:p>
          </p:txBody>
        </p:sp>
      </p:grpSp>
      <p:sp>
        <p:nvSpPr>
          <p:cNvPr id="175" name="object 2">
            <a:extLst>
              <a:ext uri="{FF2B5EF4-FFF2-40B4-BE49-F238E27FC236}">
                <a16:creationId xmlns:a16="http://schemas.microsoft.com/office/drawing/2014/main" xmlns="" id="{8D3CF826-7127-4144-B21C-708051F40213}"/>
              </a:ext>
            </a:extLst>
          </p:cNvPr>
          <p:cNvSpPr txBox="1"/>
          <p:nvPr/>
        </p:nvSpPr>
        <p:spPr>
          <a:xfrm>
            <a:off x="9674060" y="432789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xmlns="" id="{026EEE4E-D7FF-45BD-BB7B-B7708270F6A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293" y="237554"/>
            <a:ext cx="847584" cy="847584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xmlns="" id="{6A26B4E3-3886-4FB1-8919-D020A1E1AC9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 rot="712925">
            <a:off x="9168663" y="1470383"/>
            <a:ext cx="1235230" cy="12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0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C0E1C8D-2E7F-4D0E-A6E8-9AFAA31B658E}"/>
              </a:ext>
            </a:extLst>
          </p:cNvPr>
          <p:cNvSpPr/>
          <p:nvPr/>
        </p:nvSpPr>
        <p:spPr>
          <a:xfrm>
            <a:off x="0" y="0"/>
            <a:ext cx="12192000" cy="595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9F9D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7BA19BE-7BA6-49A7-B011-FECF071A346D}"/>
              </a:ext>
            </a:extLst>
          </p:cNvPr>
          <p:cNvSpPr txBox="1"/>
          <p:nvPr/>
        </p:nvSpPr>
        <p:spPr>
          <a:xfrm>
            <a:off x="444502" y="266819"/>
            <a:ext cx="768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5B9F9D"/>
                </a:solidFill>
                <a:latin typeface="Montserrat Bold" panose="020B0604020202020204" charset="-52"/>
              </a:rPr>
              <a:t>ДОСТИЖЕНИЯ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9ADD2BA-7DA0-4632-AF5E-54889FDF326D}"/>
              </a:ext>
            </a:extLst>
          </p:cNvPr>
          <p:cNvSpPr txBox="1"/>
          <p:nvPr/>
        </p:nvSpPr>
        <p:spPr>
          <a:xfrm>
            <a:off x="1727793" y="1061222"/>
            <a:ext cx="95324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Bold" panose="020B0604020202020204" charset="-52"/>
              </a:rPr>
              <a:t>Благодарность Полномочного представителя Президента РФ  в Приволжском федеральном округе Игоря Комарова за высокий уровень реализации проекта </a:t>
            </a:r>
          </a:p>
          <a:p>
            <a:r>
              <a:rPr lang="ru-RU" sz="1600" b="1" dirty="0">
                <a:latin typeface="Montserrat Bold" panose="020B0604020202020204" charset="-52"/>
              </a:rPr>
              <a:t>ПФО «Ментальное здоровье»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E732F6-7913-4723-959D-3BA4F04AF8DA}"/>
              </a:ext>
            </a:extLst>
          </p:cNvPr>
          <p:cNvSpPr txBox="1"/>
          <p:nvPr/>
        </p:nvSpPr>
        <p:spPr>
          <a:xfrm>
            <a:off x="1760843" y="393537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Bold" panose="020B0604020202020204" charset="-52"/>
              </a:rPr>
              <a:t>«Лучшие товары России»</a:t>
            </a:r>
          </a:p>
          <a:p>
            <a:r>
              <a:rPr lang="ru-RU" sz="1600" b="1" dirty="0">
                <a:latin typeface="Montserrat Bold" panose="020B0604020202020204" charset="-52"/>
              </a:rPr>
              <a:t>в номинации «Услуги </a:t>
            </a:r>
          </a:p>
          <a:p>
            <a:r>
              <a:rPr lang="ru-RU" sz="1600" b="1" dirty="0">
                <a:latin typeface="Montserrat Bold" panose="020B0604020202020204" charset="-52"/>
              </a:rPr>
              <a:t>для населения» </a:t>
            </a:r>
          </a:p>
          <a:p>
            <a:endParaRPr lang="ru-RU" sz="1600" b="1" dirty="0">
              <a:latin typeface="Montserrat Bold" panose="020B0604020202020204" charset="-52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04599A6B-9171-4831-9806-B66D38B70D38}"/>
              </a:ext>
            </a:extLst>
          </p:cNvPr>
          <p:cNvGrpSpPr/>
          <p:nvPr/>
        </p:nvGrpSpPr>
        <p:grpSpPr>
          <a:xfrm>
            <a:off x="-40486" y="932175"/>
            <a:ext cx="1603190" cy="1114740"/>
            <a:chOff x="394672" y="909633"/>
            <a:chExt cx="1471450" cy="988479"/>
          </a:xfrm>
        </p:grpSpPr>
        <p:sp>
          <p:nvSpPr>
            <p:cNvPr id="22" name="Скругленный прямоугольник 15">
              <a:extLst>
                <a:ext uri="{FF2B5EF4-FFF2-40B4-BE49-F238E27FC236}">
                  <a16:creationId xmlns:a16="http://schemas.microsoft.com/office/drawing/2014/main" xmlns="" id="{719AB3C3-88DA-4062-8940-8A65F600EC7A}"/>
                </a:ext>
              </a:extLst>
            </p:cNvPr>
            <p:cNvSpPr/>
            <p:nvPr/>
          </p:nvSpPr>
          <p:spPr>
            <a:xfrm>
              <a:off x="394672" y="963613"/>
              <a:ext cx="1471450" cy="8875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B9F9D"/>
                </a:solidFill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B7184943-DE05-48F1-9849-BB3409C8D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67" b="98000" l="1866" r="9962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815" y="909633"/>
              <a:ext cx="883042" cy="988479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0D557A50-1EA8-48A2-8FFA-B9F4B58DD4B4}"/>
              </a:ext>
            </a:extLst>
          </p:cNvPr>
          <p:cNvGrpSpPr/>
          <p:nvPr/>
        </p:nvGrpSpPr>
        <p:grpSpPr>
          <a:xfrm>
            <a:off x="5629825" y="3843672"/>
            <a:ext cx="1735768" cy="960998"/>
            <a:chOff x="402033" y="2218883"/>
            <a:chExt cx="1471450" cy="887558"/>
          </a:xfrm>
        </p:grpSpPr>
        <p:sp>
          <p:nvSpPr>
            <p:cNvPr id="25" name="Скругленный прямоугольник 17">
              <a:extLst>
                <a:ext uri="{FF2B5EF4-FFF2-40B4-BE49-F238E27FC236}">
                  <a16:creationId xmlns:a16="http://schemas.microsoft.com/office/drawing/2014/main" xmlns="" id="{E1F33035-874C-4228-99E5-AB2165FCAD66}"/>
                </a:ext>
              </a:extLst>
            </p:cNvPr>
            <p:cNvSpPr/>
            <p:nvPr/>
          </p:nvSpPr>
          <p:spPr>
            <a:xfrm>
              <a:off x="402033" y="2218883"/>
              <a:ext cx="1471450" cy="8875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B9F9D"/>
                </a:solidFill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D032928B-A326-41B0-945B-69C116A61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8" r="18559"/>
            <a:stretch/>
          </p:blipFill>
          <p:spPr>
            <a:xfrm>
              <a:off x="768634" y="2259948"/>
              <a:ext cx="772624" cy="81405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40ADEB16-6A80-4D47-A5CE-DBD1336C5239}"/>
              </a:ext>
            </a:extLst>
          </p:cNvPr>
          <p:cNvGrpSpPr/>
          <p:nvPr/>
        </p:nvGrpSpPr>
        <p:grpSpPr>
          <a:xfrm>
            <a:off x="-36518" y="3880666"/>
            <a:ext cx="1735768" cy="915017"/>
            <a:chOff x="402033" y="3474153"/>
            <a:chExt cx="1471450" cy="887558"/>
          </a:xfrm>
        </p:grpSpPr>
        <p:sp>
          <p:nvSpPr>
            <p:cNvPr id="28" name="Скругленный прямоугольник 18">
              <a:extLst>
                <a:ext uri="{FF2B5EF4-FFF2-40B4-BE49-F238E27FC236}">
                  <a16:creationId xmlns:a16="http://schemas.microsoft.com/office/drawing/2014/main" xmlns="" id="{35E57ABE-C5B6-4F96-9224-8C9CC376E549}"/>
                </a:ext>
              </a:extLst>
            </p:cNvPr>
            <p:cNvSpPr/>
            <p:nvPr/>
          </p:nvSpPr>
          <p:spPr>
            <a:xfrm>
              <a:off x="402033" y="3474153"/>
              <a:ext cx="1471450" cy="8875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B9F9D"/>
                </a:solidFill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186B971F-58E9-494B-9C67-A3748F30E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28" y="3474153"/>
              <a:ext cx="861436" cy="8614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1E386CE9-3936-4A28-8AE0-04D2B78C607F}"/>
              </a:ext>
            </a:extLst>
          </p:cNvPr>
          <p:cNvGrpSpPr/>
          <p:nvPr/>
        </p:nvGrpSpPr>
        <p:grpSpPr>
          <a:xfrm>
            <a:off x="6313379" y="5348871"/>
            <a:ext cx="1785840" cy="1040213"/>
            <a:chOff x="402033" y="4729423"/>
            <a:chExt cx="1471450" cy="887558"/>
          </a:xfrm>
        </p:grpSpPr>
        <p:sp>
          <p:nvSpPr>
            <p:cNvPr id="31" name="Скругленный прямоугольник 19">
              <a:extLst>
                <a:ext uri="{FF2B5EF4-FFF2-40B4-BE49-F238E27FC236}">
                  <a16:creationId xmlns:a16="http://schemas.microsoft.com/office/drawing/2014/main" xmlns="" id="{2F439901-7F85-415E-9FBE-E592F8F288C3}"/>
                </a:ext>
              </a:extLst>
            </p:cNvPr>
            <p:cNvSpPr/>
            <p:nvPr/>
          </p:nvSpPr>
          <p:spPr>
            <a:xfrm>
              <a:off x="402033" y="4729423"/>
              <a:ext cx="1471450" cy="8875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B9F9D"/>
                </a:solidFill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C942DDD0-1FBB-47BF-B97F-B050A865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38" y="4910304"/>
              <a:ext cx="1301917" cy="501780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3DC27D1F-F0D6-4C23-9746-13BA7D0CDE13}"/>
              </a:ext>
            </a:extLst>
          </p:cNvPr>
          <p:cNvGrpSpPr/>
          <p:nvPr/>
        </p:nvGrpSpPr>
        <p:grpSpPr>
          <a:xfrm>
            <a:off x="147264" y="5119097"/>
            <a:ext cx="1982636" cy="1356131"/>
            <a:chOff x="402033" y="5967911"/>
            <a:chExt cx="1471450" cy="887558"/>
          </a:xfrm>
        </p:grpSpPr>
        <p:sp>
          <p:nvSpPr>
            <p:cNvPr id="34" name="Скругленный прямоугольник 20">
              <a:extLst>
                <a:ext uri="{FF2B5EF4-FFF2-40B4-BE49-F238E27FC236}">
                  <a16:creationId xmlns:a16="http://schemas.microsoft.com/office/drawing/2014/main" xmlns="" id="{6D3DE007-4961-4453-A492-DB17AE3E1D8F}"/>
                </a:ext>
              </a:extLst>
            </p:cNvPr>
            <p:cNvSpPr/>
            <p:nvPr/>
          </p:nvSpPr>
          <p:spPr>
            <a:xfrm>
              <a:off x="402033" y="5967911"/>
              <a:ext cx="1471450" cy="8875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B9F9D"/>
                </a:solidFill>
              </a:endParaRP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2E75DBDC-7BFC-44A9-9D43-9FACA5B1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22" y="6187995"/>
              <a:ext cx="1302448" cy="44739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7C25B95C-7D1D-4FA0-98EF-6D813953A3EF}"/>
              </a:ext>
            </a:extLst>
          </p:cNvPr>
          <p:cNvGrpSpPr/>
          <p:nvPr/>
        </p:nvGrpSpPr>
        <p:grpSpPr>
          <a:xfrm>
            <a:off x="-41026" y="2111129"/>
            <a:ext cx="1768819" cy="1287664"/>
            <a:chOff x="1510807" y="6303884"/>
            <a:chExt cx="1499467" cy="950396"/>
          </a:xfrm>
        </p:grpSpPr>
        <p:sp>
          <p:nvSpPr>
            <p:cNvPr id="37" name="Скругленный прямоугольник 24">
              <a:extLst>
                <a:ext uri="{FF2B5EF4-FFF2-40B4-BE49-F238E27FC236}">
                  <a16:creationId xmlns:a16="http://schemas.microsoft.com/office/drawing/2014/main" xmlns="" id="{7CEF9BE4-03B8-4624-84AD-ADADA2EB05BF}"/>
                </a:ext>
              </a:extLst>
            </p:cNvPr>
            <p:cNvSpPr/>
            <p:nvPr/>
          </p:nvSpPr>
          <p:spPr>
            <a:xfrm>
              <a:off x="1538824" y="6366722"/>
              <a:ext cx="1471450" cy="887558"/>
            </a:xfrm>
            <a:prstGeom prst="roundRect">
              <a:avLst/>
            </a:pr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B9F9D"/>
                </a:solidFill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22666F37-00BF-41E5-A894-44391C276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807" y="6303884"/>
              <a:ext cx="1454000" cy="910000"/>
            </a:xfrm>
            <a:prstGeom prst="rect">
              <a:avLst/>
            </a:prstGeom>
            <a:noFill/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23A88E0-70A4-425D-851B-028C66AE9F92}"/>
              </a:ext>
            </a:extLst>
          </p:cNvPr>
          <p:cNvSpPr txBox="1"/>
          <p:nvPr/>
        </p:nvSpPr>
        <p:spPr>
          <a:xfrm>
            <a:off x="1699250" y="2338138"/>
            <a:ext cx="95324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Bold" panose="020B0604020202020204" charset="-52"/>
              </a:rPr>
              <a:t>Проект «Комплексное сопровождение детей с РАС в Уфе» Республиканской клинической психиатрической больницы занял почётное 3 место в  премии «Оргздрав. Лидеры отрасли» в номинации: Системные решения в здравоохранении.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75F343C-E604-4C69-85A7-6A88B1F1808B}"/>
              </a:ext>
            </a:extLst>
          </p:cNvPr>
          <p:cNvSpPr txBox="1"/>
          <p:nvPr/>
        </p:nvSpPr>
        <p:spPr>
          <a:xfrm>
            <a:off x="2134214" y="5369454"/>
            <a:ext cx="43065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Bold" panose="020B0604020202020204" charset="-52"/>
              </a:rPr>
              <a:t>Программа «</a:t>
            </a:r>
            <a:r>
              <a:rPr lang="ru-RU" sz="1600" b="1" dirty="0" err="1">
                <a:latin typeface="Montserrat Bold" panose="020B0604020202020204" charset="-52"/>
              </a:rPr>
              <a:t>окРАСим</a:t>
            </a:r>
            <a:r>
              <a:rPr lang="ru-RU" sz="1600" b="1" dirty="0">
                <a:latin typeface="Montserrat Bold" panose="020B0604020202020204" charset="-52"/>
              </a:rPr>
              <a:t> мир заботой: </a:t>
            </a:r>
          </a:p>
          <a:p>
            <a:r>
              <a:rPr lang="ru-RU" sz="1600" b="1" dirty="0">
                <a:latin typeface="Montserrat Bold" panose="020B0604020202020204" charset="-52"/>
              </a:rPr>
              <a:t>9 шагов» стал победителем конкурса </a:t>
            </a:r>
          </a:p>
          <a:p>
            <a:r>
              <a:rPr lang="ru-RU" sz="1600" b="1" dirty="0">
                <a:latin typeface="Montserrat Bold" panose="020B0604020202020204" charset="-52"/>
              </a:rPr>
              <a:t>Фонда президентских грантов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D3A9D43-A021-450F-A5E8-EA43CA1A8D62}"/>
              </a:ext>
            </a:extLst>
          </p:cNvPr>
          <p:cNvSpPr txBox="1"/>
          <p:nvPr/>
        </p:nvSpPr>
        <p:spPr>
          <a:xfrm>
            <a:off x="8099219" y="5374790"/>
            <a:ext cx="42045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Bold" panose="020B0604020202020204" charset="-52"/>
              </a:rPr>
              <a:t>Телепроект «Ради добра» </a:t>
            </a:r>
          </a:p>
          <a:p>
            <a:r>
              <a:rPr lang="ru-RU" sz="1600" b="1" dirty="0">
                <a:latin typeface="Montserrat Bold" panose="020B0604020202020204" charset="-52"/>
              </a:rPr>
              <a:t>созданного при поддержке Фонда</a:t>
            </a:r>
          </a:p>
          <a:p>
            <a:r>
              <a:rPr lang="ru-RU" sz="1600" b="1" dirty="0">
                <a:latin typeface="Montserrat Bold" panose="020B0604020202020204" charset="-52"/>
              </a:rPr>
              <a:t>грантов Главы Республики Башкортостан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9F26074-9D28-43B3-8E9F-459079DB3C9A}"/>
              </a:ext>
            </a:extLst>
          </p:cNvPr>
          <p:cNvSpPr txBox="1"/>
          <p:nvPr/>
        </p:nvSpPr>
        <p:spPr>
          <a:xfrm>
            <a:off x="7345520" y="367645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b="1" dirty="0">
              <a:latin typeface="Montserrat Bold" panose="020B0604020202020204" charset="-52"/>
            </a:endParaRPr>
          </a:p>
          <a:p>
            <a:r>
              <a:rPr lang="ru-RU" sz="1600" b="1" dirty="0">
                <a:latin typeface="Montserrat Bold" panose="020B0604020202020204" charset="-52"/>
              </a:rPr>
              <a:t>«Лучшие товары Башкортостана 2024» </a:t>
            </a:r>
          </a:p>
          <a:p>
            <a:r>
              <a:rPr lang="ru-RU" sz="1600" b="1" dirty="0">
                <a:latin typeface="Montserrat Bold" panose="020B0604020202020204" charset="-52"/>
              </a:rPr>
              <a:t>в номинации «Услуги </a:t>
            </a:r>
          </a:p>
          <a:p>
            <a:r>
              <a:rPr lang="ru-RU" sz="1600" b="1" dirty="0">
                <a:latin typeface="Montserrat Bold" panose="020B0604020202020204" charset="-52"/>
              </a:rPr>
              <a:t>для населения»</a:t>
            </a:r>
          </a:p>
          <a:p>
            <a:endParaRPr lang="ru-RU" sz="1600" b="1" dirty="0">
              <a:latin typeface="Montserrat Bold" panose="020B0604020202020204" charset="-52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9DEB93F2-1794-4219-98F1-AC6C37A872A3}"/>
              </a:ext>
            </a:extLst>
          </p:cNvPr>
          <p:cNvSpPr txBox="1"/>
          <p:nvPr/>
        </p:nvSpPr>
        <p:spPr>
          <a:xfrm>
            <a:off x="9674060" y="432789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D6C96CC-C127-4787-8A86-E1B153464B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293" y="237554"/>
            <a:ext cx="847584" cy="8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1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>
            <a:extLst>
              <a:ext uri="{FF2B5EF4-FFF2-40B4-BE49-F238E27FC236}">
                <a16:creationId xmlns:a16="http://schemas.microsoft.com/office/drawing/2014/main" xmlns="" id="{6621971F-24E8-4920-B4BC-61939D430063}"/>
              </a:ext>
            </a:extLst>
          </p:cNvPr>
          <p:cNvSpPr txBox="1"/>
          <p:nvPr/>
        </p:nvSpPr>
        <p:spPr>
          <a:xfrm>
            <a:off x="287509" y="230955"/>
            <a:ext cx="9627760" cy="49436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ПЛАНЫ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BD3584B-745B-446C-BABC-3982980C1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96" y="1892596"/>
            <a:ext cx="7545104" cy="56588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9B71BD-5529-43A0-8508-DA3F3510CCE3}"/>
              </a:ext>
            </a:extLst>
          </p:cNvPr>
          <p:cNvSpPr txBox="1"/>
          <p:nvPr/>
        </p:nvSpPr>
        <p:spPr>
          <a:xfrm>
            <a:off x="287509" y="981145"/>
            <a:ext cx="117698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Создание подростковой и взрослой службы комплексного сопровождения людей с РАС</a:t>
            </a:r>
          </a:p>
          <a:p>
            <a:endParaRPr lang="ru-RU" sz="2000" dirty="0">
              <a:solidFill>
                <a:schemeClr val="bg1"/>
              </a:solidFill>
              <a:latin typeface="Montserrat Bold" panose="000008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Активная социализация детей с помощью межведомственного взаимодействия</a:t>
            </a:r>
          </a:p>
          <a:p>
            <a:endParaRPr lang="ru-RU" sz="2000" dirty="0">
              <a:solidFill>
                <a:schemeClr val="bg1"/>
              </a:solidFill>
              <a:latin typeface="Montserrat Bold" panose="000008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Создание групповой помощи для людей с РАС (подростковой, взрослой) </a:t>
            </a:r>
          </a:p>
          <a:p>
            <a:endParaRPr lang="ru-RU" sz="2000" dirty="0">
              <a:solidFill>
                <a:schemeClr val="bg1"/>
              </a:solidFill>
              <a:latin typeface="Montserrat Bold" panose="000008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Расширение географии проекта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с целью передачи опыта</a:t>
            </a:r>
          </a:p>
          <a:p>
            <a:endParaRPr lang="ru-RU" sz="2000" dirty="0">
              <a:solidFill>
                <a:schemeClr val="bg1"/>
              </a:solidFill>
              <a:latin typeface="Montserrat Bold" panose="000008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Разработка обучающих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курсов для специалистов</a:t>
            </a:r>
          </a:p>
          <a:p>
            <a:endParaRPr lang="ru-RU" sz="2000" dirty="0">
              <a:solidFill>
                <a:schemeClr val="bg1"/>
              </a:solidFill>
              <a:latin typeface="Montserrat Bold" panose="000008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Научная деятельность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F869600E-3F3D-42EA-80C5-9D0B741C4201}"/>
              </a:ext>
            </a:extLst>
          </p:cNvPr>
          <p:cNvSpPr txBox="1"/>
          <p:nvPr/>
        </p:nvSpPr>
        <p:spPr>
          <a:xfrm>
            <a:off x="9510674" y="496764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  <a:endParaRPr lang="ru-RU" sz="12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E8628B4-7877-4D24-AAA6-1BC693397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907" y="301529"/>
            <a:ext cx="847584" cy="8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AA3DCF-2E07-C3BA-B079-42BCFFF8B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3">
            <a:extLst>
              <a:ext uri="{FF2B5EF4-FFF2-40B4-BE49-F238E27FC236}">
                <a16:creationId xmlns:a16="http://schemas.microsoft.com/office/drawing/2014/main" xmlns="" id="{730DD507-E416-49CB-8C81-7D2241B32B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466" y="317682"/>
            <a:ext cx="1023868" cy="9524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181DB12-3DEA-49B6-B23B-C2CFEAB12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95" y="3981891"/>
            <a:ext cx="1892595" cy="18925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78FCCF9-6E11-466E-8C42-048F9EA29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94" y="1884092"/>
            <a:ext cx="1892596" cy="189259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14A60F42-6CDA-45CE-BFE8-40203E67D963}"/>
              </a:ext>
            </a:extLst>
          </p:cNvPr>
          <p:cNvSpPr/>
          <p:nvPr/>
        </p:nvSpPr>
        <p:spPr>
          <a:xfrm>
            <a:off x="326466" y="1847982"/>
            <a:ext cx="9416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ru-RU" sz="3600" dirty="0">
                <a:latin typeface="Montserrat Bold" panose="00000800000000000000" pitchFamily="2" charset="-52"/>
              </a:rPr>
              <a:t>ЦЕНТР МЕНТАЛЬНОГО ЗДОРОВЬЯ ГБУЗ РБ РКПБ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7ACE837-3D8D-4091-AAE3-AF872E864B37}"/>
              </a:ext>
            </a:extLst>
          </p:cNvPr>
          <p:cNvSpPr/>
          <p:nvPr/>
        </p:nvSpPr>
        <p:spPr>
          <a:xfrm>
            <a:off x="326466" y="3429000"/>
            <a:ext cx="9416905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ru-RU" sz="2800" dirty="0">
                <a:latin typeface="Montserrat Bold" panose="00000800000000000000" pitchFamily="2" charset="-52"/>
              </a:rPr>
              <a:t>Адрес: г. Уфа, ул. Р. Зорге, д. 73/3</a:t>
            </a:r>
          </a:p>
          <a:p>
            <a:pPr marL="12700">
              <a:spcBef>
                <a:spcPts val="130"/>
              </a:spcBef>
            </a:pPr>
            <a:endParaRPr lang="ru-RU" sz="2800" dirty="0">
              <a:latin typeface="Montserrat Bold" panose="00000800000000000000" pitchFamily="2" charset="-52"/>
            </a:endParaRPr>
          </a:p>
          <a:p>
            <a:pPr marL="12700">
              <a:spcBef>
                <a:spcPts val="130"/>
              </a:spcBef>
            </a:pPr>
            <a:r>
              <a:rPr lang="ru-RU" sz="2800" dirty="0">
                <a:latin typeface="Montserrat Bold" panose="00000800000000000000" pitchFamily="2" charset="-52"/>
              </a:rPr>
              <a:t>Тел.: +7 917 760 49 12</a:t>
            </a:r>
          </a:p>
          <a:p>
            <a:pPr marL="12700">
              <a:spcBef>
                <a:spcPts val="130"/>
              </a:spcBef>
            </a:pPr>
            <a:endParaRPr lang="ru-RU" sz="2800" dirty="0">
              <a:latin typeface="Montserrat Bold" panose="00000800000000000000" pitchFamily="2" charset="-52"/>
            </a:endParaRPr>
          </a:p>
          <a:p>
            <a:pPr marL="12700">
              <a:spcBef>
                <a:spcPts val="130"/>
              </a:spcBef>
            </a:pPr>
            <a:r>
              <a:rPr lang="ru-RU" sz="2800" dirty="0">
                <a:latin typeface="Montserrat Bold" panose="00000800000000000000" pitchFamily="2" charset="-52"/>
              </a:rPr>
              <a:t>Сайт: </a:t>
            </a:r>
            <a:r>
              <a:rPr lang="en-US" sz="2800" dirty="0">
                <a:latin typeface="Montserrat Bold" panose="00000800000000000000" pitchFamily="2" charset="-52"/>
              </a:rPr>
              <a:t>https://cmz.rpbmzrb.ru/</a:t>
            </a:r>
            <a:endParaRPr lang="ru-RU" sz="2800" dirty="0">
              <a:latin typeface="Montserrat Bold" panose="00000800000000000000" pitchFamily="2" charset="-52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872DAC5-7F91-46AB-BE94-B885D319A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14" y="496461"/>
            <a:ext cx="5206742" cy="5628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6EBEEE2-D0DD-4C89-B3E6-630BDC6214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85" y="177741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3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10335B2-BE27-45EF-8FB9-129308B48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35" y="692893"/>
            <a:ext cx="3934469" cy="379232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3CE17934-2050-44D0-B1D1-E0ECBCF50D13}"/>
              </a:ext>
            </a:extLst>
          </p:cNvPr>
          <p:cNvSpPr txBox="1">
            <a:spLocks/>
          </p:cNvSpPr>
          <p:nvPr/>
        </p:nvSpPr>
        <p:spPr>
          <a:xfrm>
            <a:off x="266751" y="132158"/>
            <a:ext cx="8222751" cy="1121471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>
                <a:solidFill>
                  <a:srgbClr val="5B9F9D"/>
                </a:solidFill>
                <a:latin typeface="Montserrat Black" panose="020B0604020202020204" charset="-52"/>
              </a:rPr>
              <a:t>Критерии постановки диагноза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362C70-B6B5-4B83-B3D9-4334F5D06868}"/>
              </a:ext>
            </a:extLst>
          </p:cNvPr>
          <p:cNvSpPr txBox="1"/>
          <p:nvPr/>
        </p:nvSpPr>
        <p:spPr>
          <a:xfrm>
            <a:off x="30663" y="6667174"/>
            <a:ext cx="3395238" cy="17791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63413" tIns="31707" rIns="63413" bIns="31707">
            <a:spAutoFit/>
          </a:bodyPr>
          <a:lstStyle/>
          <a:p>
            <a:pPr marL="158540" indent="-158540">
              <a:buFont typeface="+mj-lt"/>
              <a:buAutoNum type="arabicPeriod"/>
              <a:defRPr/>
            </a:pPr>
            <a:r>
              <a:rPr lang="ru-RU" sz="7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Е. Осин, А. Ефремов, Лекция для психиатров БФ «Антон тут рядом» 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A24356D8-112B-4B7A-8258-F0687727439E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2D9B836-DAA5-4372-8C8B-7B91F2069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pic>
        <p:nvPicPr>
          <p:cNvPr id="19" name="Рисунок 12">
            <a:extLst>
              <a:ext uri="{FF2B5EF4-FFF2-40B4-BE49-F238E27FC236}">
                <a16:creationId xmlns:a16="http://schemas.microsoft.com/office/drawing/2014/main" xmlns="" id="{5770B2AE-D133-4288-80A5-804A93F94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7" y="1058393"/>
            <a:ext cx="3763961" cy="32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647A2E-F04A-495A-ACCC-7589C4C13DD2}"/>
              </a:ext>
            </a:extLst>
          </p:cNvPr>
          <p:cNvSpPr txBox="1"/>
          <p:nvPr/>
        </p:nvSpPr>
        <p:spPr>
          <a:xfrm>
            <a:off x="233093" y="4451831"/>
            <a:ext cx="4145033" cy="2031325"/>
          </a:xfrm>
          <a:prstGeom prst="rect">
            <a:avLst/>
          </a:prstGeom>
          <a:noFill/>
          <a:ln>
            <a:solidFill>
              <a:srgbClr val="7AABAB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rgbClr val="5B9F9D"/>
                </a:solidFill>
              </a:rPr>
              <a:t>МКБ-10</a:t>
            </a:r>
            <a:r>
              <a:rPr lang="ru-RU" dirty="0">
                <a:solidFill>
                  <a:srgbClr val="5B9F9D"/>
                </a:solidFill>
              </a:rPr>
              <a:t> </a:t>
            </a:r>
            <a:r>
              <a:rPr lang="ru-RU" dirty="0"/>
              <a:t>Класс </a:t>
            </a:r>
            <a:r>
              <a:rPr lang="en-US" dirty="0"/>
              <a:t>V</a:t>
            </a:r>
            <a:r>
              <a:rPr lang="ru-RU" dirty="0"/>
              <a:t> Классификация психических и поведенческих  расстройств. Расстройства психологического (психического) развития</a:t>
            </a:r>
            <a:r>
              <a:rPr lang="ru-RU" b="1" dirty="0">
                <a:solidFill>
                  <a:srgbClr val="5B9F9D"/>
                </a:solidFill>
              </a:rPr>
              <a:t>. </a:t>
            </a:r>
            <a:r>
              <a:rPr lang="en-US" b="1" dirty="0">
                <a:solidFill>
                  <a:srgbClr val="5B9F9D"/>
                </a:solidFill>
              </a:rPr>
              <a:t>F 84</a:t>
            </a:r>
            <a:r>
              <a:rPr lang="ru-RU" dirty="0"/>
              <a:t>/Общие нарушения психологического (психического) развития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924F05-0963-4BDE-9574-4E628BF08BAC}"/>
              </a:ext>
            </a:extLst>
          </p:cNvPr>
          <p:cNvSpPr txBox="1"/>
          <p:nvPr/>
        </p:nvSpPr>
        <p:spPr>
          <a:xfrm>
            <a:off x="4505355" y="4590330"/>
            <a:ext cx="4145033" cy="1754326"/>
          </a:xfrm>
          <a:prstGeom prst="rect">
            <a:avLst/>
          </a:prstGeom>
          <a:noFill/>
          <a:ln>
            <a:solidFill>
              <a:srgbClr val="7AABAB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rgbClr val="5B9F9D"/>
                </a:solidFill>
              </a:rPr>
              <a:t>МКБ-11 </a:t>
            </a:r>
          </a:p>
          <a:p>
            <a:pPr algn="l"/>
            <a:r>
              <a:rPr lang="ru-RU" b="1" dirty="0">
                <a:solidFill>
                  <a:srgbClr val="5B9F9D"/>
                </a:solidFill>
              </a:rPr>
              <a:t>6</a:t>
            </a:r>
            <a:r>
              <a:rPr lang="ru-RU" dirty="0"/>
              <a:t> Расстройства психические, поведенческие и </a:t>
            </a:r>
            <a:r>
              <a:rPr lang="ru-RU" dirty="0" err="1"/>
              <a:t>нейроразвития</a:t>
            </a:r>
            <a:r>
              <a:rPr lang="ru-RU" dirty="0"/>
              <a:t>. </a:t>
            </a:r>
          </a:p>
          <a:p>
            <a:pPr algn="l"/>
            <a:endParaRPr lang="ru-RU" b="1" dirty="0"/>
          </a:p>
          <a:p>
            <a:pPr algn="l"/>
            <a:r>
              <a:rPr lang="en-US" b="1" dirty="0">
                <a:solidFill>
                  <a:srgbClr val="5B9F9D"/>
                </a:solidFill>
              </a:rPr>
              <a:t>6A02</a:t>
            </a:r>
            <a:r>
              <a:rPr lang="en-US" dirty="0"/>
              <a:t> </a:t>
            </a:r>
            <a:r>
              <a:rPr lang="ru-RU" dirty="0"/>
              <a:t>Расстройство аутистического спектра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D4F3CA-A230-4CD9-BAD4-7E0E8C61EA21}"/>
              </a:ext>
            </a:extLst>
          </p:cNvPr>
          <p:cNvSpPr txBox="1"/>
          <p:nvPr/>
        </p:nvSpPr>
        <p:spPr>
          <a:xfrm>
            <a:off x="9037456" y="2361554"/>
            <a:ext cx="2713803" cy="4247317"/>
          </a:xfrm>
          <a:prstGeom prst="rect">
            <a:avLst/>
          </a:prstGeom>
          <a:noFill/>
          <a:ln>
            <a:solidFill>
              <a:srgbClr val="7AABAB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Актуальные клинические рекомендации по «</a:t>
            </a:r>
            <a:r>
              <a:rPr lang="ru-RU" b="1" dirty="0">
                <a:solidFill>
                  <a:srgbClr val="5B9F9D"/>
                </a:solidFill>
              </a:rPr>
              <a:t>Расстройствам аутистического спектра» (РАС) </a:t>
            </a:r>
            <a:r>
              <a:rPr lang="ru-RU" dirty="0"/>
              <a:t>в РФ на 2024-2026 годы утверждены Минздравом РФ, </a:t>
            </a:r>
            <a:r>
              <a:rPr lang="ru-RU" sz="1600" dirty="0"/>
              <a:t>разработаны </a:t>
            </a:r>
          </a:p>
          <a:p>
            <a:r>
              <a:rPr lang="ru-RU" sz="1600" dirty="0"/>
              <a:t>Ассоциацией психиатров и психологов и Союзом педиатров России. Документ охватывает диагностику, лечение (ABA-терапия, психолого-педагогическая коррекция) и реабилитацию детей и взрослых.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C72A9D-CD16-6447-9EA0-695AD11B8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56" y="1149238"/>
            <a:ext cx="1121471" cy="11214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E1EEA8-AE57-40D8-B995-62B09413BF6D}"/>
              </a:ext>
            </a:extLst>
          </p:cNvPr>
          <p:cNvSpPr/>
          <p:nvPr/>
        </p:nvSpPr>
        <p:spPr>
          <a:xfrm>
            <a:off x="10158927" y="1701245"/>
            <a:ext cx="2228548" cy="660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QR-</a:t>
            </a:r>
            <a:r>
              <a:rPr lang="ru-RU" sz="2800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код</a:t>
            </a:r>
            <a:endParaRPr lang="en-US" sz="2800" b="1" dirty="0">
              <a:solidFill>
                <a:srgbClr val="5B9F9D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Клинреки</a:t>
            </a:r>
            <a:endParaRPr lang="ru-RU" b="1" dirty="0">
              <a:solidFill>
                <a:srgbClr val="5B9F9D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97F5308-4244-44F2-AA84-A845DFB67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7" y="1058393"/>
            <a:ext cx="1715487" cy="251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13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AA3DCF-2E07-C3BA-B079-42BCFFF8B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F9D7EBCB-9CD4-1DB8-3254-31F5DA95B58B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Общественный проект ПФО 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xmlns="" id="{BF166120-FD2B-B382-8C04-0D2B6634471C}"/>
              </a:ext>
            </a:extLst>
          </p:cNvPr>
          <p:cNvSpPr txBox="1"/>
          <p:nvPr/>
        </p:nvSpPr>
        <p:spPr>
          <a:xfrm>
            <a:off x="326468" y="806687"/>
            <a:ext cx="8724936" cy="49436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«Ментальное здоровье»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xmlns="" id="{4BC8E52D-9C39-4877-9B61-7174AF7D9F41}"/>
              </a:ext>
            </a:extLst>
          </p:cNvPr>
          <p:cNvSpPr txBox="1"/>
          <p:nvPr/>
        </p:nvSpPr>
        <p:spPr>
          <a:xfrm>
            <a:off x="956803" y="1570278"/>
            <a:ext cx="6314851" cy="490390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39750" algn="just">
              <a:lnSpc>
                <a:spcPts val="1500"/>
              </a:lnSpc>
              <a:spcBef>
                <a:spcPts val="30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25 октября 2022 года принято Решение об открытии Центра ментального здоровья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 marR="436880" algn="just">
              <a:lnSpc>
                <a:spcPts val="1500"/>
              </a:lnSpc>
              <a:spcBef>
                <a:spcPts val="1495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20 марта 2023 года на базе ГБУЗ РБ Республиканская клиническая психиатрическая больница начал свою работу Центр ментального здоровья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 marR="1503045">
              <a:lnSpc>
                <a:spcPts val="1500"/>
              </a:lnSpc>
              <a:spcBef>
                <a:spcPts val="150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01 августа 2023 года начал работу кабинет межведомственного взаимодействия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 marR="194945">
              <a:lnSpc>
                <a:spcPts val="1500"/>
              </a:lnSpc>
              <a:spcBef>
                <a:spcPts val="150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05 августа 2023 года состоялся первый заезд пациентов Центра в санаторий «Дуслык»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24 августа 2023 года открыт Дневной стационар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 marR="398780">
              <a:lnSpc>
                <a:spcPts val="1500"/>
              </a:lnSpc>
              <a:spcBef>
                <a:spcPts val="152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5 октября 2023 года в Детскую стоматологическую поликлинику №3 направлены первые пациенты ЦМЗ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 marR="5080">
              <a:lnSpc>
                <a:spcPts val="1500"/>
              </a:lnSpc>
              <a:spcBef>
                <a:spcPts val="150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6 октября 2023 года создан зеленый коридор совместно с Детской поликлиникой №6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 marR="450215">
              <a:lnSpc>
                <a:spcPts val="1500"/>
              </a:lnSpc>
              <a:spcBef>
                <a:spcPts val="150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27 ноября 2023 года состоялась первая консультация врача-генетика РМГЦ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600" dirty="0">
                <a:solidFill>
                  <a:srgbClr val="586D79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01 января 2024 г. введен сектор платных услуг</a:t>
            </a:r>
            <a:endParaRPr sz="1600" dirty="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grpSp>
        <p:nvGrpSpPr>
          <p:cNvPr id="20" name="object 4">
            <a:extLst>
              <a:ext uri="{FF2B5EF4-FFF2-40B4-BE49-F238E27FC236}">
                <a16:creationId xmlns:a16="http://schemas.microsoft.com/office/drawing/2014/main" xmlns="" id="{6CAA9468-3DB8-4AC5-9A1F-0315CE5B72CD}"/>
              </a:ext>
            </a:extLst>
          </p:cNvPr>
          <p:cNvGrpSpPr/>
          <p:nvPr/>
        </p:nvGrpSpPr>
        <p:grpSpPr>
          <a:xfrm>
            <a:off x="662659" y="1628847"/>
            <a:ext cx="154940" cy="4721225"/>
            <a:chOff x="662659" y="1628847"/>
            <a:chExt cx="154940" cy="4721225"/>
          </a:xfrm>
        </p:grpSpPr>
        <p:pic>
          <p:nvPicPr>
            <p:cNvPr id="25" name="object 5">
              <a:extLst>
                <a:ext uri="{FF2B5EF4-FFF2-40B4-BE49-F238E27FC236}">
                  <a16:creationId xmlns:a16="http://schemas.microsoft.com/office/drawing/2014/main" xmlns="" id="{46E645D8-690E-4654-A58A-2FFF5695D49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59" y="1628847"/>
              <a:ext cx="154673" cy="154685"/>
            </a:xfrm>
            <a:prstGeom prst="rect">
              <a:avLst/>
            </a:prstGeom>
          </p:spPr>
        </p:pic>
        <p:pic>
          <p:nvPicPr>
            <p:cNvPr id="26" name="object 6">
              <a:extLst>
                <a:ext uri="{FF2B5EF4-FFF2-40B4-BE49-F238E27FC236}">
                  <a16:creationId xmlns:a16="http://schemas.microsoft.com/office/drawing/2014/main" xmlns="" id="{962DC3BF-9344-4A74-9BE9-F0DEB956367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59" y="2200960"/>
              <a:ext cx="154673" cy="154685"/>
            </a:xfrm>
            <a:prstGeom prst="rect">
              <a:avLst/>
            </a:prstGeom>
          </p:spPr>
        </p:pic>
        <p:pic>
          <p:nvPicPr>
            <p:cNvPr id="30" name="object 7">
              <a:extLst>
                <a:ext uri="{FF2B5EF4-FFF2-40B4-BE49-F238E27FC236}">
                  <a16:creationId xmlns:a16="http://schemas.microsoft.com/office/drawing/2014/main" xmlns="" id="{3104D33C-D4D6-4A50-819B-388A146E20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659" y="2964450"/>
              <a:ext cx="154673" cy="154685"/>
            </a:xfrm>
            <a:prstGeom prst="rect">
              <a:avLst/>
            </a:prstGeom>
          </p:spPr>
        </p:pic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xmlns="" id="{1A5D1428-CEC6-4E7F-A7E8-2C09C11D540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59" y="3524722"/>
              <a:ext cx="154673" cy="154685"/>
            </a:xfrm>
            <a:prstGeom prst="rect">
              <a:avLst/>
            </a:prstGeom>
          </p:spPr>
        </p:pic>
        <p:pic>
          <p:nvPicPr>
            <p:cNvPr id="32" name="object 9">
              <a:extLst>
                <a:ext uri="{FF2B5EF4-FFF2-40B4-BE49-F238E27FC236}">
                  <a16:creationId xmlns:a16="http://schemas.microsoft.com/office/drawing/2014/main" xmlns="" id="{324746A8-3026-4ED0-A61B-895C8722A1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59" y="4096890"/>
              <a:ext cx="154673" cy="154685"/>
            </a:xfrm>
            <a:prstGeom prst="rect">
              <a:avLst/>
            </a:prstGeom>
          </p:spPr>
        </p:pic>
        <p:pic>
          <p:nvPicPr>
            <p:cNvPr id="33" name="object 10">
              <a:extLst>
                <a:ext uri="{FF2B5EF4-FFF2-40B4-BE49-F238E27FC236}">
                  <a16:creationId xmlns:a16="http://schemas.microsoft.com/office/drawing/2014/main" xmlns="" id="{3D9BA41A-4048-415A-B598-AC7476C8014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59" y="4473656"/>
              <a:ext cx="154673" cy="154686"/>
            </a:xfrm>
            <a:prstGeom prst="rect">
              <a:avLst/>
            </a:prstGeom>
          </p:spPr>
        </p:pic>
        <p:pic>
          <p:nvPicPr>
            <p:cNvPr id="34" name="object 11">
              <a:extLst>
                <a:ext uri="{FF2B5EF4-FFF2-40B4-BE49-F238E27FC236}">
                  <a16:creationId xmlns:a16="http://schemas.microsoft.com/office/drawing/2014/main" xmlns="" id="{682C4A74-479C-49B7-BF0B-4D2B178576C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659" y="5047420"/>
              <a:ext cx="154673" cy="154686"/>
            </a:xfrm>
            <a:prstGeom prst="rect">
              <a:avLst/>
            </a:prstGeom>
          </p:spPr>
        </p:pic>
        <p:pic>
          <p:nvPicPr>
            <p:cNvPr id="35" name="object 12">
              <a:extLst>
                <a:ext uri="{FF2B5EF4-FFF2-40B4-BE49-F238E27FC236}">
                  <a16:creationId xmlns:a16="http://schemas.microsoft.com/office/drawing/2014/main" xmlns="" id="{DBDEDF78-EA08-4731-A13C-B3C891D319F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59" y="5621185"/>
              <a:ext cx="154673" cy="154686"/>
            </a:xfrm>
            <a:prstGeom prst="rect">
              <a:avLst/>
            </a:prstGeom>
          </p:spPr>
        </p:pic>
        <p:pic>
          <p:nvPicPr>
            <p:cNvPr id="36" name="object 13">
              <a:extLst>
                <a:ext uri="{FF2B5EF4-FFF2-40B4-BE49-F238E27FC236}">
                  <a16:creationId xmlns:a16="http://schemas.microsoft.com/office/drawing/2014/main" xmlns="" id="{F443B18B-2B1B-481C-AE7A-B3D83ACC10E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659" y="6194950"/>
              <a:ext cx="154673" cy="154686"/>
            </a:xfrm>
            <a:prstGeom prst="rect">
              <a:avLst/>
            </a:prstGeom>
          </p:spPr>
        </p:pic>
        <p:sp>
          <p:nvSpPr>
            <p:cNvPr id="37" name="object 14">
              <a:extLst>
                <a:ext uri="{FF2B5EF4-FFF2-40B4-BE49-F238E27FC236}">
                  <a16:creationId xmlns:a16="http://schemas.microsoft.com/office/drawing/2014/main" xmlns="" id="{F8F90A72-92A2-421E-B398-5656F9B63C6C}"/>
                </a:ext>
              </a:extLst>
            </p:cNvPr>
            <p:cNvSpPr/>
            <p:nvPr/>
          </p:nvSpPr>
          <p:spPr>
            <a:xfrm>
              <a:off x="739993" y="1706190"/>
              <a:ext cx="0" cy="4566285"/>
            </a:xfrm>
            <a:custGeom>
              <a:avLst/>
              <a:gdLst/>
              <a:ahLst/>
              <a:cxnLst/>
              <a:rect l="l" t="t" r="r" b="b"/>
              <a:pathLst>
                <a:path h="4566285">
                  <a:moveTo>
                    <a:pt x="0" y="0"/>
                  </a:moveTo>
                  <a:lnTo>
                    <a:pt x="0" y="4566107"/>
                  </a:lnTo>
                </a:path>
              </a:pathLst>
            </a:custGeom>
            <a:ln w="12700">
              <a:solidFill>
                <a:srgbClr val="FFC2C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图片 24">
            <a:extLst>
              <a:ext uri="{FF2B5EF4-FFF2-40B4-BE49-F238E27FC236}">
                <a16:creationId xmlns:a16="http://schemas.microsoft.com/office/drawing/2014/main" xmlns="" id="{37C26A4E-8ADA-460F-A614-F51BF1AE4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2371" b="7304"/>
          <a:stretch/>
        </p:blipFill>
        <p:spPr>
          <a:xfrm>
            <a:off x="7271654" y="1053870"/>
            <a:ext cx="5037036" cy="5804130"/>
          </a:xfrm>
          <a:custGeom>
            <a:avLst/>
            <a:gdLst>
              <a:gd name="connsiteX0" fmla="*/ 2987069 w 5516879"/>
              <a:gd name="connsiteY0" fmla="*/ 0 h 6858000"/>
              <a:gd name="connsiteX1" fmla="*/ 5516879 w 5516879"/>
              <a:gd name="connsiteY1" fmla="*/ 0 h 6858000"/>
              <a:gd name="connsiteX2" fmla="*/ 5516879 w 5516879"/>
              <a:gd name="connsiteY2" fmla="*/ 6858000 h 6858000"/>
              <a:gd name="connsiteX3" fmla="*/ 0 w 5516879"/>
              <a:gd name="connsiteY3" fmla="*/ 6858000 h 6858000"/>
              <a:gd name="connsiteX4" fmla="*/ 0 w 5516879"/>
              <a:gd name="connsiteY4" fmla="*/ 2987070 h 6858000"/>
              <a:gd name="connsiteX5" fmla="*/ 2987069 w 551687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16879" h="6858000">
                <a:moveTo>
                  <a:pt x="2987069" y="0"/>
                </a:moveTo>
                <a:lnTo>
                  <a:pt x="5516879" y="0"/>
                </a:lnTo>
                <a:lnTo>
                  <a:pt x="5516879" y="6858000"/>
                </a:lnTo>
                <a:lnTo>
                  <a:pt x="0" y="6858000"/>
                </a:lnTo>
                <a:lnTo>
                  <a:pt x="0" y="2987070"/>
                </a:lnTo>
                <a:cubicBezTo>
                  <a:pt x="0" y="1337357"/>
                  <a:pt x="1337356" y="0"/>
                  <a:pt x="2987069" y="0"/>
                </a:cubicBez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AB314F-9CA0-FD53-A803-D55DF01A7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9DE6EEE1-070C-C101-8609-B33BC31E357F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283470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A56DF84F-1E29-46E0-8173-0E181A393116}"/>
              </a:ext>
            </a:extLst>
          </p:cNvPr>
          <p:cNvSpPr/>
          <p:nvPr/>
        </p:nvSpPr>
        <p:spPr>
          <a:xfrm>
            <a:off x="5736691" y="5421112"/>
            <a:ext cx="993640" cy="981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B2AC2C2D-BBCE-41D3-A08A-61DDD91B6F4E}"/>
              </a:ext>
            </a:extLst>
          </p:cNvPr>
          <p:cNvSpPr/>
          <p:nvPr/>
        </p:nvSpPr>
        <p:spPr>
          <a:xfrm>
            <a:off x="3567081" y="4128835"/>
            <a:ext cx="993640" cy="981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xmlns="" id="{FE587440-C1E7-4A3F-9099-CD81D98310EF}"/>
              </a:ext>
            </a:extLst>
          </p:cNvPr>
          <p:cNvSpPr/>
          <p:nvPr/>
        </p:nvSpPr>
        <p:spPr>
          <a:xfrm>
            <a:off x="3501945" y="2218154"/>
            <a:ext cx="993640" cy="981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8E6F3F0B-1CCB-4E80-BD11-1746D4249EF7}"/>
              </a:ext>
            </a:extLst>
          </p:cNvPr>
          <p:cNvSpPr txBox="1"/>
          <p:nvPr/>
        </p:nvSpPr>
        <p:spPr>
          <a:xfrm>
            <a:off x="306116" y="1156215"/>
            <a:ext cx="423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Montserrat" panose="020B0604020202020204" charset="-52"/>
              </a:rPr>
              <a:t>Комаров Игорь Анатольевич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01AAC0FF-5F5B-494E-A9AD-C7EDFE0BACAC}"/>
              </a:ext>
            </a:extLst>
          </p:cNvPr>
          <p:cNvSpPr txBox="1"/>
          <p:nvPr/>
        </p:nvSpPr>
        <p:spPr>
          <a:xfrm>
            <a:off x="328897" y="1469262"/>
            <a:ext cx="4230534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Полномочный представитель Президента РФ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986E1820-66D8-4C90-9844-CBC4EE98BB08}"/>
              </a:ext>
            </a:extLst>
          </p:cNvPr>
          <p:cNvSpPr txBox="1"/>
          <p:nvPr/>
        </p:nvSpPr>
        <p:spPr>
          <a:xfrm>
            <a:off x="7677664" y="1181756"/>
            <a:ext cx="423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Montserrat" panose="020B0604020202020204" charset="-52"/>
              </a:rPr>
              <a:t>Колчин Владимир Сергеевич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E07D6283-E1F9-40C4-AB85-6BF146EFA9E0}"/>
              </a:ext>
            </a:extLst>
          </p:cNvPr>
          <p:cNvSpPr txBox="1"/>
          <p:nvPr/>
        </p:nvSpPr>
        <p:spPr>
          <a:xfrm>
            <a:off x="-755616" y="2664822"/>
            <a:ext cx="4230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Представитель Попечительного совета </a:t>
            </a:r>
          </a:p>
          <a:p>
            <a:pPr algn="r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Фонда «Территория счастья»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49CDF5C2-0B3E-4CAE-AD8A-35F9C7D37F8D}"/>
              </a:ext>
            </a:extLst>
          </p:cNvPr>
          <p:cNvSpPr txBox="1"/>
          <p:nvPr/>
        </p:nvSpPr>
        <p:spPr>
          <a:xfrm>
            <a:off x="-740803" y="4336562"/>
            <a:ext cx="4230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Главный внештатный специалист психиатр </a:t>
            </a:r>
          </a:p>
          <a:p>
            <a:pPr algn="r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Минздрава РБ</a:t>
            </a:r>
          </a:p>
          <a:p>
            <a:pPr algn="r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Главный врач ГБУЗ РБ РКПБ</a:t>
            </a:r>
          </a:p>
          <a:p>
            <a:pPr algn="r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Заслуженный врач РБ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CE194C20-10EE-4D41-9A9D-16217C330F00}"/>
              </a:ext>
            </a:extLst>
          </p:cNvPr>
          <p:cNvSpPr txBox="1"/>
          <p:nvPr/>
        </p:nvSpPr>
        <p:spPr>
          <a:xfrm>
            <a:off x="-752187" y="2345012"/>
            <a:ext cx="423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>
                <a:solidFill>
                  <a:schemeClr val="bg1"/>
                </a:solidFill>
                <a:latin typeface="Montserrat" panose="020B0604020202020204" charset="-52"/>
              </a:rPr>
              <a:t>Хабирова</a:t>
            </a:r>
            <a:r>
              <a:rPr lang="ru-RU" sz="1400" b="1" dirty="0">
                <a:solidFill>
                  <a:schemeClr val="bg1"/>
                </a:solidFill>
                <a:latin typeface="Montserrat" panose="020B0604020202020204" charset="-52"/>
              </a:rPr>
              <a:t> Каринэ Владимировна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2589C98A-371B-4261-8A39-9045C1A45428}"/>
              </a:ext>
            </a:extLst>
          </p:cNvPr>
          <p:cNvSpPr txBox="1"/>
          <p:nvPr/>
        </p:nvSpPr>
        <p:spPr>
          <a:xfrm>
            <a:off x="-774820" y="3926604"/>
            <a:ext cx="423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>
                <a:solidFill>
                  <a:schemeClr val="bg1"/>
                </a:solidFill>
                <a:latin typeface="Montserrat" panose="020B0604020202020204" charset="-52"/>
              </a:rPr>
              <a:t>Гизатуллин</a:t>
            </a:r>
            <a:r>
              <a:rPr lang="ru-RU" sz="1400" b="1" dirty="0">
                <a:solidFill>
                  <a:schemeClr val="bg1"/>
                </a:solidFill>
                <a:latin typeface="Montserrat" panose="020B0604020202020204" charset="-52"/>
              </a:rPr>
              <a:t> Тагир Рафаилович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98B6C99-39EC-4172-8E6E-610A4B542CE3}"/>
              </a:ext>
            </a:extLst>
          </p:cNvPr>
          <p:cNvSpPr txBox="1"/>
          <p:nvPr/>
        </p:nvSpPr>
        <p:spPr>
          <a:xfrm>
            <a:off x="7677664" y="1506778"/>
            <a:ext cx="4230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Помощник полномочного представителя</a:t>
            </a:r>
          </a:p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Президента РФ в ПФО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6F86CEAB-8499-4301-B0D9-A0B7252F7165}"/>
              </a:ext>
            </a:extLst>
          </p:cNvPr>
          <p:cNvSpPr txBox="1"/>
          <p:nvPr/>
        </p:nvSpPr>
        <p:spPr>
          <a:xfrm>
            <a:off x="8729323" y="4116377"/>
            <a:ext cx="423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Montserrat" panose="020B0604020202020204" charset="-52"/>
              </a:rPr>
              <a:t>Рахматуллин Айрат </a:t>
            </a:r>
            <a:r>
              <a:rPr lang="ru-RU" sz="1400" b="1" dirty="0" err="1">
                <a:solidFill>
                  <a:schemeClr val="bg1"/>
                </a:solidFill>
                <a:latin typeface="Montserrat" panose="020B0604020202020204" charset="-52"/>
              </a:rPr>
              <a:t>Разифович</a:t>
            </a:r>
            <a:endParaRPr lang="ru-RU" sz="1400" b="1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DE20D5-795F-4DF0-B933-117C00802373}"/>
              </a:ext>
            </a:extLst>
          </p:cNvPr>
          <p:cNvSpPr txBox="1"/>
          <p:nvPr/>
        </p:nvSpPr>
        <p:spPr>
          <a:xfrm>
            <a:off x="8769076" y="4438575"/>
            <a:ext cx="4230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Министр Здравоохранения РБ</a:t>
            </a:r>
          </a:p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Кандидат медицинских наук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F5F303F-CA5E-45B2-B88F-869CCA517011}"/>
              </a:ext>
            </a:extLst>
          </p:cNvPr>
          <p:cNvSpPr txBox="1"/>
          <p:nvPr/>
        </p:nvSpPr>
        <p:spPr>
          <a:xfrm>
            <a:off x="6741115" y="5319873"/>
            <a:ext cx="423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Montserrat" panose="020B0604020202020204" charset="-52"/>
              </a:rPr>
              <a:t>Ахмерова Инесса Юрьевна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39E72366-7A08-4C38-AE69-829A4C6773A5}"/>
              </a:ext>
            </a:extLst>
          </p:cNvPr>
          <p:cNvSpPr txBox="1"/>
          <p:nvPr/>
        </p:nvSpPr>
        <p:spPr>
          <a:xfrm>
            <a:off x="6741115" y="5646523"/>
            <a:ext cx="4230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Главный специалист детский психиатр МЗ РБ</a:t>
            </a:r>
          </a:p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Кандидат медицинских наук</a:t>
            </a:r>
          </a:p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Заслуженный врач РФ</a:t>
            </a:r>
          </a:p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 </a:t>
            </a: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xmlns="" id="{0054D403-1BDF-4B30-887C-728672A9EE41}"/>
              </a:ext>
            </a:extLst>
          </p:cNvPr>
          <p:cNvSpPr/>
          <p:nvPr/>
        </p:nvSpPr>
        <p:spPr>
          <a:xfrm>
            <a:off x="4403666" y="2019894"/>
            <a:ext cx="3384669" cy="31706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 dirty="0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E991533F-D5E2-4A87-8CBD-89FB31301E51}"/>
              </a:ext>
            </a:extLst>
          </p:cNvPr>
          <p:cNvSpPr/>
          <p:nvPr/>
        </p:nvSpPr>
        <p:spPr>
          <a:xfrm>
            <a:off x="4625515" y="1019973"/>
            <a:ext cx="993640" cy="981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xmlns="" id="{0B9AA51B-C4B8-47CA-B486-3095FF65E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12" y="1074110"/>
            <a:ext cx="873044" cy="873044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xmlns="" id="{423B65A3-00DE-4171-B861-8513ACC07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41" y="2259768"/>
            <a:ext cx="898091" cy="89809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xmlns="" id="{21B2AA93-6DFE-45E0-8213-299F93D51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44" y="5451906"/>
            <a:ext cx="919732" cy="919732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xmlns="" id="{0C07CA98-F1D0-4FCA-8A76-1B75E949B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2" y="4172197"/>
            <a:ext cx="889624" cy="889624"/>
          </a:xfrm>
          <a:prstGeom prst="rect">
            <a:avLst/>
          </a:prstGeom>
        </p:spPr>
      </p:pic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3CBEAAC6-197B-48CF-B40A-56C90E5C37B9}"/>
              </a:ext>
            </a:extLst>
          </p:cNvPr>
          <p:cNvSpPr/>
          <p:nvPr/>
        </p:nvSpPr>
        <p:spPr>
          <a:xfrm>
            <a:off x="6574899" y="1014532"/>
            <a:ext cx="993640" cy="981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xmlns="" id="{CF01B95B-672B-4599-AEF2-3CBE15A72B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92" y="1052451"/>
            <a:ext cx="908653" cy="908653"/>
          </a:xfrm>
          <a:prstGeom prst="rect">
            <a:avLst/>
          </a:prstGeom>
        </p:spPr>
      </p:pic>
      <p:sp>
        <p:nvSpPr>
          <p:cNvPr id="120" name="Овал 119">
            <a:extLst>
              <a:ext uri="{FF2B5EF4-FFF2-40B4-BE49-F238E27FC236}">
                <a16:creationId xmlns:a16="http://schemas.microsoft.com/office/drawing/2014/main" xmlns="" id="{767EF644-FE89-4D5F-9A63-996E29C5E0BA}"/>
              </a:ext>
            </a:extLst>
          </p:cNvPr>
          <p:cNvSpPr/>
          <p:nvPr/>
        </p:nvSpPr>
        <p:spPr>
          <a:xfrm>
            <a:off x="7694890" y="2176540"/>
            <a:ext cx="993640" cy="981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xmlns="" id="{47B3C643-3C77-408A-8777-5E8AE9C97656}"/>
              </a:ext>
            </a:extLst>
          </p:cNvPr>
          <p:cNvSpPr/>
          <p:nvPr/>
        </p:nvSpPr>
        <p:spPr>
          <a:xfrm>
            <a:off x="7761028" y="4069250"/>
            <a:ext cx="993640" cy="981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xmlns="" id="{9B4FC06C-3B1C-4C45-A05D-882675CAB8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50" y="4110270"/>
            <a:ext cx="899278" cy="899278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xmlns="" id="{E2631831-2077-4DAB-88A9-65E997D0A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29" y="2244251"/>
            <a:ext cx="846774" cy="846774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498F0255-2EDD-4182-BB5E-10295C3DB1B1}"/>
              </a:ext>
            </a:extLst>
          </p:cNvPr>
          <p:cNvSpPr txBox="1"/>
          <p:nvPr/>
        </p:nvSpPr>
        <p:spPr>
          <a:xfrm>
            <a:off x="8754668" y="2330351"/>
            <a:ext cx="423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 err="1">
                <a:solidFill>
                  <a:schemeClr val="bg1"/>
                </a:solidFill>
                <a:latin typeface="Montserrat" panose="020B0604020202020204" charset="-52"/>
              </a:rPr>
              <a:t>Кильсенбаев</a:t>
            </a:r>
            <a:r>
              <a:rPr lang="ru-RU" sz="1400" b="1" dirty="0">
                <a:solidFill>
                  <a:schemeClr val="bg1"/>
                </a:solidFill>
                <a:latin typeface="Montserrat" panose="020B0604020202020204" charset="-52"/>
              </a:rPr>
              <a:t> Урал </a:t>
            </a:r>
            <a:r>
              <a:rPr lang="ru-RU" sz="1400" b="1" dirty="0" err="1">
                <a:solidFill>
                  <a:schemeClr val="bg1"/>
                </a:solidFill>
                <a:latin typeface="Montserrat" panose="020B0604020202020204" charset="-52"/>
              </a:rPr>
              <a:t>Тагирович</a:t>
            </a:r>
            <a:endParaRPr lang="ru-RU" sz="1400" b="1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587DADAB-99D9-450D-9EC9-CC520B571A63}"/>
              </a:ext>
            </a:extLst>
          </p:cNvPr>
          <p:cNvSpPr txBox="1"/>
          <p:nvPr/>
        </p:nvSpPr>
        <p:spPr>
          <a:xfrm>
            <a:off x="8817502" y="2649108"/>
            <a:ext cx="4230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Первый заместитель Премьер-министра </a:t>
            </a:r>
          </a:p>
          <a:p>
            <a:pPr algn="l"/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Правительства Республики Башкортостан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xmlns="" id="{BDC0449D-118F-4030-80A4-9FCD80519B64}"/>
              </a:ext>
            </a:extLst>
          </p:cNvPr>
          <p:cNvSpPr/>
          <p:nvPr/>
        </p:nvSpPr>
        <p:spPr>
          <a:xfrm>
            <a:off x="5300065" y="2064823"/>
            <a:ext cx="194945" cy="194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xmlns="" id="{D1123DDD-6D54-47B5-B80B-6F939A241C23}"/>
              </a:ext>
            </a:extLst>
          </p:cNvPr>
          <p:cNvSpPr/>
          <p:nvPr/>
        </p:nvSpPr>
        <p:spPr>
          <a:xfrm>
            <a:off x="6700151" y="2055732"/>
            <a:ext cx="194945" cy="194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xmlns="" id="{3D827776-CFCC-4849-BEB0-32C94F04BE84}"/>
              </a:ext>
            </a:extLst>
          </p:cNvPr>
          <p:cNvSpPr/>
          <p:nvPr/>
        </p:nvSpPr>
        <p:spPr>
          <a:xfrm>
            <a:off x="7418378" y="2628495"/>
            <a:ext cx="194945" cy="194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E1523998-B5DA-4C0A-9CE6-F61BE9119894}"/>
              </a:ext>
            </a:extLst>
          </p:cNvPr>
          <p:cNvSpPr/>
          <p:nvPr/>
        </p:nvSpPr>
        <p:spPr>
          <a:xfrm>
            <a:off x="4600022" y="2637587"/>
            <a:ext cx="194945" cy="194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xmlns="" id="{18405D0B-9D6B-45CE-9C01-5A0AB5209413}"/>
              </a:ext>
            </a:extLst>
          </p:cNvPr>
          <p:cNvSpPr/>
          <p:nvPr/>
        </p:nvSpPr>
        <p:spPr>
          <a:xfrm>
            <a:off x="4601034" y="4424154"/>
            <a:ext cx="194945" cy="194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A660FE94-8AA4-4993-9A67-052799DAD56B}"/>
              </a:ext>
            </a:extLst>
          </p:cNvPr>
          <p:cNvSpPr/>
          <p:nvPr/>
        </p:nvSpPr>
        <p:spPr>
          <a:xfrm>
            <a:off x="6027383" y="5092283"/>
            <a:ext cx="194945" cy="194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xmlns="" id="{C49C2627-05E0-4FB6-929E-75D612D1DAC5}"/>
              </a:ext>
            </a:extLst>
          </p:cNvPr>
          <p:cNvSpPr/>
          <p:nvPr/>
        </p:nvSpPr>
        <p:spPr>
          <a:xfrm>
            <a:off x="7445600" y="4326681"/>
            <a:ext cx="194945" cy="194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4"/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xmlns="" id="{B1513155-D3F2-4267-AE17-0BC6BC112EC0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  <a:endParaRPr lang="ru-RU" sz="12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xmlns="" id="{3FEFDE0B-10AA-459D-B78D-7CC8D66FD4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135" name="object 7">
            <a:extLst>
              <a:ext uri="{FF2B5EF4-FFF2-40B4-BE49-F238E27FC236}">
                <a16:creationId xmlns:a16="http://schemas.microsoft.com/office/drawing/2014/main" xmlns="" id="{E40A37EE-6FAD-4EBD-968E-9CFF48F346C6}"/>
              </a:ext>
            </a:extLst>
          </p:cNvPr>
          <p:cNvSpPr txBox="1"/>
          <p:nvPr/>
        </p:nvSpPr>
        <p:spPr>
          <a:xfrm>
            <a:off x="306116" y="158987"/>
            <a:ext cx="8929710" cy="49436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Команда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87444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xmlns="" id="{73C664F9-22F4-5E45-F31B-F3D963695FD8}"/>
              </a:ext>
            </a:extLst>
          </p:cNvPr>
          <p:cNvSpPr/>
          <p:nvPr/>
        </p:nvSpPr>
        <p:spPr>
          <a:xfrm>
            <a:off x="357085" y="1795936"/>
            <a:ext cx="4976489" cy="2467857"/>
          </a:xfrm>
          <a:custGeom>
            <a:avLst/>
            <a:gdLst/>
            <a:ahLst/>
            <a:cxnLst/>
            <a:rect l="l" t="t" r="r" b="b"/>
            <a:pathLst>
              <a:path w="5069840" h="1924685">
                <a:moveTo>
                  <a:pt x="4975047" y="0"/>
                </a:moveTo>
                <a:lnTo>
                  <a:pt x="94462" y="0"/>
                </a:lnTo>
                <a:lnTo>
                  <a:pt x="57692" y="7422"/>
                </a:lnTo>
                <a:lnTo>
                  <a:pt x="27666" y="27665"/>
                </a:lnTo>
                <a:lnTo>
                  <a:pt x="7423" y="57687"/>
                </a:lnTo>
                <a:lnTo>
                  <a:pt x="0" y="94449"/>
                </a:lnTo>
                <a:lnTo>
                  <a:pt x="0" y="1829917"/>
                </a:lnTo>
                <a:lnTo>
                  <a:pt x="7423" y="1866679"/>
                </a:lnTo>
                <a:lnTo>
                  <a:pt x="27666" y="1896702"/>
                </a:lnTo>
                <a:lnTo>
                  <a:pt x="57692" y="1916944"/>
                </a:lnTo>
                <a:lnTo>
                  <a:pt x="94462" y="1924367"/>
                </a:lnTo>
                <a:lnTo>
                  <a:pt x="4975047" y="1924367"/>
                </a:lnTo>
                <a:lnTo>
                  <a:pt x="5011809" y="1916944"/>
                </a:lnTo>
                <a:lnTo>
                  <a:pt x="5041831" y="1896702"/>
                </a:lnTo>
                <a:lnTo>
                  <a:pt x="5062074" y="1866679"/>
                </a:lnTo>
                <a:lnTo>
                  <a:pt x="5069497" y="1829917"/>
                </a:lnTo>
                <a:lnTo>
                  <a:pt x="5069497" y="94449"/>
                </a:lnTo>
                <a:lnTo>
                  <a:pt x="5062074" y="57687"/>
                </a:lnTo>
                <a:lnTo>
                  <a:pt x="5041831" y="27665"/>
                </a:lnTo>
                <a:lnTo>
                  <a:pt x="5011809" y="7422"/>
                </a:lnTo>
                <a:lnTo>
                  <a:pt x="4975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xmlns="" id="{FD591F1B-5042-B91B-D7A6-18C4DB849C1E}"/>
              </a:ext>
            </a:extLst>
          </p:cNvPr>
          <p:cNvSpPr/>
          <p:nvPr/>
        </p:nvSpPr>
        <p:spPr>
          <a:xfrm>
            <a:off x="6705544" y="1782843"/>
            <a:ext cx="5098914" cy="4669111"/>
          </a:xfrm>
          <a:custGeom>
            <a:avLst/>
            <a:gdLst/>
            <a:ahLst/>
            <a:cxnLst/>
            <a:rect l="l" t="t" r="r" b="b"/>
            <a:pathLst>
              <a:path w="5069840" h="3150234">
                <a:moveTo>
                  <a:pt x="4975047" y="0"/>
                </a:moveTo>
                <a:lnTo>
                  <a:pt x="94462" y="0"/>
                </a:lnTo>
                <a:lnTo>
                  <a:pt x="57692" y="7421"/>
                </a:lnTo>
                <a:lnTo>
                  <a:pt x="27666" y="27660"/>
                </a:lnTo>
                <a:lnTo>
                  <a:pt x="7423" y="57682"/>
                </a:lnTo>
                <a:lnTo>
                  <a:pt x="0" y="94449"/>
                </a:lnTo>
                <a:lnTo>
                  <a:pt x="0" y="3055594"/>
                </a:lnTo>
                <a:lnTo>
                  <a:pt x="7423" y="3092356"/>
                </a:lnTo>
                <a:lnTo>
                  <a:pt x="27666" y="3122379"/>
                </a:lnTo>
                <a:lnTo>
                  <a:pt x="57692" y="3142621"/>
                </a:lnTo>
                <a:lnTo>
                  <a:pt x="94462" y="3150044"/>
                </a:lnTo>
                <a:lnTo>
                  <a:pt x="4975047" y="3150044"/>
                </a:lnTo>
                <a:lnTo>
                  <a:pt x="5011809" y="3142621"/>
                </a:lnTo>
                <a:lnTo>
                  <a:pt x="5041831" y="3122379"/>
                </a:lnTo>
                <a:lnTo>
                  <a:pt x="5062074" y="3092356"/>
                </a:lnTo>
                <a:lnTo>
                  <a:pt x="5069497" y="3055594"/>
                </a:lnTo>
                <a:lnTo>
                  <a:pt x="5069497" y="94449"/>
                </a:lnTo>
                <a:lnTo>
                  <a:pt x="5062074" y="57682"/>
                </a:lnTo>
                <a:lnTo>
                  <a:pt x="5041831" y="27660"/>
                </a:lnTo>
                <a:lnTo>
                  <a:pt x="5011809" y="7421"/>
                </a:lnTo>
                <a:lnTo>
                  <a:pt x="4975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4C9B3956-BBBD-C360-CD53-F5963EC03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998443"/>
              </p:ext>
            </p:extLst>
          </p:nvPr>
        </p:nvGraphicFramePr>
        <p:xfrm>
          <a:off x="6985029" y="2408944"/>
          <a:ext cx="4643282" cy="377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466E17-2CD8-B5B1-EBAF-E86F6AF946BA}"/>
              </a:ext>
            </a:extLst>
          </p:cNvPr>
          <p:cNvSpPr txBox="1"/>
          <p:nvPr/>
        </p:nvSpPr>
        <p:spPr>
          <a:xfrm rot="16200000">
            <a:off x="9761693" y="3501982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4005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29772B-21ED-EACE-574E-911C5C45E83C}"/>
              </a:ext>
            </a:extLst>
          </p:cNvPr>
          <p:cNvSpPr txBox="1"/>
          <p:nvPr/>
        </p:nvSpPr>
        <p:spPr>
          <a:xfrm>
            <a:off x="7078997" y="6029229"/>
            <a:ext cx="783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2021</a:t>
            </a:r>
            <a:endParaRPr lang="x-none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: скругленные верхние углы 32">
            <a:extLst>
              <a:ext uri="{FF2B5EF4-FFF2-40B4-BE49-F238E27FC236}">
                <a16:creationId xmlns:a16="http://schemas.microsoft.com/office/drawing/2014/main" xmlns="" id="{660D4BBE-DCA1-A2D2-9301-7CEE264F8990}"/>
              </a:ext>
            </a:extLst>
          </p:cNvPr>
          <p:cNvSpPr/>
          <p:nvPr/>
        </p:nvSpPr>
        <p:spPr>
          <a:xfrm>
            <a:off x="6707895" y="1782844"/>
            <a:ext cx="5096564" cy="650810"/>
          </a:xfrm>
          <a:prstGeom prst="round2SameRect">
            <a:avLst>
              <a:gd name="adj1" fmla="val 13334"/>
              <a:gd name="adj2" fmla="val 0"/>
            </a:avLst>
          </a:prstGeom>
          <a:solidFill>
            <a:srgbClr val="E4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object 19">
            <a:extLst>
              <a:ext uri="{FF2B5EF4-FFF2-40B4-BE49-F238E27FC236}">
                <a16:creationId xmlns:a16="http://schemas.microsoft.com/office/drawing/2014/main" xmlns="" id="{6DD7A62C-0B99-2434-E96D-2F28529571E5}"/>
              </a:ext>
            </a:extLst>
          </p:cNvPr>
          <p:cNvSpPr txBox="1"/>
          <p:nvPr/>
        </p:nvSpPr>
        <p:spPr>
          <a:xfrm>
            <a:off x="6926661" y="1932560"/>
            <a:ext cx="481942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Людей с диагнозом РАС в РБ, чел.</a:t>
            </a: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xmlns="" id="{59AD5734-9B21-3DE1-3088-360B58085EC4}"/>
              </a:ext>
            </a:extLst>
          </p:cNvPr>
          <p:cNvSpPr txBox="1"/>
          <p:nvPr/>
        </p:nvSpPr>
        <p:spPr>
          <a:xfrm>
            <a:off x="334963" y="387695"/>
            <a:ext cx="149993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xmlns="" id="{B53C50C0-62FD-E959-534F-628B02F58F29}"/>
              </a:ext>
            </a:extLst>
          </p:cNvPr>
          <p:cNvSpPr txBox="1"/>
          <p:nvPr/>
        </p:nvSpPr>
        <p:spPr>
          <a:xfrm>
            <a:off x="326467" y="806687"/>
            <a:ext cx="9827068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На 2 апреля 2026 г. у 1 из 221 детей выявлено РАС</a:t>
            </a:r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xmlns="" id="{F05EBA17-D6B2-A017-CAA3-86E3FEAB81DD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  <a:endParaRPr lang="ru-RU" sz="12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93CE22F8-9BD5-E97B-57FB-039B97089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EBE7809-7741-4273-9AA5-6753F7BC9E73}"/>
              </a:ext>
            </a:extLst>
          </p:cNvPr>
          <p:cNvSpPr txBox="1"/>
          <p:nvPr/>
        </p:nvSpPr>
        <p:spPr>
          <a:xfrm>
            <a:off x="671897" y="2486580"/>
            <a:ext cx="436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С диагнозом РАС, из них: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60BB041-6E34-4083-8B68-F0F27FC460B2}"/>
              </a:ext>
            </a:extLst>
          </p:cNvPr>
          <p:cNvSpPr txBox="1"/>
          <p:nvPr/>
        </p:nvSpPr>
        <p:spPr>
          <a:xfrm>
            <a:off x="654295" y="1768873"/>
            <a:ext cx="408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800" dirty="0">
                <a:solidFill>
                  <a:srgbClr val="5B9F9D"/>
                </a:solidFill>
                <a:latin typeface="Montserrat Bold" panose="00000800000000000000" pitchFamily="2" charset="-52"/>
              </a:rPr>
              <a:t>4 326 </a:t>
            </a:r>
            <a:r>
              <a:rPr lang="ru-RU" dirty="0">
                <a:solidFill>
                  <a:srgbClr val="5B9F9D"/>
                </a:solidFill>
                <a:latin typeface="Montserrat Bold" panose="00000800000000000000" pitchFamily="2" charset="-52"/>
              </a:rPr>
              <a:t>людей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3DC64A5-AB58-4546-BA5D-97DB388413F6}"/>
              </a:ext>
            </a:extLst>
          </p:cNvPr>
          <p:cNvSpPr txBox="1"/>
          <p:nvPr/>
        </p:nvSpPr>
        <p:spPr>
          <a:xfrm>
            <a:off x="715706" y="3273574"/>
            <a:ext cx="436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С утвержденным диагнозом РАС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50124FD-497C-494C-AC47-2BBC3CD50899}"/>
              </a:ext>
            </a:extLst>
          </p:cNvPr>
          <p:cNvSpPr txBox="1"/>
          <p:nvPr/>
        </p:nvSpPr>
        <p:spPr>
          <a:xfrm>
            <a:off x="715706" y="2779652"/>
            <a:ext cx="408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>
                <a:solidFill>
                  <a:srgbClr val="5B9F9D"/>
                </a:solidFill>
                <a:latin typeface="Montserrat Bold" panose="00000800000000000000" pitchFamily="2" charset="-52"/>
              </a:rPr>
              <a:t>4 027 </a:t>
            </a:r>
            <a:r>
              <a:rPr lang="ru-RU" sz="1200" dirty="0">
                <a:solidFill>
                  <a:srgbClr val="5B9F9D"/>
                </a:solidFill>
                <a:latin typeface="Montserrat Bold" panose="00000800000000000000" pitchFamily="2" charset="-52"/>
              </a:rPr>
              <a:t>детей</a:t>
            </a: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xmlns="" id="{53A849B8-5431-4FD8-84CF-127AB3EEF5B1}"/>
              </a:ext>
            </a:extLst>
          </p:cNvPr>
          <p:cNvSpPr/>
          <p:nvPr/>
        </p:nvSpPr>
        <p:spPr>
          <a:xfrm>
            <a:off x="357087" y="4438754"/>
            <a:ext cx="4957446" cy="2214596"/>
          </a:xfrm>
          <a:custGeom>
            <a:avLst/>
            <a:gdLst/>
            <a:ahLst/>
            <a:cxnLst/>
            <a:rect l="l" t="t" r="r" b="b"/>
            <a:pathLst>
              <a:path w="5069840" h="1924685">
                <a:moveTo>
                  <a:pt x="4975047" y="0"/>
                </a:moveTo>
                <a:lnTo>
                  <a:pt x="94462" y="0"/>
                </a:lnTo>
                <a:lnTo>
                  <a:pt x="57692" y="7422"/>
                </a:lnTo>
                <a:lnTo>
                  <a:pt x="27666" y="27665"/>
                </a:lnTo>
                <a:lnTo>
                  <a:pt x="7423" y="57687"/>
                </a:lnTo>
                <a:lnTo>
                  <a:pt x="0" y="94449"/>
                </a:lnTo>
                <a:lnTo>
                  <a:pt x="0" y="1829917"/>
                </a:lnTo>
                <a:lnTo>
                  <a:pt x="7423" y="1866679"/>
                </a:lnTo>
                <a:lnTo>
                  <a:pt x="27666" y="1896702"/>
                </a:lnTo>
                <a:lnTo>
                  <a:pt x="57692" y="1916944"/>
                </a:lnTo>
                <a:lnTo>
                  <a:pt x="94462" y="1924367"/>
                </a:lnTo>
                <a:lnTo>
                  <a:pt x="4975047" y="1924367"/>
                </a:lnTo>
                <a:lnTo>
                  <a:pt x="5011809" y="1916944"/>
                </a:lnTo>
                <a:lnTo>
                  <a:pt x="5041831" y="1896702"/>
                </a:lnTo>
                <a:lnTo>
                  <a:pt x="5062074" y="1866679"/>
                </a:lnTo>
                <a:lnTo>
                  <a:pt x="5069497" y="1829917"/>
                </a:lnTo>
                <a:lnTo>
                  <a:pt x="5069497" y="94449"/>
                </a:lnTo>
                <a:lnTo>
                  <a:pt x="5062074" y="57687"/>
                </a:lnTo>
                <a:lnTo>
                  <a:pt x="5041831" y="27665"/>
                </a:lnTo>
                <a:lnTo>
                  <a:pt x="5011809" y="7422"/>
                </a:lnTo>
                <a:lnTo>
                  <a:pt x="4975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xmlns="" id="{41A4E7B4-D59F-499D-A500-E6C00E525D9F}"/>
              </a:ext>
            </a:extLst>
          </p:cNvPr>
          <p:cNvSpPr txBox="1"/>
          <p:nvPr/>
        </p:nvSpPr>
        <p:spPr>
          <a:xfrm>
            <a:off x="552368" y="5114635"/>
            <a:ext cx="14378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Население</a:t>
            </a:r>
            <a:endParaRPr dirty="0">
              <a:solidFill>
                <a:schemeClr val="tx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xmlns="" id="{E9EC4E29-9973-4073-A14E-E6E83932934F}"/>
              </a:ext>
            </a:extLst>
          </p:cNvPr>
          <p:cNvSpPr txBox="1"/>
          <p:nvPr/>
        </p:nvSpPr>
        <p:spPr>
          <a:xfrm>
            <a:off x="552368" y="5659611"/>
            <a:ext cx="167552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Из них детей</a:t>
            </a:r>
            <a:endParaRPr dirty="0">
              <a:solidFill>
                <a:schemeClr val="tx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xmlns="" id="{71DFF6BE-0FBD-4A5D-A32F-189E0F9E78D4}"/>
              </a:ext>
            </a:extLst>
          </p:cNvPr>
          <p:cNvSpPr txBox="1"/>
          <p:nvPr/>
        </p:nvSpPr>
        <p:spPr>
          <a:xfrm>
            <a:off x="552368" y="6195641"/>
            <a:ext cx="167552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Людей</a:t>
            </a: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с РАС</a:t>
            </a:r>
            <a:endParaRPr dirty="0">
              <a:solidFill>
                <a:schemeClr val="tx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xmlns="" id="{5003FB5F-2F65-471E-AF93-05A1638C31E7}"/>
              </a:ext>
            </a:extLst>
          </p:cNvPr>
          <p:cNvSpPr txBox="1"/>
          <p:nvPr/>
        </p:nvSpPr>
        <p:spPr>
          <a:xfrm>
            <a:off x="2714297" y="5114635"/>
            <a:ext cx="108946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4 051,6</a:t>
            </a:r>
            <a:endParaRPr sz="1600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xmlns="" id="{092FC70E-058C-409B-AC44-BAEC36445315}"/>
              </a:ext>
            </a:extLst>
          </p:cNvPr>
          <p:cNvSpPr txBox="1"/>
          <p:nvPr/>
        </p:nvSpPr>
        <p:spPr>
          <a:xfrm>
            <a:off x="2649431" y="5659611"/>
            <a:ext cx="121920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880,3</a:t>
            </a:r>
            <a:endParaRPr sz="1600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8" name="object 8">
            <a:extLst>
              <a:ext uri="{FF2B5EF4-FFF2-40B4-BE49-F238E27FC236}">
                <a16:creationId xmlns:a16="http://schemas.microsoft.com/office/drawing/2014/main" xmlns="" id="{8AFB72A4-838D-4B32-B618-41CFACB73159}"/>
              </a:ext>
            </a:extLst>
          </p:cNvPr>
          <p:cNvSpPr txBox="1"/>
          <p:nvPr/>
        </p:nvSpPr>
        <p:spPr>
          <a:xfrm>
            <a:off x="2419988" y="6195641"/>
            <a:ext cx="16780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4,0 (0,1%)</a:t>
            </a:r>
            <a:endParaRPr dirty="0">
              <a:solidFill>
                <a:srgbClr val="5B9F9D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xmlns="" id="{EC98145D-115C-446A-97CC-458EA1B8FE7D}"/>
              </a:ext>
            </a:extLst>
          </p:cNvPr>
          <p:cNvSpPr/>
          <p:nvPr/>
        </p:nvSpPr>
        <p:spPr>
          <a:xfrm>
            <a:off x="357085" y="4436762"/>
            <a:ext cx="4935323" cy="650810"/>
          </a:xfrm>
          <a:prstGeom prst="round2SameRect">
            <a:avLst>
              <a:gd name="adj1" fmla="val 13334"/>
              <a:gd name="adj2" fmla="val 0"/>
            </a:avLst>
          </a:prstGeom>
          <a:solidFill>
            <a:srgbClr val="E4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object 19">
            <a:extLst>
              <a:ext uri="{FF2B5EF4-FFF2-40B4-BE49-F238E27FC236}">
                <a16:creationId xmlns:a16="http://schemas.microsoft.com/office/drawing/2014/main" xmlns="" id="{D907AC02-4E95-4333-BFF8-FD555CDEE42D}"/>
              </a:ext>
            </a:extLst>
          </p:cNvPr>
          <p:cNvSpPr txBox="1"/>
          <p:nvPr/>
        </p:nvSpPr>
        <p:spPr>
          <a:xfrm>
            <a:off x="573598" y="4586478"/>
            <a:ext cx="411886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5B9F9D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Количество людей, тыс. чел.</a:t>
            </a:r>
            <a:endParaRPr sz="2000" dirty="0">
              <a:solidFill>
                <a:srgbClr val="5B9F9D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221A471-5E77-4588-A2AD-75579227A049}"/>
              </a:ext>
            </a:extLst>
          </p:cNvPr>
          <p:cNvSpPr txBox="1"/>
          <p:nvPr/>
        </p:nvSpPr>
        <p:spPr>
          <a:xfrm>
            <a:off x="715706" y="3939019"/>
            <a:ext cx="436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 panose="00000800000000000000" pitchFamily="2" charset="-52"/>
              </a:rPr>
              <a:t>С утвержденным диагнозом РАС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58592F8-6361-4614-AA45-999A1D9EE952}"/>
              </a:ext>
            </a:extLst>
          </p:cNvPr>
          <p:cNvSpPr txBox="1"/>
          <p:nvPr/>
        </p:nvSpPr>
        <p:spPr>
          <a:xfrm>
            <a:off x="715706" y="3445097"/>
            <a:ext cx="408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>
                <a:solidFill>
                  <a:srgbClr val="5B9F9D"/>
                </a:solidFill>
                <a:latin typeface="Montserrat Bold" panose="00000800000000000000" pitchFamily="2" charset="-52"/>
              </a:rPr>
              <a:t>299 </a:t>
            </a:r>
            <a:r>
              <a:rPr lang="ru-RU" sz="1200" dirty="0">
                <a:solidFill>
                  <a:srgbClr val="5B9F9D"/>
                </a:solidFill>
                <a:latin typeface="Montserrat Bold" panose="00000800000000000000" pitchFamily="2" charset="-52"/>
              </a:rPr>
              <a:t>взрослых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AAF6387-0E82-4DFC-BD55-B2CCCDF8B319}"/>
              </a:ext>
            </a:extLst>
          </p:cNvPr>
          <p:cNvSpPr txBox="1"/>
          <p:nvPr/>
        </p:nvSpPr>
        <p:spPr>
          <a:xfrm rot="16200000">
            <a:off x="10112474" y="3615990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3742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CD17D82-2214-4FFF-98DA-48F0A81CA7C4}"/>
              </a:ext>
            </a:extLst>
          </p:cNvPr>
          <p:cNvSpPr txBox="1"/>
          <p:nvPr/>
        </p:nvSpPr>
        <p:spPr>
          <a:xfrm rot="16200000">
            <a:off x="9399377" y="3980726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3202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C4150BA-5290-4510-8E20-2334C975E461}"/>
              </a:ext>
            </a:extLst>
          </p:cNvPr>
          <p:cNvSpPr txBox="1"/>
          <p:nvPr/>
        </p:nvSpPr>
        <p:spPr>
          <a:xfrm rot="16200000">
            <a:off x="9050712" y="3882478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3313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1AF4988-E2EE-4EB5-B696-3C5F0D31F869}"/>
              </a:ext>
            </a:extLst>
          </p:cNvPr>
          <p:cNvSpPr txBox="1"/>
          <p:nvPr/>
        </p:nvSpPr>
        <p:spPr>
          <a:xfrm rot="16200000">
            <a:off x="8693963" y="4924565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1357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BB73FD3-4633-4697-8161-449C50F0554D}"/>
              </a:ext>
            </a:extLst>
          </p:cNvPr>
          <p:cNvSpPr txBox="1"/>
          <p:nvPr/>
        </p:nvSpPr>
        <p:spPr>
          <a:xfrm rot="16200000">
            <a:off x="8332002" y="4326715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2174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C664EDA-F0B9-4D6B-BC92-E485B2742FB4}"/>
              </a:ext>
            </a:extLst>
          </p:cNvPr>
          <p:cNvSpPr txBox="1"/>
          <p:nvPr/>
        </p:nvSpPr>
        <p:spPr>
          <a:xfrm rot="16200000">
            <a:off x="7981895" y="5215189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778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47C45E0-F3B3-4412-BD8C-B1D10BB01C6A}"/>
              </a:ext>
            </a:extLst>
          </p:cNvPr>
          <p:cNvSpPr txBox="1"/>
          <p:nvPr/>
        </p:nvSpPr>
        <p:spPr>
          <a:xfrm rot="16200000">
            <a:off x="7619934" y="4662124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1214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E1C78A9-ADE6-4D4C-B5D2-D8E90E144518}"/>
              </a:ext>
            </a:extLst>
          </p:cNvPr>
          <p:cNvSpPr txBox="1"/>
          <p:nvPr/>
        </p:nvSpPr>
        <p:spPr>
          <a:xfrm rot="16200000">
            <a:off x="6919406" y="5295252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889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B0E1CE3-0759-4252-88D4-B2A3D1B9146B}"/>
              </a:ext>
            </a:extLst>
          </p:cNvPr>
          <p:cNvSpPr txBox="1"/>
          <p:nvPr/>
        </p:nvSpPr>
        <p:spPr>
          <a:xfrm rot="16200000">
            <a:off x="7266583" y="5585104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699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87B9512-4BBC-4E65-8553-D03E30C41019}"/>
              </a:ext>
            </a:extLst>
          </p:cNvPr>
          <p:cNvSpPr txBox="1"/>
          <p:nvPr/>
        </p:nvSpPr>
        <p:spPr>
          <a:xfrm>
            <a:off x="7812774" y="6028196"/>
            <a:ext cx="846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2022</a:t>
            </a:r>
            <a:endParaRPr lang="x-none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37B65FC-3AB3-45F0-89D7-0A5C0202563E}"/>
              </a:ext>
            </a:extLst>
          </p:cNvPr>
          <p:cNvSpPr txBox="1"/>
          <p:nvPr/>
        </p:nvSpPr>
        <p:spPr>
          <a:xfrm>
            <a:off x="8546552" y="6029229"/>
            <a:ext cx="846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2023</a:t>
            </a:r>
            <a:endParaRPr lang="x-none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07C38CD-1F09-472F-B72C-C8D35CB94011}"/>
              </a:ext>
            </a:extLst>
          </p:cNvPr>
          <p:cNvSpPr txBox="1"/>
          <p:nvPr/>
        </p:nvSpPr>
        <p:spPr>
          <a:xfrm>
            <a:off x="9255001" y="6040537"/>
            <a:ext cx="846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2024</a:t>
            </a:r>
            <a:endParaRPr lang="x-none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46C00E9-831E-435E-AB2A-9A8FBF760D0D}"/>
              </a:ext>
            </a:extLst>
          </p:cNvPr>
          <p:cNvSpPr txBox="1"/>
          <p:nvPr/>
        </p:nvSpPr>
        <p:spPr>
          <a:xfrm>
            <a:off x="9694530" y="6028196"/>
            <a:ext cx="136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2025</a:t>
            </a:r>
            <a:endParaRPr lang="x-none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F61E1D-DE72-4CF0-8740-742768767FC9}"/>
              </a:ext>
            </a:extLst>
          </p:cNvPr>
          <p:cNvSpPr txBox="1"/>
          <p:nvPr/>
        </p:nvSpPr>
        <p:spPr>
          <a:xfrm rot="16200000">
            <a:off x="10482784" y="3231631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4326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F564F0B-4FDA-418C-8964-03A9D52C7699}"/>
              </a:ext>
            </a:extLst>
          </p:cNvPr>
          <p:cNvSpPr txBox="1"/>
          <p:nvPr/>
        </p:nvSpPr>
        <p:spPr>
          <a:xfrm rot="16200000">
            <a:off x="10843781" y="3458914"/>
            <a:ext cx="888472" cy="37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4027</a:t>
            </a:r>
            <a:endParaRPr lang="x-none" b="1" dirty="0">
              <a:solidFill>
                <a:schemeClr val="bg1"/>
              </a:solidFill>
              <a:latin typeface="Montserrat SemiBold" panose="000007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9520226-D704-4BFD-8769-F2EAEF453635}"/>
              </a:ext>
            </a:extLst>
          </p:cNvPr>
          <p:cNvSpPr txBox="1"/>
          <p:nvPr/>
        </p:nvSpPr>
        <p:spPr>
          <a:xfrm>
            <a:off x="10574418" y="6040537"/>
            <a:ext cx="136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04.2026</a:t>
            </a:r>
            <a:endParaRPr lang="x-none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8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AA3DCF-2E07-C3BA-B079-42BCFFF8B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F9D7EBCB-9CD4-1DB8-3254-31F5DA95B58B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Прогнозы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AB314F-9CA0-FD53-A803-D55DF01A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9DE6EEE1-070C-C101-8609-B33BC31E357F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xmlns="" id="{BF166120-FD2B-B382-8C04-0D2B6634471C}"/>
              </a:ext>
            </a:extLst>
          </p:cNvPr>
          <p:cNvSpPr txBox="1"/>
          <p:nvPr/>
        </p:nvSpPr>
        <p:spPr>
          <a:xfrm>
            <a:off x="326468" y="806687"/>
            <a:ext cx="8724936" cy="143000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Ожидаемое количество детей </a:t>
            </a:r>
            <a:b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</a:b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с РАС в Республике Башкортостан </a:t>
            </a:r>
            <a:r>
              <a:rPr lang="ru-RU" sz="3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9 000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3F52E325-1C7F-0D1F-512B-D4B2A6934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110806"/>
              </p:ext>
            </p:extLst>
          </p:nvPr>
        </p:nvGraphicFramePr>
        <p:xfrm>
          <a:off x="8827095" y="2095581"/>
          <a:ext cx="6720279" cy="4480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5646C37B-738F-1336-461A-4DCC5CA1A62A}"/>
              </a:ext>
            </a:extLst>
          </p:cNvPr>
          <p:cNvSpPr/>
          <p:nvPr/>
        </p:nvSpPr>
        <p:spPr>
          <a:xfrm>
            <a:off x="8267175" y="2933669"/>
            <a:ext cx="2296160" cy="538480"/>
          </a:xfrm>
          <a:custGeom>
            <a:avLst/>
            <a:gdLst>
              <a:gd name="connsiteX0" fmla="*/ 2296160 w 2296160"/>
              <a:gd name="connsiteY0" fmla="*/ 538480 h 538480"/>
              <a:gd name="connsiteX1" fmla="*/ 1757680 w 2296160"/>
              <a:gd name="connsiteY1" fmla="*/ 0 h 538480"/>
              <a:gd name="connsiteX2" fmla="*/ 0 w 2296160"/>
              <a:gd name="connsiteY2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160" h="538480">
                <a:moveTo>
                  <a:pt x="2296160" y="538480"/>
                </a:moveTo>
                <a:lnTo>
                  <a:pt x="175768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9AC6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3F45F56A-B876-EF4B-4C56-19076223A88D}"/>
              </a:ext>
            </a:extLst>
          </p:cNvPr>
          <p:cNvSpPr/>
          <p:nvPr/>
        </p:nvSpPr>
        <p:spPr>
          <a:xfrm rot="10800000" flipH="1">
            <a:off x="8494482" y="5512833"/>
            <a:ext cx="2296160" cy="538480"/>
          </a:xfrm>
          <a:custGeom>
            <a:avLst/>
            <a:gdLst>
              <a:gd name="connsiteX0" fmla="*/ 2296160 w 2296160"/>
              <a:gd name="connsiteY0" fmla="*/ 538480 h 538480"/>
              <a:gd name="connsiteX1" fmla="*/ 1757680 w 2296160"/>
              <a:gd name="connsiteY1" fmla="*/ 0 h 538480"/>
              <a:gd name="connsiteX2" fmla="*/ 0 w 2296160"/>
              <a:gd name="connsiteY2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160" h="538480">
                <a:moveTo>
                  <a:pt x="2296160" y="538480"/>
                </a:moveTo>
                <a:lnTo>
                  <a:pt x="175768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5B9F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41494F-D69D-0BCE-8F72-4CBE58183DE3}"/>
              </a:ext>
            </a:extLst>
          </p:cNvPr>
          <p:cNvSpPr txBox="1"/>
          <p:nvPr/>
        </p:nvSpPr>
        <p:spPr>
          <a:xfrm>
            <a:off x="8316877" y="1767334"/>
            <a:ext cx="1098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Montserrat SemiBold" panose="00000700000000000000" pitchFamily="2" charset="-52"/>
              </a:rPr>
              <a:t>10,3%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242930-DC46-4B83-73C6-5039A74C528F}"/>
              </a:ext>
            </a:extLst>
          </p:cNvPr>
          <p:cNvSpPr txBox="1"/>
          <p:nvPr/>
        </p:nvSpPr>
        <p:spPr>
          <a:xfrm>
            <a:off x="7143517" y="2667931"/>
            <a:ext cx="11657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Montserrat SemiBold" panose="00000700000000000000" pitchFamily="2" charset="-52"/>
              </a:rPr>
              <a:t>30,2%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201775-8E45-7BC6-92AC-9D065D4FBCFD}"/>
              </a:ext>
            </a:extLst>
          </p:cNvPr>
          <p:cNvSpPr txBox="1"/>
          <p:nvPr/>
        </p:nvSpPr>
        <p:spPr>
          <a:xfrm>
            <a:off x="7006662" y="5723840"/>
            <a:ext cx="15985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0" dirty="0">
                <a:solidFill>
                  <a:srgbClr val="5B9F9D"/>
                </a:solidFill>
                <a:latin typeface="Montserrat SemiBold" panose="00000700000000000000" pitchFamily="2" charset="-52"/>
              </a:rPr>
              <a:t>59,5%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F89A42-C9BB-C88B-4B7F-9B4CB8509F39}"/>
              </a:ext>
            </a:extLst>
          </p:cNvPr>
          <p:cNvSpPr txBox="1"/>
          <p:nvPr/>
        </p:nvSpPr>
        <p:spPr>
          <a:xfrm>
            <a:off x="8182210" y="2371055"/>
            <a:ext cx="260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Montserrat" panose="00000500000000000000" pitchFamily="2" charset="-52"/>
              </a:rPr>
              <a:t>Дети, прошедшие через ЦМЗ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E072B2-D9E4-ED67-7AAB-253F34B52400}"/>
              </a:ext>
            </a:extLst>
          </p:cNvPr>
          <p:cNvSpPr txBox="1"/>
          <p:nvPr/>
        </p:nvSpPr>
        <p:spPr>
          <a:xfrm>
            <a:off x="9305606" y="1464640"/>
            <a:ext cx="245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Montserrat" panose="00000500000000000000" pitchFamily="2" charset="-52"/>
              </a:rPr>
              <a:t>Дети, не прошедшие через ЦМЗ*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8A81EF8F-CB61-6647-59B3-61095776DE6A}"/>
              </a:ext>
            </a:extLst>
          </p:cNvPr>
          <p:cNvSpPr/>
          <p:nvPr/>
        </p:nvSpPr>
        <p:spPr>
          <a:xfrm>
            <a:off x="9384017" y="2014538"/>
            <a:ext cx="2296160" cy="538480"/>
          </a:xfrm>
          <a:custGeom>
            <a:avLst/>
            <a:gdLst>
              <a:gd name="connsiteX0" fmla="*/ 2296160 w 2296160"/>
              <a:gd name="connsiteY0" fmla="*/ 538480 h 538480"/>
              <a:gd name="connsiteX1" fmla="*/ 1757680 w 2296160"/>
              <a:gd name="connsiteY1" fmla="*/ 0 h 538480"/>
              <a:gd name="connsiteX2" fmla="*/ 0 w 2296160"/>
              <a:gd name="connsiteY2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160" h="538480">
                <a:moveTo>
                  <a:pt x="2296160" y="538480"/>
                </a:moveTo>
                <a:lnTo>
                  <a:pt x="175768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B5D5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D5D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E4E4906-B922-0BDD-0233-4EE5FEDF7B0A}"/>
              </a:ext>
            </a:extLst>
          </p:cNvPr>
          <p:cNvSpPr txBox="1"/>
          <p:nvPr/>
        </p:nvSpPr>
        <p:spPr>
          <a:xfrm>
            <a:off x="8388772" y="5488699"/>
            <a:ext cx="199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solidFill>
                  <a:srgbClr val="5B9F9D"/>
                </a:solidFill>
                <a:latin typeface="Montserrat SemiBold" panose="00000700000000000000" pitchFamily="2" charset="-52"/>
              </a:rPr>
              <a:t>Ожидаемый прирост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70A27E-A998-E132-073E-949B4D0A3843}"/>
              </a:ext>
            </a:extLst>
          </p:cNvPr>
          <p:cNvSpPr txBox="1"/>
          <p:nvPr/>
        </p:nvSpPr>
        <p:spPr>
          <a:xfrm>
            <a:off x="252036" y="2767281"/>
            <a:ext cx="6159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Montserrat" panose="00000500000000000000" pitchFamily="2" charset="-52"/>
              </a:rPr>
              <a:t>По прогнозам ВОЗ и Министерства здравоохранения России количество детей с РАС в Республике Башкортостан вырастет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F91D498-C868-F243-22B1-86F6F05BE1A9}"/>
              </a:ext>
            </a:extLst>
          </p:cNvPr>
          <p:cNvSpPr txBox="1"/>
          <p:nvPr/>
        </p:nvSpPr>
        <p:spPr>
          <a:xfrm>
            <a:off x="252036" y="3983921"/>
            <a:ext cx="5383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Montserrat" panose="00000500000000000000" pitchFamily="2" charset="-52"/>
              </a:rPr>
              <a:t>В настоящий момент в поле зрения психиатрической службы Республики Башкортостан находится </a:t>
            </a:r>
            <a:r>
              <a:rPr lang="ru-RU" sz="2400" b="1" dirty="0">
                <a:solidFill>
                  <a:srgbClr val="5B9F9D"/>
                </a:solidFill>
                <a:latin typeface="Montserrat" panose="00000500000000000000" pitchFamily="2" charset="-52"/>
              </a:rPr>
              <a:t>40,5%</a:t>
            </a:r>
            <a:r>
              <a:rPr lang="ru-RU" sz="2000" dirty="0">
                <a:latin typeface="Montserrat" panose="00000500000000000000" pitchFamily="2" charset="-52"/>
              </a:rPr>
              <a:t> детей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7DB30C-7569-E5E9-F429-1986D9592E0E}"/>
              </a:ext>
            </a:extLst>
          </p:cNvPr>
          <p:cNvSpPr txBox="1"/>
          <p:nvPr/>
        </p:nvSpPr>
        <p:spPr>
          <a:xfrm>
            <a:off x="252036" y="6000250"/>
            <a:ext cx="514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Montserrat" panose="00000500000000000000" pitchFamily="2" charset="-52"/>
              </a:rPr>
              <a:t>*Дети, не зарегистрированные в ЦМЗ, но состоящие в поле зрения психиатрической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270394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AA3DCF-2E07-C3BA-B079-42BCFFF8B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F9D7EBCB-9CD4-1DB8-3254-31F5DA95B58B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Прогнозы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AB314F-9CA0-FD53-A803-D55DF01A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9DE6EEE1-070C-C101-8609-B33BC31E357F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xmlns="" id="{BF166120-FD2B-B382-8C04-0D2B6634471C}"/>
              </a:ext>
            </a:extLst>
          </p:cNvPr>
          <p:cNvSpPr txBox="1"/>
          <p:nvPr/>
        </p:nvSpPr>
        <p:spPr>
          <a:xfrm>
            <a:off x="326468" y="806687"/>
            <a:ext cx="8724936" cy="143000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Ожидаемое количество людей </a:t>
            </a:r>
            <a:b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</a:br>
            <a:r>
              <a:rPr lang="ru-RU" sz="3800" dirty="0">
                <a:latin typeface="Montserrat Black" panose="00000A00000000000000" pitchFamily="2" charset="-52"/>
                <a:cs typeface="Times New Roman" panose="02020603050405020304" pitchFamily="18" charset="0"/>
              </a:rPr>
              <a:t>с РАС в Республике Башкортостан </a:t>
            </a:r>
            <a:r>
              <a:rPr lang="ru-RU" sz="3800" dirty="0">
                <a:solidFill>
                  <a:srgbClr val="5B9F9D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40 тыс. чел.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3F52E325-1C7F-0D1F-512B-D4B2A6934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139571"/>
              </p:ext>
            </p:extLst>
          </p:nvPr>
        </p:nvGraphicFramePr>
        <p:xfrm>
          <a:off x="8831860" y="2145930"/>
          <a:ext cx="6720279" cy="4480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5646C37B-738F-1336-461A-4DCC5CA1A62A}"/>
              </a:ext>
            </a:extLst>
          </p:cNvPr>
          <p:cNvSpPr/>
          <p:nvPr/>
        </p:nvSpPr>
        <p:spPr>
          <a:xfrm flipV="1">
            <a:off x="9286087" y="2459232"/>
            <a:ext cx="2296160" cy="584775"/>
          </a:xfrm>
          <a:custGeom>
            <a:avLst/>
            <a:gdLst>
              <a:gd name="connsiteX0" fmla="*/ 2296160 w 2296160"/>
              <a:gd name="connsiteY0" fmla="*/ 538480 h 538480"/>
              <a:gd name="connsiteX1" fmla="*/ 1757680 w 2296160"/>
              <a:gd name="connsiteY1" fmla="*/ 0 h 538480"/>
              <a:gd name="connsiteX2" fmla="*/ 0 w 2296160"/>
              <a:gd name="connsiteY2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160" h="538480">
                <a:moveTo>
                  <a:pt x="2296160" y="538480"/>
                </a:moveTo>
                <a:lnTo>
                  <a:pt x="175768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9AC6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3F45F56A-B876-EF4B-4C56-19076223A88D}"/>
              </a:ext>
            </a:extLst>
          </p:cNvPr>
          <p:cNvSpPr/>
          <p:nvPr/>
        </p:nvSpPr>
        <p:spPr>
          <a:xfrm rot="10800000" flipH="1">
            <a:off x="8494482" y="5512833"/>
            <a:ext cx="2296160" cy="538480"/>
          </a:xfrm>
          <a:custGeom>
            <a:avLst/>
            <a:gdLst>
              <a:gd name="connsiteX0" fmla="*/ 2296160 w 2296160"/>
              <a:gd name="connsiteY0" fmla="*/ 538480 h 538480"/>
              <a:gd name="connsiteX1" fmla="*/ 1757680 w 2296160"/>
              <a:gd name="connsiteY1" fmla="*/ 0 h 538480"/>
              <a:gd name="connsiteX2" fmla="*/ 0 w 2296160"/>
              <a:gd name="connsiteY2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160" h="538480">
                <a:moveTo>
                  <a:pt x="2296160" y="538480"/>
                </a:moveTo>
                <a:lnTo>
                  <a:pt x="175768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5B9F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41494F-D69D-0BCE-8F72-4CBE58183DE3}"/>
              </a:ext>
            </a:extLst>
          </p:cNvPr>
          <p:cNvSpPr txBox="1"/>
          <p:nvPr/>
        </p:nvSpPr>
        <p:spPr>
          <a:xfrm>
            <a:off x="9270902" y="1616076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Montserrat SemiBold" panose="00000700000000000000" pitchFamily="2" charset="-52"/>
              </a:rPr>
              <a:t>9,35%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242930-DC46-4B83-73C6-5039A74C528F}"/>
              </a:ext>
            </a:extLst>
          </p:cNvPr>
          <p:cNvSpPr txBox="1"/>
          <p:nvPr/>
        </p:nvSpPr>
        <p:spPr>
          <a:xfrm>
            <a:off x="8160806" y="2638700"/>
            <a:ext cx="11801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Montserrat SemiBold" panose="00000700000000000000" pitchFamily="2" charset="-52"/>
              </a:rPr>
              <a:t>0,65%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201775-8E45-7BC6-92AC-9D065D4FBCFD}"/>
              </a:ext>
            </a:extLst>
          </p:cNvPr>
          <p:cNvSpPr txBox="1"/>
          <p:nvPr/>
        </p:nvSpPr>
        <p:spPr>
          <a:xfrm>
            <a:off x="7182641" y="5442532"/>
            <a:ext cx="12378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0" dirty="0">
                <a:solidFill>
                  <a:srgbClr val="5B9F9D"/>
                </a:solidFill>
                <a:latin typeface="Montserrat SemiBold" panose="00000700000000000000" pitchFamily="2" charset="-52"/>
              </a:rPr>
              <a:t>90%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F89A42-C9BB-C88B-4B7F-9B4CB8509F39}"/>
              </a:ext>
            </a:extLst>
          </p:cNvPr>
          <p:cNvSpPr txBox="1"/>
          <p:nvPr/>
        </p:nvSpPr>
        <p:spPr>
          <a:xfrm>
            <a:off x="9415812" y="2715645"/>
            <a:ext cx="1438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Montserrat" panose="00000500000000000000" pitchFamily="2" charset="-52"/>
              </a:rPr>
              <a:t>Взрослые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E072B2-D9E4-ED67-7AAB-253F34B52400}"/>
              </a:ext>
            </a:extLst>
          </p:cNvPr>
          <p:cNvSpPr txBox="1"/>
          <p:nvPr/>
        </p:nvSpPr>
        <p:spPr>
          <a:xfrm>
            <a:off x="10588778" y="1731370"/>
            <a:ext cx="76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Montserrat" panose="00000500000000000000" pitchFamily="2" charset="-52"/>
              </a:rPr>
              <a:t>Дети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8A81EF8F-CB61-6647-59B3-61095776DE6A}"/>
              </a:ext>
            </a:extLst>
          </p:cNvPr>
          <p:cNvSpPr/>
          <p:nvPr/>
        </p:nvSpPr>
        <p:spPr>
          <a:xfrm>
            <a:off x="10241279" y="2040047"/>
            <a:ext cx="1876183" cy="511988"/>
          </a:xfrm>
          <a:custGeom>
            <a:avLst/>
            <a:gdLst>
              <a:gd name="connsiteX0" fmla="*/ 2296160 w 2296160"/>
              <a:gd name="connsiteY0" fmla="*/ 538480 h 538480"/>
              <a:gd name="connsiteX1" fmla="*/ 1757680 w 2296160"/>
              <a:gd name="connsiteY1" fmla="*/ 0 h 538480"/>
              <a:gd name="connsiteX2" fmla="*/ 0 w 2296160"/>
              <a:gd name="connsiteY2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160" h="538480">
                <a:moveTo>
                  <a:pt x="2296160" y="538480"/>
                </a:moveTo>
                <a:lnTo>
                  <a:pt x="175768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B5D5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D5D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E4E4906-B922-0BDD-0233-4EE5FEDF7B0A}"/>
              </a:ext>
            </a:extLst>
          </p:cNvPr>
          <p:cNvSpPr txBox="1"/>
          <p:nvPr/>
        </p:nvSpPr>
        <p:spPr>
          <a:xfrm>
            <a:off x="8388772" y="5488699"/>
            <a:ext cx="199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solidFill>
                  <a:srgbClr val="5B9F9D"/>
                </a:solidFill>
                <a:latin typeface="Montserrat SemiBold" panose="00000700000000000000" pitchFamily="2" charset="-52"/>
              </a:rPr>
              <a:t>Ожидаемый прирост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F91D498-C868-F243-22B1-86F6F05BE1A9}"/>
              </a:ext>
            </a:extLst>
          </p:cNvPr>
          <p:cNvSpPr txBox="1"/>
          <p:nvPr/>
        </p:nvSpPr>
        <p:spPr>
          <a:xfrm>
            <a:off x="293763" y="3559329"/>
            <a:ext cx="6132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Montserrat" panose="00000500000000000000" pitchFamily="2" charset="-52"/>
              </a:rPr>
              <a:t>В настоящий момент в поле зрения психиатрической службы Республики Башкортостан находится </a:t>
            </a:r>
            <a:r>
              <a:rPr lang="ru-RU" sz="2400" b="1" dirty="0">
                <a:solidFill>
                  <a:srgbClr val="5B9F9D"/>
                </a:solidFill>
                <a:latin typeface="Montserrat" panose="00000500000000000000" pitchFamily="2" charset="-52"/>
              </a:rPr>
              <a:t>10%</a:t>
            </a:r>
            <a:r>
              <a:rPr lang="ru-RU" sz="2000" dirty="0">
                <a:latin typeface="Montserrat" panose="00000500000000000000" pitchFamily="2" charset="-52"/>
              </a:rPr>
              <a:t> людей с РАС</a:t>
            </a:r>
            <a:r>
              <a:rPr lang="en-US" sz="2000" dirty="0">
                <a:latin typeface="Montserrat" panose="00000500000000000000" pitchFamily="2" charset="-52"/>
              </a:rPr>
              <a:t> </a:t>
            </a:r>
            <a:r>
              <a:rPr lang="ru-RU" sz="2000" dirty="0">
                <a:latin typeface="Montserrat" panose="00000500000000000000" pitchFamily="2" charset="-52"/>
              </a:rPr>
              <a:t>из предполагаемого количества </a:t>
            </a:r>
          </a:p>
        </p:txBody>
      </p:sp>
    </p:spTree>
    <p:extLst>
      <p:ext uri="{BB962C8B-B14F-4D97-AF65-F5344CB8AC3E}">
        <p14:creationId xmlns:p14="http://schemas.microsoft.com/office/powerpoint/2010/main" val="855698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D25CDAC-C857-4EE0-BDA0-5EBD278704C9}"/>
              </a:ext>
            </a:extLst>
          </p:cNvPr>
          <p:cNvSpPr txBox="1"/>
          <p:nvPr/>
        </p:nvSpPr>
        <p:spPr>
          <a:xfrm>
            <a:off x="334962" y="387695"/>
            <a:ext cx="53945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Целевые аудитории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B45EA19-083B-4477-B51F-881DAC604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49" y="406045"/>
            <a:ext cx="847584" cy="847584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55DBB70B-9199-4488-B78C-E7CA69999F94}"/>
              </a:ext>
            </a:extLst>
          </p:cNvPr>
          <p:cNvSpPr txBox="1"/>
          <p:nvPr/>
        </p:nvSpPr>
        <p:spPr>
          <a:xfrm>
            <a:off x="9471716" y="601280"/>
            <a:ext cx="1499933" cy="457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Центр ментального здоровья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xmlns="" id="{37513BFF-80C8-4B56-9EC1-1392CA56702C}"/>
              </a:ext>
            </a:extLst>
          </p:cNvPr>
          <p:cNvSpPr txBox="1"/>
          <p:nvPr/>
        </p:nvSpPr>
        <p:spPr>
          <a:xfrm>
            <a:off x="326468" y="806687"/>
            <a:ext cx="8724936" cy="9621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Центр ментального здоровья имеет 6 целевых аудиторий</a:t>
            </a:r>
          </a:p>
        </p:txBody>
      </p:sp>
      <p:pic>
        <p:nvPicPr>
          <p:cNvPr id="19" name="图片 45">
            <a:extLst>
              <a:ext uri="{FF2B5EF4-FFF2-40B4-BE49-F238E27FC236}">
                <a16:creationId xmlns:a16="http://schemas.microsoft.com/office/drawing/2014/main" xmlns="" id="{EFE6A585-7E22-4ECB-AF2E-54448D1C8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9051"/>
          <a:stretch/>
        </p:blipFill>
        <p:spPr>
          <a:xfrm>
            <a:off x="5315371" y="1931346"/>
            <a:ext cx="1289757" cy="1480153"/>
          </a:xfrm>
          <a:prstGeom prst="flowChartAlternateProcess">
            <a:avLst/>
          </a:prstGeom>
        </p:spPr>
      </p:pic>
      <p:pic>
        <p:nvPicPr>
          <p:cNvPr id="20" name="图片 46">
            <a:extLst>
              <a:ext uri="{FF2B5EF4-FFF2-40B4-BE49-F238E27FC236}">
                <a16:creationId xmlns:a16="http://schemas.microsoft.com/office/drawing/2014/main" xmlns="" id="{63ACC3DF-1E7C-4B49-BB84-8125F0064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" b="24194"/>
          <a:stretch/>
        </p:blipFill>
        <p:spPr>
          <a:xfrm>
            <a:off x="5352630" y="3645985"/>
            <a:ext cx="1211336" cy="1245717"/>
          </a:xfrm>
          <a:prstGeom prst="roundRect">
            <a:avLst/>
          </a:prstGeom>
        </p:spPr>
      </p:pic>
      <p:pic>
        <p:nvPicPr>
          <p:cNvPr id="21" name="图片 44">
            <a:extLst>
              <a:ext uri="{FF2B5EF4-FFF2-40B4-BE49-F238E27FC236}">
                <a16:creationId xmlns:a16="http://schemas.microsoft.com/office/drawing/2014/main" xmlns="" id="{63D353EF-3138-4A99-B55C-C2A89F342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" t="344" r="886" b="18944"/>
          <a:stretch/>
        </p:blipFill>
        <p:spPr>
          <a:xfrm>
            <a:off x="334964" y="1952626"/>
            <a:ext cx="1279234" cy="1462996"/>
          </a:xfrm>
          <a:prstGeom prst="round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xmlns="" id="{A5558438-9549-4BDB-BE42-54F6226A8863}"/>
              </a:ext>
            </a:extLst>
          </p:cNvPr>
          <p:cNvSpPr txBox="1"/>
          <p:nvPr/>
        </p:nvSpPr>
        <p:spPr>
          <a:xfrm>
            <a:off x="1818303" y="2179137"/>
            <a:ext cx="2761594" cy="107978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Дети от 16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месяцев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с  возможными риском  развития нарушений  психического развития,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в т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ч.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риском  развития РАС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xmlns="" id="{C420C42C-5FDE-4E93-90B7-88D0B8CAC129}"/>
              </a:ext>
            </a:extLst>
          </p:cNvPr>
          <p:cNvSpPr txBox="1"/>
          <p:nvPr/>
        </p:nvSpPr>
        <p:spPr>
          <a:xfrm>
            <a:off x="1818303" y="3837568"/>
            <a:ext cx="2761594" cy="105413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R="5080">
              <a:lnSpc>
                <a:spcPts val="1600"/>
              </a:lnSpc>
              <a:spcBef>
                <a:spcPts val="219"/>
              </a:spcBef>
            </a:pP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Дети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с установленными  расстройствами 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психического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развития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, </a:t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в т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ч.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установленным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диагнозом РАС</a:t>
            </a:r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xmlns="" id="{8E9AE4FE-C7DF-491C-A655-40105F8A224A}"/>
              </a:ext>
            </a:extLst>
          </p:cNvPr>
          <p:cNvSpPr txBox="1"/>
          <p:nvPr/>
        </p:nvSpPr>
        <p:spPr>
          <a:xfrm>
            <a:off x="6879631" y="2198183"/>
            <a:ext cx="3712429" cy="107978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Члены семей и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с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опровождающие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лица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детей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с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рисками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возникновения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установленными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 расстройствами 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психического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развития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в т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ч. установленным диагнозом РАС</a:t>
            </a: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xmlns="" id="{594D5678-AF0F-416C-9E9B-C7F16E130724}"/>
              </a:ext>
            </a:extLst>
          </p:cNvPr>
          <p:cNvSpPr txBox="1"/>
          <p:nvPr/>
        </p:nvSpPr>
        <p:spPr>
          <a:xfrm>
            <a:off x="6879631" y="3755360"/>
            <a:ext cx="4272881" cy="105413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Специалисты,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оказывающие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медицинскую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помощь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 и сопровождающие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детей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с рисками возникновения  расстройств психического  развития,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в т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ч.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установленным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диагнозом</a:t>
            </a:r>
            <a:r>
              <a:rPr sz="1400" dirty="0">
                <a:solidFill>
                  <a:schemeClr val="bg1"/>
                </a:solidFill>
                <a:latin typeface="Montserrat" panose="00000500000000000000" pitchFamily="2" charset="-52"/>
              </a:rPr>
              <a:t> РАС</a:t>
            </a: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xmlns="" id="{18088BB6-3FD1-400C-AD87-9513A7114709}"/>
              </a:ext>
            </a:extLst>
          </p:cNvPr>
          <p:cNvSpPr txBox="1"/>
          <p:nvPr/>
        </p:nvSpPr>
        <p:spPr>
          <a:xfrm>
            <a:off x="1818302" y="5559189"/>
            <a:ext cx="3121445" cy="64376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R="5080">
              <a:lnSpc>
                <a:spcPts val="1600"/>
              </a:lnSpc>
              <a:spcBef>
                <a:spcPts val="219"/>
              </a:spcBef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Общественность: организации гражданского общества, благотворительные фонды, НКО</a:t>
            </a:r>
            <a:endParaRPr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xmlns="" id="{9ABC712C-E8EE-4E00-B95A-67D01ED21B47}"/>
              </a:ext>
            </a:extLst>
          </p:cNvPr>
          <p:cNvSpPr txBox="1"/>
          <p:nvPr/>
        </p:nvSpPr>
        <p:spPr>
          <a:xfrm>
            <a:off x="6879631" y="5452446"/>
            <a:ext cx="3066050" cy="84894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R="5080">
              <a:lnSpc>
                <a:spcPts val="1600"/>
              </a:lnSpc>
              <a:spcBef>
                <a:spcPts val="219"/>
              </a:spcBef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РОИВ: представители здравоохранения, образования и социальной защиты, культуры и спорта Республики.</a:t>
            </a:r>
            <a:endParaRPr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B910DAF-1395-4160-95F2-449636034A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" b="2787"/>
          <a:stretch/>
        </p:blipFill>
        <p:spPr>
          <a:xfrm>
            <a:off x="360668" y="5317771"/>
            <a:ext cx="1253530" cy="1152534"/>
          </a:xfrm>
          <a:prstGeom prst="roundRect">
            <a:avLst>
              <a:gd name="adj" fmla="val 11733"/>
            </a:avLst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63CA6C74-1B8B-4210-878E-5EB91E6BCD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" t="1123" r="2506" b="-1188"/>
          <a:stretch/>
        </p:blipFill>
        <p:spPr>
          <a:xfrm>
            <a:off x="5352630" y="5300654"/>
            <a:ext cx="1253530" cy="1152534"/>
          </a:xfrm>
          <a:custGeom>
            <a:avLst/>
            <a:gdLst>
              <a:gd name="connsiteX0" fmla="*/ 165313 w 1253530"/>
              <a:gd name="connsiteY0" fmla="*/ 0 h 1152534"/>
              <a:gd name="connsiteX1" fmla="*/ 1061437 w 1253530"/>
              <a:gd name="connsiteY1" fmla="*/ 0 h 1152534"/>
              <a:gd name="connsiteX2" fmla="*/ 1253530 w 1253530"/>
              <a:gd name="connsiteY2" fmla="*/ 192093 h 1152534"/>
              <a:gd name="connsiteX3" fmla="*/ 1253530 w 1253530"/>
              <a:gd name="connsiteY3" fmla="*/ 960441 h 1152534"/>
              <a:gd name="connsiteX4" fmla="*/ 1061437 w 1253530"/>
              <a:gd name="connsiteY4" fmla="*/ 1152534 h 1152534"/>
              <a:gd name="connsiteX5" fmla="*/ 165313 w 1253530"/>
              <a:gd name="connsiteY5" fmla="*/ 1152534 h 1152534"/>
              <a:gd name="connsiteX6" fmla="*/ 29483 w 1253530"/>
              <a:gd name="connsiteY6" fmla="*/ 1096272 h 1152534"/>
              <a:gd name="connsiteX7" fmla="*/ 0 w 1253530"/>
              <a:gd name="connsiteY7" fmla="*/ 1052543 h 1152534"/>
              <a:gd name="connsiteX8" fmla="*/ 0 w 1253530"/>
              <a:gd name="connsiteY8" fmla="*/ 99992 h 1152534"/>
              <a:gd name="connsiteX9" fmla="*/ 29483 w 1253530"/>
              <a:gd name="connsiteY9" fmla="*/ 56263 h 1152534"/>
              <a:gd name="connsiteX10" fmla="*/ 165313 w 1253530"/>
              <a:gd name="connsiteY10" fmla="*/ 0 h 11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3530" h="1152534">
                <a:moveTo>
                  <a:pt x="165313" y="0"/>
                </a:moveTo>
                <a:lnTo>
                  <a:pt x="1061437" y="0"/>
                </a:lnTo>
                <a:cubicBezTo>
                  <a:pt x="1167527" y="0"/>
                  <a:pt x="1253530" y="86003"/>
                  <a:pt x="1253530" y="192093"/>
                </a:cubicBezTo>
                <a:lnTo>
                  <a:pt x="1253530" y="960441"/>
                </a:lnTo>
                <a:cubicBezTo>
                  <a:pt x="1253530" y="1066531"/>
                  <a:pt x="1167527" y="1152534"/>
                  <a:pt x="1061437" y="1152534"/>
                </a:cubicBezTo>
                <a:lnTo>
                  <a:pt x="165313" y="1152534"/>
                </a:lnTo>
                <a:cubicBezTo>
                  <a:pt x="112268" y="1152534"/>
                  <a:pt x="64245" y="1131034"/>
                  <a:pt x="29483" y="1096272"/>
                </a:cubicBezTo>
                <a:lnTo>
                  <a:pt x="0" y="1052543"/>
                </a:lnTo>
                <a:lnTo>
                  <a:pt x="0" y="99992"/>
                </a:lnTo>
                <a:lnTo>
                  <a:pt x="29483" y="56263"/>
                </a:lnTo>
                <a:cubicBezTo>
                  <a:pt x="64245" y="21501"/>
                  <a:pt x="112268" y="0"/>
                  <a:pt x="165313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F290F64-E3F4-4285-94B7-28DDCACB61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6" t="31396" r="11529" b="19221"/>
          <a:stretch/>
        </p:blipFill>
        <p:spPr>
          <a:xfrm>
            <a:off x="360668" y="3645985"/>
            <a:ext cx="1254076" cy="1402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64579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7632</TotalTime>
  <Words>2509</Words>
  <Application>Microsoft Office PowerPoint</Application>
  <PresentationFormat>Широкоэкранный</PresentationFormat>
  <Paragraphs>515</Paragraphs>
  <Slides>28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Calibri</vt:lpstr>
      <vt:lpstr>Microsoft YaHei</vt:lpstr>
      <vt:lpstr>Montserrat Black</vt:lpstr>
      <vt:lpstr>Times New Roman</vt:lpstr>
      <vt:lpstr>Calibri Light</vt:lpstr>
      <vt:lpstr>Montserrat Bold</vt:lpstr>
      <vt:lpstr>Montserrat SemiBold</vt:lpstr>
      <vt:lpstr>Montserrat</vt:lpstr>
      <vt:lpstr>Roboto Black</vt:lpstr>
      <vt:lpstr>Franklin Gothic Heavy</vt:lpstr>
      <vt:lpstr>Golos Text</vt:lpstr>
      <vt:lpstr>Arial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Бердин</dc:creator>
  <cp:lastModifiedBy>IRO-PC-220-1</cp:lastModifiedBy>
  <cp:revision>29</cp:revision>
  <dcterms:created xsi:type="dcterms:W3CDTF">2025-02-25T04:14:25Z</dcterms:created>
  <dcterms:modified xsi:type="dcterms:W3CDTF">2026-05-21T13:54:01Z</dcterms:modified>
</cp:coreProperties>
</file>