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5" r:id="rId2"/>
    <p:sldId id="430" r:id="rId3"/>
    <p:sldId id="433" r:id="rId4"/>
    <p:sldId id="421" r:id="rId5"/>
    <p:sldId id="424" r:id="rId6"/>
    <p:sldId id="432" r:id="rId7"/>
    <p:sldId id="428" r:id="rId8"/>
    <p:sldId id="423" r:id="rId9"/>
    <p:sldId id="434" r:id="rId10"/>
    <p:sldId id="429" r:id="rId11"/>
    <p:sldId id="435" r:id="rId12"/>
    <p:sldId id="426" r:id="rId13"/>
    <p:sldId id="425" r:id="rId14"/>
    <p:sldId id="431" r:id="rId15"/>
    <p:sldId id="427" r:id="rId16"/>
    <p:sldId id="422" r:id="rId17"/>
    <p:sldId id="417" r:id="rId18"/>
    <p:sldId id="418" r:id="rId19"/>
    <p:sldId id="420" r:id="rId20"/>
    <p:sldId id="419" r:id="rId21"/>
    <p:sldId id="436" r:id="rId22"/>
    <p:sldId id="388" r:id="rId23"/>
    <p:sldId id="437" r:id="rId24"/>
    <p:sldId id="440" r:id="rId25"/>
    <p:sldId id="438" r:id="rId26"/>
    <p:sldId id="439" r:id="rId27"/>
    <p:sldId id="441" r:id="rId28"/>
    <p:sldId id="3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schemeClr val="tx1">
                    <a:lumMod val="95000"/>
                  </a:scheme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schemeClr val="tx1">
                    <a:lumMod val="95000"/>
                  </a:scheme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schemeClr val="tx1">
                    <a:lumMod val="95000"/>
                  </a:scheme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8779" y="2809509"/>
            <a:ext cx="96105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ПРИМЕНЕНИЕ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МЕТОДОВ ВИЗУАЛЬНОЙ ПОДДЕРЖКИ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 ДЕТЬМИ С ОВЗ</a:t>
            </a:r>
            <a:endParaRPr lang="ru-RU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0104" y="270465"/>
            <a:ext cx="116185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РЕСУРСНЫЙ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КОНСУЛЬТАЦИИ, КОРРЕКЦИИ И ОБУЧЕНИЯ ДЕТЕЙ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ИНТЕЛЛЕКТУАЛЬНЫМИ НАРУШЕНИЯМИ,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 РАССТРОЙСТВА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АУТИСТИЧЕСКОГО СПЕКТРА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РБ, Уфа)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2196" y="1533175"/>
            <a:ext cx="1074361" cy="117102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50850" y="4404600"/>
            <a:ext cx="7318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Семенова Анастасия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91" y="3616352"/>
            <a:ext cx="2376684" cy="3168911"/>
          </a:xfrm>
          <a:prstGeom prst="rect">
            <a:avLst/>
          </a:prstGeom>
        </p:spPr>
      </p:pic>
      <p:pic>
        <p:nvPicPr>
          <p:cNvPr id="9" name="Рисунок 1" descr="C:\Users\User\Desktop\пазлы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86333" y="4691063"/>
            <a:ext cx="960566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12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437" y="1407205"/>
            <a:ext cx="4678201" cy="29510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42412" y="609328"/>
            <a:ext cx="4348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Планшетка «сначала-потом»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33" y="1314424"/>
            <a:ext cx="4486464" cy="298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722" y="4635003"/>
            <a:ext cx="3931685" cy="20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0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418" y="549554"/>
            <a:ext cx="4551219" cy="6308446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098" y="1560712"/>
            <a:ext cx="4278287" cy="32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59827" y="318721"/>
            <a:ext cx="5533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Инструкции (визуальные инструкции)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28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004" y="161940"/>
            <a:ext cx="1803537" cy="1971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819" y="201730"/>
            <a:ext cx="1877843" cy="19067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389" y="917841"/>
            <a:ext cx="3304753" cy="1642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4525" r="6471" b="38637"/>
          <a:stretch/>
        </p:blipFill>
        <p:spPr>
          <a:xfrm>
            <a:off x="6451164" y="2724652"/>
            <a:ext cx="5361710" cy="254137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24607" t="62151" r="25199" b="5269"/>
          <a:stretch/>
        </p:blipFill>
        <p:spPr>
          <a:xfrm>
            <a:off x="7670083" y="5266028"/>
            <a:ext cx="3023755" cy="1349351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14321" r="8812" b="7127"/>
          <a:stretch/>
        </p:blipFill>
        <p:spPr bwMode="auto">
          <a:xfrm>
            <a:off x="122928" y="2275517"/>
            <a:ext cx="3444246" cy="223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6927" y="2489386"/>
            <a:ext cx="2071161" cy="2017064"/>
          </a:xfrm>
          <a:prstGeom prst="rect">
            <a:avLst/>
          </a:prstGeom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2" t="8333" b="10843"/>
          <a:stretch/>
        </p:blipFill>
        <p:spPr bwMode="auto">
          <a:xfrm>
            <a:off x="5917940" y="935081"/>
            <a:ext cx="2765623" cy="146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t="22558" r="1458" b="17424"/>
          <a:stretch/>
        </p:blipFill>
        <p:spPr bwMode="auto">
          <a:xfrm>
            <a:off x="1427373" y="4673155"/>
            <a:ext cx="4279602" cy="19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825105" y="261195"/>
            <a:ext cx="3716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Регулирование действий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291" y="4112963"/>
            <a:ext cx="8649378" cy="2225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275" y="1701935"/>
            <a:ext cx="8224673" cy="20529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30910" y="661097"/>
            <a:ext cx="4828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и регулирование действий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3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7169" r="17693" b="11436"/>
          <a:stretch/>
        </p:blipFill>
        <p:spPr bwMode="auto">
          <a:xfrm>
            <a:off x="4618974" y="317864"/>
            <a:ext cx="2133676" cy="24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871" y="301226"/>
            <a:ext cx="2435267" cy="2420141"/>
          </a:xfrm>
          <a:prstGeom prst="rect">
            <a:avLst/>
          </a:prstGeom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68" y="3669759"/>
            <a:ext cx="2420141" cy="24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24" y="3194763"/>
            <a:ext cx="2210848" cy="24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r="22069"/>
          <a:stretch/>
        </p:blipFill>
        <p:spPr bwMode="auto">
          <a:xfrm>
            <a:off x="9604442" y="3194785"/>
            <a:ext cx="1756066" cy="244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304" y="3669759"/>
            <a:ext cx="2443787" cy="244378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339128" y="735523"/>
            <a:ext cx="4201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Жизненно-важные моменты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1892" y="2466141"/>
            <a:ext cx="51139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Визуальная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система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PECS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7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860" b="5342"/>
          <a:stretch/>
        </p:blipFill>
        <p:spPr>
          <a:xfrm>
            <a:off x="2317172" y="1318779"/>
            <a:ext cx="3927763" cy="42608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56502" y="3010182"/>
            <a:ext cx="36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www.planik.org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672" y="1434725"/>
            <a:ext cx="12020791" cy="5201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Какая визуальная поддержка бывает?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AutoNum type="arabicPeriod"/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равила поведения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асписание (горизонтальное, вертикальное) – визуальное расписание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Цепочки действий (последовательность)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Таймеры, песочные часы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Жетоны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Планшетка «сначала-потом»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Инструкции (изображения «раскрась, обведи, разложи…») – визуальные инструкции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Регулирование действий (жди, можно-нельзя, правильно-неправильно, да-нет-нельзя) 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Жизненно-важные моменты (помощь, туалет, пить) – 1 картинка 5*5 см</a:t>
            </a:r>
          </a:p>
          <a:p>
            <a:pPr marL="742950" indent="-742950" algn="ctr">
              <a:buAutoNum type="arabicPeriod"/>
            </a:pP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44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6645" y="627850"/>
            <a:ext cx="11374845" cy="70480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размеры?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НА ДОСКЕ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то: 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Визуальные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поведения -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картинка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(1/2 или ¼ листа)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Визуальное расписание (подряд несколько картинок) –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1 картинка (половина ¼ листа или 1/4)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Цепочки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действий (последовательность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1 картинка 5*5 см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Таймеры, песочные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часы - покрупнее или маленький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Жетоны – на А4 и больше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Планшетка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«сначала-потом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А4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Визуальная инструкция – 1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картинка  (1/2 или ¼ листа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Регулирование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действий (ждать, можно-нельзя, правильно-неправильно, да-нет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по ситуации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Жизненно-важные моменты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туалет, пить) – 1 картинка 5*5 см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AutoNum type="arabicPeriod"/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5656" y="821717"/>
            <a:ext cx="1121203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размеры?</a:t>
            </a: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НА СТОЛЕ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то: 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Визуальные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поведения -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картинка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5*5 см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Визуальное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расписание (подряд несколько картинок) – 1 картинка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5*5 см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Цепочки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действий (последовательность) – 1 картинка 5*5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Таймеры, песочные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часы – маленькие, пластик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Жетоны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на А5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Планшетка «сначала-потом» -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А5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Визуальная инструкция – 1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картинка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5*5 см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Регулирование действий (ждать, можно-нельзя, правильно-неправильно, да-нет) –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ситуации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Жизненно-важные моменты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туалет, пить) – 1 картинка 5*5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6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02279" y="2332877"/>
            <a:ext cx="7683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чего людям иногда нужна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визуальная поддержка (подсказка)?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1439" y="2102458"/>
            <a:ext cx="563353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использовать?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ЭТО НЕОБХОДИМО!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Tx/>
              <a:buAutoNum type="arabicPeriod"/>
            </a:pP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0320" y="2507702"/>
            <a:ext cx="64573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Подробнее о вводе и применении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методов визуальной поддержки…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934" y="1070993"/>
            <a:ext cx="5324901" cy="42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437" y="1407205"/>
            <a:ext cx="4678201" cy="29510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42412" y="609328"/>
            <a:ext cx="3937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Планшетка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«сначала-потом»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33" y="1314424"/>
            <a:ext cx="4486464" cy="298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722" y="4635003"/>
            <a:ext cx="3931685" cy="20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967" y="2665925"/>
            <a:ext cx="5651380" cy="15601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91" y="2778805"/>
            <a:ext cx="2943338" cy="32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381" y="989541"/>
            <a:ext cx="5724525" cy="1514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2967" y="4402805"/>
            <a:ext cx="2306639" cy="16012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6228" y="213638"/>
            <a:ext cx="9594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Расписание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(горизонтальное, вертикальное) – визуальное расписание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3168" y="1011086"/>
            <a:ext cx="2305050" cy="5572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6726" y="4470669"/>
            <a:ext cx="3439983" cy="21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69941" y="441789"/>
            <a:ext cx="4512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Таймеры, песочные часы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87" y="1798885"/>
            <a:ext cx="2583654" cy="26712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596" y="1181978"/>
            <a:ext cx="3487794" cy="34949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5878" y="4212379"/>
            <a:ext cx="2897763" cy="2460936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r="31405"/>
          <a:stretch/>
        </p:blipFill>
        <p:spPr bwMode="auto">
          <a:xfrm>
            <a:off x="9362209" y="2172999"/>
            <a:ext cx="1942973" cy="40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0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892" y="1594213"/>
            <a:ext cx="4643290" cy="24683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062" y="1593332"/>
            <a:ext cx="3967958" cy="35965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537" y="4195317"/>
            <a:ext cx="4033931" cy="24977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59237" y="425699"/>
            <a:ext cx="1545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Жетоны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7169" r="17693" b="11436"/>
          <a:stretch/>
        </p:blipFill>
        <p:spPr bwMode="auto">
          <a:xfrm>
            <a:off x="4618974" y="317864"/>
            <a:ext cx="2133676" cy="24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871" y="301226"/>
            <a:ext cx="2435267" cy="2420141"/>
          </a:xfrm>
          <a:prstGeom prst="rect">
            <a:avLst/>
          </a:prstGeom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68" y="3669759"/>
            <a:ext cx="2420141" cy="24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24" y="3194763"/>
            <a:ext cx="2210848" cy="24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r="22069"/>
          <a:stretch/>
        </p:blipFill>
        <p:spPr bwMode="auto">
          <a:xfrm>
            <a:off x="9604442" y="3194785"/>
            <a:ext cx="1756066" cy="244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304" y="3669759"/>
            <a:ext cx="2443787" cy="244378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339128" y="735523"/>
            <a:ext cx="3893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Жизненно-важные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моменты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39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76076" y="2306684"/>
            <a:ext cx="830599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БЛАГОДАРИМ ЗА ВНИМАНИЕ!</a:t>
            </a:r>
          </a:p>
          <a:p>
            <a:pPr algn="ctr"/>
            <a:endParaRPr lang="ru-RU" sz="3200" b="1" u="sng" dirty="0" smtClean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800" u="sng" dirty="0" smtClean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 smtClean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9216" y="3364557"/>
            <a:ext cx="84297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Контакты: </a:t>
            </a:r>
          </a:p>
          <a:p>
            <a:pPr algn="ctr">
              <a:spcBef>
                <a:spcPts val="6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 Уфа, ул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Суворова, д.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Телефон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8 (347)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216-45-63</a:t>
            </a:r>
          </a:p>
          <a:p>
            <a:pPr algn="ctr">
              <a:spcBef>
                <a:spcPts val="6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Сайт: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autismrcrb.02edu.ru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Эл. почта: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autismrb@mail.ru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Страница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ВКонтакте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РРЦ РАС Башкортостан</a:t>
            </a:r>
          </a:p>
          <a:p>
            <a:pPr algn="ctr">
              <a:spcBef>
                <a:spcPts val="6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МАХ: РРЦ РАС РБ: педагоги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560" y="1538776"/>
            <a:ext cx="1003241" cy="111297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1908" y="202371"/>
            <a:ext cx="116185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РЕСУРСНЫЙ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КОНСУЛЬТАЦИИ, КОРРЕКЦИИ И ОБУЧЕНИЯ ДЕТЕЙ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ИНТЕЛЛЕКТУАЛЬНЫМИ НАРУШЕНИЯМИ,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 РАССТРОЙСТВА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АУТИСТИЧЕСКОГО СПЕКТРА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РБ, Уфа)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User\Downloads\2025112506056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132" y="4239470"/>
            <a:ext cx="1693925" cy="166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qrcoder.ru/code/?https%3A%2F%2Fmax.ru%2Fjoin%2FJhL7LoiGAv0PTCoSIJJTmaISvazZG2GHs6_NFDoyrHM&amp;4&amp;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4243" r="3653" b="3636"/>
          <a:stretch/>
        </p:blipFill>
        <p:spPr bwMode="auto">
          <a:xfrm>
            <a:off x="757540" y="4283008"/>
            <a:ext cx="1788233" cy="176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133241" y="5907670"/>
            <a:ext cx="1273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1845" y="6043775"/>
            <a:ext cx="2919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МАХ: педагоги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0928" y="2221480"/>
            <a:ext cx="654627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понятен написанный текст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понятен сказанный текст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Незнакомое помещение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7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1117" y="2944122"/>
            <a:ext cx="8205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Какая визуальная поддержка бывает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4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476" y="1560419"/>
            <a:ext cx="2819203" cy="3537056"/>
          </a:xfrm>
          <a:prstGeom prst="rect">
            <a:avLst/>
          </a:prstGeom>
        </p:spPr>
      </p:pic>
      <p:pic>
        <p:nvPicPr>
          <p:cNvPr id="16" name="Рисунок 15" descr="C:\Users\User\AppData\Local\Temp\ksohtml6280\wps2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2448" y="2635339"/>
            <a:ext cx="3026226" cy="350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User\AppData\Local\Temp\ksohtml6280\wps18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1973" y="1594213"/>
            <a:ext cx="2602950" cy="35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4497357" y="569170"/>
            <a:ext cx="3197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Tx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поведения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967" y="2665925"/>
            <a:ext cx="5651380" cy="15601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91" y="2778805"/>
            <a:ext cx="2943338" cy="32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381" y="989541"/>
            <a:ext cx="5724525" cy="1514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2967" y="4402805"/>
            <a:ext cx="2306639" cy="16012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6228" y="213638"/>
            <a:ext cx="9594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Расписание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(горизонтальное, вертикальное) – визуальное расписание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3168" y="1011086"/>
            <a:ext cx="2305050" cy="5572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6726" y="4470669"/>
            <a:ext cx="3439983" cy="21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440" y="1396229"/>
            <a:ext cx="7238815" cy="1576383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9684" r="1468" b="8271"/>
          <a:stretch/>
        </p:blipFill>
        <p:spPr bwMode="auto">
          <a:xfrm>
            <a:off x="3802293" y="3255959"/>
            <a:ext cx="7129927" cy="15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40570" r="750" b="25260"/>
          <a:stretch/>
        </p:blipFill>
        <p:spPr bwMode="auto">
          <a:xfrm>
            <a:off x="5880801" y="5143706"/>
            <a:ext cx="5549199" cy="139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t="2627" r="3079" b="62683"/>
          <a:stretch/>
        </p:blipFill>
        <p:spPr bwMode="auto">
          <a:xfrm>
            <a:off x="571500" y="5136725"/>
            <a:ext cx="5361709" cy="140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58287" y="473023"/>
            <a:ext cx="5831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Цепочки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действий (последовательность)</a:t>
            </a:r>
          </a:p>
        </p:txBody>
      </p:sp>
    </p:spTree>
    <p:extLst>
      <p:ext uri="{BB962C8B-B14F-4D97-AF65-F5344CB8AC3E}">
        <p14:creationId xmlns:p14="http://schemas.microsoft.com/office/powerpoint/2010/main" val="42646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69941" y="441789"/>
            <a:ext cx="4512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Таймеры, песочные часы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87" y="1798885"/>
            <a:ext cx="2583654" cy="26712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596" y="1181978"/>
            <a:ext cx="3487794" cy="34949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5878" y="4212379"/>
            <a:ext cx="2897763" cy="2460936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r="31405"/>
          <a:stretch/>
        </p:blipFill>
        <p:spPr bwMode="auto">
          <a:xfrm>
            <a:off x="9362209" y="2172999"/>
            <a:ext cx="1942973" cy="40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4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45773" y="4769427"/>
            <a:ext cx="9253247" cy="20885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r>
              <a:rPr lang="ru-RU" b="1" smtClean="0">
                <a:solidFill>
                  <a:prstClr val="white"/>
                </a:solidFill>
              </a:rPr>
              <a:t/>
            </a:r>
            <a:br>
              <a:rPr lang="ru-RU" b="1" smtClean="0">
                <a:solidFill>
                  <a:prstClr val="white"/>
                </a:solidFill>
              </a:rPr>
            </a:b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4900" y="1070993"/>
            <a:ext cx="8758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800" u="sng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/>
            </a:r>
            <a:br>
              <a:rPr lang="ru-RU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</a:br>
            <a:endParaRPr lang="ru-RU" sz="2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2" descr="C:\Users\First\Desktop\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73" y="184708"/>
            <a:ext cx="843428" cy="8862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070993"/>
            <a:ext cx="149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РРЦ РАС РБ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892" y="1594213"/>
            <a:ext cx="4643290" cy="24683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062" y="1593332"/>
            <a:ext cx="3967958" cy="35965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537" y="4195317"/>
            <a:ext cx="4033931" cy="24977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59237" y="425699"/>
            <a:ext cx="1545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Жетоны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4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2737</TotalTime>
  <Words>625</Words>
  <Application>Microsoft Office PowerPoint</Application>
  <PresentationFormat>Широкоэкранный</PresentationFormat>
  <Paragraphs>186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Century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Функции поведения</dc:title>
  <dc:creator>Пользователь</dc:creator>
  <cp:lastModifiedBy>Пользователь</cp:lastModifiedBy>
  <cp:revision>286</cp:revision>
  <dcterms:created xsi:type="dcterms:W3CDTF">2023-11-03T04:24:05Z</dcterms:created>
  <dcterms:modified xsi:type="dcterms:W3CDTF">2026-05-21T11:27:15Z</dcterms:modified>
</cp:coreProperties>
</file>