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01" r:id="rId2"/>
    <p:sldId id="302" r:id="rId3"/>
    <p:sldId id="310" r:id="rId4"/>
    <p:sldId id="296" r:id="rId5"/>
    <p:sldId id="299" r:id="rId6"/>
    <p:sldId id="300" r:id="rId7"/>
    <p:sldId id="305" r:id="rId8"/>
    <p:sldId id="315" r:id="rId9"/>
    <p:sldId id="314" r:id="rId10"/>
    <p:sldId id="311" r:id="rId11"/>
    <p:sldId id="312" r:id="rId12"/>
    <p:sldId id="306" r:id="rId13"/>
    <p:sldId id="307" r:id="rId14"/>
    <p:sldId id="309" r:id="rId15"/>
    <p:sldId id="308" r:id="rId1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76E"/>
    <a:srgbClr val="003192"/>
    <a:srgbClr val="A04D08"/>
    <a:srgbClr val="FEAA2E"/>
    <a:srgbClr val="3281C8"/>
    <a:srgbClr val="3399FF"/>
    <a:srgbClr val="00CC99"/>
    <a:srgbClr val="009999"/>
    <a:srgbClr val="68A042"/>
    <a:srgbClr val="CBE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558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762790120697476E-2"/>
          <c:y val="0.11679868731916933"/>
          <c:w val="0.90923721888954645"/>
          <c:h val="0.883201271287317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79-4818-8585-80E91C05C20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79-4818-8585-80E91C05C20A}"/>
              </c:ext>
            </c:extLst>
          </c:dPt>
          <c:dPt>
            <c:idx val="2"/>
            <c:bubble3D val="0"/>
            <c:explosion val="3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79-4818-8585-80E91C05C20A}"/>
              </c:ext>
            </c:extLst>
          </c:dPt>
          <c:dPt>
            <c:idx val="3"/>
            <c:bubble3D val="0"/>
            <c:explosion val="2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679-4818-8585-80E91C05C20A}"/>
              </c:ext>
            </c:extLst>
          </c:dPt>
          <c:dPt>
            <c:idx val="4"/>
            <c:bubble3D val="0"/>
            <c:explosion val="2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679-4818-8585-80E91C05C20A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679-4818-8585-80E91C05C20A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679-4818-8585-80E91C05C20A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FD44-49C7-8C41-62C779A148BE}"/>
              </c:ext>
            </c:extLst>
          </c:dPt>
          <c:dLbls>
            <c:dLbl>
              <c:idx val="0"/>
              <c:layout>
                <c:manualLayout>
                  <c:x val="0.10817939789906915"/>
                  <c:y val="-6.57053978129414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defTabSz="914400">
                      <a:defRPr lang="ru-RU" sz="1330" b="1" i="0" u="none" strike="noStrike" kern="1200" spc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Слух, 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59</a:t>
                    </a:r>
                    <a:endParaRPr lang="ru-RU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 defTabSz="914400">
                    <a:defRPr lang="ru-RU" sz="133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679-4818-8585-80E91C05C20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5376755916220395E-2"/>
                  <c:y val="2.80920175536051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ru-RU" sz="1330" b="1" i="0" u="none" strike="noStrike" kern="1200" spc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Зрение, 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355</a:t>
                    </a:r>
                    <a:endParaRPr lang="ru-RU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 defTabSz="914400">
                    <a:defRPr lang="ru-RU" sz="133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679-4818-8585-80E91C05C20A}"/>
                </c:ext>
                <c:ext xmlns:c15="http://schemas.microsoft.com/office/drawing/2012/chart" uri="{CE6537A1-D6FC-4f65-9D91-7224C49458BB}">
                  <c15:layout>
                    <c:manualLayout>
                      <c:w val="0.2208981988112432"/>
                      <c:h val="7.034079546717031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30944069355335091"/>
                  <c:y val="0.181318237367565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defTabSz="914400">
                      <a:defRPr lang="ru-RU" sz="1330" b="1" i="0" u="none" strike="noStrike" kern="1200" spc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ТНР, 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6702</a:t>
                    </a:r>
                    <a:endParaRPr lang="ru-RU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 defTabSz="914400">
                    <a:defRPr lang="ru-RU" sz="133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679-4818-8585-80E91C05C20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6374700731694206E-2"/>
                  <c:y val="-4.82515831574270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defTabSz="914400">
                      <a:defRPr lang="ru-RU" sz="1330" b="1" i="0" u="none" strike="noStrike" kern="1200" spc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НОДА, 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391</a:t>
                    </a:r>
                    <a:endParaRPr lang="ru-RU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 defTabSz="914400">
                    <a:defRPr lang="ru-RU" sz="133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679-4818-8585-80E91C05C20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6961947530532091E-3"/>
                  <c:y val="-2.27270382655895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defTabSz="914400">
                      <a:defRPr lang="ru-RU" sz="1330" b="1" i="0" u="none" strike="noStrike" kern="1200" spc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ЗПР, 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1603</a:t>
                    </a:r>
                    <a:endParaRPr lang="ru-RU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 defTabSz="914400">
                    <a:defRPr lang="ru-RU" sz="133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679-4818-8585-80E91C05C20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1865903884352723E-2"/>
                  <c:y val="-3.25022418144015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ru-RU" sz="1330" b="1" i="0" u="none" strike="noStrike" kern="1200" spc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нарушение интеллекта, 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36</a:t>
                    </a:r>
                    <a:endParaRPr lang="ru-RU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 defTabSz="914400">
                    <a:defRPr lang="ru-RU" sz="133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679-4818-8585-80E91C05C20A}"/>
                </c:ext>
                <c:ext xmlns:c15="http://schemas.microsoft.com/office/drawing/2012/chart" uri="{CE6537A1-D6FC-4f65-9D91-7224C49458BB}">
                  <c15:layout>
                    <c:manualLayout>
                      <c:w val="0.35067616908306487"/>
                      <c:h val="5.8256027108099101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9.0882782657233062E-3"/>
                  <c:y val="-5.61257082546383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defTabSz="914400">
                      <a:defRPr lang="ru-RU" sz="1330" b="1" i="0" u="none" strike="noStrike" kern="1200" spc="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РАС, 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819</a:t>
                    </a:r>
                    <a:endParaRPr lang="ru-RU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 defTabSz="914400">
                    <a:defRPr lang="ru-RU" sz="133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679-4818-8585-80E91C05C20A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4737598018776565E-2"/>
                  <c:y val="-3.5350238862348629E-2"/>
                </c:manualLayout>
              </c:layout>
              <c:tx>
                <c:rich>
                  <a:bodyPr/>
                  <a:lstStyle/>
                  <a:p>
                    <a:fld id="{6B2C4B6A-7311-469D-B19A-1CF4E5F5D236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, </a:t>
                    </a:r>
                    <a:fld id="{9544F3FB-62F1-490D-8051-05281301E932}" type="VALUE">
                      <a:rPr lang="ru-RU" baseline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D44-49C7-8C41-62C779A148B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330" b="1" i="0" u="none" strike="noStrike" kern="1200" spc="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Слух</c:v>
                </c:pt>
                <c:pt idx="1">
                  <c:v>Зрение</c:v>
                </c:pt>
                <c:pt idx="2">
                  <c:v>ТНР</c:v>
                </c:pt>
                <c:pt idx="3">
                  <c:v>НОДА</c:v>
                </c:pt>
                <c:pt idx="4">
                  <c:v>ЗПР</c:v>
                </c:pt>
                <c:pt idx="5">
                  <c:v>нарушение интеллекта</c:v>
                </c:pt>
                <c:pt idx="6">
                  <c:v>РАС</c:v>
                </c:pt>
                <c:pt idx="7">
                  <c:v>ТМНР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59</c:v>
                </c:pt>
                <c:pt idx="1">
                  <c:v>355</c:v>
                </c:pt>
                <c:pt idx="2">
                  <c:v>6702</c:v>
                </c:pt>
                <c:pt idx="3">
                  <c:v>391</c:v>
                </c:pt>
                <c:pt idx="4">
                  <c:v>1603</c:v>
                </c:pt>
                <c:pt idx="5">
                  <c:v>36</c:v>
                </c:pt>
                <c:pt idx="6">
                  <c:v>819</c:v>
                </c:pt>
                <c:pt idx="7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3679-4818-8585-80E91C05C20A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uri="{0b15fc19-7d7d-44ad-8c2d-2c3a37ce22c3}">
        <chartProps xmlns="https://web.wps.cn/et/2018/main" chartId="{f757575b-85f9-4999-a8a3-7e39230a0320}"/>
      </c:ext>
    </c:extLst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5283200" cy="344488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300"/>
            </a:lvl1pPr>
          </a:lstStyle>
          <a:p>
            <a:fld id="{F37793CD-81DD-4C99-9868-B509502B6238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1" y="3300413"/>
            <a:ext cx="9753600" cy="2700337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13514"/>
            <a:ext cx="5283200" cy="344487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4"/>
            <a:ext cx="5283200" cy="344487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300"/>
            </a:lvl1pPr>
          </a:lstStyle>
          <a:p>
            <a:fld id="{1A37507E-20DF-4F37-A479-AE3A6D1F6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51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BBAE-2F45-429C-8A7A-307CC10DD2E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1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407D64-78E0-43AC-A7AD-DF6E8B3C7C33}" type="slidenum">
              <a:rPr lang="ru-RU" altLang="ru-RU" sz="1400" smtClean="0"/>
              <a:t>5</a:t>
            </a:fld>
            <a:endParaRPr lang="ru-RU" altLang="ru-RU" sz="1400" smtClean="0"/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516239" y="10201498"/>
            <a:ext cx="2666861" cy="50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422292B-8E7C-4109-B10F-4B4E5049723C}" type="slidenum">
              <a:rPr lang="ru-RU" altLang="ru-RU" sz="1400" b="0"/>
              <a:t>5</a:t>
            </a:fld>
            <a:endParaRPr lang="ru-RU" altLang="ru-RU" sz="1400" b="0"/>
          </a:p>
        </p:txBody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3516239" y="10201497"/>
            <a:ext cx="2669471" cy="50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CAF51C-37DA-4E8A-9D96-EC1D89D5AFE0}" type="slidenum">
              <a:rPr lang="ru-RU" altLang="ru-RU" sz="1400" b="0"/>
              <a:t>5</a:t>
            </a:fld>
            <a:endParaRPr lang="ru-RU" altLang="ru-RU" sz="1400" b="0"/>
          </a:p>
        </p:txBody>
      </p:sp>
      <p:sp>
        <p:nvSpPr>
          <p:cNvPr id="25605" name="Text Box 3"/>
          <p:cNvSpPr txBox="1">
            <a:spLocks noChangeArrowheads="1"/>
          </p:cNvSpPr>
          <p:nvPr/>
        </p:nvSpPr>
        <p:spPr bwMode="auto">
          <a:xfrm>
            <a:off x="3516239" y="10201498"/>
            <a:ext cx="2678603" cy="51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6F35890-768E-49A9-B63E-F7454BFD4793}" type="slidenum">
              <a:rPr lang="ru-RU" altLang="ru-RU" sz="1400" b="0"/>
              <a:t>5</a:t>
            </a:fld>
            <a:endParaRPr lang="ru-RU" altLang="ru-RU" sz="1400" b="0"/>
          </a:p>
        </p:txBody>
      </p:sp>
      <p:sp>
        <p:nvSpPr>
          <p:cNvPr id="2560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1488" y="815975"/>
            <a:ext cx="7154863" cy="4025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21050" y="5100749"/>
            <a:ext cx="4971008" cy="48328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5327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EA0FF6-8C68-4311-8F46-592B348945F1}" type="slidenum">
              <a:rPr lang="ru-RU" altLang="ru-RU" sz="1400" smtClean="0"/>
              <a:t>6</a:t>
            </a:fld>
            <a:endParaRPr lang="ru-RU" altLang="ru-RU" sz="1400" smtClean="0"/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3516239" y="10201498"/>
            <a:ext cx="2666861" cy="50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2874485D-CA49-4E59-A44C-866F2E5FB67E}" type="slidenum">
              <a:rPr lang="ru-RU" altLang="ru-RU" sz="1400" b="0"/>
              <a:t>6</a:t>
            </a:fld>
            <a:endParaRPr lang="ru-RU" altLang="ru-RU" sz="1400" b="0"/>
          </a:p>
        </p:txBody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3516239" y="10201497"/>
            <a:ext cx="2669471" cy="50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EEF8F4F-4B59-4A03-B364-73582E41E4FC}" type="slidenum">
              <a:rPr lang="ru-RU" altLang="ru-RU" sz="1400" b="0"/>
              <a:t>6</a:t>
            </a:fld>
            <a:endParaRPr lang="ru-RU" altLang="ru-RU" sz="1400" b="0"/>
          </a:p>
        </p:txBody>
      </p:sp>
      <p:sp>
        <p:nvSpPr>
          <p:cNvPr id="27653" name="Text Box 3"/>
          <p:cNvSpPr txBox="1">
            <a:spLocks noChangeArrowheads="1"/>
          </p:cNvSpPr>
          <p:nvPr/>
        </p:nvSpPr>
        <p:spPr bwMode="auto">
          <a:xfrm>
            <a:off x="3516239" y="10201498"/>
            <a:ext cx="2678603" cy="51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4FAEEC8-AE11-41F1-8DD6-F35F70D7C766}" type="slidenum">
              <a:rPr lang="ru-RU" altLang="ru-RU" sz="1400" b="0"/>
              <a:t>6</a:t>
            </a:fld>
            <a:endParaRPr lang="ru-RU" altLang="ru-RU" sz="1400" b="0"/>
          </a:p>
        </p:txBody>
      </p:sp>
      <p:sp>
        <p:nvSpPr>
          <p:cNvPr id="2765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1488" y="815975"/>
            <a:ext cx="7154863" cy="4025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21050" y="5100749"/>
            <a:ext cx="4971008" cy="48328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3716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81EB2-F854-4883-9552-66B79D7695A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987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F6B96-C561-407F-8328-3C5623257D2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472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81EB2-F854-4883-9552-66B79D7695A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698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81EB2-F854-4883-9552-66B79D7695A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565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F6B96-C561-407F-8328-3C5623257D2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54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 userDrawn="1"/>
        </p:nvCxnSpPr>
        <p:spPr>
          <a:xfrm>
            <a:off x="0" y="909303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1B3E5E"/>
                </a:gs>
                <a:gs pos="50000">
                  <a:srgbClr val="4F81BD"/>
                </a:gs>
                <a:gs pos="100000">
                  <a:srgbClr val="1B3E5E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1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5" b="0" i="0">
                <a:solidFill>
                  <a:schemeClr val="bg1"/>
                </a:solidFill>
                <a:latin typeface="Microsoft Sans Serif" panose="020B0604020202020204"/>
                <a:cs typeface="Microsoft Sans Serif" panose="020B0604020202020204"/>
              </a:defRPr>
            </a:lvl1pPr>
          </a:lstStyle>
          <a:p>
            <a:pPr marL="40628">
              <a:spcBef>
                <a:spcPts val="190"/>
              </a:spcBef>
            </a:pPr>
            <a:fld id="{81D60167-4931-47E6-BA6A-407CBD079E47}" type="slidenum">
              <a:rPr lang="ru-RU" spc="-5" smtClean="0"/>
              <a:pPr marL="40628">
                <a:spcBef>
                  <a:spcPts val="190"/>
                </a:spcBef>
              </a:pPr>
              <a:t>‹#›</a:t>
            </a:fld>
            <a:endParaRPr lang="ru-RU" spc="-5" dirty="0"/>
          </a:p>
        </p:txBody>
      </p:sp>
    </p:spTree>
    <p:extLst>
      <p:ext uri="{BB962C8B-B14F-4D97-AF65-F5344CB8AC3E}">
        <p14:creationId xmlns:p14="http://schemas.microsoft.com/office/powerpoint/2010/main" val="85213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 userDrawn="1"/>
        </p:nvCxnSpPr>
        <p:spPr>
          <a:xfrm>
            <a:off x="0" y="909303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1B3E5E"/>
                </a:gs>
                <a:gs pos="50000">
                  <a:srgbClr val="4F81BD"/>
                </a:gs>
                <a:gs pos="100000">
                  <a:srgbClr val="1B3E5E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165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8000">
              <a:schemeClr val="accent5">
                <a:lumMod val="20000"/>
                <a:lumOff val="80000"/>
              </a:schemeClr>
            </a:gs>
            <a:gs pos="100000">
              <a:srgbClr val="00319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/>
          <p:nvPr/>
        </p:nvSpPr>
        <p:spPr>
          <a:xfrm>
            <a:off x="4871864" y="6237312"/>
            <a:ext cx="1657978" cy="3227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20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Уфа, 2026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4" name="AutoShape 2" descr="data:image/png;base64,iVBORw0KGgoAAAANSUhEUgAAAiQAAACsCAYAAABLj7fsAAAAAXNSR0IArs4c6QAACApJREFUeF7t1rERADAMAjGz/9Ie4xtlgXDCBTuPAAECBAgQIBALLP7f9wQIECBAgACBM0gcAQ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PC54wCtLe9n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8196" name="AutoShape 4" descr="data:image/png;base64,iVBORw0KGgoAAAANSUhEUgAAAiQAAACsCAYAAABLj7fsAAAAAXNSR0IArs4c6QAACApJREFUeF7t1rERADAMAjGz/9Ie4xtlgXDCBTuPAAECBAgQIBALLP7f9wQIECBAgACBM0gcAQ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PC54wCtLe9n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Заголовок 1"/>
          <p:cNvSpPr txBox="1"/>
          <p:nvPr/>
        </p:nvSpPr>
        <p:spPr>
          <a:xfrm>
            <a:off x="1181735" y="1845310"/>
            <a:ext cx="10045700" cy="1803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defRPr/>
            </a:pPr>
            <a:r>
              <a:rPr lang="ru-RU" sz="28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 Республиканского центра психолого-педагогической, медицинской и социальной помощи в </a:t>
            </a:r>
            <a:r>
              <a:rPr lang="ru-RU" sz="2800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сопровождении детей с ОВЗ, детей инвалидов дошкольного возраста</a:t>
            </a:r>
          </a:p>
        </p:txBody>
      </p:sp>
      <p:sp>
        <p:nvSpPr>
          <p:cNvPr id="18" name="Заголовок 1"/>
          <p:cNvSpPr txBox="1"/>
          <p:nvPr/>
        </p:nvSpPr>
        <p:spPr>
          <a:xfrm>
            <a:off x="6889882" y="4941168"/>
            <a:ext cx="4392488" cy="8330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Идрисова Илюса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Фидаиловна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директор ГБУ РБ РЦППМСП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1" y="323862"/>
            <a:ext cx="82042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76" y="323862"/>
            <a:ext cx="852899" cy="736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 bwMode="auto">
          <a:xfrm>
            <a:off x="2221291" y="296945"/>
            <a:ext cx="9674880" cy="43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4" tIns="60927" rIns="121854" bIns="60927" rtlCol="0">
            <a:spAutoFit/>
          </a:bodyPr>
          <a:lstStyle/>
          <a:p>
            <a:pPr algn="ctr" eaLnBrk="1" hangingPunct="1"/>
            <a:r>
              <a:rPr lang="ru-RU" sz="1999" b="1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КОРРЕКЦИОННО-РАЗВИВАЮЩАЯ РАБОТА ОППСК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9985"/>
            <a:ext cx="753916" cy="602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6592" r="25405" b="36276"/>
          <a:stretch>
            <a:fillRect/>
          </a:stretch>
        </p:blipFill>
        <p:spPr>
          <a:xfrm>
            <a:off x="1154769" y="37805"/>
            <a:ext cx="1066522" cy="8665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45" y="1253294"/>
            <a:ext cx="2362318" cy="270522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5271" y="1034529"/>
            <a:ext cx="2520000" cy="612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ЛОГОПЕДИЧЕСКИЙ СТОЛ С ЗЕРКАЛОМ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t="7845"/>
          <a:stretch/>
        </p:blipFill>
        <p:spPr>
          <a:xfrm>
            <a:off x="8894869" y="4120849"/>
            <a:ext cx="1838578" cy="226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t="28651"/>
          <a:stretch/>
        </p:blipFill>
        <p:spPr>
          <a:xfrm>
            <a:off x="5143103" y="4136677"/>
            <a:ext cx="2063089" cy="226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40181" y="5810013"/>
            <a:ext cx="1800000" cy="612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ДОСКА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БИЛЬГОУ</a:t>
            </a:r>
            <a:endParaRPr lang="ru-RU" sz="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ru-RU" sz="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4760" y="5769297"/>
            <a:ext cx="1800000" cy="612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ХИТРЫЕ КАМНИ</a:t>
            </a:r>
            <a:endParaRPr lang="ru-RU" sz="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8030" y="4221297"/>
            <a:ext cx="1805762" cy="216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4444" y="1601464"/>
            <a:ext cx="2088342" cy="22602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4674" y="1663554"/>
            <a:ext cx="2207037" cy="22436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8275" y="1440199"/>
            <a:ext cx="1908287" cy="24847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64461" y="1039079"/>
            <a:ext cx="252000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НЕЙРОТРЕНАЖЕР </a:t>
            </a:r>
          </a:p>
          <a:p>
            <a:pPr algn="ctr"/>
            <a:r>
              <a:rPr lang="ru-RU" b="1" dirty="0" smtClean="0"/>
              <a:t>РУЧНОЙ БАЛАНСИР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7845" y="5769297"/>
            <a:ext cx="1800000" cy="612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МАГНИТНЫЙ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ЛАБИРИНТ 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11648" y="1004874"/>
            <a:ext cx="2088000" cy="612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ИГРЫ </a:t>
            </a:r>
          </a:p>
          <a:p>
            <a:pPr algn="ctr"/>
            <a:r>
              <a:rPr lang="ru-RU" b="1" dirty="0" smtClean="0"/>
              <a:t>с ПРИЩЕПКАМИ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67517" y="1052726"/>
            <a:ext cx="2520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НЕЙРОТРЕНАЖЕР 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БАЛАНСИР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17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0" y="212226"/>
            <a:ext cx="811057" cy="647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 t="3456" r="26513" b="39048"/>
          <a:stretch>
            <a:fillRect/>
          </a:stretch>
        </p:blipFill>
        <p:spPr>
          <a:xfrm>
            <a:off x="1272593" y="58451"/>
            <a:ext cx="1106205" cy="89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988555" y="280761"/>
            <a:ext cx="102034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и улучшение (ремонт) материально-технической базы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8010" r="1800" b="24806"/>
          <a:stretch>
            <a:fillRect/>
          </a:stretch>
        </p:blipFill>
        <p:spPr>
          <a:xfrm>
            <a:off x="305089" y="4333433"/>
            <a:ext cx="3428711" cy="2128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9" y="2043746"/>
            <a:ext cx="3425771" cy="20619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1496" y="1239945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ПРИОБРЕТЕНЫ АВТОМОБИЛИ В КОЛИЧЕСТВЕ – 10 ШТ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04480" y="1202482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РЕМОНТНЫЕ РАБОТЫ 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" t="-387" r="-1"/>
          <a:stretch>
            <a:fillRect/>
          </a:stretch>
        </p:blipFill>
        <p:spPr>
          <a:xfrm>
            <a:off x="4461617" y="1923534"/>
            <a:ext cx="3386983" cy="21821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20" y="4324177"/>
            <a:ext cx="1846217" cy="21289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2447" r="11876" b="665"/>
          <a:stretch/>
        </p:blipFill>
        <p:spPr>
          <a:xfrm>
            <a:off x="4392631" y="4333433"/>
            <a:ext cx="1764000" cy="211043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680269" y="1201456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ПРИОБРЕТЕНЫ ОБОРУДОВАНИЯ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69" y="1851897"/>
            <a:ext cx="3005068" cy="22538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58" y="4346496"/>
            <a:ext cx="3005068" cy="213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80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Box 10"/>
          <p:cNvSpPr txBox="1">
            <a:spLocks noChangeArrowheads="1"/>
          </p:cNvSpPr>
          <p:nvPr/>
        </p:nvSpPr>
        <p:spPr bwMode="auto">
          <a:xfrm>
            <a:off x="193221" y="81836"/>
            <a:ext cx="12192000" cy="10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700" rIns="91398" bIns="45700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19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Platypi Medium" pitchFamily="34" charset="-122"/>
              </a:rPr>
              <a:t>РЕГИОНАЛЬНЫЙ РЕСУРСНЫЙ ЦЕНТР</a:t>
            </a:r>
          </a:p>
          <a:p>
            <a:pPr algn="ctr"/>
            <a:r>
              <a:rPr lang="ru-RU" sz="19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Platypi Medium" pitchFamily="34" charset="-122"/>
              </a:rPr>
              <a:t>ПО МАРШРУТИЗАЦИИ ОБУЧАЮЩИХСЯ </a:t>
            </a:r>
            <a:endParaRPr lang="en-US" sz="1999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/>
            <a:endParaRPr lang="ru-RU" sz="1999" b="1" dirty="0">
              <a:solidFill>
                <a:srgbClr val="C9C9C9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6420" y="1113553"/>
            <a:ext cx="10929536" cy="47385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7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РЕСУРСНОГО ЦЕНТРА:</a:t>
            </a:r>
          </a:p>
          <a:p>
            <a:endParaRPr lang="ru-RU" sz="1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МАРШРУТИЗАЦИЯ ОБУЧАЮЩИХСЯ С ОВЗ, ИНВАЛИДЫ (ДЕТИ-ИНВАЛИДЫ)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качественного и   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доступного образования, максимально удовлетворяющего их особые образовательные потребности, способствующего их 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социальной адаптации и интеграции в общество;</a:t>
            </a:r>
          </a:p>
          <a:p>
            <a:endParaRPr lang="ru-RU" sz="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ОКАЗАНИЕ ПОМОЩИ ОРГАНИЗАЦИЯМ,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осуществляющим образовательную деятельность, по вопросам реализации 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основных общеобразовательных программ, включая адаптированные основные общеобразовательные программы, 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по вопросам обучения и воспитания обучающихся с ОВЗ, инвалиды (дети-инвалиды).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ФУНКЦИИ РЕСУРСНОГО ЦЕНТРА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ИНФОРМАЦИОННАЯ И КОНСУЛЬТАЦИОННАЯ ПОДДЕРЖКА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родителей (законных представителей), педагогических работников и специалистов, работающих с обучающимися с ОВЗ, с инвалидностью по вопросам выбора образовательного маршрута;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СОТРУДНИЧЕСТВО С ОБРАЗОВАТЕЛЬНЫМИ, МЕДИЦИНСКИМИ И СОЦИАЛЬНЫМИ УЧРЕЖДЕНИЯМИ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комплексной поддержки детей с ОВЗ, с инвалидностью;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СОЗДАНИЕ И ВЕДЕНИЕ БАЗЫ ДАННЫХ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организациях, где созданы условия для образования детей с ОВЗ, с инвалидностью;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ОСУЩЕСТВЛЕНИЕ МОНИТОРИНГА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наличию созданных специальных условий в образовательных организациях для организации обучения детей с ОВЗ, с инвалидностью (ежемесячно).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36591" y="6020613"/>
            <a:ext cx="9934517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*в соответствии с распоряжением Правительства Республики Башкортостан от 20.01.2025 года №7-р, </a:t>
            </a:r>
          </a:p>
          <a:p>
            <a:pPr lvl="0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планом мероприятий («дорожная карта») по модернизации ГБУ РБ РЦППМСП на 2025 год и на плановый период 2026 и 2027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</a:p>
          <a:p>
            <a:pPr lvl="0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приказом Министерства образования и науки Республики Башкортостан №844 от 04.06.2025г.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552828" y="1629269"/>
            <a:ext cx="287957" cy="198003"/>
          </a:xfrm>
          <a:prstGeom prst="rightArrow">
            <a:avLst/>
          </a:prstGeom>
          <a:solidFill>
            <a:srgbClr val="FFFFF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44408" y="2359270"/>
            <a:ext cx="287957" cy="198003"/>
          </a:xfrm>
          <a:prstGeom prst="rightArrow">
            <a:avLst/>
          </a:prstGeom>
          <a:solidFill>
            <a:srgbClr val="FFFFF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подготовка 4"/>
          <p:cNvSpPr/>
          <p:nvPr/>
        </p:nvSpPr>
        <p:spPr>
          <a:xfrm>
            <a:off x="598410" y="3716957"/>
            <a:ext cx="179953" cy="179953"/>
          </a:xfrm>
          <a:prstGeom prst="flowChartPreparation">
            <a:avLst/>
          </a:prstGeom>
          <a:solidFill>
            <a:srgbClr val="FFFFF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одготовка 9"/>
          <p:cNvSpPr/>
          <p:nvPr/>
        </p:nvSpPr>
        <p:spPr>
          <a:xfrm>
            <a:off x="598410" y="4400875"/>
            <a:ext cx="179953" cy="179953"/>
          </a:xfrm>
          <a:prstGeom prst="flowChartPreparation">
            <a:avLst/>
          </a:prstGeom>
          <a:solidFill>
            <a:srgbClr val="FFFFF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одготовка 10"/>
          <p:cNvSpPr/>
          <p:nvPr/>
        </p:nvSpPr>
        <p:spPr>
          <a:xfrm>
            <a:off x="598410" y="4832810"/>
            <a:ext cx="179953" cy="179953"/>
          </a:xfrm>
          <a:prstGeom prst="flowChartPreparation">
            <a:avLst/>
          </a:prstGeom>
          <a:solidFill>
            <a:srgbClr val="FFFFF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одготовка 11"/>
          <p:cNvSpPr/>
          <p:nvPr/>
        </p:nvSpPr>
        <p:spPr>
          <a:xfrm>
            <a:off x="598410" y="5300721"/>
            <a:ext cx="179953" cy="179953"/>
          </a:xfrm>
          <a:prstGeom prst="flowChartPreparation">
            <a:avLst/>
          </a:prstGeom>
          <a:solidFill>
            <a:srgbClr val="FFFFF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160931"/>
            <a:ext cx="753916" cy="602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6592" r="25405" b="36276"/>
          <a:stretch>
            <a:fillRect/>
          </a:stretch>
        </p:blipFill>
        <p:spPr>
          <a:xfrm>
            <a:off x="1194219" y="63820"/>
            <a:ext cx="1066522" cy="8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21509" y="1007155"/>
            <a:ext cx="3599063" cy="2159438"/>
          </a:xfrm>
          <a:prstGeom prst="rect">
            <a:avLst/>
          </a:prstGeom>
          <a:solidFill>
            <a:schemeClr val="accent1">
              <a:lumMod val="50000"/>
              <a:alpha val="94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1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384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ШКОЛЬНИКОВ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Семьи детей школьного возраста получили методическую и консультационную поддержку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3514" y="1004537"/>
            <a:ext cx="3599063" cy="2159438"/>
          </a:xfrm>
          <a:prstGeom prst="rect">
            <a:avLst/>
          </a:prstGeom>
          <a:solidFill>
            <a:schemeClr val="accent1">
              <a:lumMod val="50000"/>
              <a:alpha val="94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199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 (по РБ)</a:t>
            </a:r>
            <a:endParaRPr lang="ru-RU" sz="319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КОНСУЛЬТАЦИИ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Психолого-педагогическая поддержка семей и специалистов по вопросам маршрутизации и образования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2164249" y="254963"/>
            <a:ext cx="8348578" cy="43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4" tIns="60927" rIns="121854" bIns="60927" rtlCol="0">
            <a:spAutoFit/>
          </a:bodyPr>
          <a:lstStyle/>
          <a:p>
            <a:pPr algn="ctr" eaLnBrk="1" hangingPunct="1"/>
            <a:r>
              <a:rPr lang="ru-RU" sz="1999" b="1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ресурсный  центр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7511" y="996791"/>
            <a:ext cx="3599063" cy="2159438"/>
          </a:xfrm>
          <a:prstGeom prst="rect">
            <a:avLst/>
          </a:prstGeom>
          <a:solidFill>
            <a:schemeClr val="accent1">
              <a:lumMod val="50000"/>
              <a:alpha val="94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1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ДОШКОЛЬНИКОВ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 детей 0-7 лет обратились за помощью в определении образовательного маршрута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4400" y="3504386"/>
            <a:ext cx="5110669" cy="2519344"/>
          </a:xfrm>
          <a:prstGeom prst="rect">
            <a:avLst/>
          </a:prstGeom>
          <a:solidFill>
            <a:schemeClr val="accent1">
              <a:lumMod val="50000"/>
              <a:alpha val="94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НОЗОЛОГИИ</a:t>
            </a:r>
          </a:p>
          <a:p>
            <a:pPr algn="l"/>
            <a:endParaRPr lang="ru-RU" sz="199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Наибольшее количество обращений: </a:t>
            </a:r>
          </a:p>
          <a:p>
            <a:pPr algn="l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задержка психического развития (ЗПР) – 254 ребенка, </a:t>
            </a:r>
          </a:p>
          <a:p>
            <a:pPr algn="l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расстройства аутистического спектра (РАС) – 137 детей, нарушения слуха  –  119 детей,</a:t>
            </a:r>
          </a:p>
          <a:p>
            <a:pPr algn="l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нарушения зрения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 детей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" y="225029"/>
            <a:ext cx="753916" cy="602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6592" r="25405" b="36276"/>
          <a:stretch>
            <a:fillRect/>
          </a:stretch>
        </p:blipFill>
        <p:spPr>
          <a:xfrm>
            <a:off x="10481623" y="47710"/>
            <a:ext cx="1066522" cy="866551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5558613" y="3504387"/>
            <a:ext cx="6364852" cy="2519659"/>
          </a:xfrm>
          <a:prstGeom prst="rect">
            <a:avLst/>
          </a:prstGeom>
          <a:solidFill>
            <a:schemeClr val="accent1">
              <a:lumMod val="50000"/>
              <a:alpha val="94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Межведомственное взаимодействие</a:t>
            </a:r>
          </a:p>
          <a:p>
            <a:pPr algn="ctr"/>
            <a:r>
              <a:rPr lang="ru-RU" sz="19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УСТАНОВЛЕНО СОТРУДНИЧЕСТВО С ОБРАЗОВАТЕЛЬНЫМИ, МЕДИЦИНСКИМИ И СОЦИАЛЬНЫМИ УЧРЕЖДЕНИЯМИ. </a:t>
            </a:r>
          </a:p>
          <a:p>
            <a:pPr algn="ctr"/>
            <a:r>
              <a:rPr lang="ru-RU" sz="19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БАЗА ДАННЫХ ОРГАНИЗАЦИЙ С УСЛОВИЯМИ ДЛЯ ОБУЧЕНИЯ ДЕТЕЙ С ОВЗ ПО ВСЕЙ РЕСПУБЛИКЕ.</a:t>
            </a:r>
            <a:endParaRPr lang="ru-RU" sz="179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92967" y="3140969"/>
            <a:ext cx="2627316" cy="1944216"/>
          </a:xfrm>
          <a:prstGeom prst="rect">
            <a:avLst/>
          </a:prstGeom>
          <a:solidFill>
            <a:schemeClr val="accent1">
              <a:lumMod val="20000"/>
              <a:lumOff val="80000"/>
              <a:alpha val="94118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1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выездных мероприятий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(для поддержки образовательных организаций)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1520" y="990441"/>
            <a:ext cx="2627316" cy="1790487"/>
          </a:xfrm>
          <a:prstGeom prst="rect">
            <a:avLst/>
          </a:prstGeom>
          <a:solidFill>
            <a:schemeClr val="accent1">
              <a:lumMod val="20000"/>
              <a:lumOff val="80000"/>
              <a:alpha val="94118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1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консультации 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обучающимися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133045" y="310753"/>
            <a:ext cx="8348578" cy="43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4" tIns="60927" rIns="121854" bIns="60927" rtlCol="0">
            <a:spAutoFit/>
          </a:bodyPr>
          <a:lstStyle/>
          <a:p>
            <a:pPr algn="ctr" eaLnBrk="1" hangingPunct="1"/>
            <a:r>
              <a:rPr lang="ru-RU" sz="1999" b="1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психолого-педагогической помощи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92967" y="990441"/>
            <a:ext cx="2627316" cy="1790487"/>
          </a:xfrm>
          <a:prstGeom prst="rect">
            <a:avLst/>
          </a:prstGeom>
          <a:solidFill>
            <a:schemeClr val="accent1">
              <a:lumMod val="20000"/>
              <a:lumOff val="80000"/>
              <a:alpha val="94118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1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1700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родителей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(лектории, родительские собрания)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5087" y="3140969"/>
            <a:ext cx="2627316" cy="1872208"/>
          </a:xfrm>
          <a:prstGeom prst="rect">
            <a:avLst/>
          </a:prstGeom>
          <a:solidFill>
            <a:schemeClr val="accent1">
              <a:lumMod val="20000"/>
              <a:lumOff val="80000"/>
              <a:alpha val="94118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1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1472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 обучено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(через ВКС, методические часы и практикумы)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018234" y="916800"/>
            <a:ext cx="5969350" cy="5794771"/>
          </a:xfrm>
          <a:prstGeom prst="rect">
            <a:avLst/>
          </a:prstGeom>
          <a:solidFill>
            <a:schemeClr val="accent1">
              <a:lumMod val="20000"/>
              <a:lumOff val="80000"/>
              <a:alpha val="94118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</a:t>
            </a:r>
          </a:p>
          <a:p>
            <a:pPr algn="ctr"/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9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Профилактика </a:t>
            </a:r>
            <a:r>
              <a:rPr lang="ru-RU" sz="1999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аутоагрессивного</a:t>
            </a:r>
            <a:r>
              <a:rPr lang="ru-RU" sz="19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поведения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26 групповых мероприятий, 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98 консультаций с родителями,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регулярные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супервизии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50 специалистов</a:t>
            </a:r>
          </a:p>
          <a:p>
            <a:pPr algn="ctr"/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9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Противодействие </a:t>
            </a:r>
            <a:r>
              <a:rPr lang="ru-RU" sz="1999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буллингу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работа по 5 обращениям, 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просвещение 253 родителей, 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разработка тематических материалов</a:t>
            </a:r>
          </a:p>
          <a:p>
            <a:pPr algn="ctr"/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9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Защита половой неприкосновенности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созданы памятки и алгоритмы сопровождения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жертв насилия для всех целевых групп</a:t>
            </a:r>
          </a:p>
          <a:p>
            <a:pPr algn="ctr"/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99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Поддержка семей СВО и иностранных граждан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мониторинг адаптации, помощь 16 семьям через Фонд </a:t>
            </a:r>
          </a:p>
          <a:p>
            <a:pPr algn="just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«Защитники Отечества»</a:t>
            </a:r>
          </a:p>
          <a:p>
            <a:pPr algn="ctr"/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1205" y="5512203"/>
            <a:ext cx="6094413" cy="13229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999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 инновационные программы </a:t>
            </a:r>
          </a:p>
          <a:p>
            <a:r>
              <a:rPr lang="ru-RU" sz="1999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жизнестойкости, онлайн-курсы</a:t>
            </a:r>
          </a:p>
          <a:p>
            <a:r>
              <a:rPr lang="ru-RU" sz="1999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методические рекомендации </a:t>
            </a:r>
          </a:p>
          <a:p>
            <a:r>
              <a:rPr lang="ru-RU" sz="1999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системной работы </a:t>
            </a:r>
            <a:r>
              <a:rPr lang="ru-RU" sz="1999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психологической помощи </a:t>
            </a:r>
            <a:endParaRPr lang="ru-RU" sz="1999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7" y="107324"/>
            <a:ext cx="991293" cy="791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6592" r="25405" b="36276"/>
          <a:stretch>
            <a:fillRect/>
          </a:stretch>
        </p:blipFill>
        <p:spPr>
          <a:xfrm>
            <a:off x="10522175" y="-43204"/>
            <a:ext cx="1328882" cy="107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6473" y="311057"/>
            <a:ext cx="4484346" cy="411616"/>
          </a:xfrm>
          <a:prstGeom prst="rect">
            <a:avLst/>
          </a:prstGeom>
        </p:spPr>
        <p:txBody>
          <a:bodyPr vert="horz" wrap="square" lIns="0" tIns="13819" rIns="0" bIns="0" rtlCol="0">
            <a:spAutoFit/>
          </a:bodyPr>
          <a:lstStyle/>
          <a:p>
            <a:pPr marL="11427">
              <a:spcBef>
                <a:spcPts val="110"/>
              </a:spcBef>
            </a:pPr>
            <a:r>
              <a:rPr sz="2584" b="1" spc="68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Контакты</a:t>
            </a:r>
            <a:r>
              <a:rPr sz="2584" b="1" spc="-59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584" b="1" spc="-195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ГБУ</a:t>
            </a:r>
            <a:r>
              <a:rPr sz="2584" b="1" spc="-63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584" b="1" spc="-322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РБ</a:t>
            </a:r>
            <a:r>
              <a:rPr sz="2584" b="1" spc="-63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584" b="1" spc="-18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РЦППМСП</a:t>
            </a:r>
            <a:endParaRPr sz="2584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9640" y="3719254"/>
            <a:ext cx="8081951" cy="1492559"/>
            <a:chOff x="919875" y="4443709"/>
            <a:chExt cx="5421774" cy="95897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9925" y="4978448"/>
              <a:ext cx="3501626" cy="35215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19875" y="4443709"/>
              <a:ext cx="5421774" cy="958975"/>
            </a:xfrm>
            <a:custGeom>
              <a:avLst/>
              <a:gdLst/>
              <a:ahLst/>
              <a:cxnLst/>
              <a:rect l="l" t="t" r="r" b="b"/>
              <a:pathLst>
                <a:path w="6340475" h="1925954">
                  <a:moveTo>
                    <a:pt x="6339974" y="0"/>
                  </a:moveTo>
                  <a:lnTo>
                    <a:pt x="0" y="0"/>
                  </a:lnTo>
                  <a:lnTo>
                    <a:pt x="0" y="1925957"/>
                  </a:lnTo>
                  <a:lnTo>
                    <a:pt x="6339974" y="1925957"/>
                  </a:lnTo>
                  <a:lnTo>
                    <a:pt x="6339974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 sz="163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0488" y="4448155"/>
              <a:ext cx="5074285" cy="530294"/>
            </a:xfrm>
            <a:custGeom>
              <a:avLst/>
              <a:gdLst/>
              <a:ahLst/>
              <a:cxnLst/>
              <a:rect l="l" t="t" r="r" b="b"/>
              <a:pathLst>
                <a:path w="5074284" h="443229">
                  <a:moveTo>
                    <a:pt x="1559681" y="384206"/>
                  </a:moveTo>
                  <a:lnTo>
                    <a:pt x="1497938" y="384206"/>
                  </a:lnTo>
                  <a:lnTo>
                    <a:pt x="1497938" y="443134"/>
                  </a:lnTo>
                  <a:lnTo>
                    <a:pt x="1553587" y="443134"/>
                  </a:lnTo>
                  <a:lnTo>
                    <a:pt x="1559681" y="384206"/>
                  </a:lnTo>
                  <a:close/>
                </a:path>
                <a:path w="5074284" h="443229">
                  <a:moveTo>
                    <a:pt x="1506578" y="82400"/>
                  </a:moveTo>
                  <a:lnTo>
                    <a:pt x="1304758" y="82400"/>
                  </a:lnTo>
                  <a:lnTo>
                    <a:pt x="1304758" y="384206"/>
                  </a:lnTo>
                  <a:lnTo>
                    <a:pt x="1714543" y="384206"/>
                  </a:lnTo>
                  <a:lnTo>
                    <a:pt x="1720706" y="443134"/>
                  </a:lnTo>
                  <a:lnTo>
                    <a:pt x="1776343" y="443134"/>
                  </a:lnTo>
                  <a:lnTo>
                    <a:pt x="1776343" y="319092"/>
                  </a:lnTo>
                  <a:lnTo>
                    <a:pt x="1376809" y="319092"/>
                  </a:lnTo>
                  <a:lnTo>
                    <a:pt x="1376809" y="262285"/>
                  </a:lnTo>
                  <a:lnTo>
                    <a:pt x="1481072" y="262285"/>
                  </a:lnTo>
                  <a:lnTo>
                    <a:pt x="1481072" y="200045"/>
                  </a:lnTo>
                  <a:lnTo>
                    <a:pt x="1376809" y="200045"/>
                  </a:lnTo>
                  <a:lnTo>
                    <a:pt x="1376809" y="145691"/>
                  </a:lnTo>
                  <a:lnTo>
                    <a:pt x="1506578" y="145691"/>
                  </a:lnTo>
                  <a:lnTo>
                    <a:pt x="1506578" y="82400"/>
                  </a:lnTo>
                  <a:close/>
                </a:path>
                <a:path w="5074284" h="443229">
                  <a:moveTo>
                    <a:pt x="1686628" y="82400"/>
                  </a:moveTo>
                  <a:lnTo>
                    <a:pt x="1595178" y="82400"/>
                  </a:lnTo>
                  <a:lnTo>
                    <a:pt x="1521324" y="319092"/>
                  </a:lnTo>
                  <a:lnTo>
                    <a:pt x="1586768" y="319092"/>
                  </a:lnTo>
                  <a:lnTo>
                    <a:pt x="1635206" y="153330"/>
                  </a:lnTo>
                  <a:lnTo>
                    <a:pt x="1706577" y="153330"/>
                  </a:lnTo>
                  <a:lnTo>
                    <a:pt x="1686628" y="82400"/>
                  </a:lnTo>
                  <a:close/>
                </a:path>
                <a:path w="5074284" h="443229">
                  <a:moveTo>
                    <a:pt x="1706577" y="153330"/>
                  </a:moveTo>
                  <a:lnTo>
                    <a:pt x="1635206" y="153330"/>
                  </a:lnTo>
                  <a:lnTo>
                    <a:pt x="1677704" y="319092"/>
                  </a:lnTo>
                  <a:lnTo>
                    <a:pt x="1753195" y="319092"/>
                  </a:lnTo>
                  <a:lnTo>
                    <a:pt x="1706577" y="153330"/>
                  </a:lnTo>
                  <a:close/>
                </a:path>
                <a:path w="5074284" h="443229">
                  <a:moveTo>
                    <a:pt x="222138" y="82400"/>
                  </a:moveTo>
                  <a:lnTo>
                    <a:pt x="0" y="82400"/>
                  </a:lnTo>
                  <a:lnTo>
                    <a:pt x="0" y="384206"/>
                  </a:lnTo>
                  <a:lnTo>
                    <a:pt x="72049" y="384206"/>
                  </a:lnTo>
                  <a:lnTo>
                    <a:pt x="72049" y="145061"/>
                  </a:lnTo>
                  <a:lnTo>
                    <a:pt x="222138" y="145061"/>
                  </a:lnTo>
                  <a:lnTo>
                    <a:pt x="222138" y="82400"/>
                  </a:lnTo>
                  <a:close/>
                </a:path>
                <a:path w="5074284" h="443229">
                  <a:moveTo>
                    <a:pt x="222138" y="145061"/>
                  </a:moveTo>
                  <a:lnTo>
                    <a:pt x="150018" y="145061"/>
                  </a:lnTo>
                  <a:lnTo>
                    <a:pt x="150018" y="384206"/>
                  </a:lnTo>
                  <a:lnTo>
                    <a:pt x="222138" y="384206"/>
                  </a:lnTo>
                  <a:lnTo>
                    <a:pt x="222138" y="145061"/>
                  </a:lnTo>
                  <a:close/>
                </a:path>
                <a:path w="5074284" h="443229">
                  <a:moveTo>
                    <a:pt x="387633" y="82400"/>
                  </a:moveTo>
                  <a:lnTo>
                    <a:pt x="262130" y="82400"/>
                  </a:lnTo>
                  <a:lnTo>
                    <a:pt x="262130" y="384206"/>
                  </a:lnTo>
                  <a:lnTo>
                    <a:pt x="334180" y="384206"/>
                  </a:lnTo>
                  <a:lnTo>
                    <a:pt x="334180" y="273146"/>
                  </a:lnTo>
                  <a:lnTo>
                    <a:pt x="393378" y="273146"/>
                  </a:lnTo>
                  <a:lnTo>
                    <a:pt x="432288" y="266814"/>
                  </a:lnTo>
                  <a:lnTo>
                    <a:pt x="465822" y="246438"/>
                  </a:lnTo>
                  <a:lnTo>
                    <a:pt x="487928" y="214603"/>
                  </a:lnTo>
                  <a:lnTo>
                    <a:pt x="489748" y="208245"/>
                  </a:lnTo>
                  <a:lnTo>
                    <a:pt x="334180" y="208245"/>
                  </a:lnTo>
                  <a:lnTo>
                    <a:pt x="334180" y="145900"/>
                  </a:lnTo>
                  <a:lnTo>
                    <a:pt x="489692" y="145900"/>
                  </a:lnTo>
                  <a:lnTo>
                    <a:pt x="488165" y="140722"/>
                  </a:lnTo>
                  <a:lnTo>
                    <a:pt x="450900" y="96863"/>
                  </a:lnTo>
                  <a:lnTo>
                    <a:pt x="409584" y="83714"/>
                  </a:lnTo>
                  <a:lnTo>
                    <a:pt x="387633" y="82400"/>
                  </a:lnTo>
                  <a:close/>
                </a:path>
                <a:path w="5074284" h="443229">
                  <a:moveTo>
                    <a:pt x="489692" y="145900"/>
                  </a:moveTo>
                  <a:lnTo>
                    <a:pt x="378593" y="145900"/>
                  </a:lnTo>
                  <a:lnTo>
                    <a:pt x="386880" y="146185"/>
                  </a:lnTo>
                  <a:lnTo>
                    <a:pt x="396187" y="147394"/>
                  </a:lnTo>
                  <a:lnTo>
                    <a:pt x="405014" y="150052"/>
                  </a:lnTo>
                  <a:lnTo>
                    <a:pt x="411860" y="154688"/>
                  </a:lnTo>
                  <a:lnTo>
                    <a:pt x="417718" y="161032"/>
                  </a:lnTo>
                  <a:lnTo>
                    <a:pt x="420347" y="168318"/>
                  </a:lnTo>
                  <a:lnTo>
                    <a:pt x="420347" y="185799"/>
                  </a:lnTo>
                  <a:lnTo>
                    <a:pt x="383147" y="208245"/>
                  </a:lnTo>
                  <a:lnTo>
                    <a:pt x="489748" y="208245"/>
                  </a:lnTo>
                  <a:lnTo>
                    <a:pt x="493207" y="196160"/>
                  </a:lnTo>
                  <a:lnTo>
                    <a:pt x="494920" y="176302"/>
                  </a:lnTo>
                  <a:lnTo>
                    <a:pt x="493221" y="157873"/>
                  </a:lnTo>
                  <a:lnTo>
                    <a:pt x="489692" y="145900"/>
                  </a:lnTo>
                  <a:close/>
                </a:path>
                <a:path w="5074284" h="443229">
                  <a:moveTo>
                    <a:pt x="586079" y="82400"/>
                  </a:moveTo>
                  <a:lnTo>
                    <a:pt x="514029" y="82400"/>
                  </a:lnTo>
                  <a:lnTo>
                    <a:pt x="514029" y="384206"/>
                  </a:lnTo>
                  <a:lnTo>
                    <a:pt x="586079" y="384206"/>
                  </a:lnTo>
                  <a:lnTo>
                    <a:pt x="586079" y="351421"/>
                  </a:lnTo>
                  <a:lnTo>
                    <a:pt x="659365" y="248432"/>
                  </a:lnTo>
                  <a:lnTo>
                    <a:pt x="586079" y="248432"/>
                  </a:lnTo>
                  <a:lnTo>
                    <a:pt x="586079" y="82400"/>
                  </a:lnTo>
                  <a:close/>
                </a:path>
                <a:path w="5074284" h="443229">
                  <a:moveTo>
                    <a:pt x="750531" y="220337"/>
                  </a:moveTo>
                  <a:lnTo>
                    <a:pt x="678610" y="220337"/>
                  </a:lnTo>
                  <a:lnTo>
                    <a:pt x="678621" y="384206"/>
                  </a:lnTo>
                  <a:lnTo>
                    <a:pt x="750531" y="384206"/>
                  </a:lnTo>
                  <a:lnTo>
                    <a:pt x="750531" y="220337"/>
                  </a:lnTo>
                  <a:close/>
                </a:path>
                <a:path w="5074284" h="443229">
                  <a:moveTo>
                    <a:pt x="750531" y="82400"/>
                  </a:moveTo>
                  <a:lnTo>
                    <a:pt x="678621" y="82400"/>
                  </a:lnTo>
                  <a:lnTo>
                    <a:pt x="678621" y="118043"/>
                  </a:lnTo>
                  <a:lnTo>
                    <a:pt x="593928" y="236458"/>
                  </a:lnTo>
                  <a:lnTo>
                    <a:pt x="589917" y="242390"/>
                  </a:lnTo>
                  <a:lnTo>
                    <a:pt x="586079" y="248432"/>
                  </a:lnTo>
                  <a:lnTo>
                    <a:pt x="659365" y="248432"/>
                  </a:lnTo>
                  <a:lnTo>
                    <a:pt x="670506" y="232775"/>
                  </a:lnTo>
                  <a:lnTo>
                    <a:pt x="674643" y="226608"/>
                  </a:lnTo>
                  <a:lnTo>
                    <a:pt x="678610" y="220337"/>
                  </a:lnTo>
                  <a:lnTo>
                    <a:pt x="750531" y="220337"/>
                  </a:lnTo>
                  <a:lnTo>
                    <a:pt x="750531" y="82400"/>
                  </a:lnTo>
                  <a:close/>
                </a:path>
                <a:path w="5074284" h="443229">
                  <a:moveTo>
                    <a:pt x="900611" y="78055"/>
                  </a:moveTo>
                  <a:lnTo>
                    <a:pt x="848972" y="88931"/>
                  </a:lnTo>
                  <a:lnTo>
                    <a:pt x="808476" y="122490"/>
                  </a:lnTo>
                  <a:lnTo>
                    <a:pt x="783133" y="175043"/>
                  </a:lnTo>
                  <a:lnTo>
                    <a:pt x="775947" y="233197"/>
                  </a:lnTo>
                  <a:lnTo>
                    <a:pt x="776726" y="252831"/>
                  </a:lnTo>
                  <a:lnTo>
                    <a:pt x="783399" y="291354"/>
                  </a:lnTo>
                  <a:lnTo>
                    <a:pt x="805930" y="341076"/>
                  </a:lnTo>
                  <a:lnTo>
                    <a:pt x="845327" y="376934"/>
                  </a:lnTo>
                  <a:lnTo>
                    <a:pt x="898790" y="388551"/>
                  </a:lnTo>
                  <a:lnTo>
                    <a:pt x="921268" y="386849"/>
                  </a:lnTo>
                  <a:lnTo>
                    <a:pt x="962138" y="372080"/>
                  </a:lnTo>
                  <a:lnTo>
                    <a:pt x="993996" y="341827"/>
                  </a:lnTo>
                  <a:lnTo>
                    <a:pt x="1004098" y="324417"/>
                  </a:lnTo>
                  <a:lnTo>
                    <a:pt x="902714" y="324417"/>
                  </a:lnTo>
                  <a:lnTo>
                    <a:pt x="891651" y="322970"/>
                  </a:lnTo>
                  <a:lnTo>
                    <a:pt x="859545" y="287226"/>
                  </a:lnTo>
                  <a:lnTo>
                    <a:pt x="852130" y="232357"/>
                  </a:lnTo>
                  <a:lnTo>
                    <a:pt x="852693" y="214559"/>
                  </a:lnTo>
                  <a:lnTo>
                    <a:pt x="866315" y="161423"/>
                  </a:lnTo>
                  <a:lnTo>
                    <a:pt x="901029" y="140364"/>
                  </a:lnTo>
                  <a:lnTo>
                    <a:pt x="1001713" y="140364"/>
                  </a:lnTo>
                  <a:lnTo>
                    <a:pt x="992281" y="123755"/>
                  </a:lnTo>
                  <a:lnTo>
                    <a:pt x="977395" y="106653"/>
                  </a:lnTo>
                  <a:lnTo>
                    <a:pt x="960444" y="93792"/>
                  </a:lnTo>
                  <a:lnTo>
                    <a:pt x="941875" y="84894"/>
                  </a:lnTo>
                  <a:lnTo>
                    <a:pt x="921870" y="79726"/>
                  </a:lnTo>
                  <a:lnTo>
                    <a:pt x="900611" y="78055"/>
                  </a:lnTo>
                  <a:close/>
                </a:path>
                <a:path w="5074284" h="443229">
                  <a:moveTo>
                    <a:pt x="948329" y="264128"/>
                  </a:moveTo>
                  <a:lnTo>
                    <a:pt x="938419" y="302663"/>
                  </a:lnTo>
                  <a:lnTo>
                    <a:pt x="902714" y="324417"/>
                  </a:lnTo>
                  <a:lnTo>
                    <a:pt x="1004098" y="324417"/>
                  </a:lnTo>
                  <a:lnTo>
                    <a:pt x="1004567" y="323609"/>
                  </a:lnTo>
                  <a:lnTo>
                    <a:pt x="1011745" y="303752"/>
                  </a:lnTo>
                  <a:lnTo>
                    <a:pt x="1015682" y="282420"/>
                  </a:lnTo>
                  <a:lnTo>
                    <a:pt x="1016830" y="271713"/>
                  </a:lnTo>
                  <a:lnTo>
                    <a:pt x="948329" y="264128"/>
                  </a:lnTo>
                  <a:close/>
                </a:path>
                <a:path w="5074284" h="443229">
                  <a:moveTo>
                    <a:pt x="1001713" y="140364"/>
                  </a:moveTo>
                  <a:lnTo>
                    <a:pt x="901029" y="140364"/>
                  </a:lnTo>
                  <a:lnTo>
                    <a:pt x="920403" y="145334"/>
                  </a:lnTo>
                  <a:lnTo>
                    <a:pt x="933751" y="158181"/>
                  </a:lnTo>
                  <a:lnTo>
                    <a:pt x="942369" y="175813"/>
                  </a:lnTo>
                  <a:lnTo>
                    <a:pt x="947552" y="195134"/>
                  </a:lnTo>
                  <a:lnTo>
                    <a:pt x="949514" y="204757"/>
                  </a:lnTo>
                  <a:lnTo>
                    <a:pt x="1017313" y="197549"/>
                  </a:lnTo>
                  <a:lnTo>
                    <a:pt x="1015621" y="186382"/>
                  </a:lnTo>
                  <a:lnTo>
                    <a:pt x="1010913" y="164223"/>
                  </a:lnTo>
                  <a:lnTo>
                    <a:pt x="1003293" y="143147"/>
                  </a:lnTo>
                  <a:lnTo>
                    <a:pt x="1001713" y="140364"/>
                  </a:lnTo>
                  <a:close/>
                </a:path>
                <a:path w="5074284" h="443229">
                  <a:moveTo>
                    <a:pt x="1150476" y="78055"/>
                  </a:moveTo>
                  <a:lnTo>
                    <a:pt x="1097216" y="89282"/>
                  </a:lnTo>
                  <a:lnTo>
                    <a:pt x="1054821" y="123292"/>
                  </a:lnTo>
                  <a:lnTo>
                    <a:pt x="1027658" y="174627"/>
                  </a:lnTo>
                  <a:lnTo>
                    <a:pt x="1019436" y="232357"/>
                  </a:lnTo>
                  <a:lnTo>
                    <a:pt x="1021258" y="261738"/>
                  </a:lnTo>
                  <a:lnTo>
                    <a:pt x="1037341" y="317088"/>
                  </a:lnTo>
                  <a:lnTo>
                    <a:pt x="1071951" y="362889"/>
                  </a:lnTo>
                  <a:lnTo>
                    <a:pt x="1120051" y="385781"/>
                  </a:lnTo>
                  <a:lnTo>
                    <a:pt x="1148233" y="388551"/>
                  </a:lnTo>
                  <a:lnTo>
                    <a:pt x="1175985" y="385893"/>
                  </a:lnTo>
                  <a:lnTo>
                    <a:pt x="1201307" y="377808"/>
                  </a:lnTo>
                  <a:lnTo>
                    <a:pt x="1224019" y="364126"/>
                  </a:lnTo>
                  <a:lnTo>
                    <a:pt x="1243940" y="344681"/>
                  </a:lnTo>
                  <a:lnTo>
                    <a:pt x="1256091" y="326238"/>
                  </a:lnTo>
                  <a:lnTo>
                    <a:pt x="1148655" y="326238"/>
                  </a:lnTo>
                  <a:lnTo>
                    <a:pt x="1136839" y="324945"/>
                  </a:lnTo>
                  <a:lnTo>
                    <a:pt x="1102937" y="288934"/>
                  </a:lnTo>
                  <a:lnTo>
                    <a:pt x="1095620" y="234039"/>
                  </a:lnTo>
                  <a:lnTo>
                    <a:pt x="1097172" y="203560"/>
                  </a:lnTo>
                  <a:lnTo>
                    <a:pt x="1104266" y="173120"/>
                  </a:lnTo>
                  <a:lnTo>
                    <a:pt x="1120559" y="149720"/>
                  </a:lnTo>
                  <a:lnTo>
                    <a:pt x="1149706" y="140364"/>
                  </a:lnTo>
                  <a:lnTo>
                    <a:pt x="1255953" y="140364"/>
                  </a:lnTo>
                  <a:lnTo>
                    <a:pt x="1245358" y="123469"/>
                  </a:lnTo>
                  <a:lnTo>
                    <a:pt x="1225963" y="103357"/>
                  </a:lnTo>
                  <a:lnTo>
                    <a:pt x="1203549" y="89192"/>
                  </a:lnTo>
                  <a:lnTo>
                    <a:pt x="1178319" y="80812"/>
                  </a:lnTo>
                  <a:lnTo>
                    <a:pt x="1150476" y="78055"/>
                  </a:lnTo>
                  <a:close/>
                </a:path>
                <a:path w="5074284" h="443229">
                  <a:moveTo>
                    <a:pt x="1255953" y="140364"/>
                  </a:moveTo>
                  <a:lnTo>
                    <a:pt x="1149706" y="140364"/>
                  </a:lnTo>
                  <a:lnTo>
                    <a:pt x="1161951" y="141640"/>
                  </a:lnTo>
                  <a:lnTo>
                    <a:pt x="1172511" y="145595"/>
                  </a:lnTo>
                  <a:lnTo>
                    <a:pt x="1195807" y="178606"/>
                  </a:lnTo>
                  <a:lnTo>
                    <a:pt x="1202943" y="232357"/>
                  </a:lnTo>
                  <a:lnTo>
                    <a:pt x="1202433" y="250896"/>
                  </a:lnTo>
                  <a:lnTo>
                    <a:pt x="1195250" y="291515"/>
                  </a:lnTo>
                  <a:lnTo>
                    <a:pt x="1169765" y="321372"/>
                  </a:lnTo>
                  <a:lnTo>
                    <a:pt x="1148655" y="326238"/>
                  </a:lnTo>
                  <a:lnTo>
                    <a:pt x="1256091" y="326238"/>
                  </a:lnTo>
                  <a:lnTo>
                    <a:pt x="1277490" y="263028"/>
                  </a:lnTo>
                  <a:lnTo>
                    <a:pt x="1279302" y="232357"/>
                  </a:lnTo>
                  <a:lnTo>
                    <a:pt x="1277470" y="203560"/>
                  </a:lnTo>
                  <a:lnTo>
                    <a:pt x="1271538" y="175265"/>
                  </a:lnTo>
                  <a:lnTo>
                    <a:pt x="1261005" y="148418"/>
                  </a:lnTo>
                  <a:lnTo>
                    <a:pt x="1255953" y="140364"/>
                  </a:lnTo>
                  <a:close/>
                </a:path>
                <a:path w="5074284" h="443229">
                  <a:moveTo>
                    <a:pt x="1855731" y="82400"/>
                  </a:moveTo>
                  <a:lnTo>
                    <a:pt x="1783680" y="82400"/>
                  </a:lnTo>
                  <a:lnTo>
                    <a:pt x="1783680" y="384206"/>
                  </a:lnTo>
                  <a:lnTo>
                    <a:pt x="1855731" y="384206"/>
                  </a:lnTo>
                  <a:lnTo>
                    <a:pt x="1855731" y="351421"/>
                  </a:lnTo>
                  <a:lnTo>
                    <a:pt x="1929017" y="248432"/>
                  </a:lnTo>
                  <a:lnTo>
                    <a:pt x="1855731" y="248432"/>
                  </a:lnTo>
                  <a:lnTo>
                    <a:pt x="1855731" y="82400"/>
                  </a:lnTo>
                  <a:close/>
                </a:path>
                <a:path w="5074284" h="443229">
                  <a:moveTo>
                    <a:pt x="2020182" y="220337"/>
                  </a:moveTo>
                  <a:lnTo>
                    <a:pt x="1948262" y="220337"/>
                  </a:lnTo>
                  <a:lnTo>
                    <a:pt x="1948272" y="384206"/>
                  </a:lnTo>
                  <a:lnTo>
                    <a:pt x="2020182" y="384206"/>
                  </a:lnTo>
                  <a:lnTo>
                    <a:pt x="2020182" y="220337"/>
                  </a:lnTo>
                  <a:close/>
                </a:path>
                <a:path w="5074284" h="443229">
                  <a:moveTo>
                    <a:pt x="2020182" y="82400"/>
                  </a:moveTo>
                  <a:lnTo>
                    <a:pt x="1948272" y="82400"/>
                  </a:lnTo>
                  <a:lnTo>
                    <a:pt x="1948272" y="118043"/>
                  </a:lnTo>
                  <a:lnTo>
                    <a:pt x="1863578" y="236458"/>
                  </a:lnTo>
                  <a:lnTo>
                    <a:pt x="1859569" y="242390"/>
                  </a:lnTo>
                  <a:lnTo>
                    <a:pt x="1855731" y="248432"/>
                  </a:lnTo>
                  <a:lnTo>
                    <a:pt x="1929017" y="248432"/>
                  </a:lnTo>
                  <a:lnTo>
                    <a:pt x="1940158" y="232775"/>
                  </a:lnTo>
                  <a:lnTo>
                    <a:pt x="1944295" y="226608"/>
                  </a:lnTo>
                  <a:lnTo>
                    <a:pt x="1948262" y="220337"/>
                  </a:lnTo>
                  <a:lnTo>
                    <a:pt x="2020182" y="220337"/>
                  </a:lnTo>
                  <a:lnTo>
                    <a:pt x="2020182" y="82400"/>
                  </a:lnTo>
                  <a:close/>
                </a:path>
                <a:path w="5074284" h="443229">
                  <a:moveTo>
                    <a:pt x="2132434" y="82400"/>
                  </a:moveTo>
                  <a:lnTo>
                    <a:pt x="2060384" y="82400"/>
                  </a:lnTo>
                  <a:lnTo>
                    <a:pt x="2060384" y="384206"/>
                  </a:lnTo>
                  <a:lnTo>
                    <a:pt x="2132434" y="384206"/>
                  </a:lnTo>
                  <a:lnTo>
                    <a:pt x="2132434" y="262497"/>
                  </a:lnTo>
                  <a:lnTo>
                    <a:pt x="2289881" y="262497"/>
                  </a:lnTo>
                  <a:lnTo>
                    <a:pt x="2289881" y="197592"/>
                  </a:lnTo>
                  <a:lnTo>
                    <a:pt x="2132434" y="197592"/>
                  </a:lnTo>
                  <a:lnTo>
                    <a:pt x="2132434" y="82400"/>
                  </a:lnTo>
                  <a:close/>
                </a:path>
                <a:path w="5074284" h="443229">
                  <a:moveTo>
                    <a:pt x="2289881" y="262497"/>
                  </a:moveTo>
                  <a:lnTo>
                    <a:pt x="2217830" y="262497"/>
                  </a:lnTo>
                  <a:lnTo>
                    <a:pt x="2217830" y="384206"/>
                  </a:lnTo>
                  <a:lnTo>
                    <a:pt x="2289881" y="384206"/>
                  </a:lnTo>
                  <a:lnTo>
                    <a:pt x="2289881" y="262497"/>
                  </a:lnTo>
                  <a:close/>
                </a:path>
                <a:path w="5074284" h="443229">
                  <a:moveTo>
                    <a:pt x="2289881" y="82400"/>
                  </a:moveTo>
                  <a:lnTo>
                    <a:pt x="2217830" y="82400"/>
                  </a:lnTo>
                  <a:lnTo>
                    <a:pt x="2217830" y="197592"/>
                  </a:lnTo>
                  <a:lnTo>
                    <a:pt x="2289881" y="197592"/>
                  </a:lnTo>
                  <a:lnTo>
                    <a:pt x="2289881" y="82400"/>
                  </a:lnTo>
                  <a:close/>
                </a:path>
                <a:path w="5074284" h="443229">
                  <a:moveTo>
                    <a:pt x="2554743" y="82400"/>
                  </a:moveTo>
                  <a:lnTo>
                    <a:pt x="2421392" y="82400"/>
                  </a:lnTo>
                  <a:lnTo>
                    <a:pt x="2401181" y="83702"/>
                  </a:lnTo>
                  <a:lnTo>
                    <a:pt x="2363476" y="95577"/>
                  </a:lnTo>
                  <a:lnTo>
                    <a:pt x="2333578" y="121705"/>
                  </a:lnTo>
                  <a:lnTo>
                    <a:pt x="2317819" y="176162"/>
                  </a:lnTo>
                  <a:lnTo>
                    <a:pt x="2320950" y="201399"/>
                  </a:lnTo>
                  <a:lnTo>
                    <a:pt x="2330135" y="222644"/>
                  </a:lnTo>
                  <a:lnTo>
                    <a:pt x="2345057" y="239914"/>
                  </a:lnTo>
                  <a:lnTo>
                    <a:pt x="2365405" y="253231"/>
                  </a:lnTo>
                  <a:lnTo>
                    <a:pt x="2303752" y="384206"/>
                  </a:lnTo>
                  <a:lnTo>
                    <a:pt x="2378544" y="384206"/>
                  </a:lnTo>
                  <a:lnTo>
                    <a:pt x="2429833" y="267821"/>
                  </a:lnTo>
                  <a:lnTo>
                    <a:pt x="2554743" y="267821"/>
                  </a:lnTo>
                  <a:lnTo>
                    <a:pt x="2554743" y="206560"/>
                  </a:lnTo>
                  <a:lnTo>
                    <a:pt x="2433513" y="206560"/>
                  </a:lnTo>
                  <a:lnTo>
                    <a:pt x="2425102" y="206190"/>
                  </a:lnTo>
                  <a:lnTo>
                    <a:pt x="2391760" y="182999"/>
                  </a:lnTo>
                  <a:lnTo>
                    <a:pt x="2391760" y="165578"/>
                  </a:lnTo>
                  <a:lnTo>
                    <a:pt x="2429590" y="144849"/>
                  </a:lnTo>
                  <a:lnTo>
                    <a:pt x="2554743" y="144849"/>
                  </a:lnTo>
                  <a:lnTo>
                    <a:pt x="2554743" y="82400"/>
                  </a:lnTo>
                  <a:close/>
                </a:path>
                <a:path w="5074284" h="443229">
                  <a:moveTo>
                    <a:pt x="2554743" y="267821"/>
                  </a:moveTo>
                  <a:lnTo>
                    <a:pt x="2482621" y="267821"/>
                  </a:lnTo>
                  <a:lnTo>
                    <a:pt x="2482621" y="384206"/>
                  </a:lnTo>
                  <a:lnTo>
                    <a:pt x="2554743" y="384206"/>
                  </a:lnTo>
                  <a:lnTo>
                    <a:pt x="2554743" y="267821"/>
                  </a:lnTo>
                  <a:close/>
                </a:path>
                <a:path w="5074284" h="443229">
                  <a:moveTo>
                    <a:pt x="2554743" y="144849"/>
                  </a:moveTo>
                  <a:lnTo>
                    <a:pt x="2482621" y="144849"/>
                  </a:lnTo>
                  <a:lnTo>
                    <a:pt x="2482621" y="206560"/>
                  </a:lnTo>
                  <a:lnTo>
                    <a:pt x="2554743" y="206560"/>
                  </a:lnTo>
                  <a:lnTo>
                    <a:pt x="2554743" y="144849"/>
                  </a:lnTo>
                  <a:close/>
                </a:path>
                <a:path w="5074284" h="443229">
                  <a:moveTo>
                    <a:pt x="2666994" y="82400"/>
                  </a:moveTo>
                  <a:lnTo>
                    <a:pt x="2594945" y="82400"/>
                  </a:lnTo>
                  <a:lnTo>
                    <a:pt x="2594945" y="384206"/>
                  </a:lnTo>
                  <a:lnTo>
                    <a:pt x="2666994" y="384206"/>
                  </a:lnTo>
                  <a:lnTo>
                    <a:pt x="2666994" y="351421"/>
                  </a:lnTo>
                  <a:lnTo>
                    <a:pt x="2740280" y="248432"/>
                  </a:lnTo>
                  <a:lnTo>
                    <a:pt x="2666994" y="248432"/>
                  </a:lnTo>
                  <a:lnTo>
                    <a:pt x="2666994" y="82400"/>
                  </a:lnTo>
                  <a:close/>
                </a:path>
                <a:path w="5074284" h="443229">
                  <a:moveTo>
                    <a:pt x="2831447" y="220337"/>
                  </a:moveTo>
                  <a:lnTo>
                    <a:pt x="2759525" y="220337"/>
                  </a:lnTo>
                  <a:lnTo>
                    <a:pt x="2759537" y="384206"/>
                  </a:lnTo>
                  <a:lnTo>
                    <a:pt x="2831447" y="384206"/>
                  </a:lnTo>
                  <a:lnTo>
                    <a:pt x="2831447" y="220337"/>
                  </a:lnTo>
                  <a:close/>
                </a:path>
                <a:path w="5074284" h="443229">
                  <a:moveTo>
                    <a:pt x="2831447" y="82400"/>
                  </a:moveTo>
                  <a:lnTo>
                    <a:pt x="2759537" y="82400"/>
                  </a:lnTo>
                  <a:lnTo>
                    <a:pt x="2759537" y="118043"/>
                  </a:lnTo>
                  <a:lnTo>
                    <a:pt x="2674843" y="236458"/>
                  </a:lnTo>
                  <a:lnTo>
                    <a:pt x="2670832" y="242390"/>
                  </a:lnTo>
                  <a:lnTo>
                    <a:pt x="2666994" y="248432"/>
                  </a:lnTo>
                  <a:lnTo>
                    <a:pt x="2740280" y="248432"/>
                  </a:lnTo>
                  <a:lnTo>
                    <a:pt x="2751421" y="232775"/>
                  </a:lnTo>
                  <a:lnTo>
                    <a:pt x="2755558" y="226608"/>
                  </a:lnTo>
                  <a:lnTo>
                    <a:pt x="2759525" y="220337"/>
                  </a:lnTo>
                  <a:lnTo>
                    <a:pt x="2831447" y="220337"/>
                  </a:lnTo>
                  <a:lnTo>
                    <a:pt x="2831447" y="82400"/>
                  </a:lnTo>
                  <a:close/>
                </a:path>
                <a:path w="5074284" h="443229">
                  <a:moveTo>
                    <a:pt x="2689242" y="0"/>
                  </a:moveTo>
                  <a:lnTo>
                    <a:pt x="2641737" y="0"/>
                  </a:lnTo>
                  <a:lnTo>
                    <a:pt x="2642122" y="11278"/>
                  </a:lnTo>
                  <a:lnTo>
                    <a:pt x="2654463" y="49412"/>
                  </a:lnTo>
                  <a:lnTo>
                    <a:pt x="2687467" y="73577"/>
                  </a:lnTo>
                  <a:lnTo>
                    <a:pt x="2714702" y="77864"/>
                  </a:lnTo>
                  <a:lnTo>
                    <a:pt x="2729138" y="76777"/>
                  </a:lnTo>
                  <a:lnTo>
                    <a:pt x="2766941" y="58543"/>
                  </a:lnTo>
                  <a:lnTo>
                    <a:pt x="2785707" y="27115"/>
                  </a:lnTo>
                  <a:lnTo>
                    <a:pt x="2715754" y="27115"/>
                  </a:lnTo>
                  <a:lnTo>
                    <a:pt x="2706389" y="26363"/>
                  </a:lnTo>
                  <a:lnTo>
                    <a:pt x="2698802" y="23629"/>
                  </a:lnTo>
                  <a:lnTo>
                    <a:pt x="2693379" y="18197"/>
                  </a:lnTo>
                  <a:lnTo>
                    <a:pt x="2690510" y="9349"/>
                  </a:lnTo>
                  <a:lnTo>
                    <a:pt x="2689242" y="0"/>
                  </a:lnTo>
                  <a:close/>
                </a:path>
                <a:path w="5074284" h="443229">
                  <a:moveTo>
                    <a:pt x="2788847" y="0"/>
                  </a:moveTo>
                  <a:lnTo>
                    <a:pt x="2741212" y="0"/>
                  </a:lnTo>
                  <a:lnTo>
                    <a:pt x="2739944" y="9349"/>
                  </a:lnTo>
                  <a:lnTo>
                    <a:pt x="2737247" y="18063"/>
                  </a:lnTo>
                  <a:lnTo>
                    <a:pt x="2732165" y="23511"/>
                  </a:lnTo>
                  <a:lnTo>
                    <a:pt x="2724925" y="26319"/>
                  </a:lnTo>
                  <a:lnTo>
                    <a:pt x="2715754" y="27115"/>
                  </a:lnTo>
                  <a:lnTo>
                    <a:pt x="2785707" y="27115"/>
                  </a:lnTo>
                  <a:lnTo>
                    <a:pt x="2786534" y="24668"/>
                  </a:lnTo>
                  <a:lnTo>
                    <a:pt x="2788343" y="11278"/>
                  </a:lnTo>
                  <a:lnTo>
                    <a:pt x="2788847" y="0"/>
                  </a:lnTo>
                  <a:close/>
                </a:path>
                <a:path w="5074284" h="443229">
                  <a:moveTo>
                    <a:pt x="2991135" y="147300"/>
                  </a:moveTo>
                  <a:lnTo>
                    <a:pt x="2915370" y="147300"/>
                  </a:lnTo>
                  <a:lnTo>
                    <a:pt x="2915370" y="384206"/>
                  </a:lnTo>
                  <a:lnTo>
                    <a:pt x="2991135" y="384206"/>
                  </a:lnTo>
                  <a:lnTo>
                    <a:pt x="2991135" y="147300"/>
                  </a:lnTo>
                  <a:close/>
                </a:path>
                <a:path w="5074284" h="443229">
                  <a:moveTo>
                    <a:pt x="3065619" y="82400"/>
                  </a:moveTo>
                  <a:lnTo>
                    <a:pt x="2840817" y="82400"/>
                  </a:lnTo>
                  <a:lnTo>
                    <a:pt x="2840817" y="147300"/>
                  </a:lnTo>
                  <a:lnTo>
                    <a:pt x="3065619" y="147300"/>
                  </a:lnTo>
                  <a:lnTo>
                    <a:pt x="3065619" y="82400"/>
                  </a:lnTo>
                  <a:close/>
                </a:path>
                <a:path w="5074284" h="443229">
                  <a:moveTo>
                    <a:pt x="3276669" y="82400"/>
                  </a:moveTo>
                  <a:lnTo>
                    <a:pt x="3074850" y="82400"/>
                  </a:lnTo>
                  <a:lnTo>
                    <a:pt x="3074850" y="384206"/>
                  </a:lnTo>
                  <a:lnTo>
                    <a:pt x="3278491" y="384206"/>
                  </a:lnTo>
                  <a:lnTo>
                    <a:pt x="3278491" y="319092"/>
                  </a:lnTo>
                  <a:lnTo>
                    <a:pt x="3146899" y="319092"/>
                  </a:lnTo>
                  <a:lnTo>
                    <a:pt x="3146899" y="262285"/>
                  </a:lnTo>
                  <a:lnTo>
                    <a:pt x="3251163" y="262285"/>
                  </a:lnTo>
                  <a:lnTo>
                    <a:pt x="3251163" y="200045"/>
                  </a:lnTo>
                  <a:lnTo>
                    <a:pt x="3146899" y="200045"/>
                  </a:lnTo>
                  <a:lnTo>
                    <a:pt x="3146899" y="145691"/>
                  </a:lnTo>
                  <a:lnTo>
                    <a:pt x="3276669" y="145691"/>
                  </a:lnTo>
                  <a:lnTo>
                    <a:pt x="3276669" y="82400"/>
                  </a:lnTo>
                  <a:close/>
                </a:path>
                <a:path w="5074284" h="443229">
                  <a:moveTo>
                    <a:pt x="3410351" y="78055"/>
                  </a:moveTo>
                  <a:lnTo>
                    <a:pt x="3358713" y="88931"/>
                  </a:lnTo>
                  <a:lnTo>
                    <a:pt x="3318216" y="122490"/>
                  </a:lnTo>
                  <a:lnTo>
                    <a:pt x="3292872" y="175043"/>
                  </a:lnTo>
                  <a:lnTo>
                    <a:pt x="3285686" y="233197"/>
                  </a:lnTo>
                  <a:lnTo>
                    <a:pt x="3286466" y="252831"/>
                  </a:lnTo>
                  <a:lnTo>
                    <a:pt x="3293139" y="291354"/>
                  </a:lnTo>
                  <a:lnTo>
                    <a:pt x="3315670" y="341076"/>
                  </a:lnTo>
                  <a:lnTo>
                    <a:pt x="3355067" y="376934"/>
                  </a:lnTo>
                  <a:lnTo>
                    <a:pt x="3408530" y="388551"/>
                  </a:lnTo>
                  <a:lnTo>
                    <a:pt x="3431008" y="386849"/>
                  </a:lnTo>
                  <a:lnTo>
                    <a:pt x="3471878" y="372080"/>
                  </a:lnTo>
                  <a:lnTo>
                    <a:pt x="3503736" y="341827"/>
                  </a:lnTo>
                  <a:lnTo>
                    <a:pt x="3513838" y="324417"/>
                  </a:lnTo>
                  <a:lnTo>
                    <a:pt x="3412454" y="324417"/>
                  </a:lnTo>
                  <a:lnTo>
                    <a:pt x="3401391" y="322970"/>
                  </a:lnTo>
                  <a:lnTo>
                    <a:pt x="3369285" y="287226"/>
                  </a:lnTo>
                  <a:lnTo>
                    <a:pt x="3361870" y="232357"/>
                  </a:lnTo>
                  <a:lnTo>
                    <a:pt x="3362432" y="214559"/>
                  </a:lnTo>
                  <a:lnTo>
                    <a:pt x="3376054" y="161423"/>
                  </a:lnTo>
                  <a:lnTo>
                    <a:pt x="3410769" y="140364"/>
                  </a:lnTo>
                  <a:lnTo>
                    <a:pt x="3511453" y="140364"/>
                  </a:lnTo>
                  <a:lnTo>
                    <a:pt x="3502022" y="123755"/>
                  </a:lnTo>
                  <a:lnTo>
                    <a:pt x="3487136" y="106653"/>
                  </a:lnTo>
                  <a:lnTo>
                    <a:pt x="3470185" y="93792"/>
                  </a:lnTo>
                  <a:lnTo>
                    <a:pt x="3451615" y="84894"/>
                  </a:lnTo>
                  <a:lnTo>
                    <a:pt x="3431610" y="79726"/>
                  </a:lnTo>
                  <a:lnTo>
                    <a:pt x="3410351" y="78055"/>
                  </a:lnTo>
                  <a:close/>
                </a:path>
                <a:path w="5074284" h="443229">
                  <a:moveTo>
                    <a:pt x="3458070" y="264128"/>
                  </a:moveTo>
                  <a:lnTo>
                    <a:pt x="3448159" y="302663"/>
                  </a:lnTo>
                  <a:lnTo>
                    <a:pt x="3412454" y="324417"/>
                  </a:lnTo>
                  <a:lnTo>
                    <a:pt x="3513838" y="324417"/>
                  </a:lnTo>
                  <a:lnTo>
                    <a:pt x="3514307" y="323609"/>
                  </a:lnTo>
                  <a:lnTo>
                    <a:pt x="3521485" y="303752"/>
                  </a:lnTo>
                  <a:lnTo>
                    <a:pt x="3525422" y="282420"/>
                  </a:lnTo>
                  <a:lnTo>
                    <a:pt x="3526570" y="271713"/>
                  </a:lnTo>
                  <a:lnTo>
                    <a:pt x="3458070" y="264128"/>
                  </a:lnTo>
                  <a:close/>
                </a:path>
                <a:path w="5074284" h="443229">
                  <a:moveTo>
                    <a:pt x="3511453" y="140364"/>
                  </a:moveTo>
                  <a:lnTo>
                    <a:pt x="3410769" y="140364"/>
                  </a:lnTo>
                  <a:lnTo>
                    <a:pt x="3430143" y="145334"/>
                  </a:lnTo>
                  <a:lnTo>
                    <a:pt x="3443491" y="158181"/>
                  </a:lnTo>
                  <a:lnTo>
                    <a:pt x="3452109" y="175813"/>
                  </a:lnTo>
                  <a:lnTo>
                    <a:pt x="3457291" y="195134"/>
                  </a:lnTo>
                  <a:lnTo>
                    <a:pt x="3459253" y="204757"/>
                  </a:lnTo>
                  <a:lnTo>
                    <a:pt x="3527052" y="197549"/>
                  </a:lnTo>
                  <a:lnTo>
                    <a:pt x="3525361" y="186382"/>
                  </a:lnTo>
                  <a:lnTo>
                    <a:pt x="3520653" y="164223"/>
                  </a:lnTo>
                  <a:lnTo>
                    <a:pt x="3513034" y="143147"/>
                  </a:lnTo>
                  <a:lnTo>
                    <a:pt x="3511453" y="140364"/>
                  </a:lnTo>
                  <a:close/>
                </a:path>
                <a:path w="5074284" h="443229">
                  <a:moveTo>
                    <a:pt x="3616012" y="82400"/>
                  </a:moveTo>
                  <a:lnTo>
                    <a:pt x="3543961" y="82400"/>
                  </a:lnTo>
                  <a:lnTo>
                    <a:pt x="3543961" y="384206"/>
                  </a:lnTo>
                  <a:lnTo>
                    <a:pt x="3662876" y="384206"/>
                  </a:lnTo>
                  <a:lnTo>
                    <a:pt x="3684826" y="382884"/>
                  </a:lnTo>
                  <a:lnTo>
                    <a:pt x="3726060" y="369647"/>
                  </a:lnTo>
                  <a:lnTo>
                    <a:pt x="3755219" y="340522"/>
                  </a:lnTo>
                  <a:lnTo>
                    <a:pt x="3764599" y="319092"/>
                  </a:lnTo>
                  <a:lnTo>
                    <a:pt x="3616012" y="319092"/>
                  </a:lnTo>
                  <a:lnTo>
                    <a:pt x="3616012" y="252194"/>
                  </a:lnTo>
                  <a:lnTo>
                    <a:pt x="3764579" y="252194"/>
                  </a:lnTo>
                  <a:lnTo>
                    <a:pt x="3761850" y="243981"/>
                  </a:lnTo>
                  <a:lnTo>
                    <a:pt x="3738677" y="210900"/>
                  </a:lnTo>
                  <a:lnTo>
                    <a:pt x="3700894" y="193489"/>
                  </a:lnTo>
                  <a:lnTo>
                    <a:pt x="3652229" y="189536"/>
                  </a:lnTo>
                  <a:lnTo>
                    <a:pt x="3616012" y="189536"/>
                  </a:lnTo>
                  <a:lnTo>
                    <a:pt x="3616012" y="82400"/>
                  </a:lnTo>
                  <a:close/>
                </a:path>
                <a:path w="5074284" h="443229">
                  <a:moveTo>
                    <a:pt x="3764579" y="252194"/>
                  </a:moveTo>
                  <a:lnTo>
                    <a:pt x="3659024" y="252194"/>
                  </a:lnTo>
                  <a:lnTo>
                    <a:pt x="3675053" y="253894"/>
                  </a:lnTo>
                  <a:lnTo>
                    <a:pt x="3686780" y="259524"/>
                  </a:lnTo>
                  <a:lnTo>
                    <a:pt x="3693982" y="269878"/>
                  </a:lnTo>
                  <a:lnTo>
                    <a:pt x="3696432" y="285750"/>
                  </a:lnTo>
                  <a:lnTo>
                    <a:pt x="3693966" y="301563"/>
                  </a:lnTo>
                  <a:lnTo>
                    <a:pt x="3686737" y="311846"/>
                  </a:lnTo>
                  <a:lnTo>
                    <a:pt x="3675004" y="317417"/>
                  </a:lnTo>
                  <a:lnTo>
                    <a:pt x="3659024" y="319092"/>
                  </a:lnTo>
                  <a:lnTo>
                    <a:pt x="3764599" y="319092"/>
                  </a:lnTo>
                  <a:lnTo>
                    <a:pt x="3768206" y="305224"/>
                  </a:lnTo>
                  <a:lnTo>
                    <a:pt x="3769743" y="285750"/>
                  </a:lnTo>
                  <a:lnTo>
                    <a:pt x="3768908" y="271381"/>
                  </a:lnTo>
                  <a:lnTo>
                    <a:pt x="3766319" y="257427"/>
                  </a:lnTo>
                  <a:lnTo>
                    <a:pt x="3764579" y="252194"/>
                  </a:lnTo>
                  <a:close/>
                </a:path>
                <a:path w="5074284" h="443229">
                  <a:moveTo>
                    <a:pt x="3963556" y="82400"/>
                  </a:moveTo>
                  <a:lnTo>
                    <a:pt x="3891506" y="82400"/>
                  </a:lnTo>
                  <a:lnTo>
                    <a:pt x="3891506" y="384206"/>
                  </a:lnTo>
                  <a:lnTo>
                    <a:pt x="3963556" y="384206"/>
                  </a:lnTo>
                  <a:lnTo>
                    <a:pt x="3963556" y="306183"/>
                  </a:lnTo>
                  <a:lnTo>
                    <a:pt x="4004232" y="252317"/>
                  </a:lnTo>
                  <a:lnTo>
                    <a:pt x="4083881" y="252317"/>
                  </a:lnTo>
                  <a:lnTo>
                    <a:pt x="4064508" y="205722"/>
                  </a:lnTo>
                  <a:lnTo>
                    <a:pt x="3963556" y="205722"/>
                  </a:lnTo>
                  <a:lnTo>
                    <a:pt x="3963556" y="82400"/>
                  </a:lnTo>
                  <a:close/>
                </a:path>
                <a:path w="5074284" h="443229">
                  <a:moveTo>
                    <a:pt x="4083881" y="252317"/>
                  </a:moveTo>
                  <a:lnTo>
                    <a:pt x="4004232" y="252317"/>
                  </a:lnTo>
                  <a:lnTo>
                    <a:pt x="4058841" y="384206"/>
                  </a:lnTo>
                  <a:lnTo>
                    <a:pt x="4138717" y="384206"/>
                  </a:lnTo>
                  <a:lnTo>
                    <a:pt x="4083881" y="252317"/>
                  </a:lnTo>
                  <a:close/>
                </a:path>
                <a:path w="5074284" h="443229">
                  <a:moveTo>
                    <a:pt x="4131946" y="82400"/>
                  </a:moveTo>
                  <a:lnTo>
                    <a:pt x="4054290" y="82400"/>
                  </a:lnTo>
                  <a:lnTo>
                    <a:pt x="3963556" y="205722"/>
                  </a:lnTo>
                  <a:lnTo>
                    <a:pt x="4064508" y="205722"/>
                  </a:lnTo>
                  <a:lnTo>
                    <a:pt x="4056627" y="186767"/>
                  </a:lnTo>
                  <a:lnTo>
                    <a:pt x="4131946" y="82400"/>
                  </a:lnTo>
                  <a:close/>
                </a:path>
                <a:path w="5074284" h="443229">
                  <a:moveTo>
                    <a:pt x="4326728" y="82400"/>
                  </a:moveTo>
                  <a:lnTo>
                    <a:pt x="4254677" y="82400"/>
                  </a:lnTo>
                  <a:lnTo>
                    <a:pt x="4254677" y="384206"/>
                  </a:lnTo>
                  <a:lnTo>
                    <a:pt x="4326728" y="384206"/>
                  </a:lnTo>
                  <a:lnTo>
                    <a:pt x="4326728" y="262497"/>
                  </a:lnTo>
                  <a:lnTo>
                    <a:pt x="4484174" y="262497"/>
                  </a:lnTo>
                  <a:lnTo>
                    <a:pt x="4484174" y="197592"/>
                  </a:lnTo>
                  <a:lnTo>
                    <a:pt x="4326728" y="197592"/>
                  </a:lnTo>
                  <a:lnTo>
                    <a:pt x="4326728" y="82400"/>
                  </a:lnTo>
                  <a:close/>
                </a:path>
                <a:path w="5074284" h="443229">
                  <a:moveTo>
                    <a:pt x="4484174" y="262497"/>
                  </a:moveTo>
                  <a:lnTo>
                    <a:pt x="4412123" y="262497"/>
                  </a:lnTo>
                  <a:lnTo>
                    <a:pt x="4412123" y="384206"/>
                  </a:lnTo>
                  <a:lnTo>
                    <a:pt x="4484174" y="384206"/>
                  </a:lnTo>
                  <a:lnTo>
                    <a:pt x="4484174" y="262497"/>
                  </a:lnTo>
                  <a:close/>
                </a:path>
                <a:path w="5074284" h="443229">
                  <a:moveTo>
                    <a:pt x="4484174" y="82400"/>
                  </a:moveTo>
                  <a:lnTo>
                    <a:pt x="4412123" y="82400"/>
                  </a:lnTo>
                  <a:lnTo>
                    <a:pt x="4412123" y="197592"/>
                  </a:lnTo>
                  <a:lnTo>
                    <a:pt x="4484174" y="197592"/>
                  </a:lnTo>
                  <a:lnTo>
                    <a:pt x="4484174" y="82400"/>
                  </a:lnTo>
                  <a:close/>
                </a:path>
                <a:path w="5074284" h="443229">
                  <a:moveTo>
                    <a:pt x="4668577" y="82400"/>
                  </a:moveTo>
                  <a:lnTo>
                    <a:pt x="4590863" y="82400"/>
                  </a:lnTo>
                  <a:lnTo>
                    <a:pt x="4490714" y="384206"/>
                  </a:lnTo>
                  <a:lnTo>
                    <a:pt x="4556588" y="384206"/>
                  </a:lnTo>
                  <a:lnTo>
                    <a:pt x="4578518" y="317502"/>
                  </a:lnTo>
                  <a:lnTo>
                    <a:pt x="4747474" y="317502"/>
                  </a:lnTo>
                  <a:lnTo>
                    <a:pt x="4726657" y="255470"/>
                  </a:lnTo>
                  <a:lnTo>
                    <a:pt x="4598132" y="255470"/>
                  </a:lnTo>
                  <a:lnTo>
                    <a:pt x="4624091" y="175982"/>
                  </a:lnTo>
                  <a:lnTo>
                    <a:pt x="4699982" y="175982"/>
                  </a:lnTo>
                  <a:lnTo>
                    <a:pt x="4668577" y="82400"/>
                  </a:lnTo>
                  <a:close/>
                </a:path>
                <a:path w="5074284" h="443229">
                  <a:moveTo>
                    <a:pt x="4747474" y="317502"/>
                  </a:moveTo>
                  <a:lnTo>
                    <a:pt x="4670704" y="317502"/>
                  </a:lnTo>
                  <a:lnTo>
                    <a:pt x="4693128" y="384206"/>
                  </a:lnTo>
                  <a:lnTo>
                    <a:pt x="4769859" y="384206"/>
                  </a:lnTo>
                  <a:lnTo>
                    <a:pt x="4747474" y="317502"/>
                  </a:lnTo>
                  <a:close/>
                </a:path>
                <a:path w="5074284" h="443229">
                  <a:moveTo>
                    <a:pt x="4699982" y="175982"/>
                  </a:moveTo>
                  <a:lnTo>
                    <a:pt x="4624091" y="175982"/>
                  </a:lnTo>
                  <a:lnTo>
                    <a:pt x="4650055" y="255470"/>
                  </a:lnTo>
                  <a:lnTo>
                    <a:pt x="4726657" y="255470"/>
                  </a:lnTo>
                  <a:lnTo>
                    <a:pt x="4699982" y="175982"/>
                  </a:lnTo>
                  <a:close/>
                </a:path>
                <a:path w="5074284" h="443229">
                  <a:moveTo>
                    <a:pt x="4875361" y="82400"/>
                  </a:moveTo>
                  <a:lnTo>
                    <a:pt x="4777747" y="82400"/>
                  </a:lnTo>
                  <a:lnTo>
                    <a:pt x="4777747" y="384206"/>
                  </a:lnTo>
                  <a:lnTo>
                    <a:pt x="4840549" y="384206"/>
                  </a:lnTo>
                  <a:lnTo>
                    <a:pt x="4840549" y="197657"/>
                  </a:lnTo>
                  <a:lnTo>
                    <a:pt x="4912867" y="197657"/>
                  </a:lnTo>
                  <a:lnTo>
                    <a:pt x="4875361" y="82400"/>
                  </a:lnTo>
                  <a:close/>
                </a:path>
                <a:path w="5074284" h="443229">
                  <a:moveTo>
                    <a:pt x="4912867" y="197657"/>
                  </a:moveTo>
                  <a:lnTo>
                    <a:pt x="4840549" y="197657"/>
                  </a:lnTo>
                  <a:lnTo>
                    <a:pt x="4899906" y="384206"/>
                  </a:lnTo>
                  <a:lnTo>
                    <a:pt x="4942202" y="384206"/>
                  </a:lnTo>
                  <a:lnTo>
                    <a:pt x="4988286" y="238464"/>
                  </a:lnTo>
                  <a:lnTo>
                    <a:pt x="4926145" y="238464"/>
                  </a:lnTo>
                  <a:lnTo>
                    <a:pt x="4912867" y="197657"/>
                  </a:lnTo>
                  <a:close/>
                </a:path>
                <a:path w="5074284" h="443229">
                  <a:moveTo>
                    <a:pt x="5074160" y="198071"/>
                  </a:moveTo>
                  <a:lnTo>
                    <a:pt x="5001058" y="198071"/>
                  </a:lnTo>
                  <a:lnTo>
                    <a:pt x="5001058" y="384206"/>
                  </a:lnTo>
                  <a:lnTo>
                    <a:pt x="5074160" y="384206"/>
                  </a:lnTo>
                  <a:lnTo>
                    <a:pt x="5074160" y="198071"/>
                  </a:lnTo>
                  <a:close/>
                </a:path>
                <a:path w="5074284" h="443229">
                  <a:moveTo>
                    <a:pt x="5074160" y="82400"/>
                  </a:moveTo>
                  <a:lnTo>
                    <a:pt x="4976086" y="82400"/>
                  </a:lnTo>
                  <a:lnTo>
                    <a:pt x="4926145" y="238464"/>
                  </a:lnTo>
                  <a:lnTo>
                    <a:pt x="4988286" y="238464"/>
                  </a:lnTo>
                  <a:lnTo>
                    <a:pt x="5001058" y="198071"/>
                  </a:lnTo>
                  <a:lnTo>
                    <a:pt x="5074160" y="198071"/>
                  </a:lnTo>
                  <a:lnTo>
                    <a:pt x="5074160" y="8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672319" y="1331393"/>
            <a:ext cx="4576635" cy="31939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427">
              <a:spcBef>
                <a:spcPts val="90"/>
              </a:spcBef>
            </a:pPr>
            <a:r>
              <a:rPr sz="1999" b="1" spc="-9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г.</a:t>
            </a:r>
            <a:r>
              <a:rPr sz="1999" b="1" spc="-5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9" b="1" spc="68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Уфа,</a:t>
            </a:r>
            <a:r>
              <a:rPr sz="1999" b="1" spc="-5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9" b="1" spc="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пр.</a:t>
            </a:r>
            <a:r>
              <a:rPr sz="1999" b="1" spc="-5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9" b="1" spc="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Октября,</a:t>
            </a:r>
            <a:r>
              <a:rPr sz="1999" b="1" spc="-5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9" b="1" spc="9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д.</a:t>
            </a:r>
            <a:r>
              <a:rPr sz="1999" b="1" spc="-5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9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115</a:t>
            </a:r>
            <a:r>
              <a:rPr sz="1999" b="1" spc="299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99" b="1" spc="18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корп.2</a:t>
            </a:r>
            <a:endParaRPr sz="1999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11470" y="1785998"/>
            <a:ext cx="1922663" cy="137862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427">
              <a:spcBef>
                <a:spcPts val="90"/>
              </a:spcBef>
            </a:pP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8</a:t>
            </a:r>
            <a:r>
              <a:rPr sz="1600" b="1" spc="-18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23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(347)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284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84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32</a:t>
            </a:r>
            <a:endParaRPr lang="ru-RU" sz="200" b="1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  <a:p>
            <a:pPr marL="11427">
              <a:spcBef>
                <a:spcPts val="90"/>
              </a:spcBef>
            </a:pPr>
            <a:endParaRPr sz="200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  <a:p>
            <a:pPr marL="11427">
              <a:spcBef>
                <a:spcPts val="15"/>
              </a:spcBef>
            </a:pP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8</a:t>
            </a:r>
            <a:r>
              <a:rPr sz="1600" b="1" spc="-18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23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(347)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284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18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47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  <a:p>
            <a:pPr marL="11427">
              <a:spcBef>
                <a:spcPts val="15"/>
              </a:spcBef>
            </a:pPr>
            <a:endParaRPr sz="200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  <a:p>
            <a:pPr marL="11427">
              <a:spcBef>
                <a:spcPts val="15"/>
              </a:spcBef>
            </a:pP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8</a:t>
            </a:r>
            <a:r>
              <a:rPr sz="1600" b="1" spc="-18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23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(347)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284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56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43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  <a:p>
            <a:pPr marL="11427">
              <a:spcBef>
                <a:spcPts val="15"/>
              </a:spcBef>
            </a:pPr>
            <a:endParaRPr sz="200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  <a:p>
            <a:pPr marL="11427">
              <a:spcBef>
                <a:spcPts val="15"/>
              </a:spcBef>
            </a:pP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8</a:t>
            </a:r>
            <a:r>
              <a:rPr sz="1600" b="1" spc="-18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23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(347)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277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17</a:t>
            </a:r>
            <a:r>
              <a:rPr sz="1600" b="1" spc="-14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24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  <a:p>
            <a:pPr marL="11427">
              <a:spcBef>
                <a:spcPts val="15"/>
              </a:spcBef>
            </a:pPr>
            <a:endParaRPr sz="200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  <a:p>
            <a:pPr marL="11427">
              <a:spcBef>
                <a:spcPts val="15"/>
              </a:spcBef>
            </a:pPr>
            <a:r>
              <a:rPr sz="1600" b="1" spc="27" dirty="0">
                <a:solidFill>
                  <a:schemeClr val="accent5">
                    <a:lumMod val="50000"/>
                  </a:schemeClr>
                </a:solidFill>
                <a:latin typeface="Arial" panose="020B0604020202020204"/>
                <a:cs typeface="Arial" panose="020B0604020202020204"/>
              </a:rPr>
              <a:t>8-987-480-04-76</a:t>
            </a:r>
            <a:endParaRPr sz="1600" dirty="0">
              <a:solidFill>
                <a:schemeClr val="accent5">
                  <a:lumMod val="50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98904" y="5157484"/>
            <a:ext cx="8440626" cy="1301949"/>
            <a:chOff x="2911741" y="6201546"/>
            <a:chExt cx="5033958" cy="72199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5164" y="6201546"/>
              <a:ext cx="710535" cy="71918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685057" y="6201546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5">
                  <a:moveTo>
                    <a:pt x="587080" y="0"/>
                  </a:moveTo>
                  <a:lnTo>
                    <a:pt x="134341" y="0"/>
                  </a:lnTo>
                  <a:lnTo>
                    <a:pt x="107341" y="2741"/>
                  </a:lnTo>
                  <a:lnTo>
                    <a:pt x="59342" y="23018"/>
                  </a:lnTo>
                  <a:lnTo>
                    <a:pt x="23016" y="59344"/>
                  </a:lnTo>
                  <a:lnTo>
                    <a:pt x="2741" y="107342"/>
                  </a:lnTo>
                  <a:lnTo>
                    <a:pt x="0" y="134341"/>
                  </a:lnTo>
                  <a:lnTo>
                    <a:pt x="0" y="587080"/>
                  </a:lnTo>
                  <a:lnTo>
                    <a:pt x="10597" y="639263"/>
                  </a:lnTo>
                  <a:lnTo>
                    <a:pt x="39444" y="681977"/>
                  </a:lnTo>
                  <a:lnTo>
                    <a:pt x="82158" y="710825"/>
                  </a:lnTo>
                  <a:lnTo>
                    <a:pt x="134341" y="721422"/>
                  </a:lnTo>
                  <a:lnTo>
                    <a:pt x="587080" y="721422"/>
                  </a:lnTo>
                  <a:lnTo>
                    <a:pt x="639263" y="710825"/>
                  </a:lnTo>
                  <a:lnTo>
                    <a:pt x="681977" y="681977"/>
                  </a:lnTo>
                  <a:lnTo>
                    <a:pt x="710825" y="639263"/>
                  </a:lnTo>
                  <a:lnTo>
                    <a:pt x="721422" y="587080"/>
                  </a:lnTo>
                  <a:lnTo>
                    <a:pt x="721422" y="134341"/>
                  </a:lnTo>
                  <a:lnTo>
                    <a:pt x="710825" y="82158"/>
                  </a:lnTo>
                  <a:lnTo>
                    <a:pt x="681977" y="39448"/>
                  </a:lnTo>
                  <a:lnTo>
                    <a:pt x="639263" y="10598"/>
                  </a:lnTo>
                  <a:lnTo>
                    <a:pt x="587080" y="0"/>
                  </a:lnTo>
                  <a:close/>
                </a:path>
              </a:pathLst>
            </a:custGeom>
            <a:solidFill>
              <a:srgbClr val="487DA7"/>
            </a:solidFill>
          </p:spPr>
          <p:txBody>
            <a:bodyPr wrap="square" lIns="0" tIns="0" rIns="0" bIns="0" rtlCol="0"/>
            <a:lstStyle/>
            <a:p>
              <a:endParaRPr sz="163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791163" y="6431364"/>
              <a:ext cx="485140" cy="277495"/>
            </a:xfrm>
            <a:custGeom>
              <a:avLst/>
              <a:gdLst/>
              <a:ahLst/>
              <a:cxnLst/>
              <a:rect l="l" t="t" r="r" b="b"/>
              <a:pathLst>
                <a:path w="485139" h="277495">
                  <a:moveTo>
                    <a:pt x="230333" y="0"/>
                  </a:moveTo>
                  <a:lnTo>
                    <a:pt x="181572" y="3302"/>
                  </a:lnTo>
                  <a:lnTo>
                    <a:pt x="161359" y="19446"/>
                  </a:lnTo>
                  <a:lnTo>
                    <a:pt x="173777" y="23691"/>
                  </a:lnTo>
                  <a:lnTo>
                    <a:pt x="181440" y="28459"/>
                  </a:lnTo>
                  <a:lnTo>
                    <a:pt x="186143" y="36172"/>
                  </a:lnTo>
                  <a:lnTo>
                    <a:pt x="189680" y="49251"/>
                  </a:lnTo>
                  <a:lnTo>
                    <a:pt x="190418" y="77125"/>
                  </a:lnTo>
                  <a:lnTo>
                    <a:pt x="189403" y="112417"/>
                  </a:lnTo>
                  <a:lnTo>
                    <a:pt x="180496" y="134754"/>
                  </a:lnTo>
                  <a:lnTo>
                    <a:pt x="157557" y="123760"/>
                  </a:lnTo>
                  <a:lnTo>
                    <a:pt x="128627" y="80920"/>
                  </a:lnTo>
                  <a:lnTo>
                    <a:pt x="104551" y="31971"/>
                  </a:lnTo>
                  <a:lnTo>
                    <a:pt x="101119" y="23974"/>
                  </a:lnTo>
                  <a:lnTo>
                    <a:pt x="96996" y="17967"/>
                  </a:lnTo>
                  <a:lnTo>
                    <a:pt x="90854" y="14036"/>
                  </a:lnTo>
                  <a:lnTo>
                    <a:pt x="81367" y="12268"/>
                  </a:lnTo>
                  <a:lnTo>
                    <a:pt x="62149" y="11531"/>
                  </a:lnTo>
                  <a:lnTo>
                    <a:pt x="38276" y="11593"/>
                  </a:lnTo>
                  <a:lnTo>
                    <a:pt x="15607" y="13327"/>
                  </a:lnTo>
                  <a:lnTo>
                    <a:pt x="0" y="17606"/>
                  </a:lnTo>
                  <a:lnTo>
                    <a:pt x="10836" y="54948"/>
                  </a:lnTo>
                  <a:lnTo>
                    <a:pt x="40357" y="110954"/>
                  </a:lnTo>
                  <a:lnTo>
                    <a:pt x="74191" y="165800"/>
                  </a:lnTo>
                  <a:lnTo>
                    <a:pt x="97967" y="199662"/>
                  </a:lnTo>
                  <a:lnTo>
                    <a:pt x="133852" y="237276"/>
                  </a:lnTo>
                  <a:lnTo>
                    <a:pt x="169374" y="260943"/>
                  </a:lnTo>
                  <a:lnTo>
                    <a:pt x="209789" y="273161"/>
                  </a:lnTo>
                  <a:lnTo>
                    <a:pt x="260356" y="276428"/>
                  </a:lnTo>
                  <a:lnTo>
                    <a:pt x="269559" y="275502"/>
                  </a:lnTo>
                  <a:lnTo>
                    <a:pt x="276588" y="272549"/>
                  </a:lnTo>
                  <a:lnTo>
                    <a:pt x="281293" y="267109"/>
                  </a:lnTo>
                  <a:lnTo>
                    <a:pt x="294740" y="216848"/>
                  </a:lnTo>
                  <a:lnTo>
                    <a:pt x="312875" y="215203"/>
                  </a:lnTo>
                  <a:lnTo>
                    <a:pt x="333994" y="235011"/>
                  </a:lnTo>
                  <a:lnTo>
                    <a:pt x="354161" y="257497"/>
                  </a:lnTo>
                  <a:lnTo>
                    <a:pt x="366534" y="267838"/>
                  </a:lnTo>
                  <a:lnTo>
                    <a:pt x="378876" y="273964"/>
                  </a:lnTo>
                  <a:lnTo>
                    <a:pt x="394033" y="276764"/>
                  </a:lnTo>
                  <a:lnTo>
                    <a:pt x="432893" y="277288"/>
                  </a:lnTo>
                  <a:lnTo>
                    <a:pt x="454322" y="276947"/>
                  </a:lnTo>
                  <a:lnTo>
                    <a:pt x="473330" y="273892"/>
                  </a:lnTo>
                  <a:lnTo>
                    <a:pt x="484107" y="265906"/>
                  </a:lnTo>
                  <a:lnTo>
                    <a:pt x="480832" y="245924"/>
                  </a:lnTo>
                  <a:lnTo>
                    <a:pt x="463552" y="222466"/>
                  </a:lnTo>
                  <a:lnTo>
                    <a:pt x="442040" y="200647"/>
                  </a:lnTo>
                  <a:lnTo>
                    <a:pt x="426071" y="185583"/>
                  </a:lnTo>
                  <a:lnTo>
                    <a:pt x="410839" y="168204"/>
                  </a:lnTo>
                  <a:lnTo>
                    <a:pt x="406401" y="154961"/>
                  </a:lnTo>
                  <a:lnTo>
                    <a:pt x="411784" y="141070"/>
                  </a:lnTo>
                  <a:lnTo>
                    <a:pt x="426017" y="121747"/>
                  </a:lnTo>
                  <a:lnTo>
                    <a:pt x="440686" y="103116"/>
                  </a:lnTo>
                  <a:lnTo>
                    <a:pt x="461469" y="74557"/>
                  </a:lnTo>
                  <a:lnTo>
                    <a:pt x="479172" y="44017"/>
                  </a:lnTo>
                  <a:lnTo>
                    <a:pt x="484604" y="19446"/>
                  </a:lnTo>
                  <a:lnTo>
                    <a:pt x="478096" y="14293"/>
                  </a:lnTo>
                  <a:lnTo>
                    <a:pt x="470896" y="12471"/>
                  </a:lnTo>
                  <a:lnTo>
                    <a:pt x="462469" y="12476"/>
                  </a:lnTo>
                  <a:lnTo>
                    <a:pt x="452278" y="12804"/>
                  </a:lnTo>
                  <a:lnTo>
                    <a:pt x="411599" y="12869"/>
                  </a:lnTo>
                  <a:lnTo>
                    <a:pt x="381830" y="13610"/>
                  </a:lnTo>
                  <a:lnTo>
                    <a:pt x="370797" y="21825"/>
                  </a:lnTo>
                  <a:lnTo>
                    <a:pt x="360751" y="46029"/>
                  </a:lnTo>
                  <a:lnTo>
                    <a:pt x="333943" y="94733"/>
                  </a:lnTo>
                  <a:lnTo>
                    <a:pt x="326302" y="106595"/>
                  </a:lnTo>
                  <a:lnTo>
                    <a:pt x="316850" y="119535"/>
                  </a:lnTo>
                  <a:lnTo>
                    <a:pt x="306068" y="130213"/>
                  </a:lnTo>
                  <a:lnTo>
                    <a:pt x="294436" y="135291"/>
                  </a:lnTo>
                  <a:lnTo>
                    <a:pt x="282807" y="111792"/>
                  </a:lnTo>
                  <a:lnTo>
                    <a:pt x="283155" y="73657"/>
                  </a:lnTo>
                  <a:lnTo>
                    <a:pt x="284877" y="34730"/>
                  </a:lnTo>
                  <a:lnTo>
                    <a:pt x="277373" y="8858"/>
                  </a:lnTo>
                  <a:lnTo>
                    <a:pt x="265510" y="3208"/>
                  </a:lnTo>
                  <a:lnTo>
                    <a:pt x="248549" y="627"/>
                  </a:lnTo>
                  <a:lnTo>
                    <a:pt x="230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0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1741" y="6208488"/>
              <a:ext cx="712918" cy="71291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40266" y="6201546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5">
                  <a:moveTo>
                    <a:pt x="587081" y="0"/>
                  </a:moveTo>
                  <a:lnTo>
                    <a:pt x="134341" y="0"/>
                  </a:lnTo>
                  <a:lnTo>
                    <a:pt x="107342" y="2741"/>
                  </a:lnTo>
                  <a:lnTo>
                    <a:pt x="59342" y="23018"/>
                  </a:lnTo>
                  <a:lnTo>
                    <a:pt x="23016" y="59344"/>
                  </a:lnTo>
                  <a:lnTo>
                    <a:pt x="2741" y="107342"/>
                  </a:lnTo>
                  <a:lnTo>
                    <a:pt x="0" y="134341"/>
                  </a:lnTo>
                  <a:lnTo>
                    <a:pt x="0" y="587080"/>
                  </a:lnTo>
                  <a:lnTo>
                    <a:pt x="10597" y="639263"/>
                  </a:lnTo>
                  <a:lnTo>
                    <a:pt x="39444" y="681977"/>
                  </a:lnTo>
                  <a:lnTo>
                    <a:pt x="82158" y="710825"/>
                  </a:lnTo>
                  <a:lnTo>
                    <a:pt x="134341" y="721422"/>
                  </a:lnTo>
                  <a:lnTo>
                    <a:pt x="587081" y="721422"/>
                  </a:lnTo>
                  <a:lnTo>
                    <a:pt x="639263" y="710825"/>
                  </a:lnTo>
                  <a:lnTo>
                    <a:pt x="681977" y="681977"/>
                  </a:lnTo>
                  <a:lnTo>
                    <a:pt x="710825" y="639263"/>
                  </a:lnTo>
                  <a:lnTo>
                    <a:pt x="721422" y="587080"/>
                  </a:lnTo>
                  <a:lnTo>
                    <a:pt x="721422" y="134341"/>
                  </a:lnTo>
                  <a:lnTo>
                    <a:pt x="710825" y="82158"/>
                  </a:lnTo>
                  <a:lnTo>
                    <a:pt x="681977" y="39448"/>
                  </a:lnTo>
                  <a:lnTo>
                    <a:pt x="639263" y="10598"/>
                  </a:lnTo>
                  <a:lnTo>
                    <a:pt x="587081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>
              <a:endParaRPr sz="1630"/>
            </a:p>
          </p:txBody>
        </p:sp>
        <p:sp>
          <p:nvSpPr>
            <p:cNvPr id="23" name="object 23"/>
            <p:cNvSpPr/>
            <p:nvPr/>
          </p:nvSpPr>
          <p:spPr>
            <a:xfrm>
              <a:off x="6614947" y="6261653"/>
              <a:ext cx="370840" cy="606425"/>
            </a:xfrm>
            <a:custGeom>
              <a:avLst/>
              <a:gdLst/>
              <a:ahLst/>
              <a:cxnLst/>
              <a:rect l="l" t="t" r="r" b="b"/>
              <a:pathLst>
                <a:path w="370840" h="606425">
                  <a:moveTo>
                    <a:pt x="343141" y="145338"/>
                  </a:moveTo>
                  <a:lnTo>
                    <a:pt x="335559" y="106870"/>
                  </a:lnTo>
                  <a:lnTo>
                    <a:pt x="317588" y="70142"/>
                  </a:lnTo>
                  <a:lnTo>
                    <a:pt x="292315" y="41173"/>
                  </a:lnTo>
                  <a:lnTo>
                    <a:pt x="258813" y="17564"/>
                  </a:lnTo>
                  <a:lnTo>
                    <a:pt x="214325" y="2247"/>
                  </a:lnTo>
                  <a:lnTo>
                    <a:pt x="192557" y="0"/>
                  </a:lnTo>
                  <a:lnTo>
                    <a:pt x="172732" y="673"/>
                  </a:lnTo>
                  <a:lnTo>
                    <a:pt x="119748" y="14719"/>
                  </a:lnTo>
                  <a:lnTo>
                    <a:pt x="80848" y="40462"/>
                  </a:lnTo>
                  <a:lnTo>
                    <a:pt x="51003" y="76835"/>
                  </a:lnTo>
                  <a:lnTo>
                    <a:pt x="35483" y="111836"/>
                  </a:lnTo>
                  <a:lnTo>
                    <a:pt x="29171" y="150037"/>
                  </a:lnTo>
                  <a:lnTo>
                    <a:pt x="29730" y="170878"/>
                  </a:lnTo>
                  <a:lnTo>
                    <a:pt x="44729" y="226174"/>
                  </a:lnTo>
                  <a:lnTo>
                    <a:pt x="67475" y="260515"/>
                  </a:lnTo>
                  <a:lnTo>
                    <a:pt x="98196" y="287756"/>
                  </a:lnTo>
                  <a:lnTo>
                    <a:pt x="140957" y="308127"/>
                  </a:lnTo>
                  <a:lnTo>
                    <a:pt x="186131" y="315010"/>
                  </a:lnTo>
                  <a:lnTo>
                    <a:pt x="231267" y="308343"/>
                  </a:lnTo>
                  <a:lnTo>
                    <a:pt x="273913" y="288086"/>
                  </a:lnTo>
                  <a:lnTo>
                    <a:pt x="307060" y="258318"/>
                  </a:lnTo>
                  <a:lnTo>
                    <a:pt x="337743" y="200621"/>
                  </a:lnTo>
                  <a:lnTo>
                    <a:pt x="343141" y="145338"/>
                  </a:lnTo>
                  <a:close/>
                </a:path>
                <a:path w="370840" h="606425">
                  <a:moveTo>
                    <a:pt x="370789" y="339674"/>
                  </a:moveTo>
                  <a:lnTo>
                    <a:pt x="354622" y="313067"/>
                  </a:lnTo>
                  <a:lnTo>
                    <a:pt x="326771" y="298665"/>
                  </a:lnTo>
                  <a:lnTo>
                    <a:pt x="293687" y="302856"/>
                  </a:lnTo>
                  <a:lnTo>
                    <a:pt x="284721" y="307822"/>
                  </a:lnTo>
                  <a:lnTo>
                    <a:pt x="276466" y="313169"/>
                  </a:lnTo>
                  <a:lnTo>
                    <a:pt x="265264" y="319316"/>
                  </a:lnTo>
                  <a:lnTo>
                    <a:pt x="247472" y="326669"/>
                  </a:lnTo>
                  <a:lnTo>
                    <a:pt x="217347" y="334810"/>
                  </a:lnTo>
                  <a:lnTo>
                    <a:pt x="186613" y="337654"/>
                  </a:lnTo>
                  <a:lnTo>
                    <a:pt x="155879" y="335076"/>
                  </a:lnTo>
                  <a:lnTo>
                    <a:pt x="125742" y="326898"/>
                  </a:lnTo>
                  <a:lnTo>
                    <a:pt x="107315" y="319239"/>
                  </a:lnTo>
                  <a:lnTo>
                    <a:pt x="96608" y="313410"/>
                  </a:lnTo>
                  <a:lnTo>
                    <a:pt x="88900" y="308381"/>
                  </a:lnTo>
                  <a:lnTo>
                    <a:pt x="79489" y="303123"/>
                  </a:lnTo>
                  <a:lnTo>
                    <a:pt x="65405" y="298742"/>
                  </a:lnTo>
                  <a:lnTo>
                    <a:pt x="50800" y="298234"/>
                  </a:lnTo>
                  <a:lnTo>
                    <a:pt x="36817" y="301193"/>
                  </a:lnTo>
                  <a:lnTo>
                    <a:pt x="4914" y="330936"/>
                  </a:lnTo>
                  <a:lnTo>
                    <a:pt x="0" y="352602"/>
                  </a:lnTo>
                  <a:lnTo>
                    <a:pt x="2819" y="370484"/>
                  </a:lnTo>
                  <a:lnTo>
                    <a:pt x="36309" y="406311"/>
                  </a:lnTo>
                  <a:lnTo>
                    <a:pt x="84988" y="428752"/>
                  </a:lnTo>
                  <a:lnTo>
                    <a:pt x="100025" y="433463"/>
                  </a:lnTo>
                  <a:lnTo>
                    <a:pt x="87617" y="446468"/>
                  </a:lnTo>
                  <a:lnTo>
                    <a:pt x="16535" y="517334"/>
                  </a:lnTo>
                  <a:lnTo>
                    <a:pt x="13563" y="521347"/>
                  </a:lnTo>
                  <a:lnTo>
                    <a:pt x="10591" y="528243"/>
                  </a:lnTo>
                  <a:lnTo>
                    <a:pt x="6134" y="556971"/>
                  </a:lnTo>
                  <a:lnTo>
                    <a:pt x="15379" y="581863"/>
                  </a:lnTo>
                  <a:lnTo>
                    <a:pt x="34175" y="599389"/>
                  </a:lnTo>
                  <a:lnTo>
                    <a:pt x="58343" y="606018"/>
                  </a:lnTo>
                  <a:lnTo>
                    <a:pt x="65849" y="605802"/>
                  </a:lnTo>
                  <a:lnTo>
                    <a:pt x="104711" y="585419"/>
                  </a:lnTo>
                  <a:lnTo>
                    <a:pt x="185889" y="504317"/>
                  </a:lnTo>
                  <a:lnTo>
                    <a:pt x="189572" y="506780"/>
                  </a:lnTo>
                  <a:lnTo>
                    <a:pt x="240296" y="558038"/>
                  </a:lnTo>
                  <a:lnTo>
                    <a:pt x="270294" y="587463"/>
                  </a:lnTo>
                  <a:lnTo>
                    <a:pt x="315925" y="606018"/>
                  </a:lnTo>
                  <a:lnTo>
                    <a:pt x="325488" y="604583"/>
                  </a:lnTo>
                  <a:lnTo>
                    <a:pt x="362889" y="571474"/>
                  </a:lnTo>
                  <a:lnTo>
                    <a:pt x="366737" y="550926"/>
                  </a:lnTo>
                  <a:lnTo>
                    <a:pt x="362991" y="530415"/>
                  </a:lnTo>
                  <a:lnTo>
                    <a:pt x="351574" y="512851"/>
                  </a:lnTo>
                  <a:lnTo>
                    <a:pt x="285076" y="446557"/>
                  </a:lnTo>
                  <a:lnTo>
                    <a:pt x="272580" y="433463"/>
                  </a:lnTo>
                  <a:lnTo>
                    <a:pt x="285750" y="429501"/>
                  </a:lnTo>
                  <a:lnTo>
                    <a:pt x="300863" y="423659"/>
                  </a:lnTo>
                  <a:lnTo>
                    <a:pt x="315747" y="417029"/>
                  </a:lnTo>
                  <a:lnTo>
                    <a:pt x="331025" y="409092"/>
                  </a:lnTo>
                  <a:lnTo>
                    <a:pt x="333057" y="408292"/>
                  </a:lnTo>
                  <a:lnTo>
                    <a:pt x="346760" y="399656"/>
                  </a:lnTo>
                  <a:lnTo>
                    <a:pt x="355676" y="392518"/>
                  </a:lnTo>
                  <a:lnTo>
                    <a:pt x="362902" y="383819"/>
                  </a:lnTo>
                  <a:lnTo>
                    <a:pt x="368820" y="372148"/>
                  </a:lnTo>
                  <a:lnTo>
                    <a:pt x="370789" y="339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0"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40827" y="6358619"/>
              <a:ext cx="121060" cy="1210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4000" y="6237115"/>
              <a:ext cx="683618" cy="683618"/>
            </a:xfrm>
            <a:prstGeom prst="rect">
              <a:avLst/>
            </a:prstGeom>
          </p:spPr>
        </p:pic>
      </p:grp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61641"/>
              </p:ext>
            </p:extLst>
          </p:nvPr>
        </p:nvGraphicFramePr>
        <p:xfrm>
          <a:off x="4876473" y="1743887"/>
          <a:ext cx="6906678" cy="1757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66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5710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Приемная</a:t>
                      </a:r>
                    </a:p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Первичный прием комиссия</a:t>
                      </a:r>
                    </a:p>
                    <a:p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Отдел психолого-педагогической и социальной коррекции </a:t>
                      </a:r>
                    </a:p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Отдел психолого-педагогической помощи </a:t>
                      </a:r>
                    </a:p>
                  </a:txBody>
                  <a:tcPr marL="91437" marR="91437" marT="45719" marB="45719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 t="3456" r="26513" b="39048"/>
          <a:stretch>
            <a:fillRect/>
          </a:stretch>
        </p:blipFill>
        <p:spPr>
          <a:xfrm>
            <a:off x="1801046" y="248571"/>
            <a:ext cx="1247764" cy="101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6" y="382400"/>
            <a:ext cx="939879" cy="750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99" y="5170002"/>
            <a:ext cx="1316245" cy="1316245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ка, логотип, графический дизайн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8" t="14147" r="25340" b="10761"/>
          <a:stretch>
            <a:fillRect/>
          </a:stretch>
        </p:blipFill>
        <p:spPr>
          <a:xfrm>
            <a:off x="9047665" y="5096552"/>
            <a:ext cx="1307759" cy="13331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00" y="5104519"/>
            <a:ext cx="1337224" cy="133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data:image/png;base64,iVBORw0KGgoAAAANSUhEUgAAAiQAAACsCAYAAABLj7fsAAAAAXNSR0IArs4c6QAACApJREFUeF7t1rERADAMAjGz/9Ie4xtlgXDCBTuPAAECBAgQIBALLP7f9wQIECBAgACBM0gcAQ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PC54wCtLe9n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8196" name="AutoShape 4" descr="data:image/png;base64,iVBORw0KGgoAAAANSUhEUgAAAiQAAACsCAYAAABLj7fsAAAAAXNSR0IArs4c6QAACApJREFUeF7t1rERADAMAjGz/9Ie4xtlgXDCBTuPAAECBAgQIBALLP7f9wQIECBAgACBM0gcAQ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PC54wCtLe9n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Прямоугольник 9"/>
          <p:cNvSpPr>
            <a:spLocks noChangeArrowheads="1"/>
          </p:cNvSpPr>
          <p:nvPr/>
        </p:nvSpPr>
        <p:spPr bwMode="auto">
          <a:xfrm>
            <a:off x="2327077" y="479918"/>
            <a:ext cx="908094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Общее количество обследованных на ПМПК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ДОШКОЛЬНИКОВ за </a:t>
            </a: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года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069431" y="1730030"/>
            <a:ext cx="9854914" cy="94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СТАТИСТИЧЕСКАЯ ИНФОРМАЦИЯ ПО РЕЗУЛЬТАТАМ ЕЖЕГОДНОГО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ОТЧЕТА ОБ ОСУЩЕСТВЛЕНИИ ДЕЯТЕЛЬНОСТИ ЦЕНТРАЛЬНОЙ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 ТЕРРИТОРИАЛЬНЫХ </a:t>
            </a: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ПМПК</a:t>
            </a: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176304"/>
              </p:ext>
            </p:extLst>
          </p:nvPr>
        </p:nvGraphicFramePr>
        <p:xfrm>
          <a:off x="1631504" y="2996952"/>
          <a:ext cx="8500817" cy="2836222"/>
        </p:xfrm>
        <a:graphic>
          <a:graphicData uri="http://schemas.openxmlformats.org/drawingml/2006/table">
            <a:tbl>
              <a:tblPr/>
              <a:tblGrid>
                <a:gridCol w="52862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4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2959"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4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ОБЩЕЕ КОЛИЧЕСТВО ОБСЛЕДОВАННЫХ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4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НА ПМПК ЛИЦ ПО РЕСПУБЛИКЕ</a:t>
                      </a:r>
                      <a:r>
                        <a:rPr lang="ru-RU" altLang="ru-RU" sz="24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БАШКОРТОСТАН</a:t>
                      </a:r>
                      <a:endParaRPr lang="ru-RU" altLang="ru-RU" sz="2400" b="1" kern="1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5854" marR="658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865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2023 год</a:t>
                      </a:r>
                    </a:p>
                  </a:txBody>
                  <a:tcPr marL="65854" marR="658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14798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59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2024 год</a:t>
                      </a:r>
                    </a:p>
                  </a:txBody>
                  <a:tcPr marL="65854" marR="658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14330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8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  <a:defRPr/>
                      </a:pPr>
                      <a:r>
                        <a:rPr lang="ru-RU" altLang="ru-RU" sz="2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2025 год</a:t>
                      </a:r>
                      <a:endParaRPr lang="ru-RU" sz="28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5854" marR="658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  <a:defRPr/>
                      </a:pPr>
                      <a:r>
                        <a:rPr lang="ru-RU" sz="2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14573</a:t>
                      </a:r>
                      <a:endParaRPr lang="ru-RU" sz="28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1" y="323862"/>
            <a:ext cx="82042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76" y="323862"/>
            <a:ext cx="852899" cy="736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data:image/png;base64,iVBORw0KGgoAAAANSUhEUgAAAiQAAACsCAYAAABLj7fsAAAAAXNSR0IArs4c6QAACApJREFUeF7t1rERADAMAjGz/9Ie4xtlgXDCBTuPAAECBAgQIBALLP7f9wQIECBAgACBM0gcAQ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PC54wCtLe9n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8196" name="AutoShape 4" descr="data:image/png;base64,iVBORw0KGgoAAAANSUhEUgAAAiQAAACsCAYAAABLj7fsAAAAAXNSR0IArs4c6QAACApJREFUeF7t1rERADAMAjGz/9Ie4xtlgXDCBTuPAAECBAgQIBALLP7f9wQIECBAgACBM0gcAQ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PC54wCtLe9n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Прямоугольник 9"/>
          <p:cNvSpPr>
            <a:spLocks noChangeArrowheads="1"/>
          </p:cNvSpPr>
          <p:nvPr/>
        </p:nvSpPr>
        <p:spPr bwMode="auto">
          <a:xfrm>
            <a:off x="2327077" y="479918"/>
            <a:ext cx="908094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Общее количество обследованных на ПМПК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ДОШКОЛЬНИКОВ </a:t>
            </a: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 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 год</a:t>
            </a:r>
            <a:endParaRPr lang="ru-RU" altLang="ru-RU" sz="24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069431" y="1730030"/>
            <a:ext cx="9854914" cy="94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СТАТИСТИЧЕСКАЯ ИНФОРМАЦИЯ ПО РЕЗУЛЬТАТАМ ЕЖЕГОДНОГО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ОТЧЕТА ОБ ОСУЩЕСТВЛЕНИИ ДЕЯТЕЛЬНОСТИ ЦЕНТРАЛЬНОЙ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 ТЕРРИТОРИАЛЬНЫХ </a:t>
            </a: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ПМПК</a:t>
            </a: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1" y="323862"/>
            <a:ext cx="82042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76" y="323862"/>
            <a:ext cx="852899" cy="73684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28226"/>
              </p:ext>
            </p:extLst>
          </p:nvPr>
        </p:nvGraphicFramePr>
        <p:xfrm>
          <a:off x="1847528" y="3195995"/>
          <a:ext cx="8500817" cy="2207568"/>
        </p:xfrm>
        <a:graphic>
          <a:graphicData uri="http://schemas.openxmlformats.org/drawingml/2006/table">
            <a:tbl>
              <a:tblPr/>
              <a:tblGrid>
                <a:gridCol w="52862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4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2959">
                <a:tc gridSpan="2"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4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ОБЩЕЕ КОЛИЧЕСТВО ОБСЛЕДОВАННЫХ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4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НА ПМПК ЛИЦ ПО РЕСПУБЛИКЕ</a:t>
                      </a:r>
                      <a:r>
                        <a:rPr lang="ru-RU" altLang="ru-RU" sz="24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БАШКОРТОСТАН</a:t>
                      </a:r>
                      <a:endParaRPr lang="ru-RU" altLang="ru-RU" sz="2400" b="1" kern="1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5854" marR="658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865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От 0 до 3 лет</a:t>
                      </a:r>
                    </a:p>
                  </a:txBody>
                  <a:tcPr marL="65854" marR="658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860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59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От 3 до 6,5 лет </a:t>
                      </a:r>
                    </a:p>
                  </a:txBody>
                  <a:tcPr marL="65854" marR="658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</a:pPr>
                      <a:r>
                        <a:rPr lang="ru-RU" altLang="ru-RU" sz="2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13 713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5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data:image/png;base64,iVBORw0KGgoAAAANSUhEUgAAAiQAAACsCAYAAABLj7fsAAAAAXNSR0IArs4c6QAACApJREFUeF7t1rERADAMAjGz/9Ie4xtlgXDCBTuPAAECBAgQIBALLP7f9wQIECBAgACBM0gcAQ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PC54wCtLe9n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8196" name="AutoShape 4" descr="data:image/png;base64,iVBORw0KGgoAAAANSUhEUgAAAiQAAACsCAYAAABLj7fsAAAAAXNSR0IArs4c6QAACApJREFUeF7t1rERADAMAjGz/9Ie4xtlgXDCBTuPAAECBAgQIBALLP7f9wQIECBAgACBM0gcAQ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GCQuAECBAgQIEAgFzBI8goEIECAAAECBAwSN0CAAAECBAjkAgZJXoEABAgQIECAgEHiBggQIECAAIFcwCDJKxCAAAECBAgQMEjcAAECBAgQIJALGCR5BQIQIECAAAECBokbIECAAAECBHIBgySvQAACBAgQIEDAIHEDBAgQIECAQC5gkOQVCECAAAECBAgYJG6AAAECBAgQyAUMkrwCAQgQIECAAAGDxA0QIECAAAECuYBBklcgAAECBAgQIPC54wCtLe9n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62000" y="410725"/>
            <a:ext cx="10870092" cy="696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Количество обследованных дошкольников в 2025 году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нозологическим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группам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169960770"/>
              </p:ext>
            </p:extLst>
          </p:nvPr>
        </p:nvGraphicFramePr>
        <p:xfrm>
          <a:off x="4742539" y="1772816"/>
          <a:ext cx="7480852" cy="373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1" y="323862"/>
            <a:ext cx="82042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76" y="323862"/>
            <a:ext cx="852899" cy="73684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808013"/>
              </p:ext>
            </p:extLst>
          </p:nvPr>
        </p:nvGraphicFramePr>
        <p:xfrm>
          <a:off x="249011" y="1412774"/>
          <a:ext cx="4478839" cy="52565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821">
                  <a:extLst>
                    <a:ext uri="{9D8B030D-6E8A-4147-A177-3AD203B41FA5}">
                      <a16:colId xmlns:a16="http://schemas.microsoft.com/office/drawing/2014/main" xmlns="" val="3137650148"/>
                    </a:ext>
                  </a:extLst>
                </a:gridCol>
                <a:gridCol w="1343231">
                  <a:extLst>
                    <a:ext uri="{9D8B030D-6E8A-4147-A177-3AD203B41FA5}">
                      <a16:colId xmlns:a16="http://schemas.microsoft.com/office/drawing/2014/main" xmlns="" val="3498953085"/>
                    </a:ext>
                  </a:extLst>
                </a:gridCol>
                <a:gridCol w="1374787">
                  <a:extLst>
                    <a:ext uri="{9D8B030D-6E8A-4147-A177-3AD203B41FA5}">
                      <a16:colId xmlns:a16="http://schemas.microsoft.com/office/drawing/2014/main" xmlns="" val="3044108134"/>
                    </a:ext>
                  </a:extLst>
                </a:gridCol>
              </a:tblGrid>
              <a:tr h="49411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Нозологии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8209647"/>
                  </a:ext>
                </a:extLst>
              </a:tr>
              <a:tr h="51434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ТНР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16702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22388739"/>
                  </a:ext>
                </a:extLst>
              </a:tr>
              <a:tr h="51434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ЗПР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1603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3873259254"/>
                  </a:ext>
                </a:extLst>
              </a:tr>
              <a:tr h="51434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819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2678466914"/>
                  </a:ext>
                </a:extLst>
              </a:tr>
              <a:tr h="51434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НОДА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1700188237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Нарушение зрения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3,7%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3762824125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Нарушение слуха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0,6%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3192165073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Нарушение интеллекта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0,4%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3111990071"/>
                  </a:ext>
                </a:extLst>
              </a:tr>
              <a:tr h="51434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ТМНР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0,3%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376119033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202"/>
          <a:stretch>
            <a:fillRect/>
          </a:stretch>
        </p:blipFill>
        <p:spPr>
          <a:xfrm>
            <a:off x="2578600" y="1772816"/>
            <a:ext cx="3038178" cy="389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033" y="1772816"/>
            <a:ext cx="2986999" cy="389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91544" y="116632"/>
            <a:ext cx="9476082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785" indent="-257175" algn="ctr">
              <a:lnSpc>
                <a:spcPct val="107000"/>
              </a:lnSpc>
              <a:buSzPct val="100000"/>
              <a:tabLst>
                <a:tab pos="311150" algn="l"/>
                <a:tab pos="748665" algn="l"/>
                <a:tab pos="1187450" algn="l"/>
                <a:tab pos="1626235" algn="l"/>
                <a:tab pos="2065655" algn="l"/>
                <a:tab pos="2504440" algn="l"/>
                <a:tab pos="2943225" algn="l"/>
                <a:tab pos="3382010" algn="l"/>
                <a:tab pos="3820795" algn="l"/>
                <a:tab pos="4259580" algn="l"/>
                <a:tab pos="4699000" algn="l"/>
                <a:tab pos="5137785" algn="l"/>
                <a:tab pos="5576570" algn="l"/>
                <a:tab pos="6015355" algn="l"/>
                <a:tab pos="6454140" algn="l"/>
                <a:tab pos="6892925" algn="l"/>
                <a:tab pos="7331710" algn="l"/>
                <a:tab pos="7771130" algn="l"/>
                <a:tab pos="8209915" algn="l"/>
                <a:tab pos="8648700" algn="l"/>
                <a:tab pos="9087485" algn="l"/>
              </a:tabLst>
              <a:defRPr/>
            </a:pPr>
            <a:r>
              <a:rPr lang="ru-RU" b="1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Положение </a:t>
            </a:r>
          </a:p>
          <a:p>
            <a:pPr marL="311785" indent="-257175" algn="ctr">
              <a:lnSpc>
                <a:spcPct val="107000"/>
              </a:lnSpc>
              <a:buSzPct val="100000"/>
              <a:tabLst>
                <a:tab pos="311150" algn="l"/>
                <a:tab pos="748665" algn="l"/>
                <a:tab pos="1187450" algn="l"/>
                <a:tab pos="1626235" algn="l"/>
                <a:tab pos="2065655" algn="l"/>
                <a:tab pos="2504440" algn="l"/>
                <a:tab pos="2943225" algn="l"/>
                <a:tab pos="3382010" algn="l"/>
                <a:tab pos="3820795" algn="l"/>
                <a:tab pos="4259580" algn="l"/>
                <a:tab pos="4699000" algn="l"/>
                <a:tab pos="5137785" algn="l"/>
                <a:tab pos="5576570" algn="l"/>
                <a:tab pos="6015355" algn="l"/>
                <a:tab pos="6454140" algn="l"/>
                <a:tab pos="6892925" algn="l"/>
                <a:tab pos="7331710" algn="l"/>
                <a:tab pos="7771130" algn="l"/>
                <a:tab pos="8209915" algn="l"/>
                <a:tab pos="8648700" algn="l"/>
                <a:tab pos="9087485" algn="l"/>
              </a:tabLst>
              <a:defRPr/>
            </a:pPr>
            <a:r>
              <a:rPr lang="ru-RU" b="1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 мониторинге исполнения образовательными организациями рекомендаций психолого-медико-педагогических комиссий о создании специальных условий для получения образования обучающимися </a:t>
            </a:r>
            <a:r>
              <a:rPr lang="ru-RU" b="1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</a:t>
            </a:r>
            <a:r>
              <a:rPr lang="ru-RU" b="1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Республике Башкортостан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60478" y="5983303"/>
            <a:ext cx="8796602" cy="7211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370" cap="all" dirty="0">
                <a:solidFill>
                  <a:srgbClr val="990033"/>
                </a:solidFill>
                <a:ea typeface="+mj-ea"/>
                <a:cs typeface="Arial" panose="020B0604020202020204" pitchFamily="34" charset="0"/>
              </a:rPr>
              <a:t>Целью мониторинга является изучение деятельности образовательных организаций по созданию специальных условий обучения и воспитания детей с ограниченными возможностями здоровья, инвалидов (детей-инвалидов)</a:t>
            </a:r>
          </a:p>
        </p:txBody>
      </p:sp>
      <p:pic>
        <p:nvPicPr>
          <p:cNvPr id="2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1" y="323862"/>
            <a:ext cx="82042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76" y="323862"/>
            <a:ext cx="852899" cy="7368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1584" y="323862"/>
            <a:ext cx="9505056" cy="1477328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452755">
              <a:tabLst>
                <a:tab pos="448945" algn="l"/>
                <a:tab pos="809625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448945" algn="l"/>
                <a:tab pos="809625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448945" algn="l"/>
                <a:tab pos="809625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448945" algn="l"/>
                <a:tab pos="809625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448945" algn="l"/>
                <a:tab pos="809625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448945" algn="l"/>
                <a:tab pos="809625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448945" algn="l"/>
                <a:tab pos="809625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448945" algn="l"/>
                <a:tab pos="809625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448945" algn="l"/>
                <a:tab pos="809625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indent="788035" algn="ctr"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ИТОГИ МОНИТОРИНГА </a:t>
            </a:r>
            <a:r>
              <a:rPr lang="ru-RU" cap="all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исполнения </a:t>
            </a:r>
            <a:r>
              <a:rPr lang="ru-RU" cap="all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образовательными организациями рекомендаций психолого-медико-педагогических комиссий о создании специальных условий для получения образования обучающимися в Республике Башкортостан</a:t>
            </a:r>
          </a:p>
          <a:p>
            <a:pPr indent="788035" algn="ctr">
              <a:defRPr/>
            </a:pPr>
            <a:endParaRPr lang="ru-RU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1" y="323862"/>
            <a:ext cx="82042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76" y="323862"/>
            <a:ext cx="852899" cy="73684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633738"/>
              </p:ext>
            </p:extLst>
          </p:nvPr>
        </p:nvGraphicFramePr>
        <p:xfrm>
          <a:off x="407368" y="1988840"/>
          <a:ext cx="11211185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86810">
                  <a:extLst>
                    <a:ext uri="{9D8B030D-6E8A-4147-A177-3AD203B41FA5}">
                      <a16:colId xmlns:a16="http://schemas.microsoft.com/office/drawing/2014/main" xmlns="" val="1276785490"/>
                    </a:ext>
                  </a:extLst>
                </a:gridCol>
                <a:gridCol w="3384015">
                  <a:extLst>
                    <a:ext uri="{9D8B030D-6E8A-4147-A177-3AD203B41FA5}">
                      <a16:colId xmlns:a16="http://schemas.microsoft.com/office/drawing/2014/main" xmlns="" val="392484433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xmlns="" val="2880448289"/>
                    </a:ext>
                  </a:extLst>
                </a:gridCol>
              </a:tblGrid>
              <a:tr h="4685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(Школа)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(Детские сады)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2805798"/>
                  </a:ext>
                </a:extLst>
              </a:tr>
              <a:tr h="234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Демский</a:t>
                      </a: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1150359"/>
                  </a:ext>
                </a:extLst>
              </a:tr>
              <a:tr h="234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Калининский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01182848"/>
                  </a:ext>
                </a:extLst>
              </a:tr>
              <a:tr h="234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Кировский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82442336"/>
                  </a:ext>
                </a:extLst>
              </a:tr>
              <a:tr h="234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Ленинский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2720090"/>
                  </a:ext>
                </a:extLst>
              </a:tr>
              <a:tr h="234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Орджоникидзевский 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2678357"/>
                  </a:ext>
                </a:extLst>
              </a:tr>
              <a:tr h="234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Советский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8642830"/>
                  </a:ext>
                </a:extLst>
              </a:tr>
              <a:tr h="234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6685493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083672"/>
              </p:ext>
            </p:extLst>
          </p:nvPr>
        </p:nvGraphicFramePr>
        <p:xfrm>
          <a:off x="205668" y="2722354"/>
          <a:ext cx="11594642" cy="109181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5599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1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9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9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443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704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8413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0-7 ЛЕТ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7-11 ЛЕТ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11-16 ЛЕТ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16-18 ЛЕТ 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</a:t>
                      </a:r>
                      <a:endParaRPr lang="ru-RU" sz="2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3676792"/>
              </p:ext>
            </p:extLst>
          </p:nvPr>
        </p:nvGraphicFramePr>
        <p:xfrm>
          <a:off x="205556" y="1247131"/>
          <a:ext cx="11605413" cy="102018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603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5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1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53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897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ПРОГРАММЫ </a:t>
                      </a: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НАПИСАНО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1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28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8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2800" b="1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238233"/>
              </p:ext>
            </p:extLst>
          </p:nvPr>
        </p:nvGraphicFramePr>
        <p:xfrm>
          <a:off x="205668" y="4463753"/>
          <a:ext cx="11605301" cy="85472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6063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5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1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21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815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МЕРОПРИЯТИЙ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УТРЕННИКИ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ТРЕНИНГИ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28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28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2800" b="1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589419"/>
              </p:ext>
            </p:extLst>
          </p:nvPr>
        </p:nvGraphicFramePr>
        <p:xfrm>
          <a:off x="224190" y="5661248"/>
          <a:ext cx="11594643" cy="7729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5957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5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15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21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637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СПЕЦИАЛИСТОВ</a:t>
                      </a: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ОБУЧЕНИЕ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ФЕСТИВАЛИ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КОНКУРСЫ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2800" b="1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b="1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b="1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 bwMode="auto">
          <a:xfrm>
            <a:off x="2221291" y="296945"/>
            <a:ext cx="9674880" cy="73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4" tIns="60927" rIns="121854" bIns="60927" rtlCol="0">
            <a:spAutoFit/>
          </a:bodyPr>
          <a:lstStyle/>
          <a:p>
            <a:pPr algn="ctr" eaLnBrk="1" hangingPunct="1"/>
            <a:r>
              <a:rPr lang="ru-RU" sz="1999" b="1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работы отдела психолого-педагогической </a:t>
            </a:r>
            <a:r>
              <a:rPr lang="ru-RU" sz="1999" b="1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социальной </a:t>
            </a:r>
            <a:r>
              <a:rPr lang="ru-RU" sz="1999" b="1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коррекции за 2025/2026 учебный год</a:t>
            </a:r>
            <a:endParaRPr lang="ru-RU" sz="1999" b="1" cap="all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9985"/>
            <a:ext cx="753916" cy="602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6592" r="25405" b="36276"/>
          <a:stretch>
            <a:fillRect/>
          </a:stretch>
        </p:blipFill>
        <p:spPr>
          <a:xfrm>
            <a:off x="1154769" y="37805"/>
            <a:ext cx="1066522" cy="8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0" y="212226"/>
            <a:ext cx="811057" cy="647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 t="3456" r="26513" b="39048"/>
          <a:stretch>
            <a:fillRect/>
          </a:stretch>
        </p:blipFill>
        <p:spPr>
          <a:xfrm>
            <a:off x="1272593" y="58451"/>
            <a:ext cx="1106205" cy="89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988555" y="280761"/>
            <a:ext cx="10203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ранней помощи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1" y="1700808"/>
            <a:ext cx="4733400" cy="35639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75920" y="1124744"/>
            <a:ext cx="6408712" cy="5613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u="sng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контроль за ходом психического развития ребенка первых лет жизни для последующей коррекции выявленных отклонений. </a:t>
            </a:r>
            <a:endParaRPr lang="ru-RU" sz="14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u="sng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ГЛАВНАЯ ФУНКЦИЯ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определение условий, наиболее благоприятствующих дальнейшему развитию обследуемого ребенка и путей коррекционно-развивающей помощи при разработке индивидуальных программ развития</a:t>
            </a:r>
            <a:endParaRPr lang="ru-RU" sz="14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ДИАГНОСТИКА РАННЕЙ ПОМОЩИ ДЕТЯМ</a:t>
            </a:r>
            <a:endParaRPr lang="ru-RU" sz="14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Сбор и анализ информации.</a:t>
            </a:r>
            <a:endParaRPr lang="ru-RU" sz="14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Физическое развитие. </a:t>
            </a:r>
            <a:endParaRPr lang="ru-RU" sz="14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Когнитивное развитие.</a:t>
            </a:r>
            <a:endParaRPr lang="ru-RU" sz="14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Речевое развитие. </a:t>
            </a:r>
            <a:endParaRPr lang="ru-RU" sz="14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Социально-эмоциональное развитие.</a:t>
            </a:r>
            <a:endParaRPr lang="ru-RU" sz="14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Ведущая деятельность. </a:t>
            </a: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58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 bwMode="auto">
          <a:xfrm>
            <a:off x="2063552" y="169985"/>
            <a:ext cx="9674880" cy="104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4" tIns="60927" rIns="121854" bIns="60927" rtlCol="0">
            <a:spAutoFit/>
          </a:bodyPr>
          <a:lstStyle/>
          <a:p>
            <a:pPr algn="ctr" eaLnBrk="1" hangingPunct="1"/>
            <a:r>
              <a:rPr lang="ru-RU" sz="1999" b="1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КОРРЕКЦИОННО-РАЗВИВАЮЩАЯ РАБОТА ОППСК </a:t>
            </a:r>
          </a:p>
          <a:p>
            <a:pPr algn="ctr" eaLnBrk="1" hangingPunct="1"/>
            <a:r>
              <a:rPr lang="ru-RU" sz="1999" b="1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января по АПРЕЛЬ 2026 год</a:t>
            </a:r>
          </a:p>
          <a:p>
            <a:pPr algn="ctr" eaLnBrk="1" hangingPunct="1"/>
            <a:endParaRPr lang="ru-RU" sz="1999" b="1" cap="all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9985"/>
            <a:ext cx="753916" cy="602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6592" r="25405" b="36276"/>
          <a:stretch>
            <a:fillRect/>
          </a:stretch>
        </p:blipFill>
        <p:spPr>
          <a:xfrm>
            <a:off x="1154769" y="37805"/>
            <a:ext cx="1066522" cy="866551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525109"/>
              </p:ext>
            </p:extLst>
          </p:nvPr>
        </p:nvGraphicFramePr>
        <p:xfrm>
          <a:off x="479376" y="3885494"/>
          <a:ext cx="11089231" cy="25609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5500">
                  <a:extLst>
                    <a:ext uri="{9D8B030D-6E8A-4147-A177-3AD203B41FA5}">
                      <a16:colId xmlns:a16="http://schemas.microsoft.com/office/drawing/2014/main" xmlns="" val="3391218943"/>
                    </a:ext>
                  </a:extLst>
                </a:gridCol>
                <a:gridCol w="1130764">
                  <a:extLst>
                    <a:ext uri="{9D8B030D-6E8A-4147-A177-3AD203B41FA5}">
                      <a16:colId xmlns:a16="http://schemas.microsoft.com/office/drawing/2014/main" xmlns="" val="588949951"/>
                    </a:ext>
                  </a:extLst>
                </a:gridCol>
                <a:gridCol w="1360236">
                  <a:extLst>
                    <a:ext uri="{9D8B030D-6E8A-4147-A177-3AD203B41FA5}">
                      <a16:colId xmlns:a16="http://schemas.microsoft.com/office/drawing/2014/main" xmlns="" val="1899325665"/>
                    </a:ext>
                  </a:extLst>
                </a:gridCol>
                <a:gridCol w="1025706">
                  <a:extLst>
                    <a:ext uri="{9D8B030D-6E8A-4147-A177-3AD203B41FA5}">
                      <a16:colId xmlns:a16="http://schemas.microsoft.com/office/drawing/2014/main" xmlns="" val="2261954107"/>
                    </a:ext>
                  </a:extLst>
                </a:gridCol>
                <a:gridCol w="1070442">
                  <a:extLst>
                    <a:ext uri="{9D8B030D-6E8A-4147-A177-3AD203B41FA5}">
                      <a16:colId xmlns:a16="http://schemas.microsoft.com/office/drawing/2014/main" xmlns="" val="429471119"/>
                    </a:ext>
                  </a:extLst>
                </a:gridCol>
                <a:gridCol w="1640353">
                  <a:extLst>
                    <a:ext uri="{9D8B030D-6E8A-4147-A177-3AD203B41FA5}">
                      <a16:colId xmlns:a16="http://schemas.microsoft.com/office/drawing/2014/main" xmlns="" val="3645357453"/>
                    </a:ext>
                  </a:extLst>
                </a:gridCol>
                <a:gridCol w="1392030">
                  <a:extLst>
                    <a:ext uri="{9D8B030D-6E8A-4147-A177-3AD203B41FA5}">
                      <a16:colId xmlns:a16="http://schemas.microsoft.com/office/drawing/2014/main" xmlns="" val="1804671089"/>
                    </a:ext>
                  </a:extLst>
                </a:gridCol>
                <a:gridCol w="1216089">
                  <a:extLst>
                    <a:ext uri="{9D8B030D-6E8A-4147-A177-3AD203B41FA5}">
                      <a16:colId xmlns:a16="http://schemas.microsoft.com/office/drawing/2014/main" xmlns="" val="3365472101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xmlns="" val="3865019472"/>
                    </a:ext>
                  </a:extLst>
                </a:gridCol>
              </a:tblGrid>
              <a:tr h="2546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НОЗОЛОГИИ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НОРМОТИПИЧНЫЕ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625045"/>
                  </a:ext>
                </a:extLst>
              </a:tr>
              <a:tr h="52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месяц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ЗПР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ТНР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дошкольный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младший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старший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2787918"/>
                  </a:ext>
                </a:extLst>
              </a:tr>
              <a:tr h="3632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январь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32821349"/>
                  </a:ext>
                </a:extLst>
              </a:tr>
              <a:tr h="3632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февраль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3100307"/>
                  </a:ext>
                </a:extLst>
              </a:tr>
              <a:tr h="3632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81253847"/>
                  </a:ext>
                </a:extLst>
              </a:tr>
              <a:tr h="3632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апрель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88304248"/>
                  </a:ext>
                </a:extLst>
              </a:tr>
              <a:tr h="2546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17195882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309813" y="388549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065324"/>
              </p:ext>
            </p:extLst>
          </p:nvPr>
        </p:nvGraphicFramePr>
        <p:xfrm>
          <a:off x="2063552" y="961537"/>
          <a:ext cx="8466391" cy="2731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9631">
                  <a:extLst>
                    <a:ext uri="{9D8B030D-6E8A-4147-A177-3AD203B41FA5}">
                      <a16:colId xmlns:a16="http://schemas.microsoft.com/office/drawing/2014/main" xmlns="" val="2109512764"/>
                    </a:ext>
                  </a:extLst>
                </a:gridCol>
                <a:gridCol w="1165302">
                  <a:extLst>
                    <a:ext uri="{9D8B030D-6E8A-4147-A177-3AD203B41FA5}">
                      <a16:colId xmlns:a16="http://schemas.microsoft.com/office/drawing/2014/main" xmlns="" val="3123694027"/>
                    </a:ext>
                  </a:extLst>
                </a:gridCol>
                <a:gridCol w="1165302">
                  <a:extLst>
                    <a:ext uri="{9D8B030D-6E8A-4147-A177-3AD203B41FA5}">
                      <a16:colId xmlns:a16="http://schemas.microsoft.com/office/drawing/2014/main" xmlns="" val="3145763849"/>
                    </a:ext>
                  </a:extLst>
                </a:gridCol>
                <a:gridCol w="1486980">
                  <a:extLst>
                    <a:ext uri="{9D8B030D-6E8A-4147-A177-3AD203B41FA5}">
                      <a16:colId xmlns:a16="http://schemas.microsoft.com/office/drawing/2014/main" xmlns="" val="336947409"/>
                    </a:ext>
                  </a:extLst>
                </a:gridCol>
                <a:gridCol w="1486980">
                  <a:extLst>
                    <a:ext uri="{9D8B030D-6E8A-4147-A177-3AD203B41FA5}">
                      <a16:colId xmlns:a16="http://schemas.microsoft.com/office/drawing/2014/main" xmlns="" val="2981285087"/>
                    </a:ext>
                  </a:extLst>
                </a:gridCol>
                <a:gridCol w="1742196">
                  <a:extLst>
                    <a:ext uri="{9D8B030D-6E8A-4147-A177-3AD203B41FA5}">
                      <a16:colId xmlns:a16="http://schemas.microsoft.com/office/drawing/2014/main" xmlns="" val="916743667"/>
                    </a:ext>
                  </a:extLst>
                </a:gridCol>
              </a:tblGrid>
              <a:tr h="49708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месяц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1383670"/>
                  </a:ext>
                </a:extLst>
              </a:tr>
              <a:tr h="259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0-7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7-11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11-16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16-18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680522"/>
                  </a:ext>
                </a:extLst>
              </a:tr>
              <a:tr h="334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январь 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68337526"/>
                  </a:ext>
                </a:extLst>
              </a:tr>
              <a:tr h="6370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февраль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34401433"/>
                  </a:ext>
                </a:extLst>
              </a:tr>
              <a:tr h="334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март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9018035"/>
                  </a:ext>
                </a:extLst>
              </a:tr>
              <a:tr h="334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апрель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09083091"/>
                  </a:ext>
                </a:extLst>
              </a:tr>
              <a:tr h="334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63385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861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14*80"/>
  <p:tag name="TABLE_ENDDRAG_RECT" val="16*276*914*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36259842519684,&quot;left&quot;:66.19393700787401,&quot;top&quot;:4.5958267716535435,&quot;width&quot;:962.769763779527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36259842519684,&quot;left&quot;:66.19393700787401,&quot;top&quot;:4.5958267716535435,&quot;width&quot;:962.7697637795276}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1096</Words>
  <Application>Microsoft Office PowerPoint</Application>
  <PresentationFormat>Широкоэкранный</PresentationFormat>
  <Paragraphs>363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 Unicode MS</vt:lpstr>
      <vt:lpstr>Arial</vt:lpstr>
      <vt:lpstr>Calibri</vt:lpstr>
      <vt:lpstr>Calibri Light</vt:lpstr>
      <vt:lpstr>Microsoft Sans Serif</vt:lpstr>
      <vt:lpstr>Platypi Medium</vt:lpstr>
      <vt:lpstr>Times New Roman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ИЗМЕНЕНИЯ В ЗАКОНОДАТЕЛЬСТВЕ РОССИЙСКОЙ ФЕДЕРАЦИИ В СФЕРЕ ОБРАЗОВАНИЯ ОБУЧАЮЩИХСЯ С ОВЗ, С ИНВАЛИДНОСТЬЮ С 1 МАРТА 2025 ГОДА</dc:title>
  <dc:creator>Александр Бодров</dc:creator>
  <cp:lastModifiedBy>IRO-PC-220-1</cp:lastModifiedBy>
  <cp:revision>108</cp:revision>
  <cp:lastPrinted>2026-05-08T05:14:00Z</cp:lastPrinted>
  <dcterms:created xsi:type="dcterms:W3CDTF">2025-04-07T08:15:00Z</dcterms:created>
  <dcterms:modified xsi:type="dcterms:W3CDTF">2026-05-21T13:38:24Z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2025-02-18T20:00:00Z</vt:filetime>
  </property>
  <property fmtid="{D5CDD505-2E9C-101B-9397-08002B2CF9AE}" pid="3" name="Creator">
    <vt:lpwstr>Microsoft® Word 2019</vt:lpwstr>
  </property>
  <property fmtid="{D5CDD505-2E9C-101B-9397-08002B2CF9AE}" pid="4" name="LastSaved">
    <vt:filetime>2025-04-07T20:00:00Z</vt:filetime>
  </property>
  <property fmtid="{D5CDD505-2E9C-101B-9397-08002B2CF9AE}" pid="5" name="Producer">
    <vt:lpwstr>Microsoft® Word 2019</vt:lpwstr>
  </property>
  <property fmtid="{D5CDD505-2E9C-101B-9397-08002B2CF9AE}" pid="6" name="ICV">
    <vt:lpwstr>368EC551A8734F7980754E29829115A1_13</vt:lpwstr>
  </property>
  <property fmtid="{D5CDD505-2E9C-101B-9397-08002B2CF9AE}" pid="7" name="KSOProductBuildVer">
    <vt:lpwstr>1049-12.1.0.26372</vt:lpwstr>
  </property>
</Properties>
</file>