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02" r:id="rId3"/>
  </p:sldMasterIdLst>
  <p:notesMasterIdLst>
    <p:notesMasterId r:id="rId22"/>
  </p:notesMasterIdLst>
  <p:sldIdLst>
    <p:sldId id="568" r:id="rId4"/>
    <p:sldId id="598" r:id="rId5"/>
    <p:sldId id="597" r:id="rId6"/>
    <p:sldId id="596" r:id="rId7"/>
    <p:sldId id="553" r:id="rId8"/>
    <p:sldId id="595" r:id="rId9"/>
    <p:sldId id="327" r:id="rId10"/>
    <p:sldId id="397" r:id="rId11"/>
    <p:sldId id="580" r:id="rId12"/>
    <p:sldId id="268" r:id="rId13"/>
    <p:sldId id="570" r:id="rId14"/>
    <p:sldId id="275" r:id="rId15"/>
    <p:sldId id="591" r:id="rId16"/>
    <p:sldId id="592" r:id="rId17"/>
    <p:sldId id="593" r:id="rId18"/>
    <p:sldId id="561" r:id="rId19"/>
    <p:sldId id="594" r:id="rId20"/>
    <p:sldId id="258" r:id="rId21"/>
  </p:sldIdLst>
  <p:sldSz cx="9144000" cy="5143500" type="screen16x9"/>
  <p:notesSz cx="6877050" cy="10002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3C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03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8" y="7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1879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95404" y="0"/>
            <a:ext cx="2980055" cy="501879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r">
              <a:defRPr sz="1300"/>
            </a:lvl1pPr>
          </a:lstStyle>
          <a:p>
            <a:fld id="{FBC2D586-E8C6-4DB1-8288-C801F6AD3838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0950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51" tIns="48225" rIns="96451" bIns="4822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7705" y="4813866"/>
            <a:ext cx="5501640" cy="3938617"/>
          </a:xfrm>
          <a:prstGeom prst="rect">
            <a:avLst/>
          </a:prstGeom>
        </p:spPr>
        <p:txBody>
          <a:bodyPr vert="horz" lIns="96451" tIns="48225" rIns="96451" bIns="4822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80055" cy="501878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95404" y="9500961"/>
            <a:ext cx="2980055" cy="501878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r">
              <a:defRPr sz="1300"/>
            </a:lvl1pPr>
          </a:lstStyle>
          <a:p>
            <a:fld id="{137B8FC7-A736-41F4-BA1E-68BF8ED04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03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04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90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619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289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764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968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69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04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58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18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25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846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024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21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465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66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57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24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65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73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74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65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931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03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672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116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11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010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88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87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12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078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73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28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C9782-F2E0-43DA-A45F-3C5AE27C138D}" type="datetimeFigureOut">
              <a:rPr lang="ru-RU" smtClean="0"/>
              <a:pPr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14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C9782-F2E0-43DA-A45F-3C5AE27C13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79C26-E0DF-4A3D-824E-FC8BA9C9C2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4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679" y="1556087"/>
            <a:ext cx="78559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Дошкольное образование детей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 сложными сенсорными нарушениями: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методическая копилка ИКП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73919" y="2464054"/>
            <a:ext cx="38764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Переверзева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Марина Викторовна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кандидат педагогических наук,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старший научный сотрудник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лаборатории психолого-педагогических исследований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технологий специального образования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лиц с интеллектуальными нарушениями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ФГБНУ «ИКП»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48399" y="2679446"/>
            <a:ext cx="4101921" cy="45719"/>
          </a:xfrm>
          <a:prstGeom prst="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320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К0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8265695" cy="46494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E0C8D3-2934-34D2-0C0C-B35EA976C4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975" y="4749024"/>
            <a:ext cx="1447711" cy="34842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59B270-C486-3476-C003-E1C11D4BF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133DFE-5B49-D69C-88FE-C63CDAD6CD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231" y="259702"/>
            <a:ext cx="6524423" cy="42984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F63408-C6AF-5F85-F1D0-2DC5CA33DF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975" y="4749024"/>
            <a:ext cx="1447711" cy="3484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6F89D2-4E59-3ECE-AB53-C3E96B3932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074" y="1652733"/>
            <a:ext cx="3699047" cy="1838036"/>
          </a:xfrm>
          <a:prstGeom prst="rect">
            <a:avLst/>
          </a:prstGeom>
          <a:ln w="38100">
            <a:solidFill>
              <a:srgbClr val="8B3C67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548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3054" y="890007"/>
            <a:ext cx="5417893" cy="3490945"/>
          </a:xfrm>
          <a:prstGeom prst="rect">
            <a:avLst/>
          </a:prstGeom>
          <a:ln w="3175">
            <a:solidFill>
              <a:srgbClr val="8B3C67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C984DD-02B3-1922-7011-C230C30E19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975" y="4749024"/>
            <a:ext cx="1447711" cy="348426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97869D9-EF99-8417-EA45-847ABA7885BA}"/>
              </a:ext>
            </a:extLst>
          </p:cNvPr>
          <p:cNvCxnSpPr/>
          <p:nvPr/>
        </p:nvCxnSpPr>
        <p:spPr>
          <a:xfrm>
            <a:off x="2165928" y="1270000"/>
            <a:ext cx="2692400" cy="0"/>
          </a:xfrm>
          <a:prstGeom prst="line">
            <a:avLst/>
          </a:prstGeom>
          <a:ln w="28575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D2AEA-4656-9D57-2EFB-8DB4277E3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65" y="-30111"/>
            <a:ext cx="5880970" cy="85725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2100" b="1" dirty="0">
                <a:solidFill>
                  <a:srgbClr val="8B3C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ИПКР	</a:t>
            </a:r>
            <a:endParaRPr lang="ru-RU" sz="1100" b="1" dirty="0">
              <a:solidFill>
                <a:srgbClr val="8B3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70007E-64AB-B740-67E7-F0B824AAC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62" y="592507"/>
            <a:ext cx="8825024" cy="4106004"/>
          </a:xfrm>
          <a:solidFill>
            <a:schemeClr val="bg1"/>
          </a:solidFill>
          <a:ln>
            <a:solidFill>
              <a:srgbClr val="8B3C67"/>
            </a:solidFill>
          </a:ln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257168" indent="-257168">
              <a:lnSpc>
                <a:spcPct val="107000"/>
              </a:lnSpc>
              <a:buFont typeface="+mj-lt"/>
              <a:buAutoNum type="romanU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Целевой раздел</a:t>
            </a:r>
          </a:p>
          <a:p>
            <a:pPr marL="557199" lvl="1" indent="-214308">
              <a:lnSpc>
                <a:spcPct val="107000"/>
              </a:lnSpc>
              <a:buFont typeface="+mj-lt"/>
              <a:buAutoNum type="arabi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Общие </a:t>
            </a:r>
            <a:r>
              <a:rPr lang="ru-RU" sz="4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cведения</a:t>
            </a: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 ребенке</a:t>
            </a:r>
          </a:p>
          <a:p>
            <a:pPr marL="557199" lvl="1" indent="-214308">
              <a:lnSpc>
                <a:spcPct val="107000"/>
              </a:lnSpc>
              <a:buFont typeface="+mj-lt"/>
              <a:buAutoNum type="arabi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Психолого-педагогическая характеристика	</a:t>
            </a:r>
          </a:p>
          <a:p>
            <a:pPr marL="257168" indent="-257168">
              <a:lnSpc>
                <a:spcPct val="107000"/>
              </a:lnSpc>
              <a:buFont typeface="+mj-lt"/>
              <a:buAutoNum type="romanU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Организационный раздел	</a:t>
            </a:r>
          </a:p>
          <a:p>
            <a:pPr marL="557199" lvl="1" indent="-214308">
              <a:lnSpc>
                <a:spcPct val="107000"/>
              </a:lnSpc>
              <a:buFont typeface="+mj-lt"/>
              <a:buAutoNum type="arabi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 образовательной деятельности</a:t>
            </a:r>
          </a:p>
          <a:p>
            <a:pPr marL="557199" lvl="1" indent="-214308">
              <a:lnSpc>
                <a:spcPct val="107000"/>
              </a:lnSpc>
              <a:buFont typeface="+mj-lt"/>
              <a:buAutoNum type="arabi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Перечень необходимых технических средств, индивидуальных средств реабилитации</a:t>
            </a:r>
          </a:p>
          <a:p>
            <a:pPr marL="557199" lvl="1" indent="-214308">
              <a:lnSpc>
                <a:spcPct val="107000"/>
              </a:lnSpc>
              <a:buFont typeface="+mj-lt"/>
              <a:buAutoNum type="arabi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Необходимые вспомогательные средства для осуществления невербальной и вербальной коммуникации	</a:t>
            </a:r>
          </a:p>
          <a:p>
            <a:pPr marL="557199" lvl="1" indent="-214308">
              <a:lnSpc>
                <a:spcPct val="107000"/>
              </a:lnSpc>
              <a:buFont typeface="+mj-lt"/>
              <a:buAutoNum type="arabi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Необходимые дидактические материалы	</a:t>
            </a:r>
          </a:p>
          <a:p>
            <a:pPr marL="557199" lvl="1" indent="-214308">
              <a:lnSpc>
                <a:spcPct val="107000"/>
              </a:lnSpc>
              <a:buFont typeface="+mj-lt"/>
              <a:buAutoNum type="arabi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Планирование ухода и присмотра (при необходимости)	</a:t>
            </a:r>
          </a:p>
          <a:p>
            <a:pPr marL="557199" lvl="1" indent="-214308">
              <a:lnSpc>
                <a:spcPct val="107000"/>
              </a:lnSpc>
              <a:buFont typeface="+mj-lt"/>
              <a:buAutoNum type="arabi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Перечень необходимых специальных материалов и средств для ухода	</a:t>
            </a:r>
          </a:p>
          <a:p>
            <a:pPr marL="257168" indent="-257168">
              <a:lnSpc>
                <a:spcPct val="107000"/>
              </a:lnSpc>
              <a:buFont typeface="+mj-lt"/>
              <a:buAutoNum type="romanU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Содержательный раздел	</a:t>
            </a:r>
          </a:p>
          <a:p>
            <a:pPr marL="557199" lvl="1" indent="-214308">
              <a:lnSpc>
                <a:spcPct val="107000"/>
              </a:lnSpc>
              <a:buFont typeface="+mj-lt"/>
              <a:buAutoNum type="arabi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Образовательная область «Социально-коммуникативное развитие»	</a:t>
            </a:r>
          </a:p>
          <a:p>
            <a:pPr marL="557199" lvl="1" indent="-214308">
              <a:lnSpc>
                <a:spcPct val="107000"/>
              </a:lnSpc>
              <a:buFont typeface="+mj-lt"/>
              <a:buAutoNum type="arabi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Образовательная область «Физическое развитие»	</a:t>
            </a:r>
          </a:p>
          <a:p>
            <a:pPr marL="557199" lvl="1" indent="-214308">
              <a:lnSpc>
                <a:spcPct val="107000"/>
              </a:lnSpc>
              <a:buFont typeface="+mj-lt"/>
              <a:buAutoNum type="arabi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Образовательная область «Познавательное развитие»	</a:t>
            </a:r>
          </a:p>
          <a:p>
            <a:pPr marL="557199" lvl="1" indent="-214308">
              <a:lnSpc>
                <a:spcPct val="107000"/>
              </a:lnSpc>
              <a:buFont typeface="+mj-lt"/>
              <a:buAutoNum type="arabi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Образовательная область «Речевое развитие»	</a:t>
            </a:r>
          </a:p>
          <a:p>
            <a:pPr marL="557199" lvl="1" indent="-214308">
              <a:lnSpc>
                <a:spcPct val="107000"/>
              </a:lnSpc>
              <a:buFont typeface="+mj-lt"/>
              <a:buAutoNum type="arabi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Образовательная область «Художественно-эстетическое развитие»	</a:t>
            </a:r>
          </a:p>
          <a:p>
            <a:pPr marL="557199" lvl="1" indent="-214308">
              <a:lnSpc>
                <a:spcPct val="107000"/>
              </a:lnSpc>
              <a:buFont typeface="+mj-lt"/>
              <a:buAutoNum type="arabi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Индивидуальная коррекционная работа	</a:t>
            </a:r>
          </a:p>
          <a:p>
            <a:pPr marL="257168" indent="-257168">
              <a:lnSpc>
                <a:spcPct val="107000"/>
              </a:lnSpc>
              <a:buFont typeface="+mj-lt"/>
              <a:buAutoNum type="romanU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Программа сотрудничества с семьей	</a:t>
            </a:r>
          </a:p>
          <a:p>
            <a:pPr marL="257168" indent="-257168">
              <a:lnSpc>
                <a:spcPct val="107000"/>
              </a:lnSpc>
              <a:buFont typeface="+mj-lt"/>
              <a:buAutoNum type="romanU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Средства мониторинга и оценки динамики	</a:t>
            </a:r>
          </a:p>
          <a:p>
            <a:pPr marL="257168" indent="-257168">
              <a:lnSpc>
                <a:spcPct val="107000"/>
              </a:lnSpc>
              <a:buFont typeface="+mj-lt"/>
              <a:buAutoNum type="romanU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Индивидуальный профиль	</a:t>
            </a:r>
          </a:p>
          <a:p>
            <a:pPr marL="257168" indent="-257168">
              <a:lnSpc>
                <a:spcPct val="107000"/>
              </a:lnSpc>
              <a:buFont typeface="+mj-lt"/>
              <a:buAutoNum type="romanU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Оценка динамики	</a:t>
            </a:r>
          </a:p>
          <a:p>
            <a:pPr marL="257168" indent="-257168">
              <a:lnSpc>
                <a:spcPct val="107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ru-RU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Научно-методическая литература	</a:t>
            </a:r>
            <a:endParaRPr lang="ru-RU" sz="825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6B861AF-D039-D78A-D818-4E4783A38740}"/>
              </a:ext>
            </a:extLst>
          </p:cNvPr>
          <p:cNvCxnSpPr>
            <a:cxnSpLocks/>
          </p:cNvCxnSpPr>
          <p:nvPr/>
        </p:nvCxnSpPr>
        <p:spPr>
          <a:xfrm>
            <a:off x="159490" y="607578"/>
            <a:ext cx="2631836" cy="0"/>
          </a:xfrm>
          <a:prstGeom prst="line">
            <a:avLst/>
          </a:prstGeom>
          <a:ln w="3810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836973-3755-D13A-A7D3-2F0C2A42D6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975" y="4749024"/>
            <a:ext cx="1447711" cy="3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74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E3B78B-291F-B8A4-0465-EC208A795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50" y="29249"/>
            <a:ext cx="4448250" cy="467719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BAAC6B3-69E8-0D09-B5A3-001E4AC17577}"/>
              </a:ext>
            </a:extLst>
          </p:cNvPr>
          <p:cNvSpPr/>
          <p:nvPr/>
        </p:nvSpPr>
        <p:spPr>
          <a:xfrm>
            <a:off x="4695751" y="1"/>
            <a:ext cx="4448250" cy="4706444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38528A2-0D1A-DCB6-8D54-BFF131036946}"/>
              </a:ext>
            </a:extLst>
          </p:cNvPr>
          <p:cNvSpPr/>
          <p:nvPr/>
        </p:nvSpPr>
        <p:spPr>
          <a:xfrm>
            <a:off x="6178358" y="1863864"/>
            <a:ext cx="3049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5">
              <a:defRPr/>
            </a:pPr>
            <a:r>
              <a:rPr lang="ru-RU" sz="2000" b="1" dirty="0">
                <a:solidFill>
                  <a:srgbClr val="8B3C67"/>
                </a:solidFill>
                <a:latin typeface="Arial" pitchFamily="34" charset="0"/>
                <a:cs typeface="Arial" pitchFamily="34" charset="0"/>
              </a:rPr>
              <a:t>РАБОТА </a:t>
            </a:r>
          </a:p>
          <a:p>
            <a:pPr defTabSz="914355">
              <a:defRPr/>
            </a:pPr>
            <a:r>
              <a:rPr lang="ru-RU" sz="2000" b="1" dirty="0">
                <a:solidFill>
                  <a:srgbClr val="8B3C67"/>
                </a:solidFill>
                <a:latin typeface="Arial" pitchFamily="34" charset="0"/>
                <a:cs typeface="Arial" pitchFamily="34" charset="0"/>
              </a:rPr>
              <a:t>С КОНСТРУКТОРОМ</a:t>
            </a:r>
          </a:p>
        </p:txBody>
      </p:sp>
      <p:pic>
        <p:nvPicPr>
          <p:cNvPr id="2" name="Рисунок 1" descr="2022-04-03_15-15-54.png">
            <a:extLst>
              <a:ext uri="{FF2B5EF4-FFF2-40B4-BE49-F238E27FC236}">
                <a16:creationId xmlns:a16="http://schemas.microsoft.com/office/drawing/2014/main" id="{759C8363-CF48-C668-C8FD-2D3AAB0A6F1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-1"/>
            <a:ext cx="4836695" cy="51290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BE57D9-0E22-5148-9ADF-6108270D74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975" y="4749024"/>
            <a:ext cx="1447711" cy="3484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4BD9F1-F091-AC06-8E77-56C5744CB3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76" y="2840026"/>
            <a:ext cx="6181725" cy="1504950"/>
          </a:xfrm>
          <a:prstGeom prst="rect">
            <a:avLst/>
          </a:prstGeom>
          <a:ln w="38100">
            <a:solidFill>
              <a:srgbClr val="8B3C67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853687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8712E-C34E-1AF0-BD5B-B28332119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BF7FDD1-3C7B-E1EA-1EFC-3D9187C1C5EC}"/>
              </a:ext>
            </a:extLst>
          </p:cNvPr>
          <p:cNvSpPr txBox="1">
            <a:spLocks/>
          </p:cNvSpPr>
          <p:nvPr/>
        </p:nvSpPr>
        <p:spPr>
          <a:xfrm>
            <a:off x="6752678" y="835277"/>
            <a:ext cx="1974049" cy="397371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/>
            <a:r>
              <a:rPr lang="ru-RU" altLang="ru-RU" sz="1800" b="1" dirty="0">
                <a:solidFill>
                  <a:srgbClr val="8B3C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665024-3F5B-0846-D3A9-346E9B9DF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333" y="102113"/>
            <a:ext cx="3580343" cy="4917275"/>
          </a:xfrm>
          <a:prstGeom prst="roundRect">
            <a:avLst>
              <a:gd name="adj" fmla="val 8537"/>
            </a:avLst>
          </a:prstGeom>
          <a:ln w="28575">
            <a:solidFill>
              <a:srgbClr val="8B3C67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8629FE-2088-03BF-4865-DAEB1D740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752" y="534661"/>
            <a:ext cx="3264983" cy="4484727"/>
          </a:xfrm>
          <a:prstGeom prst="roundRect">
            <a:avLst>
              <a:gd name="adj" fmla="val 8537"/>
            </a:avLst>
          </a:prstGeom>
          <a:ln w="28575">
            <a:solidFill>
              <a:srgbClr val="5C125E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6BEF32-4A8E-3BBB-0D7B-38F5238E5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328" y="1533262"/>
            <a:ext cx="3580342" cy="3430118"/>
          </a:xfrm>
          <a:prstGeom prst="roundRect">
            <a:avLst>
              <a:gd name="adj" fmla="val 8537"/>
            </a:avLst>
          </a:prstGeom>
          <a:ln w="28575">
            <a:solidFill>
              <a:srgbClr val="8B175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DDE811-1D1E-5168-1BDF-E5571913A7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975" y="176525"/>
            <a:ext cx="531092" cy="4944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36076C-ED2D-9E3E-4F71-DA62A1D8CC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252" y="263137"/>
            <a:ext cx="1340481" cy="32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38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CC781B-10CE-6AFB-73DE-E2F83F6C4C72}"/>
              </a:ext>
            </a:extLst>
          </p:cNvPr>
          <p:cNvSpPr/>
          <p:nvPr/>
        </p:nvSpPr>
        <p:spPr>
          <a:xfrm>
            <a:off x="168294" y="372551"/>
            <a:ext cx="551945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ru-RU" sz="2100" b="1" dirty="0">
                <a:solidFill>
                  <a:srgbClr val="8B3C67"/>
                </a:solidFill>
              </a:rPr>
              <a:t>Индивидуальный профиль развития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453507-BD96-6B15-1B62-C36771463E38}"/>
              </a:ext>
            </a:extLst>
          </p:cNvPr>
          <p:cNvSpPr txBox="1"/>
          <p:nvPr/>
        </p:nvSpPr>
        <p:spPr>
          <a:xfrm>
            <a:off x="4234381" y="2571751"/>
            <a:ext cx="295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spcAft>
                <a:spcPts val="90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Установление контакта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87288" y="760164"/>
            <a:ext cx="8681291" cy="4175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ru-RU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" name="Группа 6"/>
          <p:cNvGrpSpPr/>
          <p:nvPr/>
        </p:nvGrpSpPr>
        <p:grpSpPr>
          <a:xfrm>
            <a:off x="415307" y="808193"/>
            <a:ext cx="8409205" cy="3604189"/>
            <a:chOff x="470274" y="285781"/>
            <a:chExt cx="17390368" cy="9134671"/>
          </a:xfrm>
          <a:noFill/>
        </p:grpSpPr>
        <p:grpSp>
          <p:nvGrpSpPr>
            <p:cNvPr id="42" name="Group 10"/>
            <p:cNvGrpSpPr/>
            <p:nvPr/>
          </p:nvGrpSpPr>
          <p:grpSpPr>
            <a:xfrm>
              <a:off x="470274" y="1989656"/>
              <a:ext cx="5516668" cy="3356730"/>
              <a:chOff x="0" y="64746"/>
              <a:chExt cx="1866133" cy="1135486"/>
            </a:xfrm>
            <a:grpFill/>
          </p:grpSpPr>
          <p:sp>
            <p:nvSpPr>
              <p:cNvPr id="45" name="Freeform 11"/>
              <p:cNvSpPr/>
              <p:nvPr/>
            </p:nvSpPr>
            <p:spPr>
              <a:xfrm>
                <a:off x="0" y="64746"/>
                <a:ext cx="1866133" cy="1135486"/>
              </a:xfrm>
              <a:custGeom>
                <a:avLst/>
                <a:gdLst/>
                <a:ahLst/>
                <a:cxnLst/>
                <a:rect l="l" t="t" r="r" b="b"/>
                <a:pathLst>
                  <a:path w="1563189" h="1719224">
                    <a:moveTo>
                      <a:pt x="1438729" y="1719224"/>
                    </a:moveTo>
                    <a:lnTo>
                      <a:pt x="124460" y="1719224"/>
                    </a:lnTo>
                    <a:cubicBezTo>
                      <a:pt x="55880" y="1719224"/>
                      <a:pt x="0" y="1663344"/>
                      <a:pt x="0" y="159476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38729" y="0"/>
                    </a:lnTo>
                    <a:cubicBezTo>
                      <a:pt x="1507309" y="0"/>
                      <a:pt x="1563189" y="55880"/>
                      <a:pt x="1563189" y="124460"/>
                    </a:cubicBezTo>
                    <a:lnTo>
                      <a:pt x="1563189" y="1594764"/>
                    </a:lnTo>
                    <a:cubicBezTo>
                      <a:pt x="1563189" y="1663344"/>
                      <a:pt x="1507309" y="1719224"/>
                      <a:pt x="1438729" y="1719224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38" name="Group 10"/>
            <p:cNvGrpSpPr/>
            <p:nvPr/>
          </p:nvGrpSpPr>
          <p:grpSpPr>
            <a:xfrm>
              <a:off x="6411606" y="285781"/>
              <a:ext cx="5516669" cy="3548130"/>
              <a:chOff x="0" y="0"/>
              <a:chExt cx="1866133" cy="1200232"/>
            </a:xfrm>
            <a:grpFill/>
          </p:grpSpPr>
          <p:sp>
            <p:nvSpPr>
              <p:cNvPr id="41" name="Freeform 11"/>
              <p:cNvSpPr/>
              <p:nvPr/>
            </p:nvSpPr>
            <p:spPr>
              <a:xfrm>
                <a:off x="0" y="0"/>
                <a:ext cx="1866133" cy="1200232"/>
              </a:xfrm>
              <a:custGeom>
                <a:avLst/>
                <a:gdLst/>
                <a:ahLst/>
                <a:cxnLst/>
                <a:rect l="l" t="t" r="r" b="b"/>
                <a:pathLst>
                  <a:path w="1563189" h="1719224">
                    <a:moveTo>
                      <a:pt x="1438729" y="1719224"/>
                    </a:moveTo>
                    <a:lnTo>
                      <a:pt x="124460" y="1719224"/>
                    </a:lnTo>
                    <a:cubicBezTo>
                      <a:pt x="55880" y="1719224"/>
                      <a:pt x="0" y="1663344"/>
                      <a:pt x="0" y="159476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38729" y="0"/>
                    </a:lnTo>
                    <a:cubicBezTo>
                      <a:pt x="1507309" y="0"/>
                      <a:pt x="1563189" y="55880"/>
                      <a:pt x="1563189" y="124460"/>
                    </a:cubicBezTo>
                    <a:lnTo>
                      <a:pt x="1563189" y="1594764"/>
                    </a:lnTo>
                    <a:cubicBezTo>
                      <a:pt x="1563189" y="1663344"/>
                      <a:pt x="1507309" y="1719224"/>
                      <a:pt x="1438729" y="1719224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34" name="Group 10"/>
            <p:cNvGrpSpPr/>
            <p:nvPr/>
          </p:nvGrpSpPr>
          <p:grpSpPr>
            <a:xfrm>
              <a:off x="579528" y="5872322"/>
              <a:ext cx="5516669" cy="3548130"/>
              <a:chOff x="30963" y="0"/>
              <a:chExt cx="1866133" cy="1200232"/>
            </a:xfrm>
            <a:grpFill/>
          </p:grpSpPr>
          <p:sp>
            <p:nvSpPr>
              <p:cNvPr id="37" name="Freeform 11"/>
              <p:cNvSpPr/>
              <p:nvPr/>
            </p:nvSpPr>
            <p:spPr>
              <a:xfrm>
                <a:off x="30963" y="0"/>
                <a:ext cx="1866133" cy="1200232"/>
              </a:xfrm>
              <a:custGeom>
                <a:avLst/>
                <a:gdLst/>
                <a:ahLst/>
                <a:cxnLst/>
                <a:rect l="l" t="t" r="r" b="b"/>
                <a:pathLst>
                  <a:path w="1563189" h="1719224">
                    <a:moveTo>
                      <a:pt x="1438729" y="1719224"/>
                    </a:moveTo>
                    <a:lnTo>
                      <a:pt x="124460" y="1719224"/>
                    </a:lnTo>
                    <a:cubicBezTo>
                      <a:pt x="55880" y="1719224"/>
                      <a:pt x="0" y="1663344"/>
                      <a:pt x="0" y="159476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38729" y="0"/>
                    </a:lnTo>
                    <a:cubicBezTo>
                      <a:pt x="1507309" y="0"/>
                      <a:pt x="1563189" y="55880"/>
                      <a:pt x="1563189" y="124460"/>
                    </a:cubicBezTo>
                    <a:lnTo>
                      <a:pt x="1563189" y="1594764"/>
                    </a:lnTo>
                    <a:cubicBezTo>
                      <a:pt x="1563189" y="1663344"/>
                      <a:pt x="1507309" y="1719224"/>
                      <a:pt x="1438729" y="1719224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30" name="Group 10"/>
            <p:cNvGrpSpPr/>
            <p:nvPr/>
          </p:nvGrpSpPr>
          <p:grpSpPr>
            <a:xfrm>
              <a:off x="6415984" y="5872320"/>
              <a:ext cx="5516669" cy="3548130"/>
              <a:chOff x="0" y="0"/>
              <a:chExt cx="1866133" cy="1200232"/>
            </a:xfrm>
            <a:grpFill/>
          </p:grpSpPr>
          <p:sp>
            <p:nvSpPr>
              <p:cNvPr id="33" name="Freeform 11"/>
              <p:cNvSpPr/>
              <p:nvPr/>
            </p:nvSpPr>
            <p:spPr>
              <a:xfrm>
                <a:off x="0" y="0"/>
                <a:ext cx="1866133" cy="1200232"/>
              </a:xfrm>
              <a:custGeom>
                <a:avLst/>
                <a:gdLst/>
                <a:ahLst/>
                <a:cxnLst/>
                <a:rect l="l" t="t" r="r" b="b"/>
                <a:pathLst>
                  <a:path w="1563189" h="1719224">
                    <a:moveTo>
                      <a:pt x="1438729" y="1719224"/>
                    </a:moveTo>
                    <a:lnTo>
                      <a:pt x="124460" y="1719224"/>
                    </a:lnTo>
                    <a:cubicBezTo>
                      <a:pt x="55880" y="1719224"/>
                      <a:pt x="0" y="1663344"/>
                      <a:pt x="0" y="159476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38729" y="0"/>
                    </a:lnTo>
                    <a:cubicBezTo>
                      <a:pt x="1507309" y="0"/>
                      <a:pt x="1563189" y="55880"/>
                      <a:pt x="1563189" y="124460"/>
                    </a:cubicBezTo>
                    <a:lnTo>
                      <a:pt x="1563189" y="1594764"/>
                    </a:lnTo>
                    <a:cubicBezTo>
                      <a:pt x="1563189" y="1663344"/>
                      <a:pt x="1507309" y="1719224"/>
                      <a:pt x="1438729" y="1719224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10"/>
            <p:cNvGrpSpPr/>
            <p:nvPr/>
          </p:nvGrpSpPr>
          <p:grpSpPr>
            <a:xfrm>
              <a:off x="12343973" y="5872320"/>
              <a:ext cx="5516669" cy="3548130"/>
              <a:chOff x="0" y="0"/>
              <a:chExt cx="1866133" cy="1200232"/>
            </a:xfrm>
            <a:grpFill/>
          </p:grpSpPr>
          <p:sp>
            <p:nvSpPr>
              <p:cNvPr id="29" name="Freeform 11"/>
              <p:cNvSpPr/>
              <p:nvPr/>
            </p:nvSpPr>
            <p:spPr>
              <a:xfrm>
                <a:off x="0" y="0"/>
                <a:ext cx="1866133" cy="1200232"/>
              </a:xfrm>
              <a:custGeom>
                <a:avLst/>
                <a:gdLst/>
                <a:ahLst/>
                <a:cxnLst/>
                <a:rect l="l" t="t" r="r" b="b"/>
                <a:pathLst>
                  <a:path w="1563189" h="1719224">
                    <a:moveTo>
                      <a:pt x="1438729" y="1719224"/>
                    </a:moveTo>
                    <a:lnTo>
                      <a:pt x="124460" y="1719224"/>
                    </a:lnTo>
                    <a:cubicBezTo>
                      <a:pt x="55880" y="1719224"/>
                      <a:pt x="0" y="1663344"/>
                      <a:pt x="0" y="159476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38729" y="0"/>
                    </a:lnTo>
                    <a:cubicBezTo>
                      <a:pt x="1507309" y="0"/>
                      <a:pt x="1563189" y="55880"/>
                      <a:pt x="1563189" y="124460"/>
                    </a:cubicBezTo>
                    <a:lnTo>
                      <a:pt x="1563189" y="1594764"/>
                    </a:lnTo>
                    <a:cubicBezTo>
                      <a:pt x="1563189" y="1663344"/>
                      <a:pt x="1507309" y="1719224"/>
                      <a:pt x="1438729" y="1719224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2" name="Group 10"/>
            <p:cNvGrpSpPr/>
            <p:nvPr/>
          </p:nvGrpSpPr>
          <p:grpSpPr>
            <a:xfrm>
              <a:off x="12335413" y="1793054"/>
              <a:ext cx="5516669" cy="3548130"/>
              <a:chOff x="0" y="0"/>
              <a:chExt cx="1866133" cy="1200232"/>
            </a:xfrm>
            <a:grpFill/>
          </p:grpSpPr>
          <p:sp>
            <p:nvSpPr>
              <p:cNvPr id="25" name="Freeform 11"/>
              <p:cNvSpPr/>
              <p:nvPr/>
            </p:nvSpPr>
            <p:spPr>
              <a:xfrm>
                <a:off x="0" y="0"/>
                <a:ext cx="1866133" cy="1200232"/>
              </a:xfrm>
              <a:custGeom>
                <a:avLst/>
                <a:gdLst/>
                <a:ahLst/>
                <a:cxnLst/>
                <a:rect l="l" t="t" r="r" b="b"/>
                <a:pathLst>
                  <a:path w="1563189" h="1719224">
                    <a:moveTo>
                      <a:pt x="1438729" y="1719224"/>
                    </a:moveTo>
                    <a:lnTo>
                      <a:pt x="124460" y="1719224"/>
                    </a:lnTo>
                    <a:cubicBezTo>
                      <a:pt x="55880" y="1719224"/>
                      <a:pt x="0" y="1663344"/>
                      <a:pt x="0" y="159476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38729" y="0"/>
                    </a:lnTo>
                    <a:cubicBezTo>
                      <a:pt x="1507309" y="0"/>
                      <a:pt x="1563189" y="55880"/>
                      <a:pt x="1563189" y="124460"/>
                    </a:cubicBezTo>
                    <a:lnTo>
                      <a:pt x="1563189" y="1594764"/>
                    </a:lnTo>
                    <a:cubicBezTo>
                      <a:pt x="1563189" y="1663344"/>
                      <a:pt x="1507309" y="1719224"/>
                      <a:pt x="1438729" y="1719224"/>
                    </a:cubicBezTo>
                    <a:close/>
                  </a:path>
                </a:pathLst>
              </a:custGeom>
              <a:grpFill/>
            </p:spPr>
          </p:sp>
        </p:grpSp>
      </p:grpSp>
      <p:pic>
        <p:nvPicPr>
          <p:cNvPr id="2" name="image-hor7SGPg-b4sJqDJIE1aM.jpeg">
            <a:extLst>
              <a:ext uri="{FF2B5EF4-FFF2-40B4-BE49-F238E27FC236}">
                <a16:creationId xmlns:a16="http://schemas.microsoft.com/office/drawing/2014/main" id="{391CF357-9291-0150-1ACD-AEEB33B6FFAF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109913" y="1051025"/>
            <a:ext cx="6867024" cy="3656663"/>
          </a:xfrm>
          <a:prstGeom prst="rect">
            <a:avLst/>
          </a:prstGeom>
          <a:ln w="38100">
            <a:solidFill>
              <a:srgbClr val="8B3C67"/>
            </a:solidFill>
          </a:ln>
        </p:spPr>
      </p:pic>
    </p:spTree>
    <p:extLst>
      <p:ext uri="{BB962C8B-B14F-4D97-AF65-F5344CB8AC3E}">
        <p14:creationId xmlns:p14="http://schemas.microsoft.com/office/powerpoint/2010/main" val="4294655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EB25D-7004-8F85-8FE4-87C91BAC6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23F3B6-E57B-4469-7552-2E662A81AE7D}"/>
              </a:ext>
            </a:extLst>
          </p:cNvPr>
          <p:cNvSpPr/>
          <p:nvPr/>
        </p:nvSpPr>
        <p:spPr>
          <a:xfrm>
            <a:off x="168294" y="372551"/>
            <a:ext cx="551945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ru-RU" sz="2100" b="1" dirty="0">
                <a:solidFill>
                  <a:srgbClr val="8B3C67"/>
                </a:solidFill>
              </a:rPr>
              <a:t>Индивидуальный профиль развития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4F0A94-9F43-2ACB-E3A3-F74D22D1E8BE}"/>
              </a:ext>
            </a:extLst>
          </p:cNvPr>
          <p:cNvSpPr txBox="1"/>
          <p:nvPr/>
        </p:nvSpPr>
        <p:spPr>
          <a:xfrm>
            <a:off x="4234381" y="2571751"/>
            <a:ext cx="295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spcAft>
                <a:spcPts val="90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Установление контакта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E61D040-F37B-B634-13FE-10C7FF067059}"/>
              </a:ext>
            </a:extLst>
          </p:cNvPr>
          <p:cNvSpPr/>
          <p:nvPr/>
        </p:nvSpPr>
        <p:spPr>
          <a:xfrm>
            <a:off x="187288" y="760164"/>
            <a:ext cx="8681291" cy="4175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ru-RU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" name="Группа 6">
            <a:extLst>
              <a:ext uri="{FF2B5EF4-FFF2-40B4-BE49-F238E27FC236}">
                <a16:creationId xmlns:a16="http://schemas.microsoft.com/office/drawing/2014/main" id="{B8B43C6F-B64E-2BD5-43E5-735C0BCB9EA8}"/>
              </a:ext>
            </a:extLst>
          </p:cNvPr>
          <p:cNvGrpSpPr/>
          <p:nvPr/>
        </p:nvGrpSpPr>
        <p:grpSpPr>
          <a:xfrm>
            <a:off x="415307" y="808193"/>
            <a:ext cx="8409205" cy="3604189"/>
            <a:chOff x="470274" y="285781"/>
            <a:chExt cx="17390368" cy="9134671"/>
          </a:xfrm>
          <a:noFill/>
        </p:grpSpPr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id="{5160E7B8-BA1C-DAD7-3A9E-D40B7DDE5EBF}"/>
                </a:ext>
              </a:extLst>
            </p:cNvPr>
            <p:cNvGrpSpPr/>
            <p:nvPr/>
          </p:nvGrpSpPr>
          <p:grpSpPr>
            <a:xfrm>
              <a:off x="470274" y="1989656"/>
              <a:ext cx="5516668" cy="3356730"/>
              <a:chOff x="0" y="64746"/>
              <a:chExt cx="1866133" cy="1135486"/>
            </a:xfrm>
            <a:grpFill/>
          </p:grpSpPr>
          <p:sp>
            <p:nvSpPr>
              <p:cNvPr id="45" name="Freeform 11">
                <a:extLst>
                  <a:ext uri="{FF2B5EF4-FFF2-40B4-BE49-F238E27FC236}">
                    <a16:creationId xmlns:a16="http://schemas.microsoft.com/office/drawing/2014/main" id="{179E03BE-7F18-83AC-C177-BB87983C169F}"/>
                  </a:ext>
                </a:extLst>
              </p:cNvPr>
              <p:cNvSpPr/>
              <p:nvPr/>
            </p:nvSpPr>
            <p:spPr>
              <a:xfrm>
                <a:off x="0" y="64746"/>
                <a:ext cx="1866133" cy="1135486"/>
              </a:xfrm>
              <a:custGeom>
                <a:avLst/>
                <a:gdLst/>
                <a:ahLst/>
                <a:cxnLst/>
                <a:rect l="l" t="t" r="r" b="b"/>
                <a:pathLst>
                  <a:path w="1563189" h="1719224">
                    <a:moveTo>
                      <a:pt x="1438729" y="1719224"/>
                    </a:moveTo>
                    <a:lnTo>
                      <a:pt x="124460" y="1719224"/>
                    </a:lnTo>
                    <a:cubicBezTo>
                      <a:pt x="55880" y="1719224"/>
                      <a:pt x="0" y="1663344"/>
                      <a:pt x="0" y="159476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38729" y="0"/>
                    </a:lnTo>
                    <a:cubicBezTo>
                      <a:pt x="1507309" y="0"/>
                      <a:pt x="1563189" y="55880"/>
                      <a:pt x="1563189" y="124460"/>
                    </a:cubicBezTo>
                    <a:lnTo>
                      <a:pt x="1563189" y="1594764"/>
                    </a:lnTo>
                    <a:cubicBezTo>
                      <a:pt x="1563189" y="1663344"/>
                      <a:pt x="1507309" y="1719224"/>
                      <a:pt x="1438729" y="1719224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38" name="Group 10">
              <a:extLst>
                <a:ext uri="{FF2B5EF4-FFF2-40B4-BE49-F238E27FC236}">
                  <a16:creationId xmlns:a16="http://schemas.microsoft.com/office/drawing/2014/main" id="{0BC0BAEE-4971-1F57-6582-7E589DE0CCD6}"/>
                </a:ext>
              </a:extLst>
            </p:cNvPr>
            <p:cNvGrpSpPr/>
            <p:nvPr/>
          </p:nvGrpSpPr>
          <p:grpSpPr>
            <a:xfrm>
              <a:off x="6411606" y="285781"/>
              <a:ext cx="5516669" cy="3548130"/>
              <a:chOff x="0" y="0"/>
              <a:chExt cx="1866133" cy="1200232"/>
            </a:xfrm>
            <a:grpFill/>
          </p:grpSpPr>
          <p:sp>
            <p:nvSpPr>
              <p:cNvPr id="41" name="Freeform 11">
                <a:extLst>
                  <a:ext uri="{FF2B5EF4-FFF2-40B4-BE49-F238E27FC236}">
                    <a16:creationId xmlns:a16="http://schemas.microsoft.com/office/drawing/2014/main" id="{B2A3587F-A64C-2B1F-8197-F73BBEFC5231}"/>
                  </a:ext>
                </a:extLst>
              </p:cNvPr>
              <p:cNvSpPr/>
              <p:nvPr/>
            </p:nvSpPr>
            <p:spPr>
              <a:xfrm>
                <a:off x="0" y="0"/>
                <a:ext cx="1866133" cy="1200232"/>
              </a:xfrm>
              <a:custGeom>
                <a:avLst/>
                <a:gdLst/>
                <a:ahLst/>
                <a:cxnLst/>
                <a:rect l="l" t="t" r="r" b="b"/>
                <a:pathLst>
                  <a:path w="1563189" h="1719224">
                    <a:moveTo>
                      <a:pt x="1438729" y="1719224"/>
                    </a:moveTo>
                    <a:lnTo>
                      <a:pt x="124460" y="1719224"/>
                    </a:lnTo>
                    <a:cubicBezTo>
                      <a:pt x="55880" y="1719224"/>
                      <a:pt x="0" y="1663344"/>
                      <a:pt x="0" y="159476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38729" y="0"/>
                    </a:lnTo>
                    <a:cubicBezTo>
                      <a:pt x="1507309" y="0"/>
                      <a:pt x="1563189" y="55880"/>
                      <a:pt x="1563189" y="124460"/>
                    </a:cubicBezTo>
                    <a:lnTo>
                      <a:pt x="1563189" y="1594764"/>
                    </a:lnTo>
                    <a:cubicBezTo>
                      <a:pt x="1563189" y="1663344"/>
                      <a:pt x="1507309" y="1719224"/>
                      <a:pt x="1438729" y="1719224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34" name="Group 10">
              <a:extLst>
                <a:ext uri="{FF2B5EF4-FFF2-40B4-BE49-F238E27FC236}">
                  <a16:creationId xmlns:a16="http://schemas.microsoft.com/office/drawing/2014/main" id="{B06CAFAD-AF3D-8D23-9668-F714F96017AA}"/>
                </a:ext>
              </a:extLst>
            </p:cNvPr>
            <p:cNvGrpSpPr/>
            <p:nvPr/>
          </p:nvGrpSpPr>
          <p:grpSpPr>
            <a:xfrm>
              <a:off x="579528" y="5872322"/>
              <a:ext cx="5516669" cy="3548130"/>
              <a:chOff x="30963" y="0"/>
              <a:chExt cx="1866133" cy="1200232"/>
            </a:xfrm>
            <a:grpFill/>
          </p:grpSpPr>
          <p:sp>
            <p:nvSpPr>
              <p:cNvPr id="37" name="Freeform 11">
                <a:extLst>
                  <a:ext uri="{FF2B5EF4-FFF2-40B4-BE49-F238E27FC236}">
                    <a16:creationId xmlns:a16="http://schemas.microsoft.com/office/drawing/2014/main" id="{271FEBDB-FC94-5C33-A935-8B823B4F0732}"/>
                  </a:ext>
                </a:extLst>
              </p:cNvPr>
              <p:cNvSpPr/>
              <p:nvPr/>
            </p:nvSpPr>
            <p:spPr>
              <a:xfrm>
                <a:off x="30963" y="0"/>
                <a:ext cx="1866133" cy="1200232"/>
              </a:xfrm>
              <a:custGeom>
                <a:avLst/>
                <a:gdLst/>
                <a:ahLst/>
                <a:cxnLst/>
                <a:rect l="l" t="t" r="r" b="b"/>
                <a:pathLst>
                  <a:path w="1563189" h="1719224">
                    <a:moveTo>
                      <a:pt x="1438729" y="1719224"/>
                    </a:moveTo>
                    <a:lnTo>
                      <a:pt x="124460" y="1719224"/>
                    </a:lnTo>
                    <a:cubicBezTo>
                      <a:pt x="55880" y="1719224"/>
                      <a:pt x="0" y="1663344"/>
                      <a:pt x="0" y="159476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38729" y="0"/>
                    </a:lnTo>
                    <a:cubicBezTo>
                      <a:pt x="1507309" y="0"/>
                      <a:pt x="1563189" y="55880"/>
                      <a:pt x="1563189" y="124460"/>
                    </a:cubicBezTo>
                    <a:lnTo>
                      <a:pt x="1563189" y="1594764"/>
                    </a:lnTo>
                    <a:cubicBezTo>
                      <a:pt x="1563189" y="1663344"/>
                      <a:pt x="1507309" y="1719224"/>
                      <a:pt x="1438729" y="1719224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30" name="Group 10">
              <a:extLst>
                <a:ext uri="{FF2B5EF4-FFF2-40B4-BE49-F238E27FC236}">
                  <a16:creationId xmlns:a16="http://schemas.microsoft.com/office/drawing/2014/main" id="{DADE1082-F001-E324-9A75-D7CEFF61F8FB}"/>
                </a:ext>
              </a:extLst>
            </p:cNvPr>
            <p:cNvGrpSpPr/>
            <p:nvPr/>
          </p:nvGrpSpPr>
          <p:grpSpPr>
            <a:xfrm>
              <a:off x="6415984" y="5872320"/>
              <a:ext cx="5516669" cy="3548130"/>
              <a:chOff x="0" y="0"/>
              <a:chExt cx="1866133" cy="1200232"/>
            </a:xfrm>
            <a:grpFill/>
          </p:grpSpPr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62DD0F1F-E1B5-C8CB-A658-87F3241B5163}"/>
                  </a:ext>
                </a:extLst>
              </p:cNvPr>
              <p:cNvSpPr/>
              <p:nvPr/>
            </p:nvSpPr>
            <p:spPr>
              <a:xfrm>
                <a:off x="0" y="0"/>
                <a:ext cx="1866133" cy="1200232"/>
              </a:xfrm>
              <a:custGeom>
                <a:avLst/>
                <a:gdLst/>
                <a:ahLst/>
                <a:cxnLst/>
                <a:rect l="l" t="t" r="r" b="b"/>
                <a:pathLst>
                  <a:path w="1563189" h="1719224">
                    <a:moveTo>
                      <a:pt x="1438729" y="1719224"/>
                    </a:moveTo>
                    <a:lnTo>
                      <a:pt x="124460" y="1719224"/>
                    </a:lnTo>
                    <a:cubicBezTo>
                      <a:pt x="55880" y="1719224"/>
                      <a:pt x="0" y="1663344"/>
                      <a:pt x="0" y="159476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38729" y="0"/>
                    </a:lnTo>
                    <a:cubicBezTo>
                      <a:pt x="1507309" y="0"/>
                      <a:pt x="1563189" y="55880"/>
                      <a:pt x="1563189" y="124460"/>
                    </a:cubicBezTo>
                    <a:lnTo>
                      <a:pt x="1563189" y="1594764"/>
                    </a:lnTo>
                    <a:cubicBezTo>
                      <a:pt x="1563189" y="1663344"/>
                      <a:pt x="1507309" y="1719224"/>
                      <a:pt x="1438729" y="1719224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10">
              <a:extLst>
                <a:ext uri="{FF2B5EF4-FFF2-40B4-BE49-F238E27FC236}">
                  <a16:creationId xmlns:a16="http://schemas.microsoft.com/office/drawing/2014/main" id="{EFEA530C-ED12-0D82-1A52-3A5AEE115A3B}"/>
                </a:ext>
              </a:extLst>
            </p:cNvPr>
            <p:cNvGrpSpPr/>
            <p:nvPr/>
          </p:nvGrpSpPr>
          <p:grpSpPr>
            <a:xfrm>
              <a:off x="12343973" y="5872320"/>
              <a:ext cx="5516669" cy="3548130"/>
              <a:chOff x="0" y="0"/>
              <a:chExt cx="1866133" cy="1200232"/>
            </a:xfrm>
            <a:grpFill/>
          </p:grpSpPr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0BD9AB4E-C8F1-1D1E-4FDE-FF17A3ED7DAA}"/>
                  </a:ext>
                </a:extLst>
              </p:cNvPr>
              <p:cNvSpPr/>
              <p:nvPr/>
            </p:nvSpPr>
            <p:spPr>
              <a:xfrm>
                <a:off x="0" y="0"/>
                <a:ext cx="1866133" cy="1200232"/>
              </a:xfrm>
              <a:custGeom>
                <a:avLst/>
                <a:gdLst/>
                <a:ahLst/>
                <a:cxnLst/>
                <a:rect l="l" t="t" r="r" b="b"/>
                <a:pathLst>
                  <a:path w="1563189" h="1719224">
                    <a:moveTo>
                      <a:pt x="1438729" y="1719224"/>
                    </a:moveTo>
                    <a:lnTo>
                      <a:pt x="124460" y="1719224"/>
                    </a:lnTo>
                    <a:cubicBezTo>
                      <a:pt x="55880" y="1719224"/>
                      <a:pt x="0" y="1663344"/>
                      <a:pt x="0" y="159476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38729" y="0"/>
                    </a:lnTo>
                    <a:cubicBezTo>
                      <a:pt x="1507309" y="0"/>
                      <a:pt x="1563189" y="55880"/>
                      <a:pt x="1563189" y="124460"/>
                    </a:cubicBezTo>
                    <a:lnTo>
                      <a:pt x="1563189" y="1594764"/>
                    </a:lnTo>
                    <a:cubicBezTo>
                      <a:pt x="1563189" y="1663344"/>
                      <a:pt x="1507309" y="1719224"/>
                      <a:pt x="1438729" y="1719224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81690CC3-E3CF-40CF-126B-F1B3902FD358}"/>
                </a:ext>
              </a:extLst>
            </p:cNvPr>
            <p:cNvGrpSpPr/>
            <p:nvPr/>
          </p:nvGrpSpPr>
          <p:grpSpPr>
            <a:xfrm>
              <a:off x="12335413" y="1793054"/>
              <a:ext cx="5516669" cy="3548130"/>
              <a:chOff x="0" y="0"/>
              <a:chExt cx="1866133" cy="1200232"/>
            </a:xfrm>
            <a:grpFill/>
          </p:grpSpPr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EABF0EC-58A9-375C-B01F-4FE815F0437E}"/>
                  </a:ext>
                </a:extLst>
              </p:cNvPr>
              <p:cNvSpPr/>
              <p:nvPr/>
            </p:nvSpPr>
            <p:spPr>
              <a:xfrm>
                <a:off x="0" y="0"/>
                <a:ext cx="1866133" cy="1200232"/>
              </a:xfrm>
              <a:custGeom>
                <a:avLst/>
                <a:gdLst/>
                <a:ahLst/>
                <a:cxnLst/>
                <a:rect l="l" t="t" r="r" b="b"/>
                <a:pathLst>
                  <a:path w="1563189" h="1719224">
                    <a:moveTo>
                      <a:pt x="1438729" y="1719224"/>
                    </a:moveTo>
                    <a:lnTo>
                      <a:pt x="124460" y="1719224"/>
                    </a:lnTo>
                    <a:cubicBezTo>
                      <a:pt x="55880" y="1719224"/>
                      <a:pt x="0" y="1663344"/>
                      <a:pt x="0" y="159476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38729" y="0"/>
                    </a:lnTo>
                    <a:cubicBezTo>
                      <a:pt x="1507309" y="0"/>
                      <a:pt x="1563189" y="55880"/>
                      <a:pt x="1563189" y="124460"/>
                    </a:cubicBezTo>
                    <a:lnTo>
                      <a:pt x="1563189" y="1594764"/>
                    </a:lnTo>
                    <a:cubicBezTo>
                      <a:pt x="1563189" y="1663344"/>
                      <a:pt x="1507309" y="1719224"/>
                      <a:pt x="1438729" y="1719224"/>
                    </a:cubicBezTo>
                    <a:close/>
                  </a:path>
                </a:pathLst>
              </a:custGeom>
              <a:grpFill/>
            </p:spPr>
          </p:sp>
        </p:grpSp>
      </p:grpSp>
      <p:pic>
        <p:nvPicPr>
          <p:cNvPr id="2" name="image-hor7SGPg-b4sJqDJIE1aM.jpeg">
            <a:extLst>
              <a:ext uri="{FF2B5EF4-FFF2-40B4-BE49-F238E27FC236}">
                <a16:creationId xmlns:a16="http://schemas.microsoft.com/office/drawing/2014/main" id="{50A6B431-BC4A-C057-7E0C-C729CCADB2A7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109913" y="1051025"/>
            <a:ext cx="6867024" cy="3656663"/>
          </a:xfrm>
          <a:prstGeom prst="rect">
            <a:avLst/>
          </a:prstGeom>
          <a:ln w="38100">
            <a:solidFill>
              <a:srgbClr val="8B3C67"/>
            </a:solidFill>
          </a:ln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AF0C73E-B8AE-BEC8-8F56-CB6EA1D13980}"/>
              </a:ext>
            </a:extLst>
          </p:cNvPr>
          <p:cNvGrpSpPr/>
          <p:nvPr/>
        </p:nvGrpSpPr>
        <p:grpSpPr>
          <a:xfrm>
            <a:off x="1966965" y="1569244"/>
            <a:ext cx="5596932" cy="2029526"/>
            <a:chOff x="2622620" y="2092325"/>
            <a:chExt cx="7462576" cy="2706035"/>
          </a:xfrm>
        </p:grpSpPr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9DDC89DF-A87D-35BD-F41A-B421AC921F32}"/>
                </a:ext>
              </a:extLst>
            </p:cNvPr>
            <p:cNvCxnSpPr>
              <a:cxnSpLocks/>
            </p:cNvCxnSpPr>
            <p:nvPr/>
          </p:nvCxnSpPr>
          <p:spPr>
            <a:xfrm>
              <a:off x="2622620" y="2092325"/>
              <a:ext cx="2484523" cy="2558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FEB34331-634F-FFBC-AA9D-5D5203D298C8}"/>
                </a:ext>
              </a:extLst>
            </p:cNvPr>
            <p:cNvCxnSpPr>
              <a:cxnSpLocks/>
            </p:cNvCxnSpPr>
            <p:nvPr/>
          </p:nvCxnSpPr>
          <p:spPr>
            <a:xfrm>
              <a:off x="5107143" y="2117912"/>
              <a:ext cx="2502338" cy="2356672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CB54ADBE-A363-9446-5B82-B0ED6454BE6B}"/>
                </a:ext>
              </a:extLst>
            </p:cNvPr>
            <p:cNvCxnSpPr>
              <a:cxnSpLocks/>
            </p:cNvCxnSpPr>
            <p:nvPr/>
          </p:nvCxnSpPr>
          <p:spPr>
            <a:xfrm>
              <a:off x="7609481" y="4474584"/>
              <a:ext cx="2475715" cy="323776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7836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66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81CEAD-0911-2F1A-342B-FF2798473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E444F1-98B2-56A7-D5BA-1DAE786AE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1986" y="2547846"/>
            <a:ext cx="2622014" cy="857250"/>
          </a:xfrm>
        </p:spPr>
        <p:txBody>
          <a:bodyPr>
            <a:normAutofit/>
          </a:bodyPr>
          <a:lstStyle/>
          <a:p>
            <a:pPr algn="r"/>
            <a:r>
              <a:rPr lang="ru-RU" sz="2100" b="1" dirty="0">
                <a:solidFill>
                  <a:srgbClr val="8B3C67"/>
                </a:solidFill>
                <a:latin typeface="+mn-lt"/>
                <a:ea typeface="+mn-ea"/>
                <a:cs typeface="+mn-cs"/>
              </a:rPr>
              <a:t>МЕТОДИЧЕСКОЕ </a:t>
            </a:r>
            <a:br>
              <a:rPr lang="ru-RU" sz="2100" b="1" dirty="0">
                <a:solidFill>
                  <a:srgbClr val="8B3C67"/>
                </a:solidFill>
                <a:latin typeface="+mn-lt"/>
                <a:ea typeface="+mn-ea"/>
                <a:cs typeface="+mn-cs"/>
              </a:rPr>
            </a:br>
            <a:r>
              <a:rPr lang="ru-RU" sz="2100" b="1" dirty="0">
                <a:solidFill>
                  <a:srgbClr val="8B3C67"/>
                </a:solidFill>
                <a:latin typeface="+mn-lt"/>
                <a:ea typeface="+mn-ea"/>
                <a:cs typeface="+mn-cs"/>
              </a:rPr>
              <a:t>СОПРОВОЖДЕНИЕ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8F08115-2E12-4F82-33C2-36B2C47837AA}"/>
              </a:ext>
            </a:extLst>
          </p:cNvPr>
          <p:cNvCxnSpPr/>
          <p:nvPr/>
        </p:nvCxnSpPr>
        <p:spPr>
          <a:xfrm>
            <a:off x="269945" y="1417334"/>
            <a:ext cx="8628845" cy="0"/>
          </a:xfrm>
          <a:prstGeom prst="line">
            <a:avLst/>
          </a:prstGeom>
          <a:ln w="28575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B3E3D1-D5C4-C10B-AE78-FE95EF0429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5576" y="1152832"/>
            <a:ext cx="1258479" cy="11783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75FC42-A28E-954E-C731-D23985CA99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230"/>
            <a:ext cx="6554123" cy="426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20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994D43-7FB0-32DF-C751-3A01F7A22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0D07D05-FC3A-D8C3-A428-58CB528B97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5" y="197827"/>
            <a:ext cx="5876176" cy="474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62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716002-D0C3-577E-FEC2-92F6B2C40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62361-040B-3CAA-67BC-E99E8C8A1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458" y="988709"/>
            <a:ext cx="2622014" cy="857250"/>
          </a:xfrm>
        </p:spPr>
        <p:txBody>
          <a:bodyPr>
            <a:normAutofit/>
          </a:bodyPr>
          <a:lstStyle/>
          <a:p>
            <a:pPr algn="r"/>
            <a:r>
              <a:rPr lang="ru-RU" sz="2100" b="1" dirty="0">
                <a:solidFill>
                  <a:srgbClr val="8B3C67"/>
                </a:solidFill>
                <a:latin typeface="+mn-lt"/>
                <a:ea typeface="+mn-ea"/>
                <a:cs typeface="+mn-cs"/>
              </a:rPr>
              <a:t>МЕТОДИЧЕСКОЕ </a:t>
            </a:r>
            <a:br>
              <a:rPr lang="ru-RU" sz="2100" b="1" dirty="0">
                <a:solidFill>
                  <a:srgbClr val="8B3C67"/>
                </a:solidFill>
                <a:latin typeface="+mn-lt"/>
                <a:ea typeface="+mn-ea"/>
                <a:cs typeface="+mn-cs"/>
              </a:rPr>
            </a:br>
            <a:r>
              <a:rPr lang="ru-RU" sz="2100" b="1" dirty="0">
                <a:solidFill>
                  <a:srgbClr val="8B3C67"/>
                </a:solidFill>
                <a:latin typeface="+mn-lt"/>
                <a:ea typeface="+mn-ea"/>
                <a:cs typeface="+mn-cs"/>
              </a:rPr>
              <a:t>СОПРОВОЖДЕНИЕ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935C4D0-43E8-3C58-F32E-65729DF7D134}"/>
              </a:ext>
            </a:extLst>
          </p:cNvPr>
          <p:cNvCxnSpPr>
            <a:cxnSpLocks/>
          </p:cNvCxnSpPr>
          <p:nvPr/>
        </p:nvCxnSpPr>
        <p:spPr>
          <a:xfrm>
            <a:off x="6564923" y="1417334"/>
            <a:ext cx="2333867" cy="0"/>
          </a:xfrm>
          <a:prstGeom prst="line">
            <a:avLst/>
          </a:prstGeom>
          <a:ln w="28575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7CC7BB-C466-D07B-A916-0601936FF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53" y="1896355"/>
            <a:ext cx="1643271" cy="23247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D6552B-AC85-98D0-961B-CCC07E4C7F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08" y="751527"/>
            <a:ext cx="1646768" cy="23231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7EB3DF-976A-F541-B54C-C01155E39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4" y="369791"/>
            <a:ext cx="1646768" cy="233476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BA2A7AB-9A95-079B-1FBC-C006C50ED1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201" y="2588270"/>
            <a:ext cx="1643271" cy="232315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FA30541-F86B-3EF4-F407-06642FA181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47" y="3230401"/>
            <a:ext cx="2987967" cy="1681019"/>
          </a:xfrm>
          <a:prstGeom prst="rect">
            <a:avLst/>
          </a:prstGeom>
          <a:ln w="12700">
            <a:solidFill>
              <a:srgbClr val="8B3C67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2B1F616-9196-5D5C-B087-6BAB6876F9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36" y="568384"/>
            <a:ext cx="968789" cy="96878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34608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D2AEA-4656-9D57-2EFB-8DB4277E3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88" y="205979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8B3C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ДОШКОЛЬНОЕ ОБРАЗОВАНИЕ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6B861AF-D039-D78A-D818-4E4783A38740}"/>
              </a:ext>
            </a:extLst>
          </p:cNvPr>
          <p:cNvCxnSpPr/>
          <p:nvPr/>
        </p:nvCxnSpPr>
        <p:spPr>
          <a:xfrm>
            <a:off x="269944" y="880819"/>
            <a:ext cx="8628845" cy="0"/>
          </a:xfrm>
          <a:prstGeom prst="line">
            <a:avLst/>
          </a:prstGeom>
          <a:ln w="28575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9C9E7B-DD60-C434-8EBD-34F397A00C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02" y="1142117"/>
            <a:ext cx="2624838" cy="3726540"/>
          </a:xfrm>
          <a:prstGeom prst="rect">
            <a:avLst/>
          </a:prstGeom>
          <a:ln w="12700">
            <a:solidFill>
              <a:srgbClr val="8B3C67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078A45-E44A-89AC-5A48-633F157A5F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8945" y="1140651"/>
            <a:ext cx="2644958" cy="3629128"/>
          </a:xfrm>
          <a:prstGeom prst="rect">
            <a:avLst/>
          </a:prstGeom>
          <a:ln w="12700">
            <a:solidFill>
              <a:srgbClr val="8B3C67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CC2768-6024-5056-79A7-C7EF6E6CDF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9499" y="2018332"/>
            <a:ext cx="2644958" cy="2985439"/>
          </a:xfrm>
          <a:prstGeom prst="rect">
            <a:avLst/>
          </a:prstGeom>
          <a:ln w="12700">
            <a:solidFill>
              <a:srgbClr val="8B3C67"/>
            </a:solidFill>
          </a:ln>
        </p:spPr>
      </p:pic>
    </p:spTree>
    <p:extLst>
      <p:ext uri="{BB962C8B-B14F-4D97-AF65-F5344CB8AC3E}">
        <p14:creationId xmlns:p14="http://schemas.microsoft.com/office/powerpoint/2010/main" val="1274080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D6523-D1BC-C211-DECE-4AC6B9A7D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D0BBA3CE-8789-5386-CB46-0DCBD4C54C4A}"/>
              </a:ext>
            </a:extLst>
          </p:cNvPr>
          <p:cNvSpPr txBox="1">
            <a:spLocks/>
          </p:cNvSpPr>
          <p:nvPr/>
        </p:nvSpPr>
        <p:spPr>
          <a:xfrm>
            <a:off x="7500939" y="4927719"/>
            <a:ext cx="1275670" cy="3723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783">
              <a:spcBef>
                <a:spcPts val="750"/>
              </a:spcBef>
            </a:pPr>
            <a:endParaRPr lang="ru-RU" sz="1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BE74770-4E54-7F76-118B-735728D14972}"/>
              </a:ext>
            </a:extLst>
          </p:cNvPr>
          <p:cNvSpPr/>
          <p:nvPr/>
        </p:nvSpPr>
        <p:spPr>
          <a:xfrm>
            <a:off x="1238493" y="1478063"/>
            <a:ext cx="740128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50000"/>
              </a:lnSpc>
              <a:buFont typeface="Arial" pitchFamily="34" charset="0"/>
              <a:buChar char="•"/>
            </a:pPr>
            <a:endParaRPr lang="ru-RU" sz="2100" dirty="0">
              <a:solidFill>
                <a:prstClr val="black"/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defTabSz="685783"/>
            <a:endParaRPr lang="ru-RU" sz="2100" dirty="0">
              <a:solidFill>
                <a:prstClr val="black"/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defTabSz="685783"/>
            <a:endParaRPr lang="ru-RU" sz="2100" dirty="0">
              <a:solidFill>
                <a:prstClr val="black"/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defTabSz="685783"/>
            <a:endParaRPr lang="ru-RU" sz="2100" dirty="0">
              <a:solidFill>
                <a:prstClr val="black"/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defTabSz="685783"/>
            <a:endParaRPr lang="ru-RU" sz="1350" dirty="0">
              <a:solidFill>
                <a:prstClr val="black"/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defTabSz="685783"/>
            <a:endParaRPr lang="ru-RU" sz="1350" dirty="0">
              <a:solidFill>
                <a:prstClr val="black"/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defTabSz="685783"/>
            <a:endParaRPr lang="ru-RU" sz="1350" dirty="0">
              <a:solidFill>
                <a:prstClr val="black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6E0AF0B-286E-4E4A-BB0D-79247E1377D9}"/>
              </a:ext>
            </a:extLst>
          </p:cNvPr>
          <p:cNvSpPr/>
          <p:nvPr/>
        </p:nvSpPr>
        <p:spPr>
          <a:xfrm>
            <a:off x="6519307" y="782648"/>
            <a:ext cx="2257302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685783"/>
            <a:r>
              <a:rPr lang="ru-RU" sz="2400" b="1" dirty="0">
                <a:solidFill>
                  <a:srgbClr val="8B3C67"/>
                </a:solidFill>
                <a:latin typeface="Cambria" panose="02040503050406030204" pitchFamily="18" charset="0"/>
                <a:cs typeface="Arial" pitchFamily="34" charset="0"/>
              </a:rPr>
              <a:t>Конструктор</a:t>
            </a:r>
            <a:endParaRPr lang="ru-RU" sz="3000" b="1" dirty="0">
              <a:solidFill>
                <a:srgbClr val="8B3C67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27C98E6-F14B-3458-447E-5CAC78456C1E}"/>
              </a:ext>
            </a:extLst>
          </p:cNvPr>
          <p:cNvSpPr/>
          <p:nvPr/>
        </p:nvSpPr>
        <p:spPr>
          <a:xfrm flipV="1">
            <a:off x="374961" y="979191"/>
            <a:ext cx="1505946" cy="34289"/>
          </a:xfrm>
          <a:prstGeom prst="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350">
              <a:solidFill>
                <a:srgbClr val="5C125E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9336E7-A2FA-9230-29D3-56B30AD68E66}"/>
              </a:ext>
            </a:extLst>
          </p:cNvPr>
          <p:cNvSpPr txBox="1"/>
          <p:nvPr/>
        </p:nvSpPr>
        <p:spPr>
          <a:xfrm>
            <a:off x="7020668" y="3293292"/>
            <a:ext cx="22362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200" b="1" dirty="0">
                <a:solidFill>
                  <a:srgbClr val="8B3C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https://golnk.ru/YGaQz</a:t>
            </a:r>
            <a:endParaRPr lang="ru-RU" sz="1200" b="1" dirty="0">
              <a:solidFill>
                <a:srgbClr val="8B3C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831856A-2DBB-5049-AAF4-462B7D9FE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256" y="1587221"/>
            <a:ext cx="1291517" cy="1291517"/>
          </a:xfrm>
          <a:prstGeom prst="rect">
            <a:avLst/>
          </a:prstGeom>
          <a:ln w="57150">
            <a:solidFill>
              <a:srgbClr val="8B3C67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6CC224-1DDF-C45D-017F-ABB42FD9F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3" y="168575"/>
            <a:ext cx="6354171" cy="4759144"/>
          </a:xfrm>
          <a:prstGeom prst="rect">
            <a:avLst/>
          </a:prstGeom>
        </p:spPr>
      </p:pic>
      <p:sp>
        <p:nvSpPr>
          <p:cNvPr id="12" name="Скругленный прямоугольник 21">
            <a:extLst>
              <a:ext uri="{FF2B5EF4-FFF2-40B4-BE49-F238E27FC236}">
                <a16:creationId xmlns:a16="http://schemas.microsoft.com/office/drawing/2014/main" id="{CB48F37C-0BCC-A394-7909-54E4F84E33CF}"/>
              </a:ext>
            </a:extLst>
          </p:cNvPr>
          <p:cNvSpPr/>
          <p:nvPr/>
        </p:nvSpPr>
        <p:spPr>
          <a:xfrm>
            <a:off x="3346132" y="2083892"/>
            <a:ext cx="3057430" cy="1209400"/>
          </a:xfrm>
          <a:prstGeom prst="roundRect">
            <a:avLst>
              <a:gd name="adj" fmla="val 5445"/>
            </a:avLst>
          </a:prstGeom>
          <a:ln w="76200">
            <a:solidFill>
              <a:srgbClr val="8B3C67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83"/>
            <a:endParaRPr lang="ru-RU" sz="135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559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543" y="1271579"/>
            <a:ext cx="1258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ru-RU" sz="2000" b="1" dirty="0">
                <a:solidFill>
                  <a:srgbClr val="8B3C67"/>
                </a:solidFill>
                <a:latin typeface="Arial" pitchFamily="34" charset="0"/>
                <a:cs typeface="Arial" pitchFamily="34" charset="0"/>
              </a:rPr>
              <a:t>ВЫБОР</a:t>
            </a:r>
            <a:endParaRPr lang="ru-RU" sz="1000" b="1" dirty="0">
              <a:solidFill>
                <a:srgbClr val="8B3C6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A45398-6F34-A292-2C57-859782921B4D}"/>
              </a:ext>
            </a:extLst>
          </p:cNvPr>
          <p:cNvSpPr txBox="1"/>
          <p:nvPr/>
        </p:nvSpPr>
        <p:spPr>
          <a:xfrm>
            <a:off x="5995338" y="1115254"/>
            <a:ext cx="2573675" cy="2103333"/>
          </a:xfrm>
          <a:prstGeom prst="rect">
            <a:avLst/>
          </a:prstGeom>
          <a:solidFill>
            <a:srgbClr val="FFFF00"/>
          </a:solidFill>
          <a:ln w="38100">
            <a:solidFill>
              <a:srgbClr val="8B3C67"/>
            </a:solidFill>
          </a:ln>
          <a:effectLst/>
        </p:spPr>
        <p:txBody>
          <a:bodyPr wrap="square" rtlCol="0">
            <a:spAutoFit/>
          </a:bodyPr>
          <a:lstStyle/>
          <a:p>
            <a:pPr marL="171446" indent="-171446" defTabSz="914378">
              <a:lnSpc>
                <a:spcPct val="114000"/>
              </a:lnSpc>
              <a:buFont typeface="Arial" panose="020B0604020202020204" pitchFamily="34" charset="0"/>
              <a:buChar char="→"/>
              <a:defRPr/>
            </a:pPr>
            <a:r>
              <a:rPr lang="ru-RU" sz="1050" dirty="0">
                <a:solidFill>
                  <a:srgbClr val="8B3C67"/>
                </a:solidFill>
                <a:latin typeface="Arial" pitchFamily="34" charset="0"/>
                <a:cs typeface="Arial" pitchFamily="34" charset="0"/>
              </a:rPr>
              <a:t>характеристика</a:t>
            </a:r>
          </a:p>
          <a:p>
            <a:pPr marL="171446" indent="-171446" defTabSz="914378">
              <a:lnSpc>
                <a:spcPct val="114000"/>
              </a:lnSpc>
              <a:buFont typeface="Arial" panose="020B0604020202020204" pitchFamily="34" charset="0"/>
              <a:buChar char="→"/>
              <a:defRPr/>
            </a:pPr>
            <a:r>
              <a:rPr lang="ru-RU" sz="1050" dirty="0">
                <a:solidFill>
                  <a:srgbClr val="8B3C67"/>
                </a:solidFill>
                <a:latin typeface="Arial" pitchFamily="34" charset="0"/>
                <a:cs typeface="Arial" pitchFamily="34" charset="0"/>
              </a:rPr>
              <a:t>задачи обучения</a:t>
            </a:r>
          </a:p>
          <a:p>
            <a:pPr marL="171446" indent="-171446" defTabSz="914378">
              <a:lnSpc>
                <a:spcPct val="114000"/>
              </a:lnSpc>
              <a:buFont typeface="Arial" panose="020B0604020202020204" pitchFamily="34" charset="0"/>
              <a:buChar char="→"/>
              <a:defRPr/>
            </a:pPr>
            <a:r>
              <a:rPr lang="ru-RU" sz="1050" dirty="0">
                <a:solidFill>
                  <a:srgbClr val="8B3C67"/>
                </a:solidFill>
                <a:latin typeface="Arial" pitchFamily="34" charset="0"/>
                <a:cs typeface="Arial" pitchFamily="34" charset="0"/>
              </a:rPr>
              <a:t>содержание </a:t>
            </a:r>
          </a:p>
          <a:p>
            <a:pPr marL="171446" indent="-171446" defTabSz="914378">
              <a:lnSpc>
                <a:spcPct val="114000"/>
              </a:lnSpc>
              <a:buFont typeface="Arial" panose="020B0604020202020204" pitchFamily="34" charset="0"/>
              <a:buChar char="→"/>
              <a:defRPr/>
            </a:pPr>
            <a:r>
              <a:rPr lang="ru-RU" sz="1050" dirty="0">
                <a:solidFill>
                  <a:srgbClr val="8B3C67"/>
                </a:solidFill>
                <a:latin typeface="Arial" pitchFamily="34" charset="0"/>
                <a:cs typeface="Arial" pitchFamily="34" charset="0"/>
              </a:rPr>
              <a:t>необходимые индивидуальные коррекционные занятия</a:t>
            </a:r>
          </a:p>
          <a:p>
            <a:pPr marL="171446" indent="-171446" defTabSz="914378">
              <a:lnSpc>
                <a:spcPct val="114000"/>
              </a:lnSpc>
              <a:buFont typeface="Arial" panose="020B0604020202020204" pitchFamily="34" charset="0"/>
              <a:buChar char="→"/>
              <a:defRPr/>
            </a:pPr>
            <a:r>
              <a:rPr lang="ru-RU" sz="1050" dirty="0">
                <a:solidFill>
                  <a:srgbClr val="8B3C67"/>
                </a:solidFill>
                <a:latin typeface="Arial" pitchFamily="34" charset="0"/>
                <a:cs typeface="Arial" pitchFamily="34" charset="0"/>
              </a:rPr>
              <a:t>организация образовательного процесса </a:t>
            </a:r>
          </a:p>
          <a:p>
            <a:pPr marL="171446" indent="-171446" defTabSz="914378">
              <a:lnSpc>
                <a:spcPct val="114000"/>
              </a:lnSpc>
              <a:buFont typeface="Arial" panose="020B0604020202020204" pitchFamily="34" charset="0"/>
              <a:buChar char="→"/>
              <a:defRPr/>
            </a:pPr>
            <a:r>
              <a:rPr lang="ru-RU" sz="1050" dirty="0">
                <a:solidFill>
                  <a:srgbClr val="8B3C67"/>
                </a:solidFill>
                <a:latin typeface="Arial" pitchFamily="34" charset="0"/>
                <a:cs typeface="Arial" pitchFamily="34" charset="0"/>
              </a:rPr>
              <a:t>необходимые дидактические материалы и ТС</a:t>
            </a:r>
          </a:p>
          <a:p>
            <a:pPr marL="171446" indent="-171446" defTabSz="914378">
              <a:lnSpc>
                <a:spcPct val="114000"/>
              </a:lnSpc>
              <a:buFont typeface="Arial" panose="020B0604020202020204" pitchFamily="34" charset="0"/>
              <a:buChar char="→"/>
              <a:defRPr/>
            </a:pPr>
            <a:r>
              <a:rPr lang="ru-RU" sz="1050" dirty="0">
                <a:solidFill>
                  <a:srgbClr val="8B3C67"/>
                </a:solidFill>
                <a:latin typeface="Arial" pitchFamily="34" charset="0"/>
                <a:cs typeface="Arial" pitchFamily="34" charset="0"/>
              </a:rPr>
              <a:t>индивидуальный профиль развития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52FC3BC-BB05-3354-A236-7FA3988066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073" y="1943100"/>
            <a:ext cx="5319483" cy="2957312"/>
          </a:xfrm>
          <a:prstGeom prst="rect">
            <a:avLst/>
          </a:prstGeom>
          <a:ln>
            <a:solidFill>
              <a:srgbClr val="8B3C67"/>
            </a:solidFill>
          </a:ln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9D92C8E9-D160-28AE-380E-6763BE6C6155}"/>
              </a:ext>
            </a:extLst>
          </p:cNvPr>
          <p:cNvSpPr/>
          <p:nvPr/>
        </p:nvSpPr>
        <p:spPr>
          <a:xfrm>
            <a:off x="1475984" y="1231674"/>
            <a:ext cx="4439653" cy="456886"/>
          </a:xfrm>
          <a:prstGeom prst="rightArrow">
            <a:avLst/>
          </a:prstGeom>
          <a:solidFill>
            <a:srgbClr val="FFFF00">
              <a:alpha val="69804"/>
            </a:srgbClr>
          </a:solidFill>
          <a:ln>
            <a:solidFill>
              <a:srgbClr val="8B3C67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/>
            <a:endParaRPr lang="ru-RU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6218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К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8277725" cy="46562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6B115A-09A6-6D57-0D2A-F20A2641D9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975" y="4749024"/>
            <a:ext cx="1447711" cy="34842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К0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1"/>
            <a:ext cx="8193505" cy="46088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6134DB-DBB1-F2B0-E70F-3FCBB76F3A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975" y="4749024"/>
            <a:ext cx="1447711" cy="34842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2833</TotalTime>
  <Words>208</Words>
  <Application>Microsoft Office PowerPoint</Application>
  <PresentationFormat>Экран (16:9)</PresentationFormat>
  <Paragraphs>59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Cambria</vt:lpstr>
      <vt:lpstr>Тема Office</vt:lpstr>
      <vt:lpstr>3_Тема Office</vt:lpstr>
      <vt:lpstr>2_Тема Office</vt:lpstr>
      <vt:lpstr>Презентация PowerPoint</vt:lpstr>
      <vt:lpstr>МЕТОДИЧЕСКОЕ  СОПРОВОЖДЕНИЕ</vt:lpstr>
      <vt:lpstr>Презентация PowerPoint</vt:lpstr>
      <vt:lpstr>МЕТОДИЧЕСКОЕ  СОПРОВОЖДЕНИЕ</vt:lpstr>
      <vt:lpstr>ДОШКОЛЬНОЕ ОБРАЗОВАНИЕ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ИПКР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new</dc:creator>
  <cp:lastModifiedBy>User</cp:lastModifiedBy>
  <cp:revision>56</cp:revision>
  <cp:lastPrinted>2023-04-22T20:32:39Z</cp:lastPrinted>
  <dcterms:created xsi:type="dcterms:W3CDTF">2021-10-29T19:36:18Z</dcterms:created>
  <dcterms:modified xsi:type="dcterms:W3CDTF">2026-05-21T12:22:59Z</dcterms:modified>
</cp:coreProperties>
</file>