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302" r:id="rId2"/>
    <p:sldId id="310" r:id="rId3"/>
    <p:sldId id="316" r:id="rId4"/>
    <p:sldId id="309" r:id="rId5"/>
    <p:sldId id="311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18" r:id="rId16"/>
    <p:sldId id="312" r:id="rId17"/>
    <p:sldId id="328" r:id="rId18"/>
    <p:sldId id="317" r:id="rId19"/>
  </p:sldIdLst>
  <p:sldSz cx="12192000" cy="6858000"/>
  <p:notesSz cx="12192000" cy="6858000"/>
  <p:embeddedFontLst>
    <p:embeddedFont>
      <p:font typeface="Wingdings 2" panose="05020102010507070707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Golos Text" panose="020B0604020202020204" charset="0"/>
      <p:regular r:id="rId30"/>
      <p:bold r:id="rId31"/>
    </p:embeddedFont>
    <p:embeddedFont>
      <p:font typeface="ARCO" panose="020B0604020202020204" charset="0"/>
      <p:bold r:id="rId32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3E0"/>
    <a:srgbClr val="31CCF6"/>
    <a:srgbClr val="C536D5"/>
    <a:srgbClr val="FB58A7"/>
    <a:srgbClr val="A3DF0C"/>
    <a:srgbClr val="E1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86"/>
  </p:normalViewPr>
  <p:slideViewPr>
    <p:cSldViewPr snapToGrid="0" showGuides="1">
      <p:cViewPr varScale="1">
        <p:scale>
          <a:sx n="43" d="100"/>
          <a:sy n="43" d="100"/>
        </p:scale>
        <p:origin x="42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26B02-0EF5-4FA6-812F-7328D1703C34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9D021-33DA-4F50-9876-65C2399B2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3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0C3D-1E1C-F78F-D382-903C36ADD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D3EF6E-7DC1-832E-E343-2ED41692A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C17F3E-A25B-B6EC-9717-C14EFA923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C10A32-477D-371F-3A6F-A10032DE7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05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0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4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3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0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7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4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2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8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9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0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4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8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1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6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0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8218-C906-3074-F06C-90EA81DA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D11ECF-29F4-1A27-0243-1D3B5F6F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DDBF12-774E-7626-ECAF-E2F43F37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78850-F6B7-09C0-B595-DCAE37779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D021-33DA-4F50-9876-65C2399B27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7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62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F92137-62C2-4B87-B072-F39FFDB77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A9489-93E1-4018-A024-A3C9B9DD1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екст и рисун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DFE843-6A1D-43AF-B7EA-B02FC719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C7C7DAE-2090-4D82-A3E7-A62CBB56B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спис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DFE843-6A1D-43AF-B7EA-B02FC719C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A770E1E1-251B-4644-84FB-BB438E2F2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4DFB7F45-AF83-4F3D-9041-640C61201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0D932C62-99C7-40E4-B12F-B34905E57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62756E56-6580-4635-B545-57E9B0690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4EF3322C-4F07-47E5-A78E-E935436CEF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9515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E339FD9-27DB-4B25-BE30-9D7D3D24F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23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аблица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7F3B1F00-0F97-4878-B351-F9C077B5E1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3754" y="1875693"/>
            <a:ext cx="11401059" cy="41441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/>
              <a:t>19.05.2026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3082-0C1C-B755-4F90-1C1944B3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CDD8E-82C4-9D52-C2CE-025E2EB1D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2E18CD-69D2-09B1-F394-6781EFAD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DA7C46-F6E8-C087-CBDD-4419CB3B08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4180741" y="2264193"/>
            <a:ext cx="8011260" cy="4544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94A9DA-7244-B210-7D2A-EC1F7899A5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7310670" y="1314816"/>
            <a:ext cx="4817946" cy="285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2D812D-7B35-7336-7CDE-56757C4DCF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3919595"/>
            <a:ext cx="2098904" cy="2850888"/>
          </a:xfrm>
          <a:prstGeom prst="rect">
            <a:avLst/>
          </a:prstGeom>
        </p:spPr>
      </p:pic>
      <p:sp>
        <p:nvSpPr>
          <p:cNvPr id="15" name="Текст 1">
            <a:extLst>
              <a:ext uri="{FF2B5EF4-FFF2-40B4-BE49-F238E27FC236}">
                <a16:creationId xmlns:a16="http://schemas.microsoft.com/office/drawing/2014/main" id="{5C67C877-00A2-3401-450C-F11DDC7E5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86" y="1708307"/>
            <a:ext cx="11610423" cy="2457397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 КОРРЕКЦИЯ 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ДОШКОЛЬНОМ ВОЗРАСТЕ: СОВРЕМЕННЫЕ 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 СОПРОВОЖДЕНИЮ ДЕТЕЙ 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ОГРАНИЧЕННЫМИ ВОЗМОЖНОСТЯМИ ЗДОРОВЬЯ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382FF0EE-C171-1EB8-2D45-80E24CDB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46BD1-B98C-6FC1-6782-3C11173A55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C2CFD-7EAE-2DA7-1023-6397076E3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BB61AD-CB35-F0C5-5D88-E0C95E18E067}"/>
              </a:ext>
            </a:extLst>
          </p:cNvPr>
          <p:cNvSpPr/>
          <p:nvPr/>
        </p:nvSpPr>
        <p:spPr>
          <a:xfrm>
            <a:off x="4811032" y="5664061"/>
            <a:ext cx="2569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86" y="4389120"/>
            <a:ext cx="686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ГАЛИХАНОВА МАРИНА ЕВГЕНЬЕВНА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«ЦРР-детский сад №11 «Якорек»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67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85" y="1338929"/>
            <a:ext cx="11610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НАРУШЕНИЙ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 БЛОКА МОЗГА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121" y="2602397"/>
            <a:ext cx="104226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страдает память,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наблюдаются трудности пространственной ориентировки (а это неточное изображение букв и цифр, неправильное расположение их в тетради);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нарушена  координация,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моторная неловкость;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сенсомоторных координаций;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пространственных представлений.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85" y="1338929"/>
            <a:ext cx="1161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БЛОКА МОЗГА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85" y="2059977"/>
            <a:ext cx="116104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Соматогностические, тактильные и кинестетические процессы.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Зрительный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гнозис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Пространственные и 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квазипространственные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представления.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Пространственные схемы и диктанты.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Конструирование и копирование. - 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Квазипространственные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(логико-грамматические) речевые конструкции (словесно-логическое мышление).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Слуховой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гнозис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фонетико-фонематические процессы. 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590138" y="3511733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85" y="1338929"/>
            <a:ext cx="11610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МОЗГА -  БЛОК  ПРОГРАММИРОВАНИЯ, РЕГУЛЯЦИИ И КОНТРОЛЯ ЗА ПРОТЕКАНИЕМ ПСИХИЧЕСКОЙ   ДЕЯТЕЛЬНОСТИ – «КРЫША ДОМА»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895" y="3215238"/>
            <a:ext cx="5500227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60" y="4337991"/>
            <a:ext cx="2658235" cy="243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47" y="2813785"/>
            <a:ext cx="2635905" cy="241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955" y="32765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программирование,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целеполагание,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 за протеканием собственной деятельности,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регулирующей функции речи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85" y="1338929"/>
            <a:ext cx="11610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НАРУШЕНИЙ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 БЛОКА МОЗГА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121" y="2602397"/>
            <a:ext cx="104226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трудности самоконтроля, дети обычно не учитывают общих норм поведения и правил;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нельзя ничем увлечь, они безразличны ко всякого рода 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с повышенной отвлекаемостью на любой стимул, который появляется в поле их зрения;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тенденция к упрощению любой программы;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могут решать смысловые задачи;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письме -это пропуски букв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дописывание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доделывание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крайне бедная речь.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209" y="1762348"/>
            <a:ext cx="1161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БЛОКА МОЗГА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8215" y="3043493"/>
            <a:ext cx="87871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самостоятельности, планирования. 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Доводить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начатое дело до конца. 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Стратегические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(шашки, шахматы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крестики-нолики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«открытости» по отношению к людям, т.е. способности чувствовать, понимать и принимать.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 взаимодействия в коллективе через организацию совместной деятельности.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202A1-4E47-967E-24CE-9DD795C0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7310670" y="1314816"/>
            <a:ext cx="4817946" cy="285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3919595"/>
            <a:ext cx="2098904" cy="2850888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16263" y="1560037"/>
            <a:ext cx="11475246" cy="12128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ПОСТРОЕНИЯ ЗАНЯТИЙ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НЕЙРОКОРРЕКЦИИ С ИСПОЛЬЗОВАНИЕМ МЕТОДА МЗО ДЛЯ РАБОТЫ С ДЕТЬМИ ОВЗ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" y="3154680"/>
            <a:ext cx="102412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1.Упражнения на развитие первого блока мозга-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энерготизация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Переход к затылочно-теменной области мозга  (зона ТПО)-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храниние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переработка информации</a:t>
            </a:r>
          </a:p>
          <a:p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Лобная доля мозга- планирование, контроль, эмоционально-волевая сфера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16263" y="1560037"/>
            <a:ext cx="11475246" cy="12128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 НЕЙРОКОРРЕКЦИИ ДЛЯ 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 С ТРУДНОСТЯМИ В РАЗВИТИИ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263" y="2667892"/>
            <a:ext cx="11475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дефицитов развития 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стимуляцию мозговой активности 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новых нейронных связей.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235" y="3692364"/>
            <a:ext cx="10906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 принципы: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 подход;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 усложнение заданий;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 на сохранные функции;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 форма занятий;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1" descr="photo_5194991149465590246_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66" y="3308065"/>
            <a:ext cx="2530876" cy="337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6263" y="2667892"/>
            <a:ext cx="11475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9959" y="3692364"/>
            <a:ext cx="5131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938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 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451205"/>
              </p:ext>
            </p:extLst>
          </p:nvPr>
        </p:nvGraphicFramePr>
        <p:xfrm>
          <a:off x="1169848" y="1584235"/>
          <a:ext cx="4491150" cy="452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0" imgW="4755292" imgH="4511431" progId="Excel.Chart.8">
                  <p:embed/>
                </p:oleObj>
              </mc:Choice>
              <mc:Fallback>
                <p:oleObj r:id="rId10" imgW="4755292" imgH="4511431" progId="Excel.Chart.8">
                  <p:embed/>
                  <p:pic>
                    <p:nvPicPr>
                      <p:cNvPr id="2458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848" y="1584235"/>
                        <a:ext cx="4491150" cy="4524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53886" y="1974394"/>
            <a:ext cx="46655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938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улучшилась работа в двигательной сфере, понимании собственного тела. Улучшилась межполушарная связь, а также координация в движениях. 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202A1-4E47-967E-24CE-9DD795C0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7310670" y="1314816"/>
            <a:ext cx="4817946" cy="285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3919595"/>
            <a:ext cx="2098904" cy="2850888"/>
          </a:xfrm>
          <a:prstGeom prst="rect">
            <a:avLst/>
          </a:prstGeom>
        </p:spPr>
      </p:pic>
      <p:sp>
        <p:nvSpPr>
          <p:cNvPr id="15" name="Текст 1">
            <a:extLst>
              <a:ext uri="{FF2B5EF4-FFF2-40B4-BE49-F238E27FC236}">
                <a16:creationId xmlns:a16="http://schemas.microsoft.com/office/drawing/2014/main" id="{1EFB0E34-51E1-744F-ADB0-6FF297216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233" y="1931763"/>
            <a:ext cx="10198927" cy="4222410"/>
          </a:xfrm>
        </p:spPr>
        <p:txBody>
          <a:bodyPr anchor="ctr">
            <a:noAutofit/>
          </a:bodyPr>
          <a:lstStyle/>
          <a:p>
            <a:pPr lvl="0" algn="ctr"/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85972" y="1584945"/>
            <a:ext cx="6370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938" eaLnBrk="1" hangingPunct="1">
              <a:buFont typeface="Wingdings 2" panose="05020102010507070707" pitchFamily="18" charset="2"/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развитии мозга ребёнка сегодня — это инвестиция в его завтрашний день.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устраняет текущие сложности, она закладывает основу для гармоничного роста: улучшает когнитивные навыки, эмоциональную устойчивость и адаптацию в обществе. Давайте дадим детям шанс расти счастливыми и успешными — с помощью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становится реальностью!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4" y="2495034"/>
            <a:ext cx="4544293" cy="25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1920241" y="3537306"/>
            <a:ext cx="10271760" cy="3271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202A1-4E47-967E-24CE-9DD795C0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7310670" y="1314816"/>
            <a:ext cx="4817946" cy="285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3919595"/>
            <a:ext cx="2098904" cy="2850888"/>
          </a:xfrm>
          <a:prstGeom prst="rect">
            <a:avLst/>
          </a:prstGeom>
        </p:spPr>
      </p:pic>
      <p:sp>
        <p:nvSpPr>
          <p:cNvPr id="15" name="Текст 1">
            <a:extLst>
              <a:ext uri="{FF2B5EF4-FFF2-40B4-BE49-F238E27FC236}">
                <a16:creationId xmlns:a16="http://schemas.microsoft.com/office/drawing/2014/main" id="{1EFB0E34-51E1-744F-ADB0-6FF297216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120" y="4452691"/>
            <a:ext cx="9464040" cy="1701481"/>
          </a:xfrm>
        </p:spPr>
        <p:txBody>
          <a:bodyPr anchor="ctr">
            <a:noAutofit/>
          </a:bodyPr>
          <a:lstStyle/>
          <a:p>
            <a:pPr lvl="0" algn="ctr"/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  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86" y="1897380"/>
            <a:ext cx="1136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НЕЙРОПСИХОЛОГИЯ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266" y="2554610"/>
            <a:ext cx="10888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Наука работающая на стыке психологии медицины,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физиологии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изучающая мозговую организацию психических процессов: внимания, памяти, мышления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моторики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и эмоционального реагирования.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 из  важных  задач,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 решает  детская нейропсихология, — разработка подходов к пониманию закономерностей  процесса  формирования  и  усвоения знаний  и  навыков  у  детей,  а  также  к  изучению внутренних  механизмов  обучения  в  норме  и  при патологии психических процессов.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Создателем нейропсихологии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Романович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202A1-4E47-967E-24CE-9DD795C0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7310670" y="1314816"/>
            <a:ext cx="4817946" cy="285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3919595"/>
            <a:ext cx="2098904" cy="2850888"/>
          </a:xfrm>
          <a:prstGeom prst="rect">
            <a:avLst/>
          </a:prstGeom>
        </p:spPr>
      </p:pic>
      <p:sp>
        <p:nvSpPr>
          <p:cNvPr id="15" name="Текст 1">
            <a:extLst>
              <a:ext uri="{FF2B5EF4-FFF2-40B4-BE49-F238E27FC236}">
                <a16:creationId xmlns:a16="http://schemas.microsoft.com/office/drawing/2014/main" id="{1EFB0E34-51E1-744F-ADB0-6FF297216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233" y="1931763"/>
            <a:ext cx="10198927" cy="4222410"/>
          </a:xfrm>
        </p:spPr>
        <p:txBody>
          <a:bodyPr anchor="ctr">
            <a:noAutofit/>
          </a:bodyPr>
          <a:lstStyle/>
          <a:p>
            <a:pPr lvl="0" algn="ctr"/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  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Невозможно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перепрыгнуть через ступени развития, нарастить на незрелой коре мозга то, что ещё только в зачатке, начать развивать «самую высшую» функцию, не отработав те, которые лежат иерархически ниже. Невозможно в полном дисбалансе функций начать лелеять королеву-речь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(О.И. Азова)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16077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202A1-4E47-967E-24CE-9DD795C0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7310670" y="1314816"/>
            <a:ext cx="4817946" cy="285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3919595"/>
            <a:ext cx="2098904" cy="2850888"/>
          </a:xfrm>
          <a:prstGeom prst="rect">
            <a:avLst/>
          </a:prstGeom>
        </p:spPr>
      </p:pic>
      <p:sp>
        <p:nvSpPr>
          <p:cNvPr id="15" name="Текст 1">
            <a:extLst>
              <a:ext uri="{FF2B5EF4-FFF2-40B4-BE49-F238E27FC236}">
                <a16:creationId xmlns:a16="http://schemas.microsoft.com/office/drawing/2014/main" id="{1EFB0E34-51E1-744F-ADB0-6FF297216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1671" y="4981180"/>
            <a:ext cx="5595489" cy="1172992"/>
          </a:xfrm>
        </p:spPr>
        <p:txBody>
          <a:bodyPr anchor="ctr">
            <a:no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замещающего онтогенеза (МЗО) — это нейропсихологическая технология, разработанная профессором А. В. Семенович.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направлена на коррекцию, профилактику 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абилитацию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различными вариантами развития, включая нормативно развивающихся детей</a:t>
            </a:r>
          </a:p>
          <a:p>
            <a:pPr lvl="0"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  </a:t>
            </a:r>
          </a:p>
          <a:p>
            <a:pPr lvl="0" algn="ctr"/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393" y="1514578"/>
            <a:ext cx="10823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ЗАМЕЩАЮЩЕГО ОНТОГЕНЕЗА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CE807D-4A7F-E3A3-2035-F5094C81D6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9" y="2368537"/>
            <a:ext cx="5472332" cy="40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8" y="1453870"/>
            <a:ext cx="682575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9340" y="2808199"/>
            <a:ext cx="4777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                                                           О ТРЕХ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УНКЦИОНАЛЬНЫХ БЛОКАХ МОЗГА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А.Р. ЛУРИЯ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85" y="1338929"/>
            <a:ext cx="11610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БЛОК МОЗГА - ЭНЕРГЕТИЧЕСКИЙ  БЛОК  - «ФУНДАМЕНТ ДОМА»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29" y="2074532"/>
            <a:ext cx="3024336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http://xn--m1achc.xn--90ais/wp-content/uploads/2019/09/fundamen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63" y="5012938"/>
            <a:ext cx="3209643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1085" y="2552420"/>
            <a:ext cx="828404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от внутриутробного периода до1-2-3 лет. 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рождается с уже почти готовым 1-м    блоком мозга на 90 %.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Регулирует уровень бодрствования, эмоциональные состояния (страх, боль, удовольствие, гнев), мотивационные состояния. 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Закладывается база движений для более высоких уровней                 когнитивного развития и эмоционально-волевой сферы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85" y="1338929"/>
            <a:ext cx="11610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НАРУШЕНИЙ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1-ГО БЛОКА МОЗГА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2342" y="2913373"/>
            <a:ext cx="10422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истощаемость, утомляемость, вялость;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эмоциональная неуравновешенность;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дети невротики,  реагируют на любой стимул окружающего мира 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повышенная частота заболеваний,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гипотонус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или 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двигательная неловкость;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синкинезии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сужение полей зрения.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424943" y="3537306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85" y="1338929"/>
            <a:ext cx="1161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1 БЛОКА МОЗГА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85" y="2059977"/>
            <a:ext cx="11610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Телесные подвижные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развивается межполушарное взаимодействие, снимаются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синкинезии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Глазодвигательные: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способствуют активизации зрительных отделов мозга.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энергетизацию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организма, активизируют процесс обучения.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Дыхательные: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правильное дыхание и полное дыхание, т.е. сочетание грудного и брюшного дыхания; выполнять сначала лежа,  сидя, и стоя;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Растяжки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оптимизация тонуса является одной из самых важных задач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 и самомассаж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массаж пальцев рук, ушных раковин.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Релаксация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способствует расслаблению, снятию двигательного (мышечного) и эмоционального напряжения.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CDF1-C7BF-B0E2-559D-E158B0C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D78B8-3F26-C494-C3F9-1FF114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44816"/>
            <a:ext cx="949043" cy="75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FE012-E702-B826-EEAD-B2808D95D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893E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55000" detail="9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3" y="319396"/>
            <a:ext cx="1207009" cy="8832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1A64E-C907-613D-CA50-95B391FA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7847" b="12080"/>
          <a:stretch>
            <a:fillRect/>
          </a:stretch>
        </p:blipFill>
        <p:spPr>
          <a:xfrm>
            <a:off x="6590138" y="3511733"/>
            <a:ext cx="5767057" cy="327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D7E25-64EA-28AF-89FC-2FE5E6D966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01" t="31418" r="47069" b="12080"/>
          <a:stretch>
            <a:fillRect/>
          </a:stretch>
        </p:blipFill>
        <p:spPr>
          <a:xfrm>
            <a:off x="5438106" y="5995923"/>
            <a:ext cx="2098904" cy="774560"/>
          </a:xfrm>
          <a:prstGeom prst="rect">
            <a:avLst/>
          </a:prstGeom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016E62B6-8F76-05F1-ECF5-F8BA431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" y="253744"/>
            <a:ext cx="2108617" cy="10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F2D2E-6265-E689-6410-0FEC57FF4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9" r="26340"/>
          <a:stretch>
            <a:fillRect/>
          </a:stretch>
        </p:blipFill>
        <p:spPr>
          <a:xfrm>
            <a:off x="7248343" y="-673653"/>
            <a:ext cx="1557439" cy="240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0713F-EECA-77AF-DAA2-B0324489B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79" y="253280"/>
            <a:ext cx="1777230" cy="106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A35D2-6FA2-F55B-B507-806EB20BA513}"/>
              </a:ext>
            </a:extLst>
          </p:cNvPr>
          <p:cNvSpPr/>
          <p:nvPr/>
        </p:nvSpPr>
        <p:spPr>
          <a:xfrm>
            <a:off x="5329922" y="5995923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мая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85" y="1338929"/>
            <a:ext cx="11610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БЛОК МОЗГА - ПЕРЕРАБОТКИ И ХРАНЕНИЯ ИНФОРМАЦИИ   «СТЕНЫ ДОМА»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803" y="3327398"/>
            <a:ext cx="550022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Формируется от 1-2-3 лет до 7-8 лет, отвечает за обеспечение операционально-технической стороны психической деятельности.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00" y="2668919"/>
            <a:ext cx="2952328" cy="273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https://e-libra.ru/files/books/2019/02/22/431900/i_083p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102" y="3945024"/>
            <a:ext cx="2728406" cy="29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670</Words>
  <Application>Microsoft Office PowerPoint</Application>
  <DocSecurity>0</DocSecurity>
  <PresentationFormat>Широкоэкранный</PresentationFormat>
  <Paragraphs>129</Paragraphs>
  <Slides>18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Wingdings 2</vt:lpstr>
      <vt:lpstr>Aptos Display</vt:lpstr>
      <vt:lpstr>Times New Roman</vt:lpstr>
      <vt:lpstr>Calibri</vt:lpstr>
      <vt:lpstr>Georgia</vt:lpstr>
      <vt:lpstr>Liberation Sans</vt:lpstr>
      <vt:lpstr>Golos Text</vt:lpstr>
      <vt:lpstr>Aptos</vt:lpstr>
      <vt:lpstr>Arial</vt:lpstr>
      <vt:lpstr>ARCO</vt:lpstr>
      <vt:lpstr>Специальное оформление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aleksmirnova@proton.me</dc:creator>
  <cp:keywords/>
  <dc:description/>
  <cp:lastModifiedBy>gigabyte</cp:lastModifiedBy>
  <cp:revision>60</cp:revision>
  <dcterms:created xsi:type="dcterms:W3CDTF">2026-02-04T19:22:04Z</dcterms:created>
  <dcterms:modified xsi:type="dcterms:W3CDTF">2026-05-19T06:24:44Z</dcterms:modified>
  <cp:category/>
  <dc:identifier/>
  <cp:contentStatus/>
  <dc:language/>
  <cp:version/>
</cp:coreProperties>
</file>