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0" r:id="rId3"/>
    <p:sldId id="332" r:id="rId4"/>
    <p:sldId id="339" r:id="rId5"/>
    <p:sldId id="340" r:id="rId6"/>
    <p:sldId id="342" r:id="rId7"/>
    <p:sldId id="341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4" r:id="rId17"/>
    <p:sldId id="351" r:id="rId18"/>
    <p:sldId id="352" r:id="rId19"/>
    <p:sldId id="353" r:id="rId20"/>
    <p:sldId id="355" r:id="rId21"/>
    <p:sldId id="357" r:id="rId22"/>
    <p:sldId id="358" r:id="rId23"/>
    <p:sldId id="360" r:id="rId24"/>
    <p:sldId id="359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Black" panose="020B0604020202020204" charset="0"/>
      <p:bold r:id="rId38"/>
      <p:boldItalic r:id="rId39"/>
    </p:embeddedFont>
    <p:embeddedFont>
      <p:font typeface="InkVerse" panose="020B0604020202020204" charset="0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87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9" orient="horz" pos="1344" userDrawn="1">
          <p15:clr>
            <a:srgbClr val="A4A3A4"/>
          </p15:clr>
        </p15:guide>
        <p15:guide id="12" pos="279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069" userDrawn="1">
          <p15:clr>
            <a:srgbClr val="A4A3A4"/>
          </p15:clr>
        </p15:guide>
        <p15:guide id="15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667"/>
    <a:srgbClr val="80ACAC"/>
    <a:srgbClr val="2B6058"/>
    <a:srgbClr val="7BAFAD"/>
    <a:srgbClr val="A4D4E8"/>
    <a:srgbClr val="63B9AD"/>
    <a:srgbClr val="87EBFA"/>
    <a:srgbClr val="7CAEAD"/>
    <a:srgbClr val="7CADAE"/>
    <a:srgbClr val="7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72" y="84"/>
      </p:cViewPr>
      <p:guideLst>
        <p:guide orient="horz" pos="187"/>
        <p:guide orient="horz" pos="4133"/>
        <p:guide pos="7401"/>
        <p:guide orient="horz" pos="2160"/>
        <p:guide orient="horz" pos="1344"/>
        <p:guide pos="279"/>
        <p:guide pos="3840"/>
        <p:guide orient="horz" pos="2069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FC767-3075-460E-B268-F8A1020EDEF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EA72-889B-4B84-A822-EB4223348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2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B6A9-EB09-42C0-8E5D-39D4A86E390A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23B58-9A53-4380-90D6-58ACB7680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09232-F2EF-4381-81C3-82FDE63A551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8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23B58-9A53-4380-90D6-58ACB76801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0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FF6C0-1FA9-CAAD-13B4-6238E40AC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081633-DD10-F5D5-1E6F-4D7FC61F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168397-46D9-E728-0D69-701AD107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23DFE6-AE5C-DEAA-6D73-F77CAF87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1F58D-9A96-0324-0E77-60D21438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3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5BEC9C-7EA3-99D1-05BC-90AD67EC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1C812E-F002-971F-B5FE-C3901859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1D3B6C-B8EA-7449-8867-51579123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F5E244-B036-088E-424B-140DE0FD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04C5B6-C8EE-D18C-8C3D-F1C337FA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A3B0D07-3559-6B45-BCE0-87257D766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CC1DBD-4625-CCCA-2F24-C9DD78246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7F6C64-0FBF-5512-8CEA-C7909D2B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2B7766-D082-8C12-F0DF-A0AD76F1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6C7B17-48D2-A6B3-E2DF-07752B6A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8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89686-F99B-7872-E959-93038807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F64348-12B8-6378-5EFD-91E4A908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2655F0-5582-2EA5-61B1-CD521DCC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5198E5-D21B-2A74-ACA7-1857EB5E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0C904C-7CAC-5314-197F-21E2239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FFED5-5FFF-303A-968B-DBC7B865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3E4880-67B5-67B6-9359-FAC1133B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154F2F-2FB0-395C-349E-BD1CA1AA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F98435-A98E-852D-C31B-4FCBCC5D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25D506-56A3-7444-26D6-E27DA512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3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A3120-0FDC-15A1-319E-3389C8F5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9B088-87E8-25B4-A8EA-29A535396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86F56F-5B54-3113-B429-22EB5B149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11C8BC-288D-753B-8B9E-9FC9F226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5764E5-1FA7-DDE7-91C8-074752B1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4DB1E1-2239-1CAA-0C42-7A91C3D7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6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C8D774-C1DF-9D87-2310-ABB0BCB2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9FC6E0-7CAF-15BF-5976-3A2ABA3B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C34E30-1955-EDB0-C234-E0D4E248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C40332-FF2F-86A2-2E78-3CA5DF115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981AF1-AEEE-B8B0-1AC3-3A540725F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5A93577-D3E9-9045-371E-EAA699A7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5E0A33E-D9B4-E796-B279-5B5C0976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A7E910-B4C6-010A-1A20-6705A25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5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A73335-4C98-3D73-3E13-15731792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ADF59C-0EFB-ED64-0E89-B8923834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B47F84-361F-ED86-8241-2176B7B2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396AC8F-B28E-C70F-85E4-7DF0E168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4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F5B4580-F9E3-453D-F3DD-22D430D7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DF619B-7D48-0598-36A0-E189A081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ADF28A-1D6B-B91D-937C-AD7B96B0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4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AB73A-84D8-95D4-1752-AFD67A4C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C24AA8-CFCC-BC9F-4E52-E1FA0D7A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210B5B-C8F8-AA08-B081-FEB8E8A6D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C4A363-1372-20CF-7846-E54DD58A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01CAC9-2222-C9E6-DC5B-43758B20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05AFD0-B16E-AB99-9AA1-CCF901AB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0CF1E-E6A5-5345-58BC-51C5F8CF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8E690AC-B15E-0A79-81FB-E6877F248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502C09-A5DF-72F2-7F2C-5108EBB27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7A3E47-79DA-2EE2-3594-00D82641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623247-A724-DED1-D58C-7CC16455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9E0AF4-9C76-7628-4D04-7A39DCF4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99117-6EF4-2D75-1EE0-9A95FCE7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69ACCF-FE55-757D-EA87-8DC763EFC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5FC3B6-8BE4-F82C-F366-62CD398D2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D276-1892-4640-ADEC-D4653281BAC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996574-22BA-AA48-3E95-9FD5369F8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DE081E-1FCC-7F63-5D29-7A31A686F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188C-D3D9-4BA3-A8B6-F2D22B4FE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7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30A47B0-DB54-F935-408A-C94F4F85BC53}"/>
              </a:ext>
            </a:extLst>
          </p:cNvPr>
          <p:cNvSpPr/>
          <p:nvPr/>
        </p:nvSpPr>
        <p:spPr>
          <a:xfrm>
            <a:off x="905977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348763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4F42E84-05ED-E515-F3AA-5492EC67293A}"/>
              </a:ext>
            </a:extLst>
          </p:cNvPr>
          <p:cNvSpPr/>
          <p:nvPr/>
        </p:nvSpPr>
        <p:spPr>
          <a:xfrm>
            <a:off x="1338581" y="2481451"/>
            <a:ext cx="8732106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  <a:cs typeface="Times New Roman" pitchFamily="18" charset="0"/>
              </a:rPr>
              <a:t>Как заподозрить расстройства аутистического спектра?</a:t>
            </a:r>
            <a:endParaRPr lang="ru-RU" sz="34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E30E3C3-128B-8349-9F4E-6B97FBF3FF93}"/>
              </a:ext>
            </a:extLst>
          </p:cNvPr>
          <p:cNvSpPr/>
          <p:nvPr/>
        </p:nvSpPr>
        <p:spPr>
          <a:xfrm>
            <a:off x="720148" y="4956353"/>
            <a:ext cx="5969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2B6058"/>
                </a:solidFill>
                <a:latin typeface="InkVerse" panose="020B0604020202020204" charset="0"/>
                <a:ea typeface="InkVerse" panose="020B0604020202020204" charset="0"/>
                <a:cs typeface="Times New Roman" pitchFamily="18" charset="0"/>
              </a:rPr>
              <a:t>Галлямова</a:t>
            </a:r>
            <a:r>
              <a:rPr lang="ru-RU" sz="2400" dirty="0" smtClean="0">
                <a:solidFill>
                  <a:srgbClr val="2B6058"/>
                </a:solidFill>
                <a:latin typeface="InkVerse" panose="020B0604020202020204" charset="0"/>
                <a:ea typeface="InkVerse" panose="020B060402020202020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B6058"/>
                </a:solidFill>
                <a:latin typeface="InkVerse" panose="020B0604020202020204" charset="0"/>
                <a:ea typeface="InkVerse" panose="020B0604020202020204" charset="0"/>
                <a:cs typeface="Times New Roman" pitchFamily="18" charset="0"/>
              </a:rPr>
              <a:t>Алия</a:t>
            </a:r>
            <a:r>
              <a:rPr lang="ru-RU" sz="2400" dirty="0" smtClean="0">
                <a:solidFill>
                  <a:srgbClr val="2B6058"/>
                </a:solidFill>
                <a:latin typeface="InkVerse" panose="020B0604020202020204" charset="0"/>
                <a:ea typeface="InkVerse" panose="020B060402020202020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B6058"/>
                </a:solidFill>
                <a:latin typeface="InkVerse" panose="020B0604020202020204" charset="0"/>
                <a:ea typeface="InkVerse" panose="020B0604020202020204" charset="0"/>
                <a:cs typeface="Times New Roman" pitchFamily="18" charset="0"/>
              </a:rPr>
              <a:t>дамировна</a:t>
            </a:r>
            <a:endParaRPr lang="ru-RU" sz="2400" dirty="0">
              <a:solidFill>
                <a:srgbClr val="2B6058"/>
              </a:solidFill>
              <a:latin typeface="InkVerse" panose="020B0604020202020204" charset="0"/>
              <a:ea typeface="InkVerse" panose="020B060402020202020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B6058"/>
                </a:solidFill>
                <a:latin typeface="InkVerse" panose="020B0604020202020204" charset="0"/>
                <a:ea typeface="InkVerse" panose="020B0604020202020204" charset="0"/>
                <a:cs typeface="Times New Roman" pitchFamily="18" charset="0"/>
              </a:rPr>
              <a:t>Врач-психиатр АПНО 36</a:t>
            </a:r>
            <a:endParaRPr lang="ru-RU" sz="2400" dirty="0">
              <a:solidFill>
                <a:srgbClr val="2B6058"/>
              </a:solidFill>
              <a:latin typeface="InkVerse" panose="020B0604020202020204" charset="0"/>
              <a:ea typeface="InkVerse" panose="020B0604020202020204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FB9DCA1-6ECD-5E0A-1A58-8643BC44D7C7}"/>
              </a:ext>
            </a:extLst>
          </p:cNvPr>
          <p:cNvSpPr/>
          <p:nvPr/>
        </p:nvSpPr>
        <p:spPr>
          <a:xfrm>
            <a:off x="384202" y="6344586"/>
            <a:ext cx="1464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Уфа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2026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год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01C5C494-CB8E-B752-0B42-843EB169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1" y="439843"/>
            <a:ext cx="2782048" cy="277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6966333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1 год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использует игрушки по назначению (только крутит, перекладывает, бросает, трясет, берёт в рот)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Часто </a:t>
            </a:r>
            <a:r>
              <a:rPr lang="ru-RU" sz="2800" b="1" dirty="0" smtClean="0">
                <a:solidFill>
                  <a:schemeClr val="bg1"/>
                </a:solidFill>
              </a:rPr>
              <a:t>выстраивает игрушки в ряд, в башни, в кучки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поддерживает игру в «ладушки», «ку-ку»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повторяет за родителем простые имитации (покормить, «алё»)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интересуется игрушками (больше </a:t>
            </a:r>
            <a:r>
              <a:rPr lang="ru-RU" sz="2800" b="1" dirty="0" err="1" smtClean="0">
                <a:solidFill>
                  <a:schemeClr val="bg1"/>
                </a:solidFill>
              </a:rPr>
              <a:t>привлекатт</a:t>
            </a:r>
            <a:r>
              <a:rPr lang="ru-RU" sz="2800" b="1" dirty="0" smtClean="0">
                <a:solidFill>
                  <a:schemeClr val="bg1"/>
                </a:solidFill>
              </a:rPr>
              <a:t> веревочки, крышки, фантики)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1844" y="260655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3073158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68097" y="356241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71844" y="4326981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2 года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Речь: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Использует простые фразы из 2-3 слов («</a:t>
            </a:r>
            <a:r>
              <a:rPr lang="ru-RU" sz="2800" b="1" dirty="0" err="1" smtClean="0">
                <a:solidFill>
                  <a:schemeClr val="bg1"/>
                </a:solidFill>
              </a:rPr>
              <a:t>мама,дай</a:t>
            </a:r>
            <a:r>
              <a:rPr lang="ru-RU" sz="2800" b="1" dirty="0" smtClean="0">
                <a:solidFill>
                  <a:schemeClr val="bg1"/>
                </a:solidFill>
              </a:rPr>
              <a:t>»; «хочу пить»)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Замещает слоги словами (вместо «мяу-мяу» – «кошка»)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Начинает обобщать предметы (Одежда, животные, игрушки)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Заканчивает строчки знакомых стихов за взрослым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Умеет </a:t>
            </a:r>
            <a:r>
              <a:rPr lang="ru-RU" sz="2800" b="1" dirty="0">
                <a:solidFill>
                  <a:schemeClr val="bg1"/>
                </a:solidFill>
              </a:rPr>
              <a:t>произносить около 200 слов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737717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2 года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Речь: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использует слова для обращения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поддерживает общение со взрослым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развивается словарный запас (нет речи или отдельные слова или слоги)</a:t>
            </a: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Эхолалии</a:t>
            </a:r>
            <a:r>
              <a:rPr lang="ru-RU" sz="2800" b="1" dirty="0" smtClean="0">
                <a:solidFill>
                  <a:srgbClr val="FF0000"/>
                </a:solidFill>
              </a:rPr>
              <a:t>, цитирования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озвучивает просьбы и потребности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4179" y="212206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2567932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68097" y="3450443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408520" y="392818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2 года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Расширяется имитационная игра (кормление игрушек, катать на машинке, укладывать спать)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Постепенно появляется сюжетная игра (в доктора, в магазин)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Имитация (как прыгает зайчик, как ходит мишка)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Игра понарошку (кубик – это телефон, коробка – это машинка)</a:t>
            </a:r>
          </a:p>
        </p:txBody>
      </p:sp>
    </p:spTree>
    <p:extLst>
      <p:ext uri="{BB962C8B-B14F-4D97-AF65-F5344CB8AC3E}">
        <p14:creationId xmlns:p14="http://schemas.microsoft.com/office/powerpoint/2010/main" val="27213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737717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2 года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вносит свое в игру (только повторяет за родителем)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поддерживает игру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может заместить/представить один предмет вместо другого (кубик-это телефон)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имитирует (как прыгает лягушка, как летит самолет)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4179" y="212206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2567932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68097" y="3450443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2 года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Интеллект и навыки: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Различает по инструкции до 4 базовых цветов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Показывает свой возраст на пальцах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Знает основные фигуры (круг, квадрат, треугольник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Знает и показывает по просьбе основные части тела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Держит ложку, пьет из чашки</a:t>
            </a:r>
          </a:p>
        </p:txBody>
      </p:sp>
    </p:spTree>
    <p:extLst>
      <p:ext uri="{BB962C8B-B14F-4D97-AF65-F5344CB8AC3E}">
        <p14:creationId xmlns:p14="http://schemas.microsoft.com/office/powerpoint/2010/main" val="331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737717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2 года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Интеллект и навыки: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владеет навыками по возрасту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Использует навык только по своему желанию, а не по просьбе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4179" y="212206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3 года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Речь: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Словарный запас: От 800 до 1000 </a:t>
            </a:r>
            <a:r>
              <a:rPr lang="ru-RU" sz="2800" b="1" dirty="0" smtClean="0">
                <a:solidFill>
                  <a:schemeClr val="bg1"/>
                </a:solidFill>
              </a:rPr>
              <a:t>слов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ктивно </a:t>
            </a:r>
            <a:r>
              <a:rPr lang="ru-RU" sz="2800" b="1" dirty="0">
                <a:solidFill>
                  <a:schemeClr val="bg1"/>
                </a:solidFill>
              </a:rPr>
              <a:t>использует фразы из 3-5 слов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Понимание: Слушает короткие сказки, понимает </a:t>
            </a:r>
            <a:r>
              <a:rPr lang="ru-RU" sz="2800" b="1" dirty="0" smtClean="0">
                <a:solidFill>
                  <a:schemeClr val="bg1"/>
                </a:solidFill>
              </a:rPr>
              <a:t>просьбы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Учит простой стих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Задает вопросы и отвечает на них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Может рассказать, что делал в течение дня</a:t>
            </a:r>
          </a:p>
        </p:txBody>
      </p:sp>
    </p:spTree>
    <p:extLst>
      <p:ext uri="{BB962C8B-B14F-4D97-AF65-F5344CB8AC3E}">
        <p14:creationId xmlns:p14="http://schemas.microsoft.com/office/powerpoint/2010/main" val="36901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3 года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Формируется сюжетно-ролевая игра (дочки-матери, полицейские-злодеи)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Активно привлекает в игру окружающих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Проявляется интерес в игре с ровесниками</a:t>
            </a:r>
          </a:p>
        </p:txBody>
      </p:sp>
    </p:spTree>
    <p:extLst>
      <p:ext uri="{BB962C8B-B14F-4D97-AF65-F5344CB8AC3E}">
        <p14:creationId xmlns:p14="http://schemas.microsoft.com/office/powerpoint/2010/main" val="24553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737717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3 года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413" y="1132629"/>
            <a:ext cx="101103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привлекает в игру окружающих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поддерживает игру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интересуется контактом игровым с ровесниками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Играет по-своему, </a:t>
            </a:r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принимает правила игр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Играет рядом, но </a:t>
            </a:r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совместно (параллельная игра)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4179" y="212206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2567932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71816" y="306072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71816" y="3485880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РАС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3907144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276" y="6108682"/>
            <a:ext cx="804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World </a:t>
            </a:r>
            <a:r>
              <a:rPr lang="en-US" sz="1100" dirty="0"/>
              <a:t>Health Organization. ICD-11 for mortality and morbidity statistics: 6A02 autism spectrum disorder; 2022</a:t>
            </a:r>
            <a:r>
              <a:rPr lang="en-US" sz="11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997" y="1130896"/>
            <a:ext cx="105485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Расстройство аутистического спектра (РАС) </a:t>
            </a:r>
            <a:r>
              <a:rPr lang="en-US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особенность развития нервной системы, характеризующаяся </a:t>
            </a:r>
            <a:r>
              <a:rPr lang="ru-RU" sz="2800" dirty="0">
                <a:solidFill>
                  <a:schemeClr val="bg1"/>
                </a:solidFill>
              </a:rPr>
              <a:t>стойким дефицитом способности инициировать и поддерживать взаимное социальное взаимодействие и социальную коммуникацию, а также рядом ограниченных, повторяющихся и негибких моделей поведения, интересов или видов деятельности, которые явно нетипичны или </a:t>
            </a:r>
            <a:r>
              <a:rPr lang="ru-RU" sz="2800" dirty="0" smtClean="0">
                <a:solidFill>
                  <a:schemeClr val="bg1"/>
                </a:solidFill>
              </a:rPr>
              <a:t>чрезмерны.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41" y="6333968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3 года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5353942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Интеллект и навыки: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Складывает </a:t>
            </a:r>
            <a:r>
              <a:rPr lang="ru-RU" sz="2800" b="1" dirty="0">
                <a:solidFill>
                  <a:schemeClr val="bg1"/>
                </a:solidFill>
              </a:rPr>
              <a:t>простые </a:t>
            </a:r>
            <a:r>
              <a:rPr lang="ru-RU" sz="2800" b="1" dirty="0" err="1">
                <a:solidFill>
                  <a:schemeClr val="bg1"/>
                </a:solidFill>
              </a:rPr>
              <a:t>пазлы</a:t>
            </a:r>
            <a:r>
              <a:rPr lang="ru-RU" sz="2800" b="1" dirty="0">
                <a:solidFill>
                  <a:schemeClr val="bg1"/>
                </a:solidFill>
              </a:rPr>
              <a:t> из четырех крупных частей;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нает </a:t>
            </a:r>
            <a:r>
              <a:rPr lang="ru-RU" sz="2800" b="1" dirty="0">
                <a:solidFill>
                  <a:schemeClr val="bg1"/>
                </a:solidFill>
              </a:rPr>
              <a:t>основные цвета и </a:t>
            </a:r>
            <a:r>
              <a:rPr lang="ru-RU" sz="2800" b="1" dirty="0" smtClean="0">
                <a:solidFill>
                  <a:schemeClr val="bg1"/>
                </a:solidFill>
              </a:rPr>
              <a:t>умеет </a:t>
            </a:r>
            <a:r>
              <a:rPr lang="ru-RU" sz="2800" b="1" dirty="0">
                <a:solidFill>
                  <a:schemeClr val="bg1"/>
                </a:solidFill>
              </a:rPr>
              <a:t>их </a:t>
            </a:r>
            <a:r>
              <a:rPr lang="ru-RU" sz="2800" b="1" dirty="0" smtClean="0">
                <a:solidFill>
                  <a:schemeClr val="bg1"/>
                </a:solidFill>
              </a:rPr>
              <a:t>называть</a:t>
            </a:r>
            <a:r>
              <a:rPr lang="ru-RU" sz="2800" b="1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нает </a:t>
            </a:r>
            <a:r>
              <a:rPr lang="ru-RU" sz="2800" b="1" dirty="0">
                <a:solidFill>
                  <a:schemeClr val="bg1"/>
                </a:solidFill>
              </a:rPr>
              <a:t>названия окружающих предметов (посуды, мебели, продуктов), животных;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Сравнивает </a:t>
            </a:r>
            <a:r>
              <a:rPr lang="ru-RU" sz="2800" b="1" dirty="0">
                <a:solidFill>
                  <a:schemeClr val="bg1"/>
                </a:solidFill>
              </a:rPr>
              <a:t>предметы по величине, форме, </a:t>
            </a:r>
            <a:r>
              <a:rPr lang="ru-RU" sz="2800" b="1" dirty="0" smtClean="0">
                <a:solidFill>
                  <a:schemeClr val="bg1"/>
                </a:solidFill>
              </a:rPr>
              <a:t>цвету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Называет свое имя и возраст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Различает понятия «один — много», «большой — маленький», «высокий — низкий», понимает где «верх» и «низ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Понимает </a:t>
            </a:r>
            <a:r>
              <a:rPr lang="ru-RU" sz="2800" b="1" dirty="0">
                <a:solidFill>
                  <a:schemeClr val="bg1"/>
                </a:solidFill>
              </a:rPr>
              <a:t>простые причинно-следственные связи (например, на улице лужи, потому что прошел дождь)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737717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3 года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413" y="1132629"/>
            <a:ext cx="101103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Двигательные стереотипии: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Кружения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Бессмысленный бег из стороны в сторону или по кругу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Раскачивания телом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Ходьба на носочках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Махи руками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Напряжение лицевой мускулатуры и тела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Частая игра со слюной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Скрипение зубами в дневное время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4179" y="212206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2567932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71816" y="306072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71816" y="3485880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371816" y="394485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371816" y="43844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385222" y="482990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737717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3 года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413" y="1132629"/>
            <a:ext cx="101103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Повышенная сенсорная чувствительность: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Звуки (страх, чрезмерное увлечение)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Запахи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Тактильные ощущения (текстура, прикосновения)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Вибрация (особенно часто телефона)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Пищевая избирательность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Необычная реакция на боль 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4179" y="212206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2567932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71816" y="306072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71816" y="3485880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371816" y="3944854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B45EA19-083B-4477-B51F-881DAC604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49" y="406045"/>
            <a:ext cx="847584" cy="847584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55DBB70B-9199-4488-B78C-E7CA69999F94}"/>
              </a:ext>
            </a:extLst>
          </p:cNvPr>
          <p:cNvSpPr txBox="1"/>
          <p:nvPr/>
        </p:nvSpPr>
        <p:spPr>
          <a:xfrm>
            <a:off x="9471716" y="601280"/>
            <a:ext cx="1499933" cy="457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Центр ментального здоровья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9AF9EE5-C3EA-4028-9941-C58DCF10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19" y="1563488"/>
            <a:ext cx="5223871" cy="4281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24E34B0-77A0-4AB5-BD31-A38F238BA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804"/>
            <a:ext cx="6882859" cy="4187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8343DB6-D3AD-4A6A-A137-2D2EFE6BE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" y="1668074"/>
            <a:ext cx="1914946" cy="19885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2BF2C09-3E38-4BD0-B4E6-F0504AEEF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7" y="3203431"/>
            <a:ext cx="2114325" cy="59766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334E8E65-7423-464D-877D-F98064955B90}"/>
              </a:ext>
            </a:extLst>
          </p:cNvPr>
          <p:cNvSpPr txBox="1"/>
          <p:nvPr/>
        </p:nvSpPr>
        <p:spPr>
          <a:xfrm>
            <a:off x="426157" y="1058393"/>
            <a:ext cx="2014636" cy="506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код</a:t>
            </a:r>
            <a:endParaRPr lang="en-US" sz="2400" b="1" dirty="0">
              <a:solidFill>
                <a:schemeClr val="bg1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для </a:t>
            </a:r>
            <a:r>
              <a:rPr lang="en-US" sz="16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M-CHAT R/F</a:t>
            </a:r>
            <a:endParaRPr lang="ru-RU" sz="1600" b="1" dirty="0">
              <a:solidFill>
                <a:schemeClr val="bg1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E0386EA8-EB4D-4100-AE12-D4F473827AEC}"/>
              </a:ext>
            </a:extLst>
          </p:cNvPr>
          <p:cNvSpPr txBox="1"/>
          <p:nvPr/>
        </p:nvSpPr>
        <p:spPr>
          <a:xfrm>
            <a:off x="379243" y="352705"/>
            <a:ext cx="53945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Целевые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95605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7FF9B0B-5DF6-4D70-9234-F3B48452054D}"/>
              </a:ext>
            </a:extLst>
          </p:cNvPr>
          <p:cNvSpPr/>
          <p:nvPr/>
        </p:nvSpPr>
        <p:spPr>
          <a:xfrm>
            <a:off x="1162415" y="2657357"/>
            <a:ext cx="5711798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5800" dirty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  <a:cs typeface="+mj-cs"/>
              </a:rPr>
              <a:t>Благодарю за внимание!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1FDF3F9-AC4A-E5F5-51CF-347FC65D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1307107"/>
            <a:ext cx="4250664" cy="42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469212-A617-79DB-2C49-FFAF139AE34E}"/>
              </a:ext>
            </a:extLst>
          </p:cNvPr>
          <p:cNvSpPr/>
          <p:nvPr/>
        </p:nvSpPr>
        <p:spPr>
          <a:xfrm>
            <a:off x="1064413" y="374914"/>
            <a:ext cx="33642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348763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1 год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Речь: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Произносит отдельные </a:t>
            </a:r>
            <a:r>
              <a:rPr lang="ru-RU" sz="2800" b="1" dirty="0">
                <a:solidFill>
                  <a:schemeClr val="bg1"/>
                </a:solidFill>
              </a:rPr>
              <a:t>слоги </a:t>
            </a:r>
            <a:r>
              <a:rPr lang="ru-RU" sz="2800" b="1" dirty="0" smtClean="0">
                <a:solidFill>
                  <a:schemeClr val="bg1"/>
                </a:solidFill>
              </a:rPr>
              <a:t>(«</a:t>
            </a:r>
            <a:r>
              <a:rPr lang="ru-RU" sz="2800" b="1" dirty="0">
                <a:solidFill>
                  <a:schemeClr val="bg1"/>
                </a:solidFill>
              </a:rPr>
              <a:t>па» — «упала», «</a:t>
            </a:r>
            <a:r>
              <a:rPr lang="ru-RU" sz="2800" b="1" dirty="0" err="1">
                <a:solidFill>
                  <a:schemeClr val="bg1"/>
                </a:solidFill>
              </a:rPr>
              <a:t>бабан</a:t>
            </a:r>
            <a:r>
              <a:rPr lang="ru-RU" sz="2800" b="1" dirty="0">
                <a:solidFill>
                  <a:schemeClr val="bg1"/>
                </a:solidFill>
              </a:rPr>
              <a:t>» — «банан», «</a:t>
            </a:r>
            <a:r>
              <a:rPr lang="ru-RU" sz="2800" b="1" dirty="0" err="1">
                <a:solidFill>
                  <a:schemeClr val="bg1"/>
                </a:solidFill>
              </a:rPr>
              <a:t>тити</a:t>
            </a:r>
            <a:r>
              <a:rPr lang="ru-RU" sz="2800" b="1" dirty="0">
                <a:solidFill>
                  <a:schemeClr val="bg1"/>
                </a:solidFill>
              </a:rPr>
              <a:t>» — «часы», «</a:t>
            </a:r>
            <a:r>
              <a:rPr lang="ru-RU" sz="2800" b="1" dirty="0" err="1">
                <a:solidFill>
                  <a:schemeClr val="bg1"/>
                </a:solidFill>
              </a:rPr>
              <a:t>ав-ав</a:t>
            </a:r>
            <a:r>
              <a:rPr lang="ru-RU" sz="2800" b="1" dirty="0">
                <a:solidFill>
                  <a:schemeClr val="bg1"/>
                </a:solidFill>
              </a:rPr>
              <a:t>» — </a:t>
            </a:r>
            <a:r>
              <a:rPr lang="ru-RU" sz="2800" b="1" dirty="0" smtClean="0">
                <a:solidFill>
                  <a:schemeClr val="bg1"/>
                </a:solidFill>
              </a:rPr>
              <a:t>собака), первые слова («мама», «папа»)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Понимает простые инструкции </a:t>
            </a:r>
            <a:r>
              <a:rPr lang="ru-RU" sz="2800" b="1" i="1" dirty="0" smtClean="0">
                <a:solidFill>
                  <a:schemeClr val="bg1"/>
                </a:solidFill>
              </a:rPr>
              <a:t>(«</a:t>
            </a:r>
            <a:r>
              <a:rPr lang="ru-RU" sz="2800" b="1" i="1" dirty="0">
                <a:solidFill>
                  <a:schemeClr val="bg1"/>
                </a:solidFill>
              </a:rPr>
              <a:t>возьми», «принеси» и «положи на место</a:t>
            </a:r>
            <a:r>
              <a:rPr lang="ru-RU" sz="2800" b="1" i="1" dirty="0" smtClean="0">
                <a:solidFill>
                  <a:schemeClr val="bg1"/>
                </a:solidFill>
              </a:rPr>
              <a:t>»), узнает имена близких, названия знакомых предметов (мяч, ложка, кошка)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</a:rPr>
              <a:t>Понимает больше, чем говорит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</a:rPr>
              <a:t>Откликается на имя</a:t>
            </a:r>
            <a:endParaRPr lang="ru-RU" sz="2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6966333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1 год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Речь: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произносит отдельные </a:t>
            </a:r>
            <a:r>
              <a:rPr lang="ru-RU" sz="2800" b="1" dirty="0">
                <a:solidFill>
                  <a:schemeClr val="bg1"/>
                </a:solidFill>
              </a:rPr>
              <a:t>слоги </a:t>
            </a:r>
            <a:r>
              <a:rPr lang="ru-RU" sz="2800" b="1" dirty="0" smtClean="0">
                <a:solidFill>
                  <a:schemeClr val="bg1"/>
                </a:solidFill>
              </a:rPr>
              <a:t>(«</a:t>
            </a:r>
            <a:r>
              <a:rPr lang="ru-RU" sz="2800" b="1" dirty="0">
                <a:solidFill>
                  <a:schemeClr val="bg1"/>
                </a:solidFill>
              </a:rPr>
              <a:t>па» — «упала», «</a:t>
            </a:r>
            <a:r>
              <a:rPr lang="ru-RU" sz="2800" b="1" dirty="0" err="1">
                <a:solidFill>
                  <a:schemeClr val="bg1"/>
                </a:solidFill>
              </a:rPr>
              <a:t>бабан</a:t>
            </a:r>
            <a:r>
              <a:rPr lang="ru-RU" sz="2800" b="1" dirty="0">
                <a:solidFill>
                  <a:schemeClr val="bg1"/>
                </a:solidFill>
              </a:rPr>
              <a:t>» — «банан», «</a:t>
            </a:r>
            <a:r>
              <a:rPr lang="ru-RU" sz="2800" b="1" dirty="0" err="1">
                <a:solidFill>
                  <a:schemeClr val="bg1"/>
                </a:solidFill>
              </a:rPr>
              <a:t>тити</a:t>
            </a:r>
            <a:r>
              <a:rPr lang="ru-RU" sz="2800" b="1" dirty="0">
                <a:solidFill>
                  <a:schemeClr val="bg1"/>
                </a:solidFill>
              </a:rPr>
              <a:t>» — «часы», «</a:t>
            </a:r>
            <a:r>
              <a:rPr lang="ru-RU" sz="2800" b="1" dirty="0" err="1">
                <a:solidFill>
                  <a:schemeClr val="bg1"/>
                </a:solidFill>
              </a:rPr>
              <a:t>ав-ав</a:t>
            </a:r>
            <a:r>
              <a:rPr lang="ru-RU" sz="2800" b="1" dirty="0">
                <a:solidFill>
                  <a:schemeClr val="bg1"/>
                </a:solidFill>
              </a:rPr>
              <a:t>» — </a:t>
            </a:r>
            <a:r>
              <a:rPr lang="ru-RU" sz="2800" b="1" dirty="0" smtClean="0">
                <a:solidFill>
                  <a:schemeClr val="bg1"/>
                </a:solidFill>
              </a:rPr>
              <a:t>собака), первые слова («мама», «папа»)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понимает простые инструкции </a:t>
            </a:r>
            <a:r>
              <a:rPr lang="ru-RU" sz="2800" b="1" i="1" dirty="0" smtClean="0">
                <a:solidFill>
                  <a:schemeClr val="bg1"/>
                </a:solidFill>
              </a:rPr>
              <a:t>(«</a:t>
            </a:r>
            <a:r>
              <a:rPr lang="ru-RU" sz="2800" b="1" i="1" dirty="0">
                <a:solidFill>
                  <a:schemeClr val="bg1"/>
                </a:solidFill>
              </a:rPr>
              <a:t>возьми», «принеси» и «положи на место</a:t>
            </a:r>
            <a:r>
              <a:rPr lang="ru-RU" sz="2800" b="1" i="1" dirty="0" smtClean="0">
                <a:solidFill>
                  <a:schemeClr val="bg1"/>
                </a:solidFill>
              </a:rPr>
              <a:t>»), </a:t>
            </a:r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узнает имена близких, названия знакомых предметов</a:t>
            </a:r>
            <a:r>
              <a:rPr lang="ru-RU" sz="2800" b="1" i="1" dirty="0" smtClean="0">
                <a:solidFill>
                  <a:schemeClr val="bg1"/>
                </a:solidFill>
              </a:rPr>
              <a:t> (мяч, ложка, кошка)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понимает больше, чем говорит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откликается на имя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6203" y="1749181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71844" y="300385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1844" y="427127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481407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1 год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Жесты: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Формируется указательный </a:t>
            </a:r>
            <a:r>
              <a:rPr lang="ru-RU" sz="2800" b="1" dirty="0">
                <a:solidFill>
                  <a:schemeClr val="bg1"/>
                </a:solidFill>
              </a:rPr>
              <a:t>жест </a:t>
            </a: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>
                <a:solidFill>
                  <a:schemeClr val="bg1"/>
                </a:solidFill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</a:rPr>
              <a:t>казывает </a:t>
            </a:r>
            <a:r>
              <a:rPr lang="ru-RU" sz="2800" b="1" dirty="0">
                <a:solidFill>
                  <a:schemeClr val="bg1"/>
                </a:solidFill>
              </a:rPr>
              <a:t>на объекты, которые хочет взять, или которые просит показать </a:t>
            </a:r>
            <a:r>
              <a:rPr lang="ru-RU" sz="2800" b="1" dirty="0" smtClean="0">
                <a:solidFill>
                  <a:schemeClr val="bg1"/>
                </a:solidFill>
              </a:rPr>
              <a:t>взрослый)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Тянет </a:t>
            </a:r>
            <a:r>
              <a:rPr lang="ru-RU" sz="2800" b="1" dirty="0">
                <a:solidFill>
                  <a:schemeClr val="bg1"/>
                </a:solidFill>
              </a:rPr>
              <a:t>руки, чтобы его взяли на </a:t>
            </a:r>
            <a:r>
              <a:rPr lang="ru-RU" sz="2800" b="1" dirty="0" smtClean="0">
                <a:solidFill>
                  <a:schemeClr val="bg1"/>
                </a:solidFill>
              </a:rPr>
              <a:t>руки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Использует </a:t>
            </a:r>
            <a:r>
              <a:rPr lang="ru-RU" sz="2800" b="1" dirty="0">
                <a:solidFill>
                  <a:schemeClr val="bg1"/>
                </a:solidFill>
              </a:rPr>
              <a:t>жесты и звуки, чтобы привлечь внимание </a:t>
            </a:r>
            <a:r>
              <a:rPr lang="ru-RU" sz="2800" b="1" dirty="0" smtClean="0">
                <a:solidFill>
                  <a:schemeClr val="bg1"/>
                </a:solidFill>
              </a:rPr>
              <a:t>взрослого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Выполняет инструкцию «Дай пять»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Использует жест «Привет/пока» по инструкции и сам в контексте</a:t>
            </a:r>
          </a:p>
          <a:p>
            <a:endParaRPr lang="ru-RU" sz="2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6966333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1 год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Жесты: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сформирован указательный жест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тянется на руки к родителям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пытается привлечь внимание взрослого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дает по просьбе «дай пять»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выполняет по инструкции и сам жест «привет/пока»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61682" y="210483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1844" y="260655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3073158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68097" y="356241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1 год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Мимика: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Улыбается в ответ на улыбку другого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Радуется, когда видит </a:t>
            </a:r>
            <a:r>
              <a:rPr lang="ru-RU" sz="2800" b="1" dirty="0" smtClean="0">
                <a:solidFill>
                  <a:schemeClr val="bg1"/>
                </a:solidFill>
              </a:rPr>
              <a:t>родителя (улыбается)</a:t>
            </a:r>
            <a:endParaRPr lang="ru-RU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Выражает </a:t>
            </a:r>
            <a:r>
              <a:rPr lang="ru-RU" sz="2800" b="1" dirty="0">
                <a:solidFill>
                  <a:schemeClr val="bg1"/>
                </a:solidFill>
              </a:rPr>
              <a:t>целый спектр эмоций: радость, интерес, страх,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обиду</a:t>
            </a:r>
            <a:r>
              <a:rPr lang="ru-RU" sz="2800" b="1" dirty="0">
                <a:solidFill>
                  <a:schemeClr val="bg1"/>
                </a:solidFill>
              </a:rPr>
              <a:t>, раздражение.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Различает </a:t>
            </a:r>
            <a:r>
              <a:rPr lang="ru-RU" sz="2800" b="1" dirty="0">
                <a:solidFill>
                  <a:schemeClr val="bg1"/>
                </a:solidFill>
              </a:rPr>
              <a:t>интонации, </a:t>
            </a:r>
            <a:r>
              <a:rPr lang="ru-RU" sz="2800" b="1" dirty="0" smtClean="0">
                <a:solidFill>
                  <a:schemeClr val="bg1"/>
                </a:solidFill>
              </a:rPr>
              <a:t>реагирует </a:t>
            </a:r>
            <a:r>
              <a:rPr lang="ru-RU" sz="2800" b="1" dirty="0">
                <a:solidFill>
                  <a:schemeClr val="bg1"/>
                </a:solidFill>
              </a:rPr>
              <a:t>на тон голоса, ищет поддержку </a:t>
            </a:r>
            <a:endParaRPr lang="ru-RU" sz="2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203737"/>
            <a:ext cx="6966333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Красные флаги развития в 1 год</a:t>
            </a:r>
            <a:endParaRPr lang="ru-RU" sz="32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187" y="1130896"/>
            <a:ext cx="101103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Мимика: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chemeClr val="bg1"/>
                </a:solidFill>
              </a:rPr>
              <a:t>улыбается на улыбку взрослого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радуется при встрече с родителем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разделяет эмоции с другими (гнев, страх, обида, радость)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дает по просьбе «дай пять»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</a:t>
            </a:r>
            <a:r>
              <a:rPr lang="ru-RU" sz="2800" b="1" dirty="0" smtClean="0">
                <a:solidFill>
                  <a:schemeClr val="bg1"/>
                </a:solidFill>
              </a:rPr>
              <a:t> различает интонацию голоса (Например, когда родитель строго что-то говорит)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4869" y="163823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61682" y="210483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1844" y="2606557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71844" y="3073158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68097" y="3562416"/>
            <a:ext cx="618837" cy="4895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112970"/>
            <a:ext cx="3663886" cy="39609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6509B5F-3315-5513-2990-03BBAA9AB439}"/>
              </a:ext>
            </a:extLst>
          </p:cNvPr>
          <p:cNvSpPr txBox="1">
            <a:spLocks/>
          </p:cNvSpPr>
          <p:nvPr/>
        </p:nvSpPr>
        <p:spPr>
          <a:xfrm>
            <a:off x="955040" y="176037"/>
            <a:ext cx="696633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2B6058"/>
                </a:solidFill>
                <a:latin typeface="InkVerse" panose="02000600000000000000" pitchFamily="2" charset="0"/>
                <a:ea typeface="InkVerse" panose="02000600000000000000" pitchFamily="2" charset="0"/>
              </a:rPr>
              <a:t>Норма развития в 1 год</a:t>
            </a:r>
            <a:endParaRPr lang="ru-RU" sz="3600" dirty="0">
              <a:solidFill>
                <a:srgbClr val="2B6058"/>
              </a:solidFill>
              <a:latin typeface="InkVerse" panose="02000600000000000000" pitchFamily="2" charset="0"/>
              <a:ea typeface="InkVerse" panose="020006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A7D596-7EF0-36FC-52D3-178EF3594C41}"/>
              </a:ext>
            </a:extLst>
          </p:cNvPr>
          <p:cNvSpPr/>
          <p:nvPr/>
        </p:nvSpPr>
        <p:spPr>
          <a:xfrm>
            <a:off x="8332214" y="363343"/>
            <a:ext cx="290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B60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200" dirty="0">
              <a:solidFill>
                <a:srgbClr val="2B605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9DF764B-3BFE-D08C-D463-CC34C0A5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481" r="7613" b="6308"/>
          <a:stretch>
            <a:fillRect/>
          </a:stretch>
        </p:blipFill>
        <p:spPr bwMode="auto">
          <a:xfrm>
            <a:off x="11157266" y="297102"/>
            <a:ext cx="557214" cy="55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xmlns="" id="{EE7C74D5-4867-4DAB-A502-772960B82009}"/>
              </a:ext>
            </a:extLst>
          </p:cNvPr>
          <p:cNvSpPr/>
          <p:nvPr/>
        </p:nvSpPr>
        <p:spPr>
          <a:xfrm>
            <a:off x="308056" y="1009913"/>
            <a:ext cx="11087438" cy="4372970"/>
          </a:xfrm>
          <a:prstGeom prst="roundRect">
            <a:avLst/>
          </a:prstGeom>
          <a:solidFill>
            <a:srgbClr val="396667"/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518959-F761-49D9-BE55-D7F53C7066E3}"/>
              </a:ext>
            </a:extLst>
          </p:cNvPr>
          <p:cNvSpPr txBox="1"/>
          <p:nvPr/>
        </p:nvSpPr>
        <p:spPr>
          <a:xfrm>
            <a:off x="308058" y="6047401"/>
            <a:ext cx="78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596E79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61F90D7-AB32-435A-B1C1-21EB4B0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" y="109127"/>
            <a:ext cx="725923" cy="7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97" y="1130896"/>
            <a:ext cx="10548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Имитирует взрослого: кормить куклу, прикладывать к уху </a:t>
            </a:r>
            <a:r>
              <a:rPr lang="ru-RU" sz="2800" b="1" dirty="0" smtClean="0">
                <a:solidFill>
                  <a:schemeClr val="bg1"/>
                </a:solidFill>
              </a:rPr>
              <a:t>телефон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Играет </a:t>
            </a:r>
            <a:r>
              <a:rPr lang="ru-RU" sz="2800" b="1" dirty="0">
                <a:solidFill>
                  <a:schemeClr val="bg1"/>
                </a:solidFill>
              </a:rPr>
              <a:t>в простые игры, например «ладушки», «ку-ку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Бросает мяч взрослому, принимает мяч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Складывает </a:t>
            </a:r>
            <a:r>
              <a:rPr lang="ru-RU" sz="2800" b="1" dirty="0">
                <a:solidFill>
                  <a:schemeClr val="bg1"/>
                </a:solidFill>
              </a:rPr>
              <a:t>предметы друг в друга, строит и </a:t>
            </a:r>
            <a:r>
              <a:rPr lang="ru-RU" sz="2800" b="1" dirty="0" smtClean="0">
                <a:solidFill>
                  <a:schemeClr val="bg1"/>
                </a:solidFill>
              </a:rPr>
              <a:t>рушит </a:t>
            </a:r>
            <a:r>
              <a:rPr lang="ru-RU" sz="2800" b="1" dirty="0">
                <a:solidFill>
                  <a:schemeClr val="bg1"/>
                </a:solidFill>
              </a:rPr>
              <a:t>башни из 2-3 </a:t>
            </a:r>
            <a:r>
              <a:rPr lang="ru-RU" sz="2800" b="1" dirty="0" smtClean="0">
                <a:solidFill>
                  <a:schemeClr val="bg1"/>
                </a:solidFill>
              </a:rPr>
              <a:t>кубиков, собирает пирамидку без учета колец</a:t>
            </a:r>
          </a:p>
        </p:txBody>
      </p:sp>
    </p:spTree>
    <p:extLst>
      <p:ext uri="{BB962C8B-B14F-4D97-AF65-F5344CB8AC3E}">
        <p14:creationId xmlns:p14="http://schemas.microsoft.com/office/powerpoint/2010/main" val="3290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1254</Words>
  <Application>Microsoft Office PowerPoint</Application>
  <PresentationFormat>Широкоэкранный</PresentationFormat>
  <Paragraphs>174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 Light</vt:lpstr>
      <vt:lpstr>Montserrat SemiBold</vt:lpstr>
      <vt:lpstr>Roboto</vt:lpstr>
      <vt:lpstr>Calibri</vt:lpstr>
      <vt:lpstr>Roboto Black</vt:lpstr>
      <vt:lpstr>Times New Roman</vt:lpstr>
      <vt:lpstr>InkVerse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Бердин</dc:creator>
  <cp:lastModifiedBy>IRO-PC-220-1</cp:lastModifiedBy>
  <cp:revision>109</cp:revision>
  <dcterms:created xsi:type="dcterms:W3CDTF">2023-11-26T11:06:17Z</dcterms:created>
  <dcterms:modified xsi:type="dcterms:W3CDTF">2026-05-22T04:20:29Z</dcterms:modified>
</cp:coreProperties>
</file>